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7" r:id="rId3"/>
    <p:sldId id="270" r:id="rId4"/>
    <p:sldId id="260" r:id="rId5"/>
    <p:sldId id="259" r:id="rId6"/>
    <p:sldId id="268" r:id="rId7"/>
    <p:sldId id="267" r:id="rId8"/>
    <p:sldId id="269" r:id="rId9"/>
    <p:sldId id="261" r:id="rId10"/>
    <p:sldId id="258" r:id="rId11"/>
    <p:sldId id="273" r:id="rId12"/>
    <p:sldId id="262" r:id="rId13"/>
    <p:sldId id="263" r:id="rId14"/>
    <p:sldId id="264" r:id="rId15"/>
    <p:sldId id="265" r:id="rId16"/>
    <p:sldId id="266" r:id="rId17"/>
    <p:sldId id="271"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5F91A3-A68B-5325-4FD1-1DEBC9722421}" v="46" dt="2024-01-26T07:33:33.329"/>
    <p1510:client id="{2CE89EB4-847C-AAC7-75D3-D0ACE20DDF87}" v="1060" dt="2024-01-26T00:52:20.003"/>
    <p1510:client id="{3AD2078A-5552-69D1-5D28-300903778011}" v="101" dt="2024-01-26T09:06:51.762"/>
    <p1510:client id="{5BFA7BEC-C896-C554-5019-83096EB9760E}" v="90" dt="2024-01-24T16:55:07.4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C759D5-40E6-45F4-B5B9-BA6C59DABA56}" type="datetimeFigureOut">
              <a:t>1/26/2024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C9717C-9FAB-4D75-9854-F68FA25DFE1C}" type="slidenum">
              <a:t>‹#›</a:t>
            </a:fld>
            <a:endParaRPr lang="en-US"/>
          </a:p>
        </p:txBody>
      </p:sp>
    </p:spTree>
    <p:extLst>
      <p:ext uri="{BB962C8B-B14F-4D97-AF65-F5344CB8AC3E}">
        <p14:creationId xmlns:p14="http://schemas.microsoft.com/office/powerpoint/2010/main" val="31331123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Beames and Brown (2016) explain for adventurous experiences to facilitate high quality education, the learner must feel that their presence and engagement is required. This is because the activity shouldn't be presented in a way that has predetermined outcomes. They explain how this is important as these are not present and that active engagement in finding a solution to an undetermined and potentially dynamic outcome contributes to a higher feeling of adventure. Cooley, Burns, and Cummings (2016) link this to the "self determination theory", explaining how some of its core principles, such as control over one's actions and an understanding of competence and ability, directly correlate with the fundamental values of outdoor adventure education. The notion of uncertain outcomes evokes emotional responses, that with the right form of guidance in the reflective process, can help the participant make sense of their experiences. Having no pre-determined outcomes, or at most, loose objectives, allow the students to direct their own learning, which is an important aspect of the "new Welsh curriculum".</a:t>
            </a:r>
            <a:endParaRPr lang="en-US" dirty="0"/>
          </a:p>
        </p:txBody>
      </p:sp>
      <p:sp>
        <p:nvSpPr>
          <p:cNvPr id="4" name="Slide Number Placeholder 3"/>
          <p:cNvSpPr>
            <a:spLocks noGrp="1"/>
          </p:cNvSpPr>
          <p:nvPr>
            <p:ph type="sldNum" sz="quarter" idx="5"/>
          </p:nvPr>
        </p:nvSpPr>
        <p:spPr/>
        <p:txBody>
          <a:bodyPr/>
          <a:lstStyle/>
          <a:p>
            <a:fld id="{B2C9717C-9FAB-4D75-9854-F68FA25DFE1C}" type="slidenum">
              <a:t>2</a:t>
            </a:fld>
            <a:endParaRPr lang="en-US"/>
          </a:p>
        </p:txBody>
      </p:sp>
    </p:spTree>
    <p:extLst>
      <p:ext uri="{BB962C8B-B14F-4D97-AF65-F5344CB8AC3E}">
        <p14:creationId xmlns:p14="http://schemas.microsoft.com/office/powerpoint/2010/main" val="21655316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scheme of work is aimed at students at Key Stage 3, and four activities will be used to deliver it. This will be on the grounds of </a:t>
            </a:r>
            <a:r>
              <a:rPr lang="en-US" dirty="0" err="1">
                <a:cs typeface="Calibri"/>
              </a:rPr>
              <a:t>Cynefin</a:t>
            </a:r>
            <a:r>
              <a:rPr lang="en-US" dirty="0">
                <a:cs typeface="Calibri"/>
              </a:rPr>
              <a:t>. These are crate low ropes, crate stacking, high ropes, and indoor climbing. The scheme has been developed in line with the Curriculum for Wales (hwb.gov.uk, 2022) and the Well-being of Future Generations Act (Wales) (2015). The Curriculum guidance states that learners should have the opportunity to fulfill the four purposes. This scheme of work is going to focus on some of the specific aspects of this guidance.</a:t>
            </a:r>
            <a:endParaRPr lang="en-US" dirty="0"/>
          </a:p>
          <a:p>
            <a:endParaRPr lang="en-US" dirty="0">
              <a:cs typeface="Calibri"/>
            </a:endParaRPr>
          </a:p>
          <a:p>
            <a:r>
              <a:rPr lang="en-US" dirty="0">
                <a:cs typeface="Calibri"/>
              </a:rPr>
              <a:t>With regards to the Future of Wales Act, this scheme of work is going to target the "</a:t>
            </a:r>
            <a:r>
              <a:rPr lang="en-US" dirty="0"/>
              <a:t>Prosperous", "Resilient", "Healthier" and "Cohesive Communities" well-being goals set out in the policy.</a:t>
            </a:r>
            <a:endParaRPr lang="en-US" dirty="0">
              <a:cs typeface="Calibri"/>
            </a:endParaRPr>
          </a:p>
        </p:txBody>
      </p:sp>
      <p:sp>
        <p:nvSpPr>
          <p:cNvPr id="4" name="Slide Number Placeholder 3"/>
          <p:cNvSpPr>
            <a:spLocks noGrp="1"/>
          </p:cNvSpPr>
          <p:nvPr>
            <p:ph type="sldNum" sz="quarter" idx="5"/>
          </p:nvPr>
        </p:nvSpPr>
        <p:spPr/>
        <p:txBody>
          <a:bodyPr/>
          <a:lstStyle/>
          <a:p>
            <a:fld id="{B2C9717C-9FAB-4D75-9854-F68FA25DFE1C}" type="slidenum">
              <a:rPr lang="en-GB"/>
              <a:t>3</a:t>
            </a:fld>
            <a:endParaRPr lang="en-GB"/>
          </a:p>
        </p:txBody>
      </p:sp>
    </p:spTree>
    <p:extLst>
      <p:ext uri="{BB962C8B-B14F-4D97-AF65-F5344CB8AC3E}">
        <p14:creationId xmlns:p14="http://schemas.microsoft.com/office/powerpoint/2010/main" val="30844974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scheme of work will assist the participants in building resilience through positive outcomes from adverse or uncertain situations. </a:t>
            </a:r>
            <a:r>
              <a:rPr lang="en-US" dirty="0" err="1">
                <a:cs typeface="Calibri"/>
              </a:rPr>
              <a:t>Xyz</a:t>
            </a:r>
            <a:r>
              <a:rPr lang="en-US" dirty="0">
                <a:cs typeface="Calibri"/>
              </a:rPr>
              <a:t> explains how adventure education is well placed to deliver this form of education. This course of outdoor learning sessions will be assessed both by the teachers and the students themselves. This will promote reflective practice amongst the students, which is a valuable skill. This will then be matched against teacher comments and feedback. This is transferrable learning, as the students will match their understanding of their own efforts to those of the teacher. This may help students better-understand what is required of them in other assessments, allowing them to critically reflect on their own work and develop their ability to adapt and improve their performance (</a:t>
            </a:r>
            <a:r>
              <a:rPr lang="en-US" dirty="0"/>
              <a:t>van der Kleij, 2019).</a:t>
            </a:r>
            <a:r>
              <a:rPr lang="en-US" dirty="0">
                <a:cs typeface="Calibri"/>
              </a:rPr>
              <a:t> This links to the visions for the Welsh curriculum guidance, which states that the curriculum should "</a:t>
            </a:r>
            <a:r>
              <a:rPr lang="en-US" dirty="0"/>
              <a:t>draw on learner voice and respond to learners’ needs, experiences and input" (</a:t>
            </a:r>
            <a:r>
              <a:rPr lang="en-US" dirty="0" err="1"/>
              <a:t>hwb.gov.wales</a:t>
            </a:r>
            <a:r>
              <a:rPr lang="en-US" dirty="0"/>
              <a:t>, 2022). A holistic approach to the reflections of learning and the curriculum can aid both teachers and learners in future delivery and attainment (van der Kleij, 2019).</a:t>
            </a:r>
            <a:br>
              <a:rPr lang="en-US" dirty="0">
                <a:cs typeface="+mn-lt"/>
              </a:rPr>
            </a:br>
            <a:br>
              <a:rPr lang="en-US" dirty="0">
                <a:cs typeface="+mn-lt"/>
              </a:rPr>
            </a:br>
            <a:r>
              <a:rPr lang="en-US" dirty="0">
                <a:cs typeface="Calibri"/>
              </a:rPr>
              <a:t>The assessment criteria will focus on improvements in physical ability, communication and the ability to work as part of a team.</a:t>
            </a:r>
          </a:p>
        </p:txBody>
      </p:sp>
      <p:sp>
        <p:nvSpPr>
          <p:cNvPr id="4" name="Slide Number Placeholder 3"/>
          <p:cNvSpPr>
            <a:spLocks noGrp="1"/>
          </p:cNvSpPr>
          <p:nvPr>
            <p:ph type="sldNum" sz="quarter" idx="5"/>
          </p:nvPr>
        </p:nvSpPr>
        <p:spPr/>
        <p:txBody>
          <a:bodyPr/>
          <a:lstStyle/>
          <a:p>
            <a:fld id="{B2C9717C-9FAB-4D75-9854-F68FA25DFE1C}" type="slidenum">
              <a:t>4</a:t>
            </a:fld>
            <a:endParaRPr lang="en-US"/>
          </a:p>
        </p:txBody>
      </p:sp>
    </p:spTree>
    <p:extLst>
      <p:ext uri="{BB962C8B-B14F-4D97-AF65-F5344CB8AC3E}">
        <p14:creationId xmlns:p14="http://schemas.microsoft.com/office/powerpoint/2010/main" val="39688683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Low ropes courses promote uncertainty of outcome, with little risk. They promote</a:t>
            </a:r>
            <a:r>
              <a:rPr lang="en-US" dirty="0"/>
              <a:t> the notion of challenge by choice, as the participant can "step off" the course at any point, as they are never above a meter from the ground. This can promote trust and confidence within the participants and shows how this is a good introductory activity within the scheme. </a:t>
            </a:r>
          </a:p>
          <a:p>
            <a:endParaRPr lang="en-US" dirty="0"/>
          </a:p>
          <a:p>
            <a:r>
              <a:rPr lang="en-US" dirty="0"/>
              <a:t>Low ropes create a great opportunity for people to work together in a different environment. Participants need pass on information, learn from each others mistakes and overall become better at working together (Stewart, 2016). This activity requires flexibility, balance and coordination (Stewart, 2016). Whitehead (2010) describes these movement skills as "simple capacities".</a:t>
            </a:r>
            <a:endParaRPr lang="en-US" dirty="0">
              <a:cs typeface="Calibri" panose="020F0502020204030204"/>
            </a:endParaRP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B2C9717C-9FAB-4D75-9854-F68FA25DFE1C}" type="slidenum">
              <a:t>5</a:t>
            </a:fld>
            <a:endParaRPr lang="en-US"/>
          </a:p>
        </p:txBody>
      </p:sp>
    </p:spTree>
    <p:extLst>
      <p:ext uri="{BB962C8B-B14F-4D97-AF65-F5344CB8AC3E}">
        <p14:creationId xmlns:p14="http://schemas.microsoft.com/office/powerpoint/2010/main" val="14771731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U'ren (2017) explains how crate stacking promotes teamwork and communication with core stability and balance, strength and focus. Whitehead (2010) describes these movements as "combined capacities", explaining </a:t>
            </a:r>
            <a:r>
              <a:rPr lang="en-US" dirty="0"/>
              <a:t>how "equilibrium" incorporates balance, core stability, orientation in space, and maintenance of stillness... and how "precision" requires accurate placement of the embodied dimension and core stability. She explains how "combined capacities" require the mental and physical capabilities to marry the simple capacities together. This demonstrates how crate stacking is an appropriate activity to develop physical literacy and move the sessions along to a higher level.</a:t>
            </a:r>
          </a:p>
          <a:p>
            <a:endParaRPr lang="en-US" dirty="0">
              <a:cs typeface="Calibri" panose="020F0502020204030204"/>
            </a:endParaRPr>
          </a:p>
          <a:p>
            <a:r>
              <a:rPr lang="en-US" dirty="0">
                <a:cs typeface="Calibri" panose="020F0502020204030204"/>
              </a:rPr>
              <a:t>This activity also requires cohesive teamwork, as each member of the team has a specific role. The challenge for the team is to create a strategy that is efficient and robust, allowing the climber to get as high as possible on the stack. This promotes communication, planning and experiential learning.</a:t>
            </a:r>
          </a:p>
        </p:txBody>
      </p:sp>
      <p:sp>
        <p:nvSpPr>
          <p:cNvPr id="4" name="Slide Number Placeholder 3"/>
          <p:cNvSpPr>
            <a:spLocks noGrp="1"/>
          </p:cNvSpPr>
          <p:nvPr>
            <p:ph type="sldNum" sz="quarter" idx="5"/>
          </p:nvPr>
        </p:nvSpPr>
        <p:spPr/>
        <p:txBody>
          <a:bodyPr/>
          <a:lstStyle/>
          <a:p>
            <a:fld id="{B2C9717C-9FAB-4D75-9854-F68FA25DFE1C}" type="slidenum">
              <a:rPr lang="en-GB"/>
              <a:t>6</a:t>
            </a:fld>
            <a:endParaRPr lang="en-GB"/>
          </a:p>
        </p:txBody>
      </p:sp>
    </p:spTree>
    <p:extLst>
      <p:ext uri="{BB962C8B-B14F-4D97-AF65-F5344CB8AC3E}">
        <p14:creationId xmlns:p14="http://schemas.microsoft.com/office/powerpoint/2010/main" val="5315171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High ropes courses are multi-faceted and require a range of different vertical and horizontal movements. These are described by Whitehead (2010) as complex capacities, which are the amalgamation of simple and combined capacities. This shows how high ropes offers a progression from the previous two activities, and that over a course of outdoor sessions, students are able to build on their range of movement skills through an experiential outdoor medium.</a:t>
            </a:r>
          </a:p>
        </p:txBody>
      </p:sp>
      <p:sp>
        <p:nvSpPr>
          <p:cNvPr id="4" name="Slide Number Placeholder 3"/>
          <p:cNvSpPr>
            <a:spLocks noGrp="1"/>
          </p:cNvSpPr>
          <p:nvPr>
            <p:ph type="sldNum" sz="quarter" idx="5"/>
          </p:nvPr>
        </p:nvSpPr>
        <p:spPr/>
        <p:txBody>
          <a:bodyPr/>
          <a:lstStyle/>
          <a:p>
            <a:fld id="{B2C9717C-9FAB-4D75-9854-F68FA25DFE1C}" type="slidenum">
              <a:rPr lang="en-GB"/>
              <a:t>7</a:t>
            </a:fld>
            <a:endParaRPr lang="en-GB"/>
          </a:p>
        </p:txBody>
      </p:sp>
    </p:spTree>
    <p:extLst>
      <p:ext uri="{BB962C8B-B14F-4D97-AF65-F5344CB8AC3E}">
        <p14:creationId xmlns:p14="http://schemas.microsoft.com/office/powerpoint/2010/main" val="39843497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Climbing requires a different set of fine motor skills to the previous activities (Kozina, 2016), but the gross motor skills that are developed are learned in these activities are directly transferrable to this one. This offers further progression and adds scope and relevance to the course of outdoor sessions.</a:t>
            </a:r>
          </a:p>
          <a:p>
            <a:endParaRPr lang="en-US" dirty="0">
              <a:cs typeface="Calibri"/>
            </a:endParaRPr>
          </a:p>
          <a:p>
            <a:r>
              <a:rPr lang="en-US" dirty="0">
                <a:cs typeface="Calibri"/>
              </a:rPr>
              <a:t>Furthering this, the activity will take place at a local climbing </a:t>
            </a:r>
            <a:r>
              <a:rPr lang="en-GB" dirty="0">
                <a:cs typeface="Calibri"/>
              </a:rPr>
              <a:t>centre</a:t>
            </a:r>
            <a:r>
              <a:rPr lang="en-US" dirty="0">
                <a:cs typeface="Calibri"/>
              </a:rPr>
              <a:t>. This promotes wider accessibility to outdoor activity provisions that stretch beyond the scope of the scheme. Offering students the opportunity to access these means they may become active members of the community. This can create "cohesive communities", as mentioned in the well-being goals of the Well-being Act. Offering this opportunity may have wider positive effects on outcome, as continued physical activities through the life course leads to improved health life satisfaction (An et.al, 2020).</a:t>
            </a:r>
          </a:p>
        </p:txBody>
      </p:sp>
      <p:sp>
        <p:nvSpPr>
          <p:cNvPr id="4" name="Slide Number Placeholder 3"/>
          <p:cNvSpPr>
            <a:spLocks noGrp="1"/>
          </p:cNvSpPr>
          <p:nvPr>
            <p:ph type="sldNum" sz="quarter" idx="5"/>
          </p:nvPr>
        </p:nvSpPr>
        <p:spPr/>
        <p:txBody>
          <a:bodyPr/>
          <a:lstStyle/>
          <a:p>
            <a:fld id="{B2C9717C-9FAB-4D75-9854-F68FA25DFE1C}" type="slidenum">
              <a:rPr lang="en-GB"/>
              <a:t>8</a:t>
            </a:fld>
            <a:endParaRPr lang="en-GB"/>
          </a:p>
        </p:txBody>
      </p:sp>
    </p:spTree>
    <p:extLst>
      <p:ext uri="{BB962C8B-B14F-4D97-AF65-F5344CB8AC3E}">
        <p14:creationId xmlns:p14="http://schemas.microsoft.com/office/powerpoint/2010/main" val="20431602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Elements of uncertainty are experienced in everyday life, and as Kirk, (2021) explains, the new state of precarity is adding additional uncertainty into people's lives. Not only can exposure to outdoor and adventure education help people learn to deal with this uncertainty, Kirk (2021) goes on to explain how this can help alleviate people out of poverty as it has been shown to positively affect people's wider socio-economic outcomes. </a:t>
            </a:r>
            <a:endParaRPr lang="en-US" dirty="0">
              <a:cs typeface="Calibri"/>
            </a:endParaRPr>
          </a:p>
          <a:p>
            <a:endParaRPr lang="en-US">
              <a:cs typeface="Calibri"/>
            </a:endParaRPr>
          </a:p>
          <a:p>
            <a:r>
              <a:rPr lang="en-US" dirty="0">
                <a:cs typeface="Calibri"/>
              </a:rPr>
              <a:t>In turn, this can foster resilience, another of the goals of the Well-being Act. This directly links to the curriculum guidance (2022), which states that learners should "</a:t>
            </a:r>
            <a:r>
              <a:rPr lang="en-US" dirty="0"/>
              <a:t>build their resilience and develop strategies which will help them manage their well-being".</a:t>
            </a:r>
            <a:endParaRPr lang="en-US" dirty="0">
              <a:cs typeface="Calibri"/>
            </a:endParaRPr>
          </a:p>
          <a:p>
            <a:endParaRPr lang="en-US" dirty="0">
              <a:cs typeface="Calibri"/>
            </a:endParaRPr>
          </a:p>
          <a:p>
            <a:pPr>
              <a:lnSpc>
                <a:spcPct val="90000"/>
              </a:lnSpc>
              <a:spcBef>
                <a:spcPts val="1000"/>
              </a:spcBef>
            </a:pPr>
            <a:r>
              <a:rPr lang="en-US" dirty="0">
                <a:cs typeface="Calibri"/>
              </a:rPr>
              <a:t>This scheme of work promotes  engagement</a:t>
            </a:r>
            <a:r>
              <a:rPr lang="en-US" dirty="0"/>
              <a:t> in high quality physical activity that is multi-faceted and can be molded by the learner to suit their own needs. This fulfills the element of the curriculum that requires schemes of work to involve regular physical exercise and learner-directed lessons. </a:t>
            </a:r>
            <a:endParaRPr lang="en-US" dirty="0">
              <a:cs typeface="Calibri"/>
            </a:endParaRPr>
          </a:p>
        </p:txBody>
      </p:sp>
      <p:sp>
        <p:nvSpPr>
          <p:cNvPr id="4" name="Slide Number Placeholder 3"/>
          <p:cNvSpPr>
            <a:spLocks noGrp="1"/>
          </p:cNvSpPr>
          <p:nvPr>
            <p:ph type="sldNum" sz="quarter" idx="5"/>
          </p:nvPr>
        </p:nvSpPr>
        <p:spPr/>
        <p:txBody>
          <a:bodyPr/>
          <a:lstStyle/>
          <a:p>
            <a:fld id="{B2C9717C-9FAB-4D75-9854-F68FA25DFE1C}" type="slidenum">
              <a:rPr lang="en-GB"/>
              <a:t>9</a:t>
            </a:fld>
            <a:endParaRPr lang="en-GB"/>
          </a:p>
        </p:txBody>
      </p:sp>
    </p:spTree>
    <p:extLst>
      <p:ext uri="{BB962C8B-B14F-4D97-AF65-F5344CB8AC3E}">
        <p14:creationId xmlns:p14="http://schemas.microsoft.com/office/powerpoint/2010/main" val="17097493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session will look to introduce challenge by choice. Being able to step off the course promotes confidence and trust in the activity, which important when considering engagement in the scheme of work. This session will start with a warm up before short games and later, attempts to cross the course. There will be a reflective, group debrief at the end of the session.</a:t>
            </a:r>
          </a:p>
          <a:p>
            <a:endParaRPr lang="en-US" dirty="0">
              <a:cs typeface="Calibri"/>
            </a:endParaRPr>
          </a:p>
          <a:p>
            <a:r>
              <a:rPr lang="en-US" dirty="0">
                <a:cs typeface="Calibri"/>
              </a:rPr>
              <a:t>A code of conduct will be established for the course of sessions, along with  a safety briefing.</a:t>
            </a:r>
          </a:p>
        </p:txBody>
      </p:sp>
      <p:sp>
        <p:nvSpPr>
          <p:cNvPr id="4" name="Slide Number Placeholder 3"/>
          <p:cNvSpPr>
            <a:spLocks noGrp="1"/>
          </p:cNvSpPr>
          <p:nvPr>
            <p:ph type="sldNum" sz="quarter" idx="5"/>
          </p:nvPr>
        </p:nvSpPr>
        <p:spPr/>
        <p:txBody>
          <a:bodyPr/>
          <a:lstStyle/>
          <a:p>
            <a:fld id="{B2C9717C-9FAB-4D75-9854-F68FA25DFE1C}" type="slidenum">
              <a:rPr lang="en-GB"/>
              <a:t>10</a:t>
            </a:fld>
            <a:endParaRPr lang="en-GB"/>
          </a:p>
        </p:txBody>
      </p:sp>
    </p:spTree>
    <p:extLst>
      <p:ext uri="{BB962C8B-B14F-4D97-AF65-F5344CB8AC3E}">
        <p14:creationId xmlns:p14="http://schemas.microsoft.com/office/powerpoint/2010/main" val="39064177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session will introduce additional constraints, meaning that the students will need to create solutions to cross the course. This may include only using one hand, or crossing as a group whilst all maintaining contact with each other in some way. </a:t>
            </a:r>
          </a:p>
        </p:txBody>
      </p:sp>
      <p:sp>
        <p:nvSpPr>
          <p:cNvPr id="4" name="Slide Number Placeholder 3"/>
          <p:cNvSpPr>
            <a:spLocks noGrp="1"/>
          </p:cNvSpPr>
          <p:nvPr>
            <p:ph type="sldNum" sz="quarter" idx="5"/>
          </p:nvPr>
        </p:nvSpPr>
        <p:spPr/>
        <p:txBody>
          <a:bodyPr/>
          <a:lstStyle/>
          <a:p>
            <a:fld id="{B2C9717C-9FAB-4D75-9854-F68FA25DFE1C}" type="slidenum">
              <a:rPr lang="en-GB"/>
              <a:t>12</a:t>
            </a:fld>
            <a:endParaRPr lang="en-GB"/>
          </a:p>
        </p:txBody>
      </p:sp>
    </p:spTree>
    <p:extLst>
      <p:ext uri="{BB962C8B-B14F-4D97-AF65-F5344CB8AC3E}">
        <p14:creationId xmlns:p14="http://schemas.microsoft.com/office/powerpoint/2010/main" val="2332466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session will build on the teamwork elements introduced in the previous session. It will require the group to solve problems on the fly and adapt their praxis to improve performance. This session will introduce the belay systems and vertical travel.</a:t>
            </a:r>
          </a:p>
        </p:txBody>
      </p:sp>
      <p:sp>
        <p:nvSpPr>
          <p:cNvPr id="4" name="Slide Number Placeholder 3"/>
          <p:cNvSpPr>
            <a:spLocks noGrp="1"/>
          </p:cNvSpPr>
          <p:nvPr>
            <p:ph type="sldNum" sz="quarter" idx="5"/>
          </p:nvPr>
        </p:nvSpPr>
        <p:spPr/>
        <p:txBody>
          <a:bodyPr/>
          <a:lstStyle/>
          <a:p>
            <a:fld id="{B2C9717C-9FAB-4D75-9854-F68FA25DFE1C}" type="slidenum">
              <a:rPr lang="en-GB"/>
              <a:t>13</a:t>
            </a:fld>
            <a:endParaRPr lang="en-GB"/>
          </a:p>
        </p:txBody>
      </p:sp>
    </p:spTree>
    <p:extLst>
      <p:ext uri="{BB962C8B-B14F-4D97-AF65-F5344CB8AC3E}">
        <p14:creationId xmlns:p14="http://schemas.microsoft.com/office/powerpoint/2010/main" val="16033782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session combines traversing and climbing. This may enhance feelings of exhilaration, excitement, or discomfort. Again, challenge by choice is a cornerstone of this scheme of work and whilst students will be encouraged to climb as high as they can, they are entitled to stop at any point should they feel like they are at the edge of their comfort or abilities.</a:t>
            </a:r>
          </a:p>
        </p:txBody>
      </p:sp>
      <p:sp>
        <p:nvSpPr>
          <p:cNvPr id="4" name="Slide Number Placeholder 3"/>
          <p:cNvSpPr>
            <a:spLocks noGrp="1"/>
          </p:cNvSpPr>
          <p:nvPr>
            <p:ph type="sldNum" sz="quarter" idx="5"/>
          </p:nvPr>
        </p:nvSpPr>
        <p:spPr/>
        <p:txBody>
          <a:bodyPr/>
          <a:lstStyle/>
          <a:p>
            <a:fld id="{B2C9717C-9FAB-4D75-9854-F68FA25DFE1C}" type="slidenum">
              <a:rPr lang="en-GB"/>
              <a:t>14</a:t>
            </a:fld>
            <a:endParaRPr lang="en-GB"/>
          </a:p>
        </p:txBody>
      </p:sp>
    </p:spTree>
    <p:extLst>
      <p:ext uri="{BB962C8B-B14F-4D97-AF65-F5344CB8AC3E}">
        <p14:creationId xmlns:p14="http://schemas.microsoft.com/office/powerpoint/2010/main" val="9124279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session will look to add barriers where necessary, but will ultimately look to give the students the ability to improve on last week's efforts. Whilst introducing additional control measures could add value for some students, giving the students the opportunity to experience a similar session to the previous will give them the perfect opportunity to learn in an experiential manner (Kolb, 1984, p7; reference).</a:t>
            </a:r>
            <a:endParaRPr lang="en-US" dirty="0">
              <a:cs typeface="Calibri"/>
            </a:endParaRPr>
          </a:p>
        </p:txBody>
      </p:sp>
      <p:sp>
        <p:nvSpPr>
          <p:cNvPr id="4" name="Slide Number Placeholder 3"/>
          <p:cNvSpPr>
            <a:spLocks noGrp="1"/>
          </p:cNvSpPr>
          <p:nvPr>
            <p:ph type="sldNum" sz="quarter" idx="5"/>
          </p:nvPr>
        </p:nvSpPr>
        <p:spPr/>
        <p:txBody>
          <a:bodyPr/>
          <a:lstStyle/>
          <a:p>
            <a:fld id="{B2C9717C-9FAB-4D75-9854-F68FA25DFE1C}" type="slidenum">
              <a:rPr lang="en-GB"/>
              <a:t>15</a:t>
            </a:fld>
            <a:endParaRPr lang="en-GB"/>
          </a:p>
        </p:txBody>
      </p:sp>
    </p:spTree>
    <p:extLst>
      <p:ext uri="{BB962C8B-B14F-4D97-AF65-F5344CB8AC3E}">
        <p14:creationId xmlns:p14="http://schemas.microsoft.com/office/powerpoint/2010/main" val="4974430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will take place off-site in a local climbing </a:t>
            </a:r>
            <a:r>
              <a:rPr lang="en-GB" dirty="0">
                <a:cs typeface="Calibri"/>
              </a:rPr>
              <a:t>centre</a:t>
            </a:r>
            <a:r>
              <a:rPr lang="en-US" dirty="0">
                <a:cs typeface="Calibri"/>
              </a:rPr>
              <a:t>. This will expose the participants to outdoor adventure in the community, which may promote wider engagement. It also introduces a wider range of skills and compliments the previous sessions well.</a:t>
            </a:r>
          </a:p>
        </p:txBody>
      </p:sp>
      <p:sp>
        <p:nvSpPr>
          <p:cNvPr id="4" name="Slide Number Placeholder 3"/>
          <p:cNvSpPr>
            <a:spLocks noGrp="1"/>
          </p:cNvSpPr>
          <p:nvPr>
            <p:ph type="sldNum" sz="quarter" idx="5"/>
          </p:nvPr>
        </p:nvSpPr>
        <p:spPr/>
        <p:txBody>
          <a:bodyPr/>
          <a:lstStyle/>
          <a:p>
            <a:fld id="{B2C9717C-9FAB-4D75-9854-F68FA25DFE1C}" type="slidenum">
              <a:rPr lang="en-GB"/>
              <a:t>16</a:t>
            </a:fld>
            <a:endParaRPr lang="en-GB"/>
          </a:p>
        </p:txBody>
      </p:sp>
    </p:spTree>
    <p:extLst>
      <p:ext uri="{BB962C8B-B14F-4D97-AF65-F5344CB8AC3E}">
        <p14:creationId xmlns:p14="http://schemas.microsoft.com/office/powerpoint/2010/main" val="26330432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presentation has introduced a scheme of work that could be delivered on the </a:t>
            </a:r>
            <a:r>
              <a:rPr lang="en-US" dirty="0" err="1">
                <a:cs typeface="Calibri"/>
              </a:rPr>
              <a:t>Cynefin</a:t>
            </a:r>
            <a:r>
              <a:rPr lang="en-US" dirty="0">
                <a:cs typeface="Calibri"/>
              </a:rPr>
              <a:t> grounds to Key Stage 3 students. It has demonstrated progression through a range of activities that tackle different elements of the Wel-being for Future Generations Act for Wales and the New Curriculum guidance. This course of sessions will aim improve physical literacy, teamwork and communication, whilst giving the participants the opportunity to access adventure provision in the wider community. It is important that </a:t>
            </a:r>
            <a:r>
              <a:rPr lang="en-US" dirty="0" err="1">
                <a:cs typeface="Calibri"/>
              </a:rPr>
              <a:t>Cynefin</a:t>
            </a:r>
            <a:r>
              <a:rPr lang="en-US" dirty="0">
                <a:cs typeface="Calibri"/>
              </a:rPr>
              <a:t> does not exclude itself from the community, and should look to become a part of a wider societal mission to promote outdoor activities across Carmarthenshire. In offering this, it will guarantee its own sustainable future as a part of a thriving outdoor conglomerate that are fundamental to providing access to adventure education.</a:t>
            </a:r>
          </a:p>
        </p:txBody>
      </p:sp>
      <p:sp>
        <p:nvSpPr>
          <p:cNvPr id="4" name="Slide Number Placeholder 3"/>
          <p:cNvSpPr>
            <a:spLocks noGrp="1"/>
          </p:cNvSpPr>
          <p:nvPr>
            <p:ph type="sldNum" sz="quarter" idx="5"/>
          </p:nvPr>
        </p:nvSpPr>
        <p:spPr/>
        <p:txBody>
          <a:bodyPr/>
          <a:lstStyle/>
          <a:p>
            <a:fld id="{B2C9717C-9FAB-4D75-9854-F68FA25DFE1C}" type="slidenum">
              <a:rPr lang="en-GB"/>
              <a:t>17</a:t>
            </a:fld>
            <a:endParaRPr lang="en-GB"/>
          </a:p>
        </p:txBody>
      </p:sp>
    </p:spTree>
    <p:extLst>
      <p:ext uri="{BB962C8B-B14F-4D97-AF65-F5344CB8AC3E}">
        <p14:creationId xmlns:p14="http://schemas.microsoft.com/office/powerpoint/2010/main" val="4714677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1/26/2024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hwb.gov.wales/curriculum-for-wales/designing-your-curriculum/developing-a-vision-for-curriculum-design" TargetMode="External"/><Relationship Id="rId7" Type="http://schemas.openxmlformats.org/officeDocument/2006/relationships/hyperlink" Target="https://theracquet.org/3140/sports/stacking-crates-for-sport/" TargetMode="External"/><Relationship Id="rId2" Type="http://schemas.openxmlformats.org/officeDocument/2006/relationships/hyperlink" Target="https://www.girlguiding.org.uk/what-we-do/our-badges-and-activities/adventure-for-girls/crate-stacking/" TargetMode="External"/><Relationship Id="rId1" Type="http://schemas.openxmlformats.org/officeDocument/2006/relationships/slideLayout" Target="../slideLayouts/slideLayout2.xml"/><Relationship Id="rId6" Type="http://schemas.openxmlformats.org/officeDocument/2006/relationships/hyperlink" Target="https://www.usi.edu/rfw/low-ropes-course#:~:text=A%20low%20ropes%20course%20is,in%20with%20the%20natural%20environment" TargetMode="External"/><Relationship Id="rId5" Type="http://schemas.openxmlformats.org/officeDocument/2006/relationships/hyperlink" Target="https://www.hse.gov.uk/aala/activities.htm" TargetMode="External"/><Relationship Id="rId4" Type="http://schemas.openxmlformats.org/officeDocument/2006/relationships/hyperlink" Target="https://www.scouts.org.uk/activities/high-rop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u="sng" dirty="0">
                <a:cs typeface="Calibri Light"/>
              </a:rPr>
              <a:t>A 6-week adventure program on the </a:t>
            </a:r>
            <a:r>
              <a:rPr lang="en-US" b="1" u="sng" err="1">
                <a:cs typeface="Calibri Light"/>
              </a:rPr>
              <a:t>Cynefin</a:t>
            </a:r>
            <a:r>
              <a:rPr lang="en-US" b="1" u="sng" dirty="0">
                <a:cs typeface="Calibri Light"/>
              </a:rPr>
              <a:t> grounds</a:t>
            </a:r>
          </a:p>
        </p:txBody>
      </p:sp>
      <p:sp>
        <p:nvSpPr>
          <p:cNvPr id="3" name="Subtitle 2"/>
          <p:cNvSpPr>
            <a:spLocks noGrp="1"/>
          </p:cNvSpPr>
          <p:nvPr>
            <p:ph type="subTitle" idx="1"/>
          </p:nvPr>
        </p:nvSpPr>
        <p:spPr>
          <a:xfrm>
            <a:off x="1524000" y="4292151"/>
            <a:ext cx="9144000" cy="1655762"/>
          </a:xfrm>
        </p:spPr>
        <p:txBody>
          <a:bodyPr vert="horz" lIns="91440" tIns="45720" rIns="91440" bIns="45720" rtlCol="0" anchor="t">
            <a:normAutofit/>
          </a:bodyPr>
          <a:lstStyle/>
          <a:p>
            <a:r>
              <a:rPr lang="en-US" sz="4800" dirty="0">
                <a:cs typeface="Calibri"/>
              </a:rPr>
              <a:t>By Ed Petcher Ellison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1E4E5D-3D7B-3D1C-8E26-1906B0B071FD}"/>
              </a:ext>
            </a:extLst>
          </p:cNvPr>
          <p:cNvSpPr>
            <a:spLocks noGrp="1"/>
          </p:cNvSpPr>
          <p:nvPr>
            <p:ph type="title"/>
          </p:nvPr>
        </p:nvSpPr>
        <p:spPr>
          <a:xfrm>
            <a:off x="841248" y="548640"/>
            <a:ext cx="3600860" cy="5431536"/>
          </a:xfrm>
        </p:spPr>
        <p:txBody>
          <a:bodyPr>
            <a:normAutofit/>
          </a:bodyPr>
          <a:lstStyle/>
          <a:p>
            <a:r>
              <a:rPr lang="en-US" sz="4200">
                <a:cs typeface="Calibri Light"/>
              </a:rPr>
              <a:t>Understanding adventure education</a:t>
            </a:r>
            <a:endParaRPr lang="en-US" sz="42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EE8546-F58D-19BF-3670-5B5F797C7F79}"/>
              </a:ext>
            </a:extLst>
          </p:cNvPr>
          <p:cNvSpPr>
            <a:spLocks noGrp="1"/>
          </p:cNvSpPr>
          <p:nvPr>
            <p:ph idx="1"/>
          </p:nvPr>
        </p:nvSpPr>
        <p:spPr>
          <a:xfrm>
            <a:off x="5126418" y="552091"/>
            <a:ext cx="6224335" cy="5431536"/>
          </a:xfrm>
        </p:spPr>
        <p:txBody>
          <a:bodyPr vert="horz" lIns="91440" tIns="45720" rIns="91440" bIns="45720" rtlCol="0" anchor="ctr">
            <a:normAutofit lnSpcReduction="10000"/>
          </a:bodyPr>
          <a:lstStyle/>
          <a:p>
            <a:r>
              <a:rPr lang="en-US" sz="2200" dirty="0">
                <a:cs typeface="Calibri"/>
              </a:rPr>
              <a:t>Adventure education is defined by Mitra (2020) as "a learning process through experience in outdoor settings containing outcomes through risks and consequences".</a:t>
            </a:r>
            <a:endParaRPr lang="en-US" sz="2000" dirty="0">
              <a:cs typeface="Calibri"/>
            </a:endParaRPr>
          </a:p>
          <a:p>
            <a:r>
              <a:rPr lang="en-US" sz="2200" dirty="0">
                <a:cs typeface="Calibri"/>
              </a:rPr>
              <a:t>Personal development can improve a person's understanding of their self-worth</a:t>
            </a:r>
          </a:p>
          <a:p>
            <a:r>
              <a:rPr lang="en-US" sz="2200" dirty="0">
                <a:cs typeface="Calibri"/>
              </a:rPr>
              <a:t>This can encourage them to take a positive, active role in society (Beames, 2017) and lead fulfilling lives with good physical and mental well-being</a:t>
            </a:r>
          </a:p>
          <a:p>
            <a:r>
              <a:rPr lang="en-US" sz="2200" dirty="0">
                <a:cs typeface="Calibri"/>
              </a:rPr>
              <a:t>These are linked to improved outcomes, which may translate to job satisfaction</a:t>
            </a:r>
          </a:p>
          <a:p>
            <a:r>
              <a:rPr lang="en-US" sz="2200" dirty="0">
                <a:cs typeface="Calibri"/>
              </a:rPr>
              <a:t>Adventure education by its nature requires physical </a:t>
            </a:r>
            <a:r>
              <a:rPr lang="en-US" sz="2200">
                <a:cs typeface="Calibri"/>
              </a:rPr>
              <a:t>movements</a:t>
            </a:r>
            <a:endParaRPr lang="en-US" sz="2200" dirty="0">
              <a:cs typeface="Calibri"/>
            </a:endParaRPr>
          </a:p>
          <a:p>
            <a:r>
              <a:rPr lang="en-US" sz="2200" dirty="0">
                <a:cs typeface="Calibri"/>
              </a:rPr>
              <a:t>A progression through a scheme of adventure education sessions gives opportunity to promote </a:t>
            </a:r>
            <a:r>
              <a:rPr lang="en-US" sz="2200">
                <a:cs typeface="Calibri"/>
              </a:rPr>
              <a:t>the learner's physical literacy (Whitehead, 2010)</a:t>
            </a:r>
            <a:endParaRPr lang="en-US" sz="2200" dirty="0">
              <a:cs typeface="Calibri"/>
            </a:endParaRPr>
          </a:p>
        </p:txBody>
      </p:sp>
    </p:spTree>
    <p:extLst>
      <p:ext uri="{BB962C8B-B14F-4D97-AF65-F5344CB8AC3E}">
        <p14:creationId xmlns:p14="http://schemas.microsoft.com/office/powerpoint/2010/main" val="149020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0C6F1-E64F-3335-D6A7-A97003279692}"/>
              </a:ext>
            </a:extLst>
          </p:cNvPr>
          <p:cNvSpPr>
            <a:spLocks noGrp="1"/>
          </p:cNvSpPr>
          <p:nvPr>
            <p:ph type="title"/>
          </p:nvPr>
        </p:nvSpPr>
        <p:spPr/>
        <p:txBody>
          <a:bodyPr/>
          <a:lstStyle/>
          <a:p>
            <a:r>
              <a:rPr lang="en-GB" dirty="0">
                <a:cs typeface="Calibri Light"/>
              </a:rPr>
              <a:t>Overview of the scheme</a:t>
            </a:r>
            <a:endParaRPr lang="en-GB" dirty="0"/>
          </a:p>
        </p:txBody>
      </p:sp>
      <p:sp>
        <p:nvSpPr>
          <p:cNvPr id="3" name="Content Placeholder 2">
            <a:extLst>
              <a:ext uri="{FF2B5EF4-FFF2-40B4-BE49-F238E27FC236}">
                <a16:creationId xmlns:a16="http://schemas.microsoft.com/office/drawing/2014/main" id="{D033F781-9E7F-251F-DE60-05725DAB4514}"/>
              </a:ext>
            </a:extLst>
          </p:cNvPr>
          <p:cNvSpPr>
            <a:spLocks noGrp="1"/>
          </p:cNvSpPr>
          <p:nvPr>
            <p:ph idx="1"/>
          </p:nvPr>
        </p:nvSpPr>
        <p:spPr/>
        <p:txBody>
          <a:bodyPr vert="horz" lIns="91440" tIns="45720" rIns="91440" bIns="45720" rtlCol="0" anchor="t">
            <a:normAutofit lnSpcReduction="10000"/>
          </a:bodyPr>
          <a:lstStyle/>
          <a:p>
            <a:r>
              <a:rPr lang="en-GB" dirty="0">
                <a:cs typeface="Calibri"/>
              </a:rPr>
              <a:t>Curriculum for Wales (2022)</a:t>
            </a:r>
          </a:p>
          <a:p>
            <a:r>
              <a:rPr lang="en-GB" dirty="0">
                <a:cs typeface="Calibri"/>
              </a:rPr>
              <a:t>Wellbeing of Future Generations Act (Wales) (2015)</a:t>
            </a:r>
          </a:p>
          <a:p>
            <a:r>
              <a:rPr lang="en-GB" dirty="0">
                <a:cs typeface="Calibri"/>
              </a:rPr>
              <a:t>Creating a sound structure that compliments the aims of these two policies</a:t>
            </a:r>
          </a:p>
          <a:p>
            <a:pPr marL="0" indent="0">
              <a:buNone/>
            </a:pPr>
            <a:endParaRPr lang="en-GB" dirty="0">
              <a:cs typeface="Calibri"/>
            </a:endParaRPr>
          </a:p>
          <a:p>
            <a:pPr marL="0" indent="0">
              <a:buNone/>
            </a:pPr>
            <a:r>
              <a:rPr lang="en-GB" dirty="0">
                <a:cs typeface="Calibri"/>
              </a:rPr>
              <a:t>The Four </a:t>
            </a:r>
          </a:p>
          <a:p>
            <a:pPr marL="0" indent="0">
              <a:buNone/>
            </a:pPr>
            <a:r>
              <a:rPr lang="en-GB" dirty="0">
                <a:cs typeface="Calibri"/>
              </a:rPr>
              <a:t>purposes </a:t>
            </a:r>
          </a:p>
          <a:p>
            <a:pPr marL="0" indent="0">
              <a:buNone/>
            </a:pPr>
            <a:r>
              <a:rPr lang="en-GB" dirty="0">
                <a:cs typeface="Calibri"/>
              </a:rPr>
              <a:t>of the </a:t>
            </a:r>
            <a:endParaRPr lang="en-GB">
              <a:cs typeface="Calibri"/>
            </a:endParaRPr>
          </a:p>
          <a:p>
            <a:pPr marL="0" indent="0">
              <a:buNone/>
            </a:pPr>
            <a:r>
              <a:rPr lang="en-GB" dirty="0">
                <a:cs typeface="Calibri"/>
              </a:rPr>
              <a:t>Curriculum:</a:t>
            </a:r>
          </a:p>
        </p:txBody>
      </p:sp>
      <p:graphicFrame>
        <p:nvGraphicFramePr>
          <p:cNvPr id="5" name="Table 4">
            <a:extLst>
              <a:ext uri="{FF2B5EF4-FFF2-40B4-BE49-F238E27FC236}">
                <a16:creationId xmlns:a16="http://schemas.microsoft.com/office/drawing/2014/main" id="{CD54A26E-652D-69FA-4EA2-2B25C27EA51B}"/>
              </a:ext>
            </a:extLst>
          </p:cNvPr>
          <p:cNvGraphicFramePr>
            <a:graphicFrameLocks noGrp="1"/>
          </p:cNvGraphicFramePr>
          <p:nvPr>
            <p:extLst>
              <p:ext uri="{D42A27DB-BD31-4B8C-83A1-F6EECF244321}">
                <p14:modId xmlns:p14="http://schemas.microsoft.com/office/powerpoint/2010/main" val="769788262"/>
              </p:ext>
            </p:extLst>
          </p:nvPr>
        </p:nvGraphicFramePr>
        <p:xfrm>
          <a:off x="2753894" y="3836736"/>
          <a:ext cx="9371813" cy="2905616"/>
        </p:xfrm>
        <a:graphic>
          <a:graphicData uri="http://schemas.openxmlformats.org/drawingml/2006/table">
            <a:tbl>
              <a:tblPr firstRow="1" bandRow="1">
                <a:tableStyleId>{5C22544A-7EE6-4342-B048-85BDC9FD1C3A}</a:tableStyleId>
              </a:tblPr>
              <a:tblGrid>
                <a:gridCol w="9371813">
                  <a:extLst>
                    <a:ext uri="{9D8B030D-6E8A-4147-A177-3AD203B41FA5}">
                      <a16:colId xmlns:a16="http://schemas.microsoft.com/office/drawing/2014/main" val="3070543121"/>
                    </a:ext>
                  </a:extLst>
                </a:gridCol>
              </a:tblGrid>
              <a:tr h="726404">
                <a:tc>
                  <a:txBody>
                    <a:bodyPr/>
                    <a:lstStyle/>
                    <a:p>
                      <a:pPr marL="0" lvl="0" indent="0" algn="l">
                        <a:lnSpc>
                          <a:spcPct val="100000"/>
                        </a:lnSpc>
                        <a:spcBef>
                          <a:spcPts val="0"/>
                        </a:spcBef>
                        <a:spcAft>
                          <a:spcPts val="0"/>
                        </a:spcAft>
                        <a:buNone/>
                      </a:pPr>
                      <a:r>
                        <a:rPr lang="en-GB" sz="2000" b="0" i="0" u="none" strike="noStrike" noProof="0" dirty="0">
                          <a:solidFill>
                            <a:schemeClr val="bg1"/>
                          </a:solidFill>
                          <a:latin typeface="Calibri"/>
                        </a:rPr>
                        <a:t>ambitious, capable learners, ready to learn throughout their lives</a:t>
                      </a:r>
                      <a:endParaRPr lang="en-US" sz="2000">
                        <a:solidFill>
                          <a:schemeClr val="bg1"/>
                        </a:solidFill>
                        <a:latin typeface="Calibri"/>
                      </a:endParaRPr>
                    </a:p>
                  </a:txBody>
                  <a:tcPr/>
                </a:tc>
                <a:extLst>
                  <a:ext uri="{0D108BD9-81ED-4DB2-BD59-A6C34878D82A}">
                    <a16:rowId xmlns:a16="http://schemas.microsoft.com/office/drawing/2014/main" val="2326182425"/>
                  </a:ext>
                </a:extLst>
              </a:tr>
              <a:tr h="726404">
                <a:tc>
                  <a:txBody>
                    <a:bodyPr/>
                    <a:lstStyle/>
                    <a:p>
                      <a:pPr lvl="0">
                        <a:buNone/>
                      </a:pPr>
                      <a:r>
                        <a:rPr lang="en-GB" sz="2000" b="0" i="0" u="none" strike="noStrike" noProof="0" dirty="0">
                          <a:solidFill>
                            <a:schemeClr val="bg1"/>
                          </a:solidFill>
                          <a:latin typeface="Calibri"/>
                        </a:rPr>
                        <a:t>enterprising, creative contributors, ready to play a full part in life and work</a:t>
                      </a:r>
                      <a:endParaRPr lang="en-US" sz="2000">
                        <a:solidFill>
                          <a:schemeClr val="bg1"/>
                        </a:solidFill>
                        <a:latin typeface="Calibri"/>
                      </a:endParaRPr>
                    </a:p>
                  </a:txBody>
                  <a:tcPr>
                    <a:solidFill>
                      <a:srgbClr val="ED7D31"/>
                    </a:solidFill>
                  </a:tcPr>
                </a:tc>
                <a:extLst>
                  <a:ext uri="{0D108BD9-81ED-4DB2-BD59-A6C34878D82A}">
                    <a16:rowId xmlns:a16="http://schemas.microsoft.com/office/drawing/2014/main" val="1407930994"/>
                  </a:ext>
                </a:extLst>
              </a:tr>
              <a:tr h="726404">
                <a:tc>
                  <a:txBody>
                    <a:bodyPr/>
                    <a:lstStyle/>
                    <a:p>
                      <a:pPr lvl="0">
                        <a:buNone/>
                      </a:pPr>
                      <a:r>
                        <a:rPr lang="en-GB" sz="2000" b="0" i="0" u="none" strike="noStrike" noProof="0" dirty="0">
                          <a:solidFill>
                            <a:schemeClr val="bg1"/>
                          </a:solidFill>
                          <a:latin typeface="Calibri"/>
                        </a:rPr>
                        <a:t>ethical, informed citizens of Wales and the world</a:t>
                      </a:r>
                      <a:endParaRPr lang="en-US" sz="2000">
                        <a:solidFill>
                          <a:schemeClr val="bg1"/>
                        </a:solidFill>
                        <a:latin typeface="Calibri"/>
                      </a:endParaRPr>
                    </a:p>
                  </a:txBody>
                  <a:tcPr>
                    <a:solidFill>
                      <a:schemeClr val="accent3">
                        <a:lumMod val="75000"/>
                      </a:schemeClr>
                    </a:solidFill>
                  </a:tcPr>
                </a:tc>
                <a:extLst>
                  <a:ext uri="{0D108BD9-81ED-4DB2-BD59-A6C34878D82A}">
                    <a16:rowId xmlns:a16="http://schemas.microsoft.com/office/drawing/2014/main" val="1082567062"/>
                  </a:ext>
                </a:extLst>
              </a:tr>
              <a:tr h="726404">
                <a:tc>
                  <a:txBody>
                    <a:bodyPr/>
                    <a:lstStyle/>
                    <a:p>
                      <a:pPr lvl="0">
                        <a:buNone/>
                      </a:pPr>
                      <a:r>
                        <a:rPr lang="en-GB" sz="2000" b="0" i="0" u="none" strike="noStrike" noProof="0" dirty="0">
                          <a:solidFill>
                            <a:schemeClr val="bg1"/>
                          </a:solidFill>
                          <a:latin typeface="Calibri"/>
                        </a:rPr>
                        <a:t>healthy, confident individuals, ready to lead fulfilling lives as valued members of society</a:t>
                      </a:r>
                      <a:endParaRPr lang="en-US" sz="2000">
                        <a:solidFill>
                          <a:schemeClr val="bg1"/>
                        </a:solidFill>
                        <a:latin typeface="Calibri"/>
                      </a:endParaRPr>
                    </a:p>
                  </a:txBody>
                  <a:tcPr>
                    <a:solidFill>
                      <a:schemeClr val="accent4">
                        <a:lumMod val="60000"/>
                        <a:lumOff val="40000"/>
                      </a:schemeClr>
                    </a:solidFill>
                  </a:tcPr>
                </a:tc>
                <a:extLst>
                  <a:ext uri="{0D108BD9-81ED-4DB2-BD59-A6C34878D82A}">
                    <a16:rowId xmlns:a16="http://schemas.microsoft.com/office/drawing/2014/main" val="852123642"/>
                  </a:ext>
                </a:extLst>
              </a:tr>
            </a:tbl>
          </a:graphicData>
        </a:graphic>
      </p:graphicFrame>
    </p:spTree>
    <p:extLst>
      <p:ext uri="{BB962C8B-B14F-4D97-AF65-F5344CB8AC3E}">
        <p14:creationId xmlns:p14="http://schemas.microsoft.com/office/powerpoint/2010/main" val="20906664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CE7AFE-9EEB-542A-DCAD-86CF652C1B0C}"/>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Calibri Light"/>
              </a:rPr>
              <a:t>Assessment</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427C24B-468A-7113-4C52-38D4C88A455A}"/>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457200" indent="-457200"/>
            <a:r>
              <a:rPr lang="en-US" dirty="0">
                <a:cs typeface="Calibri"/>
              </a:rPr>
              <a:t>Formative assessment through teacher-student reflections and constructive feedback</a:t>
            </a:r>
          </a:p>
          <a:p>
            <a:pPr marL="457200" indent="-457200"/>
            <a:endParaRPr lang="en-US" dirty="0">
              <a:cs typeface="Calibri"/>
            </a:endParaRPr>
          </a:p>
          <a:p>
            <a:pPr marL="457200" indent="-457200"/>
            <a:r>
              <a:rPr lang="en-US" dirty="0">
                <a:cs typeface="Calibri"/>
              </a:rPr>
              <a:t>Prosperity though positive outcome</a:t>
            </a:r>
          </a:p>
          <a:p>
            <a:pPr marL="457200" indent="-457200"/>
            <a:endParaRPr lang="en-US" dirty="0">
              <a:cs typeface="Calibri"/>
            </a:endParaRPr>
          </a:p>
          <a:p>
            <a:pPr marL="457200" indent="-457200"/>
            <a:r>
              <a:rPr lang="en-US" dirty="0">
                <a:cs typeface="Calibri"/>
              </a:rPr>
              <a:t>Teamwork, communication, and regular physical exercise are important aspects of the curriculum guidance (</a:t>
            </a:r>
            <a:r>
              <a:rPr lang="en-US" dirty="0" err="1">
                <a:cs typeface="Calibri"/>
              </a:rPr>
              <a:t>hwb.gov.wales</a:t>
            </a:r>
            <a:r>
              <a:rPr lang="en-US" dirty="0">
                <a:cs typeface="Calibri"/>
              </a:rPr>
              <a:t>, 2022)</a:t>
            </a:r>
          </a:p>
          <a:p>
            <a:pPr marL="457200" indent="-457200"/>
            <a:endParaRPr lang="en-US" dirty="0">
              <a:cs typeface="Calibri"/>
            </a:endParaRPr>
          </a:p>
        </p:txBody>
      </p:sp>
    </p:spTree>
    <p:extLst>
      <p:ext uri="{BB962C8B-B14F-4D97-AF65-F5344CB8AC3E}">
        <p14:creationId xmlns:p14="http://schemas.microsoft.com/office/powerpoint/2010/main" val="25216607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19961C-6FDC-1DA3-D3DE-47AE52579DD1}"/>
              </a:ext>
            </a:extLst>
          </p:cNvPr>
          <p:cNvSpPr>
            <a:spLocks noGrp="1"/>
          </p:cNvSpPr>
          <p:nvPr>
            <p:ph type="title"/>
          </p:nvPr>
        </p:nvSpPr>
        <p:spPr>
          <a:xfrm>
            <a:off x="838201" y="345810"/>
            <a:ext cx="5120561" cy="1325563"/>
          </a:xfrm>
        </p:spPr>
        <p:txBody>
          <a:bodyPr>
            <a:normAutofit/>
          </a:bodyPr>
          <a:lstStyle/>
          <a:p>
            <a:r>
              <a:rPr lang="en-US" dirty="0">
                <a:cs typeface="Calibri Light"/>
              </a:rPr>
              <a:t>Low Ropes</a:t>
            </a:r>
            <a:endParaRPr lang="en-US" dirty="0"/>
          </a:p>
        </p:txBody>
      </p:sp>
      <p:sp>
        <p:nvSpPr>
          <p:cNvPr id="3" name="Content Placeholder 2">
            <a:extLst>
              <a:ext uri="{FF2B5EF4-FFF2-40B4-BE49-F238E27FC236}">
                <a16:creationId xmlns:a16="http://schemas.microsoft.com/office/drawing/2014/main" id="{CEDAE4EF-D7C3-D0A6-D3A2-8AE4FC3B1EC1}"/>
              </a:ext>
            </a:extLst>
          </p:cNvPr>
          <p:cNvSpPr>
            <a:spLocks noGrp="1"/>
          </p:cNvSpPr>
          <p:nvPr>
            <p:ph idx="1"/>
          </p:nvPr>
        </p:nvSpPr>
        <p:spPr>
          <a:xfrm>
            <a:off x="838201" y="1825625"/>
            <a:ext cx="5114150" cy="4351338"/>
          </a:xfrm>
        </p:spPr>
        <p:txBody>
          <a:bodyPr vert="horz" lIns="91440" tIns="45720" rIns="91440" bIns="45720" rtlCol="0" anchor="t">
            <a:normAutofit/>
          </a:bodyPr>
          <a:lstStyle/>
          <a:p>
            <a:pPr marL="0" indent="0">
              <a:buNone/>
            </a:pPr>
            <a:r>
              <a:rPr lang="en-US" dirty="0">
                <a:cs typeface="Calibri"/>
              </a:rPr>
              <a:t>Definition: </a:t>
            </a:r>
            <a:r>
              <a:rPr lang="en-US" dirty="0">
                <a:ea typeface="+mn-lt"/>
                <a:cs typeface="+mn-lt"/>
              </a:rPr>
              <a:t>A low ropes course is a series of individual and group physical challenges that require a combination of teamwork, skills, and commitment. Constructed of cable, rope and wood, courses are constructed outdoors to blend in with the natural environment (usi.edu, 2024).</a:t>
            </a:r>
            <a:endParaRPr lang="en-US" dirty="0">
              <a:cs typeface="Calibri"/>
            </a:endParaRPr>
          </a:p>
          <a:p>
            <a:endParaRPr lang="en-US" dirty="0">
              <a:cs typeface="Calibri"/>
            </a:endParaRPr>
          </a:p>
          <a:p>
            <a:endParaRPr lang="en-US" dirty="0">
              <a:cs typeface="Calibri"/>
            </a:endParaRPr>
          </a:p>
          <a:p>
            <a:pPr marL="0" indent="0">
              <a:buNone/>
            </a:pPr>
            <a:endParaRPr lang="en-US" dirty="0">
              <a:cs typeface="Calibri"/>
            </a:endParaRPr>
          </a:p>
        </p:txBody>
      </p:sp>
      <p:sp>
        <p:nvSpPr>
          <p:cNvPr id="23" name="Oval 2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Picture 6" descr="A group of people standing on a platform&#10;&#10;Description automatically generated">
            <a:extLst>
              <a:ext uri="{FF2B5EF4-FFF2-40B4-BE49-F238E27FC236}">
                <a16:creationId xmlns:a16="http://schemas.microsoft.com/office/drawing/2014/main" id="{FB6076AD-2D07-D9AF-D0BD-11D878E9055B}"/>
              </a:ext>
            </a:extLst>
          </p:cNvPr>
          <p:cNvPicPr>
            <a:picLocks noChangeAspect="1"/>
          </p:cNvPicPr>
          <p:nvPr/>
        </p:nvPicPr>
        <p:blipFill rotWithShape="1">
          <a:blip r:embed="rId3"/>
          <a:srcRect l="16506" r="13731"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25" name="Arc 24">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6" name="Picture 5" descr="A wooden structure with ropes and swings&#10;&#10;Description automatically generated">
            <a:extLst>
              <a:ext uri="{FF2B5EF4-FFF2-40B4-BE49-F238E27FC236}">
                <a16:creationId xmlns:a16="http://schemas.microsoft.com/office/drawing/2014/main" id="{797C3196-DBB1-DD68-A319-7CE61C0BC45E}"/>
              </a:ext>
            </a:extLst>
          </p:cNvPr>
          <p:cNvPicPr>
            <a:picLocks noChangeAspect="1"/>
          </p:cNvPicPr>
          <p:nvPr/>
        </p:nvPicPr>
        <p:blipFill rotWithShape="1">
          <a:blip r:embed="rId4"/>
          <a:srcRect l="7303" r="4943" b="-4"/>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2253674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B9C477-6734-DC8B-373C-CD030EDDFD83}"/>
              </a:ext>
            </a:extLst>
          </p:cNvPr>
          <p:cNvSpPr>
            <a:spLocks noGrp="1"/>
          </p:cNvSpPr>
          <p:nvPr>
            <p:ph type="title"/>
          </p:nvPr>
        </p:nvSpPr>
        <p:spPr>
          <a:xfrm>
            <a:off x="838201" y="345810"/>
            <a:ext cx="4960945" cy="1325563"/>
          </a:xfrm>
        </p:spPr>
        <p:txBody>
          <a:bodyPr>
            <a:normAutofit/>
          </a:bodyPr>
          <a:lstStyle/>
          <a:p>
            <a:r>
              <a:rPr lang="en-GB" dirty="0">
                <a:cs typeface="Calibri Light"/>
              </a:rPr>
              <a:t>Crate Stacking</a:t>
            </a:r>
          </a:p>
        </p:txBody>
      </p:sp>
      <p:sp>
        <p:nvSpPr>
          <p:cNvPr id="3" name="Content Placeholder 2">
            <a:extLst>
              <a:ext uri="{FF2B5EF4-FFF2-40B4-BE49-F238E27FC236}">
                <a16:creationId xmlns:a16="http://schemas.microsoft.com/office/drawing/2014/main" id="{93A605AC-DCBF-2E48-E272-770F46F7A1A1}"/>
              </a:ext>
            </a:extLst>
          </p:cNvPr>
          <p:cNvSpPr>
            <a:spLocks noGrp="1"/>
          </p:cNvSpPr>
          <p:nvPr>
            <p:ph idx="1"/>
          </p:nvPr>
        </p:nvSpPr>
        <p:spPr>
          <a:xfrm>
            <a:off x="624306" y="2614362"/>
            <a:ext cx="5481565" cy="2640181"/>
          </a:xfrm>
        </p:spPr>
        <p:txBody>
          <a:bodyPr vert="horz" lIns="91440" tIns="45720" rIns="91440" bIns="45720" rtlCol="0" anchor="t">
            <a:normAutofit/>
          </a:bodyPr>
          <a:lstStyle/>
          <a:p>
            <a:pPr marL="0" indent="0">
              <a:buNone/>
            </a:pPr>
            <a:r>
              <a:rPr lang="en-GB" dirty="0">
                <a:cs typeface="Calibri"/>
              </a:rPr>
              <a:t>Definition: </a:t>
            </a:r>
            <a:r>
              <a:rPr lang="en-GB" dirty="0">
                <a:ea typeface="+mn-lt"/>
                <a:cs typeface="+mn-lt"/>
              </a:rPr>
              <a:t>Crate stacking challenges a team to build a tower of crates with a member on top. The attempt ends when the tower topples (The Guide Association, 2021)</a:t>
            </a:r>
          </a:p>
          <a:p>
            <a:pPr marL="0" indent="0">
              <a:buNone/>
            </a:pPr>
            <a:endParaRPr lang="en-GB" dirty="0">
              <a:ea typeface="+mn-lt"/>
              <a:cs typeface="+mn-lt"/>
            </a:endParaRPr>
          </a:p>
        </p:txBody>
      </p:sp>
      <p:pic>
        <p:nvPicPr>
          <p:cNvPr id="7" name="Picture 6" descr="A person climbing a stack of bricks&#10;&#10;Description automatically generated">
            <a:extLst>
              <a:ext uri="{FF2B5EF4-FFF2-40B4-BE49-F238E27FC236}">
                <a16:creationId xmlns:a16="http://schemas.microsoft.com/office/drawing/2014/main" id="{44F81ACE-4E33-B424-2960-ADCD26CDA563}"/>
              </a:ext>
            </a:extLst>
          </p:cNvPr>
          <p:cNvPicPr>
            <a:picLocks noChangeAspect="1"/>
          </p:cNvPicPr>
          <p:nvPr/>
        </p:nvPicPr>
        <p:blipFill rotWithShape="1">
          <a:blip r:embed="rId3"/>
          <a:srcRect l="8164" r="30817" b="-1"/>
          <a:stretch/>
        </p:blipFill>
        <p:spPr>
          <a:xfrm>
            <a:off x="6863996" y="3154859"/>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p:spPr>
      </p:pic>
      <p:sp>
        <p:nvSpPr>
          <p:cNvPr id="21" name="Arc 20">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3" descr="A person standing on a tower&#10;&#10;Description automatically generated">
            <a:extLst>
              <a:ext uri="{FF2B5EF4-FFF2-40B4-BE49-F238E27FC236}">
                <a16:creationId xmlns:a16="http://schemas.microsoft.com/office/drawing/2014/main" id="{2D4069E0-FFD8-DDFD-BFE0-2AFE1A94DB34}"/>
              </a:ext>
            </a:extLst>
          </p:cNvPr>
          <p:cNvPicPr>
            <a:picLocks noChangeAspect="1"/>
          </p:cNvPicPr>
          <p:nvPr/>
        </p:nvPicPr>
        <p:blipFill rotWithShape="1">
          <a:blip r:embed="rId4"/>
          <a:srcRect t="5292" r="-1" b="-1"/>
          <a:stretch/>
        </p:blipFill>
        <p:spPr>
          <a:xfrm>
            <a:off x="63058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6" name="Picture 5" descr="A person jumping off a ladder&#10;&#10;Description automatically generated">
            <a:extLst>
              <a:ext uri="{FF2B5EF4-FFF2-40B4-BE49-F238E27FC236}">
                <a16:creationId xmlns:a16="http://schemas.microsoft.com/office/drawing/2014/main" id="{AC66A9AF-AA92-7B97-8A43-0710881938DE}"/>
              </a:ext>
            </a:extLst>
          </p:cNvPr>
          <p:cNvPicPr>
            <a:picLocks noChangeAspect="1"/>
          </p:cNvPicPr>
          <p:nvPr/>
        </p:nvPicPr>
        <p:blipFill rotWithShape="1">
          <a:blip r:embed="rId5"/>
          <a:srcRect b="11470"/>
          <a:stretch/>
        </p:blipFill>
        <p:spPr>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p:spPr>
      </p:pic>
    </p:spTree>
    <p:extLst>
      <p:ext uri="{BB962C8B-B14F-4D97-AF65-F5344CB8AC3E}">
        <p14:creationId xmlns:p14="http://schemas.microsoft.com/office/powerpoint/2010/main" val="23399670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74F43C-66AE-5734-C469-1428C7A0BACD}"/>
              </a:ext>
            </a:extLst>
          </p:cNvPr>
          <p:cNvSpPr>
            <a:spLocks noGrp="1"/>
          </p:cNvSpPr>
          <p:nvPr>
            <p:ph type="title"/>
          </p:nvPr>
        </p:nvSpPr>
        <p:spPr>
          <a:xfrm>
            <a:off x="838201" y="345810"/>
            <a:ext cx="5120561" cy="1325563"/>
          </a:xfrm>
        </p:spPr>
        <p:txBody>
          <a:bodyPr>
            <a:normAutofit/>
          </a:bodyPr>
          <a:lstStyle/>
          <a:p>
            <a:r>
              <a:rPr lang="en-GB" dirty="0">
                <a:cs typeface="Calibri Light"/>
              </a:rPr>
              <a:t>High Ropes</a:t>
            </a:r>
          </a:p>
        </p:txBody>
      </p:sp>
      <p:sp>
        <p:nvSpPr>
          <p:cNvPr id="3" name="Content Placeholder 2">
            <a:extLst>
              <a:ext uri="{FF2B5EF4-FFF2-40B4-BE49-F238E27FC236}">
                <a16:creationId xmlns:a16="http://schemas.microsoft.com/office/drawing/2014/main" id="{0DC26347-E719-EFA0-80D9-470BCAA51A81}"/>
              </a:ext>
            </a:extLst>
          </p:cNvPr>
          <p:cNvSpPr>
            <a:spLocks noGrp="1"/>
          </p:cNvSpPr>
          <p:nvPr>
            <p:ph idx="1"/>
          </p:nvPr>
        </p:nvSpPr>
        <p:spPr>
          <a:xfrm>
            <a:off x="838201" y="1825625"/>
            <a:ext cx="5092194" cy="4351338"/>
          </a:xfrm>
        </p:spPr>
        <p:txBody>
          <a:bodyPr vert="horz" lIns="91440" tIns="45720" rIns="91440" bIns="45720" rtlCol="0">
            <a:normAutofit/>
          </a:bodyPr>
          <a:lstStyle/>
          <a:p>
            <a:pPr marL="0" indent="0">
              <a:buNone/>
            </a:pPr>
            <a:r>
              <a:rPr lang="en-GB" dirty="0">
                <a:cs typeface="Calibri"/>
              </a:rPr>
              <a:t>Definition: "moving across platforms, obstacles, bridges, and even swings in midair. There are often different routes to choose from, so people can choose their own adventure and level of challenge" (The Scout Association, 2023).</a:t>
            </a:r>
            <a:endParaRPr lang="en-GB">
              <a:cs typeface="Calibri"/>
            </a:endParaRPr>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descr="A rope trail in a park&#10;&#10;Description automatically generated">
            <a:extLst>
              <a:ext uri="{FF2B5EF4-FFF2-40B4-BE49-F238E27FC236}">
                <a16:creationId xmlns:a16="http://schemas.microsoft.com/office/drawing/2014/main" id="{DDA7FAF2-4E11-C721-16C5-87C7DF8596F3}"/>
              </a:ext>
            </a:extLst>
          </p:cNvPr>
          <p:cNvPicPr>
            <a:picLocks noChangeAspect="1"/>
          </p:cNvPicPr>
          <p:nvPr/>
        </p:nvPicPr>
        <p:blipFill rotWithShape="1">
          <a:blip r:embed="rId3"/>
          <a:srcRect l="6180" r="24476"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4" descr="A child climbing a tree&#10;&#10;Description automatically generated">
            <a:extLst>
              <a:ext uri="{FF2B5EF4-FFF2-40B4-BE49-F238E27FC236}">
                <a16:creationId xmlns:a16="http://schemas.microsoft.com/office/drawing/2014/main" id="{34E33425-9046-1B31-2D03-BFA24EE5756C}"/>
              </a:ext>
            </a:extLst>
          </p:cNvPr>
          <p:cNvPicPr>
            <a:picLocks noChangeAspect="1"/>
          </p:cNvPicPr>
          <p:nvPr/>
        </p:nvPicPr>
        <p:blipFill rotWithShape="1">
          <a:blip r:embed="rId4"/>
          <a:srcRect l="18713" r="3429" b="2"/>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274661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D4EBC0-3DCD-B436-CAB5-3F7807DBE741}"/>
              </a:ext>
            </a:extLst>
          </p:cNvPr>
          <p:cNvSpPr>
            <a:spLocks noGrp="1"/>
          </p:cNvSpPr>
          <p:nvPr>
            <p:ph type="title"/>
          </p:nvPr>
        </p:nvSpPr>
        <p:spPr>
          <a:xfrm>
            <a:off x="838201" y="345810"/>
            <a:ext cx="5120561" cy="1325563"/>
          </a:xfrm>
        </p:spPr>
        <p:txBody>
          <a:bodyPr>
            <a:normAutofit/>
          </a:bodyPr>
          <a:lstStyle/>
          <a:p>
            <a:r>
              <a:rPr lang="en-GB" dirty="0">
                <a:cs typeface="Calibri Light"/>
              </a:rPr>
              <a:t>Indoor Climbing</a:t>
            </a:r>
            <a:endParaRPr lang="en-GB" dirty="0"/>
          </a:p>
        </p:txBody>
      </p:sp>
      <p:sp>
        <p:nvSpPr>
          <p:cNvPr id="3" name="Content Placeholder 2">
            <a:extLst>
              <a:ext uri="{FF2B5EF4-FFF2-40B4-BE49-F238E27FC236}">
                <a16:creationId xmlns:a16="http://schemas.microsoft.com/office/drawing/2014/main" id="{214CE4BD-2EE5-ABE2-F0D3-BF184621761F}"/>
              </a:ext>
            </a:extLst>
          </p:cNvPr>
          <p:cNvSpPr>
            <a:spLocks noGrp="1"/>
          </p:cNvSpPr>
          <p:nvPr>
            <p:ph idx="1"/>
          </p:nvPr>
        </p:nvSpPr>
        <p:spPr>
          <a:xfrm>
            <a:off x="838201" y="1825625"/>
            <a:ext cx="5092194" cy="4351338"/>
          </a:xfrm>
        </p:spPr>
        <p:txBody>
          <a:bodyPr vert="horz" lIns="91440" tIns="45720" rIns="91440" bIns="45720" rtlCol="0">
            <a:normAutofit/>
          </a:bodyPr>
          <a:lstStyle/>
          <a:p>
            <a:r>
              <a:rPr lang="en-GB" sz="2400">
                <a:latin typeface="Arial"/>
                <a:cs typeface="Arial"/>
              </a:rPr>
              <a:t>Definition: "Climbing is climbing, traversing, abseiling or scrambling over natural terrain or outdoor man-made structures (other than structures designed for such activities) which requires, in order to be carried out safely, the use of equipment for, or the application of special skills or techniques in, rock climbing or ice climbing" (HSE, 2024).</a:t>
            </a:r>
            <a:endParaRPr lang="en-US" sz="2400"/>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descr="A person and a child climbing a rock wall&#10;&#10;Description automatically generated">
            <a:extLst>
              <a:ext uri="{FF2B5EF4-FFF2-40B4-BE49-F238E27FC236}">
                <a16:creationId xmlns:a16="http://schemas.microsoft.com/office/drawing/2014/main" id="{7D092516-C234-523F-EF61-8DF17547421A}"/>
              </a:ext>
            </a:extLst>
          </p:cNvPr>
          <p:cNvPicPr>
            <a:picLocks noChangeAspect="1"/>
          </p:cNvPicPr>
          <p:nvPr/>
        </p:nvPicPr>
        <p:blipFill rotWithShape="1">
          <a:blip r:embed="rId3"/>
          <a:srcRect b="3740"/>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4" descr="A group of people climbing a rock wall&#10;&#10;Description automatically generated">
            <a:extLst>
              <a:ext uri="{FF2B5EF4-FFF2-40B4-BE49-F238E27FC236}">
                <a16:creationId xmlns:a16="http://schemas.microsoft.com/office/drawing/2014/main" id="{E4C08FA6-755C-896D-25FE-245064E64626}"/>
              </a:ext>
            </a:extLst>
          </p:cNvPr>
          <p:cNvPicPr>
            <a:picLocks noChangeAspect="1"/>
          </p:cNvPicPr>
          <p:nvPr/>
        </p:nvPicPr>
        <p:blipFill rotWithShape="1">
          <a:blip r:embed="rId4"/>
          <a:srcRect l="1769" r="20373" b="2"/>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931494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8705D4-8327-DE0A-9354-1614C0EE4C21}"/>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Calibri Light"/>
              </a:rPr>
              <a:t>Purposes of scheme</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4A70D33-0799-364C-2E8D-807EE440C71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cs typeface="Calibri"/>
              </a:rPr>
              <a:t>Prosperity through positive outcomes born from adversity</a:t>
            </a:r>
          </a:p>
          <a:p>
            <a:endParaRPr lang="en-US" dirty="0">
              <a:cs typeface="Calibri"/>
            </a:endParaRPr>
          </a:p>
          <a:p>
            <a:r>
              <a:rPr lang="en-US" dirty="0">
                <a:cs typeface="Calibri"/>
              </a:rPr>
              <a:t>Resilience through trial and error in a secure, non-judgmental environment</a:t>
            </a:r>
          </a:p>
          <a:p>
            <a:endParaRPr lang="en-US" dirty="0">
              <a:cs typeface="Calibri"/>
            </a:endParaRPr>
          </a:p>
          <a:p>
            <a:r>
              <a:rPr lang="en-US" dirty="0">
                <a:cs typeface="Calibri"/>
              </a:rPr>
              <a:t>Engagement in high quality physical activity that is multi-faceted</a:t>
            </a:r>
          </a:p>
        </p:txBody>
      </p:sp>
    </p:spTree>
    <p:extLst>
      <p:ext uri="{BB962C8B-B14F-4D97-AF65-F5344CB8AC3E}">
        <p14:creationId xmlns:p14="http://schemas.microsoft.com/office/powerpoint/2010/main" val="40773708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3E97AA-AECE-65E8-309F-8F9C0E4A0839}"/>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Calibri Light"/>
              </a:rPr>
              <a:t>Session 1 – Low Ropes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FBC2C8B-DE9F-44CC-5079-E93CD776554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cs typeface="Calibri"/>
              </a:rPr>
              <a:t>Low ropes course</a:t>
            </a:r>
          </a:p>
          <a:p>
            <a:endParaRPr lang="en-US" dirty="0">
              <a:cs typeface="Calibri"/>
            </a:endParaRPr>
          </a:p>
          <a:p>
            <a:r>
              <a:rPr lang="en-US" dirty="0">
                <a:cs typeface="Calibri"/>
              </a:rPr>
              <a:t>Understanding challenge by choice</a:t>
            </a:r>
          </a:p>
          <a:p>
            <a:endParaRPr lang="en-US" dirty="0">
              <a:cs typeface="Calibri"/>
            </a:endParaRPr>
          </a:p>
          <a:p>
            <a:r>
              <a:rPr lang="en-GB" dirty="0">
                <a:cs typeface="Calibri"/>
              </a:rPr>
              <a:t>Familiarising</a:t>
            </a:r>
            <a:r>
              <a:rPr lang="en-US" dirty="0">
                <a:cs typeface="Calibri"/>
              </a:rPr>
              <a:t> students with the activity</a:t>
            </a:r>
          </a:p>
          <a:p>
            <a:endParaRPr lang="en-US" dirty="0">
              <a:cs typeface="Calibri"/>
            </a:endParaRPr>
          </a:p>
          <a:p>
            <a:r>
              <a:rPr lang="en-US" dirty="0">
                <a:cs typeface="Calibri"/>
              </a:rPr>
              <a:t>Short, fun games that introduce the fundamental movement skills needed to engage in roped activities</a:t>
            </a:r>
          </a:p>
          <a:p>
            <a:pPr marL="0" indent="0">
              <a:buNone/>
            </a:pPr>
            <a:endParaRPr lang="en-US" dirty="0">
              <a:cs typeface="Calibri"/>
            </a:endParaRPr>
          </a:p>
        </p:txBody>
      </p:sp>
    </p:spTree>
    <p:extLst>
      <p:ext uri="{BB962C8B-B14F-4D97-AF65-F5344CB8AC3E}">
        <p14:creationId xmlns:p14="http://schemas.microsoft.com/office/powerpoint/2010/main" val="25943730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6AB1E-6648-24B1-AB5D-0A6C79169D2E}"/>
              </a:ext>
            </a:extLst>
          </p:cNvPr>
          <p:cNvSpPr>
            <a:spLocks noGrp="1"/>
          </p:cNvSpPr>
          <p:nvPr>
            <p:ph type="title"/>
          </p:nvPr>
        </p:nvSpPr>
        <p:spPr/>
        <p:txBody>
          <a:bodyPr/>
          <a:lstStyle/>
          <a:p>
            <a:endParaRPr lang="en-GB"/>
          </a:p>
        </p:txBody>
      </p:sp>
      <p:pic>
        <p:nvPicPr>
          <p:cNvPr id="10" name="Content Placeholder 9" descr="A white text on a black background&#10;&#10;Description automatically generated">
            <a:extLst>
              <a:ext uri="{FF2B5EF4-FFF2-40B4-BE49-F238E27FC236}">
                <a16:creationId xmlns:a16="http://schemas.microsoft.com/office/drawing/2014/main" id="{87FD00EE-987E-8EB0-42CA-40BEFE1C45EC}"/>
              </a:ext>
            </a:extLst>
          </p:cNvPr>
          <p:cNvPicPr>
            <a:picLocks noGrp="1" noChangeAspect="1"/>
          </p:cNvPicPr>
          <p:nvPr>
            <p:ph idx="1"/>
          </p:nvPr>
        </p:nvPicPr>
        <p:blipFill>
          <a:blip r:embed="rId2"/>
          <a:stretch>
            <a:fillRect/>
          </a:stretch>
        </p:blipFill>
        <p:spPr>
          <a:xfrm>
            <a:off x="-5061" y="245598"/>
            <a:ext cx="12202122" cy="6614923"/>
          </a:xfrm>
        </p:spPr>
      </p:pic>
    </p:spTree>
    <p:extLst>
      <p:ext uri="{BB962C8B-B14F-4D97-AF65-F5344CB8AC3E}">
        <p14:creationId xmlns:p14="http://schemas.microsoft.com/office/powerpoint/2010/main" val="27981743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6A098F-9BE4-6B56-9581-3742C7999988}"/>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Calibri Light"/>
              </a:rPr>
              <a:t>Session 2 –Low Ropes</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514F623-57F6-2C6B-A8D3-E7A6D622EE10}"/>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cs typeface="Calibri"/>
              </a:rPr>
              <a:t>Low ropes with additional barriers</a:t>
            </a:r>
          </a:p>
          <a:p>
            <a:endParaRPr lang="en-US" dirty="0">
              <a:cs typeface="Calibri"/>
            </a:endParaRPr>
          </a:p>
          <a:p>
            <a:r>
              <a:rPr lang="en-US" dirty="0">
                <a:cs typeface="Calibri"/>
              </a:rPr>
              <a:t>An extension to session one</a:t>
            </a:r>
          </a:p>
          <a:p>
            <a:endParaRPr lang="en-US" dirty="0">
              <a:cs typeface="Calibri"/>
            </a:endParaRPr>
          </a:p>
          <a:p>
            <a:r>
              <a:rPr lang="en-US" dirty="0">
                <a:cs typeface="Calibri"/>
              </a:rPr>
              <a:t>Developing skills and adding additional challenges such as only using one arm/hand</a:t>
            </a:r>
          </a:p>
          <a:p>
            <a:endParaRPr lang="en-US" dirty="0">
              <a:cs typeface="Calibri"/>
            </a:endParaRPr>
          </a:p>
          <a:p>
            <a:r>
              <a:rPr lang="en-US" dirty="0">
                <a:cs typeface="Calibri"/>
              </a:rPr>
              <a:t>Creating a competitive atmosphere whilst also promoting inclusivity (PGL, </a:t>
            </a:r>
            <a:r>
              <a:rPr lang="en-US" dirty="0" err="1">
                <a:cs typeface="Calibri" panose="020F0502020204030204"/>
              </a:rPr>
              <a:t>n.d</a:t>
            </a:r>
            <a:r>
              <a:rPr lang="en-US" dirty="0">
                <a:cs typeface="Calibri" panose="020F0502020204030204"/>
              </a:rPr>
              <a:t>)</a:t>
            </a:r>
          </a:p>
          <a:p>
            <a:endParaRPr lang="en-US" dirty="0">
              <a:cs typeface="Calibri" panose="020F0502020204030204"/>
            </a:endParaRPr>
          </a:p>
          <a:p>
            <a:r>
              <a:rPr lang="en-US" dirty="0">
                <a:cs typeface="Calibri" panose="020F0502020204030204"/>
              </a:rPr>
              <a:t>Timed runs of the course</a:t>
            </a:r>
          </a:p>
          <a:p>
            <a:endParaRPr lang="en-US" dirty="0">
              <a:cs typeface="Calibri" panose="020F0502020204030204"/>
            </a:endParaRPr>
          </a:p>
        </p:txBody>
      </p:sp>
    </p:spTree>
    <p:extLst>
      <p:ext uri="{BB962C8B-B14F-4D97-AF65-F5344CB8AC3E}">
        <p14:creationId xmlns:p14="http://schemas.microsoft.com/office/powerpoint/2010/main" val="13980243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A6ABC6-D637-A76E-737A-D653E5AFD4AF}"/>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Calibri Light"/>
              </a:rPr>
              <a:t>Session 3 – Crate Stacking</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CBE878A-AE00-DDE0-4126-71BC2D87A5E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cs typeface="Calibri"/>
              </a:rPr>
              <a:t>Introduces vertical element</a:t>
            </a:r>
          </a:p>
          <a:p>
            <a:endParaRPr lang="en-US" dirty="0">
              <a:cs typeface="Calibri"/>
            </a:endParaRPr>
          </a:p>
          <a:p>
            <a:r>
              <a:rPr lang="en-US" dirty="0">
                <a:cs typeface="Calibri"/>
              </a:rPr>
              <a:t>Builds on teamwork from previous session</a:t>
            </a:r>
          </a:p>
          <a:p>
            <a:endParaRPr lang="en-US" dirty="0">
              <a:cs typeface="Calibri"/>
            </a:endParaRPr>
          </a:p>
          <a:p>
            <a:r>
              <a:rPr lang="en-US" dirty="0">
                <a:cs typeface="Calibri"/>
              </a:rPr>
              <a:t>Adds additional challenges to overcome</a:t>
            </a:r>
          </a:p>
          <a:p>
            <a:endParaRPr lang="en-US" dirty="0">
              <a:cs typeface="Calibri"/>
            </a:endParaRPr>
          </a:p>
          <a:p>
            <a:r>
              <a:rPr lang="en-US" dirty="0">
                <a:cs typeface="Calibri"/>
              </a:rPr>
              <a:t>Can help build confidence</a:t>
            </a:r>
          </a:p>
          <a:p>
            <a:endParaRPr lang="en-US" dirty="0">
              <a:cs typeface="Calibri"/>
            </a:endParaRPr>
          </a:p>
          <a:p>
            <a:r>
              <a:rPr lang="en-US" dirty="0">
                <a:cs typeface="Calibri"/>
              </a:rPr>
              <a:t>Develops problem solving skills through experiential practice</a:t>
            </a:r>
          </a:p>
        </p:txBody>
      </p:sp>
    </p:spTree>
    <p:extLst>
      <p:ext uri="{BB962C8B-B14F-4D97-AF65-F5344CB8AC3E}">
        <p14:creationId xmlns:p14="http://schemas.microsoft.com/office/powerpoint/2010/main" val="18793783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EBB6B3-442D-A750-BA4C-1666B80F13B6}"/>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Calibri Light"/>
              </a:rPr>
              <a:t>Session 4 - High ropes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3BC09F1-F009-8180-5125-B8CD907CEDF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cs typeface="Calibri"/>
              </a:rPr>
              <a:t>Develops the traversing and vertical movements learned in the previous three sessions</a:t>
            </a:r>
          </a:p>
          <a:p>
            <a:endParaRPr lang="en-US" dirty="0">
              <a:cs typeface="Calibri"/>
            </a:endParaRPr>
          </a:p>
          <a:p>
            <a:r>
              <a:rPr lang="en-US" dirty="0">
                <a:cs typeface="Calibri"/>
              </a:rPr>
              <a:t>There is also the opportunity to climb higher than previously reached on the crate stack</a:t>
            </a:r>
          </a:p>
          <a:p>
            <a:endParaRPr lang="en-US" dirty="0">
              <a:cs typeface="Calibri"/>
            </a:endParaRPr>
          </a:p>
          <a:p>
            <a:r>
              <a:rPr lang="en-US" dirty="0">
                <a:cs typeface="Calibri"/>
              </a:rPr>
              <a:t>This activity also adds adventurous elements, as the traverses are now required at height, which may cause feelings of exhilaration or feelings of discomfort</a:t>
            </a:r>
          </a:p>
        </p:txBody>
      </p:sp>
    </p:spTree>
    <p:extLst>
      <p:ext uri="{BB962C8B-B14F-4D97-AF65-F5344CB8AC3E}">
        <p14:creationId xmlns:p14="http://schemas.microsoft.com/office/powerpoint/2010/main" val="9087137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F05A81-7486-727E-EE48-64982F3D48BB}"/>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Calibri Light"/>
              </a:rPr>
              <a:t>Session 5 - High ropes</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F99C3DA-4448-A6F3-4F72-7060523287F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cs typeface="Calibri"/>
              </a:rPr>
              <a:t>A similar session design to previous week</a:t>
            </a:r>
          </a:p>
          <a:p>
            <a:endParaRPr lang="en-US" dirty="0">
              <a:cs typeface="Calibri"/>
            </a:endParaRPr>
          </a:p>
          <a:p>
            <a:r>
              <a:rPr lang="en-US" dirty="0">
                <a:cs typeface="Calibri"/>
              </a:rPr>
              <a:t>Allows students to focus on and improve their practice</a:t>
            </a:r>
          </a:p>
          <a:p>
            <a:endParaRPr lang="en-US" dirty="0">
              <a:cs typeface="Calibri"/>
            </a:endParaRPr>
          </a:p>
          <a:p>
            <a:r>
              <a:rPr lang="en-US" dirty="0">
                <a:cs typeface="Calibri"/>
              </a:rPr>
              <a:t>This may be through reaching a higher level of the course or completing it in a faster time</a:t>
            </a:r>
          </a:p>
        </p:txBody>
      </p:sp>
    </p:spTree>
    <p:extLst>
      <p:ext uri="{BB962C8B-B14F-4D97-AF65-F5344CB8AC3E}">
        <p14:creationId xmlns:p14="http://schemas.microsoft.com/office/powerpoint/2010/main" val="6459632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C6841A-5DBD-B66D-73D2-A77BD0E79BDF}"/>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Calibri Light"/>
              </a:rPr>
              <a:t>Session 6 - Off-site Climbing</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721BBBB-8DCA-F1B1-8EB5-A10A71937737}"/>
              </a:ext>
            </a:extLst>
          </p:cNvPr>
          <p:cNvSpPr>
            <a:spLocks noGrp="1"/>
          </p:cNvSpPr>
          <p:nvPr>
            <p:ph idx="1"/>
          </p:nvPr>
        </p:nvSpPr>
        <p:spPr>
          <a:xfrm>
            <a:off x="4447308" y="591344"/>
            <a:ext cx="6906491" cy="5585619"/>
          </a:xfrm>
        </p:spPr>
        <p:txBody>
          <a:bodyPr anchor="ctr">
            <a:normAutofit/>
          </a:bodyPr>
          <a:lstStyle/>
          <a:p>
            <a:r>
              <a:rPr lang="en-US" dirty="0">
                <a:cs typeface="Calibri"/>
              </a:rPr>
              <a:t>Exposure to outdoor adventure in the wider community</a:t>
            </a:r>
          </a:p>
          <a:p>
            <a:endParaRPr lang="en-US" dirty="0">
              <a:cs typeface="Calibri"/>
            </a:endParaRPr>
          </a:p>
          <a:p>
            <a:r>
              <a:rPr lang="en-US" dirty="0">
                <a:cs typeface="Calibri"/>
              </a:rPr>
              <a:t>Requires a wide range of skills showing good progression</a:t>
            </a:r>
          </a:p>
          <a:p>
            <a:endParaRPr lang="en-US" dirty="0">
              <a:cs typeface="Calibri"/>
            </a:endParaRPr>
          </a:p>
          <a:p>
            <a:r>
              <a:rPr lang="en-US" dirty="0">
                <a:cs typeface="Calibri"/>
              </a:rPr>
              <a:t>Fun and in an alternative environment</a:t>
            </a:r>
          </a:p>
          <a:p>
            <a:endParaRPr lang="en-US" dirty="0">
              <a:cs typeface="Calibri"/>
            </a:endParaRPr>
          </a:p>
          <a:p>
            <a:pPr marL="0" indent="0">
              <a:buNone/>
            </a:pPr>
            <a:endParaRPr lang="en-US" dirty="0">
              <a:cs typeface="Calibri"/>
            </a:endParaRPr>
          </a:p>
        </p:txBody>
      </p:sp>
    </p:spTree>
    <p:extLst>
      <p:ext uri="{BB962C8B-B14F-4D97-AF65-F5344CB8AC3E}">
        <p14:creationId xmlns:p14="http://schemas.microsoft.com/office/powerpoint/2010/main" val="23729416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531C79-781F-20E1-1426-9661ABB7FDE1}"/>
              </a:ext>
            </a:extLst>
          </p:cNvPr>
          <p:cNvSpPr>
            <a:spLocks noGrp="1"/>
          </p:cNvSpPr>
          <p:nvPr>
            <p:ph type="title"/>
          </p:nvPr>
        </p:nvSpPr>
        <p:spPr>
          <a:xfrm>
            <a:off x="686834" y="1153572"/>
            <a:ext cx="3200400" cy="4461163"/>
          </a:xfrm>
        </p:spPr>
        <p:txBody>
          <a:bodyPr>
            <a:normAutofit/>
          </a:bodyPr>
          <a:lstStyle/>
          <a:p>
            <a:r>
              <a:rPr lang="en-GB" dirty="0">
                <a:solidFill>
                  <a:srgbClr val="FFFFFF"/>
                </a:solidFill>
                <a:cs typeface="Calibri Light"/>
              </a:rPr>
              <a:t>Concluding comments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737C26E-A19B-FD10-EED7-D4C918D7B840}"/>
              </a:ext>
            </a:extLst>
          </p:cNvPr>
          <p:cNvSpPr>
            <a:spLocks noGrp="1"/>
          </p:cNvSpPr>
          <p:nvPr>
            <p:ph idx="1"/>
          </p:nvPr>
        </p:nvSpPr>
        <p:spPr>
          <a:xfrm>
            <a:off x="4447308" y="591344"/>
            <a:ext cx="6906491" cy="5585619"/>
          </a:xfrm>
        </p:spPr>
        <p:txBody>
          <a:bodyPr vert="horz" lIns="91440" tIns="45720" rIns="91440" bIns="45720" rtlCol="0" anchor="ctr">
            <a:noAutofit/>
          </a:bodyPr>
          <a:lstStyle/>
          <a:p>
            <a:pPr marL="0" indent="0">
              <a:buNone/>
            </a:pPr>
            <a:r>
              <a:rPr lang="en-US" sz="2400" dirty="0">
                <a:cs typeface="Calibri" panose="020F0502020204030204"/>
              </a:rPr>
              <a:t>This presentation has introduced a scheme of work that could be delivered on the </a:t>
            </a:r>
            <a:r>
              <a:rPr lang="en-US" sz="2400" dirty="0" err="1">
                <a:cs typeface="Calibri" panose="020F0502020204030204"/>
              </a:rPr>
              <a:t>Cynefin</a:t>
            </a:r>
            <a:r>
              <a:rPr lang="en-US" sz="2400" dirty="0">
                <a:cs typeface="Calibri" panose="020F0502020204030204"/>
              </a:rPr>
              <a:t> grounds to Key Stage 3 students. It has demonstrated progression through a range of activities that tackle different elements of the Wel-being for Future Generations Act for Wales and the New Curriculum guidance. This course of sessions will aim improve physical literacy, teamwork and communication, whilst giving the participants the opportunity to access adventure provision in the wider community. It is important that </a:t>
            </a:r>
            <a:r>
              <a:rPr lang="en-US" sz="2400" dirty="0" err="1">
                <a:cs typeface="Calibri" panose="020F0502020204030204"/>
              </a:rPr>
              <a:t>Cynefin</a:t>
            </a:r>
            <a:r>
              <a:rPr lang="en-US" sz="2400" dirty="0">
                <a:cs typeface="Calibri" panose="020F0502020204030204"/>
              </a:rPr>
              <a:t> does not exclude itself from the community and should look to become a part of a wider societal mission to promote outdoor activities across Carmarthenshire. In offering this, it will guarantee its own sustainable future as a part of a thriving outdoor conglomerate that are fundamental to providing access to adventure education.</a:t>
            </a:r>
            <a:endParaRPr lang="en-US" sz="2400" dirty="0"/>
          </a:p>
        </p:txBody>
      </p:sp>
    </p:spTree>
    <p:extLst>
      <p:ext uri="{BB962C8B-B14F-4D97-AF65-F5344CB8AC3E}">
        <p14:creationId xmlns:p14="http://schemas.microsoft.com/office/powerpoint/2010/main" val="30059452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38BFA-D43F-9716-3E67-085CDFBBDE71}"/>
              </a:ext>
            </a:extLst>
          </p:cNvPr>
          <p:cNvSpPr>
            <a:spLocks noGrp="1"/>
          </p:cNvSpPr>
          <p:nvPr>
            <p:ph type="title"/>
          </p:nvPr>
        </p:nvSpPr>
        <p:spPr/>
        <p:txBody>
          <a:bodyPr/>
          <a:lstStyle/>
          <a:p>
            <a:r>
              <a:rPr lang="en-GB" dirty="0">
                <a:cs typeface="Calibri Light"/>
              </a:rPr>
              <a:t>References</a:t>
            </a:r>
            <a:endParaRPr lang="en-GB" dirty="0"/>
          </a:p>
        </p:txBody>
      </p:sp>
      <p:sp>
        <p:nvSpPr>
          <p:cNvPr id="3" name="Content Placeholder 2">
            <a:extLst>
              <a:ext uri="{FF2B5EF4-FFF2-40B4-BE49-F238E27FC236}">
                <a16:creationId xmlns:a16="http://schemas.microsoft.com/office/drawing/2014/main" id="{29D842DC-4D42-43F1-BB52-3C089D2B1A5F}"/>
              </a:ext>
            </a:extLst>
          </p:cNvPr>
          <p:cNvSpPr>
            <a:spLocks noGrp="1"/>
          </p:cNvSpPr>
          <p:nvPr>
            <p:ph idx="1"/>
          </p:nvPr>
        </p:nvSpPr>
        <p:spPr>
          <a:xfrm>
            <a:off x="674914" y="1433739"/>
            <a:ext cx="10515600" cy="4351338"/>
          </a:xfrm>
        </p:spPr>
        <p:txBody>
          <a:bodyPr vert="horz" lIns="91440" tIns="45720" rIns="91440" bIns="45720" rtlCol="0" anchor="t">
            <a:noAutofit/>
          </a:bodyPr>
          <a:lstStyle/>
          <a:p>
            <a:pPr marL="0" indent="0">
              <a:buNone/>
            </a:pPr>
            <a:r>
              <a:rPr lang="en-GB" sz="1000">
                <a:ea typeface="+mn-lt"/>
                <a:cs typeface="+mn-lt"/>
              </a:rPr>
              <a:t>An, H.-Y. </a:t>
            </a:r>
            <a:r>
              <a:rPr lang="en-GB" sz="1000" i="1">
                <a:ea typeface="+mn-lt"/>
                <a:cs typeface="+mn-lt"/>
              </a:rPr>
              <a:t>et al.</a:t>
            </a:r>
            <a:r>
              <a:rPr lang="en-GB" sz="1000">
                <a:ea typeface="+mn-lt"/>
                <a:cs typeface="+mn-lt"/>
              </a:rPr>
              <a:t> (2020) ‘The relationships between physical activity and life satisfaction and happiness among young, middle-aged, and older adults’, </a:t>
            </a:r>
            <a:r>
              <a:rPr lang="en-GB" sz="1000" i="1">
                <a:ea typeface="+mn-lt"/>
                <a:cs typeface="+mn-lt"/>
              </a:rPr>
              <a:t>International Journal of Environmental Research and Public Health</a:t>
            </a:r>
            <a:r>
              <a:rPr lang="en-GB" sz="1000">
                <a:ea typeface="+mn-lt"/>
                <a:cs typeface="+mn-lt"/>
              </a:rPr>
              <a:t>, 17(13), p. 4817. doi:10.3390/ijerph17134817. </a:t>
            </a:r>
            <a:endParaRPr lang="en-GB" sz="1000">
              <a:cs typeface="Calibri" panose="020F0502020204030204"/>
            </a:endParaRPr>
          </a:p>
          <a:p>
            <a:pPr marL="0" indent="0">
              <a:buNone/>
            </a:pPr>
            <a:r>
              <a:rPr lang="en-GB" sz="1000">
                <a:ea typeface="+mn-lt"/>
                <a:cs typeface="+mn-lt"/>
              </a:rPr>
              <a:t>Beames, S. and Brown, M. (2016) </a:t>
            </a:r>
            <a:r>
              <a:rPr lang="en-GB" sz="1000" i="1">
                <a:ea typeface="+mn-lt"/>
                <a:cs typeface="+mn-lt"/>
              </a:rPr>
              <a:t>Adventurous learning: A pedagogy for a changing world</a:t>
            </a:r>
            <a:r>
              <a:rPr lang="en-GB" sz="1000">
                <a:ea typeface="+mn-lt"/>
                <a:cs typeface="+mn-lt"/>
              </a:rPr>
              <a:t>. New York: Routledge. </a:t>
            </a:r>
            <a:endParaRPr lang="en-GB" sz="1000">
              <a:cs typeface="Calibri" panose="020F0502020204030204"/>
            </a:endParaRPr>
          </a:p>
          <a:p>
            <a:pPr marL="0" indent="0">
              <a:buNone/>
            </a:pPr>
            <a:r>
              <a:rPr lang="en-GB" sz="1000">
                <a:ea typeface="+mn-lt"/>
                <a:cs typeface="+mn-lt"/>
              </a:rPr>
              <a:t>Cooley, S.J., Burns, V.E. and Cumming, J. (2016) ‘Using outdoor adventure education to develop students’ groupwork skills’, </a:t>
            </a:r>
            <a:r>
              <a:rPr lang="en-GB" sz="1000" i="1">
                <a:ea typeface="+mn-lt"/>
                <a:cs typeface="+mn-lt"/>
              </a:rPr>
              <a:t>Journal of Experiential Education</a:t>
            </a:r>
            <a:r>
              <a:rPr lang="en-GB" sz="1000">
                <a:ea typeface="+mn-lt"/>
                <a:cs typeface="+mn-lt"/>
              </a:rPr>
              <a:t>, 39(4), pp. 329–354. doi:10.1177/1053825916668899. </a:t>
            </a:r>
            <a:endParaRPr lang="en-GB" sz="1000">
              <a:cs typeface="Calibri" panose="020F0502020204030204"/>
            </a:endParaRPr>
          </a:p>
          <a:p>
            <a:pPr marL="0" indent="0">
              <a:buNone/>
            </a:pPr>
            <a:r>
              <a:rPr lang="en-GB" sz="1000" i="1" dirty="0">
                <a:ea typeface="+mn-lt"/>
                <a:cs typeface="+mn-lt"/>
              </a:rPr>
              <a:t>Crate Stacking</a:t>
            </a:r>
            <a:r>
              <a:rPr lang="en-GB" sz="1000" dirty="0">
                <a:ea typeface="+mn-lt"/>
                <a:cs typeface="+mn-lt"/>
              </a:rPr>
              <a:t> (2021) </a:t>
            </a:r>
            <a:r>
              <a:rPr lang="en-GB" sz="1000" i="1" dirty="0">
                <a:ea typeface="+mn-lt"/>
                <a:cs typeface="+mn-lt"/>
              </a:rPr>
              <a:t>Girl guiding</a:t>
            </a:r>
            <a:r>
              <a:rPr lang="en-GB" sz="1000" dirty="0">
                <a:ea typeface="+mn-lt"/>
                <a:cs typeface="+mn-lt"/>
              </a:rPr>
              <a:t>. Available at: </a:t>
            </a:r>
            <a:r>
              <a:rPr lang="en-GB" sz="1000" dirty="0">
                <a:ea typeface="+mn-lt"/>
                <a:cs typeface="+mn-lt"/>
                <a:hlinkClick r:id="rId2"/>
              </a:rPr>
              <a:t>https://www.girlguiding.org.uk/what-we-do/our-badges-and-activities/adventure-for-girls/crate-stacking/</a:t>
            </a:r>
            <a:r>
              <a:rPr lang="en-GB" sz="1000" dirty="0">
                <a:ea typeface="+mn-lt"/>
                <a:cs typeface="+mn-lt"/>
              </a:rPr>
              <a:t> (Accessed: 22 January 2024). </a:t>
            </a:r>
            <a:endParaRPr lang="en-GB" sz="1000">
              <a:cs typeface="Calibri" panose="020F0502020204030204"/>
            </a:endParaRPr>
          </a:p>
          <a:p>
            <a:pPr>
              <a:buNone/>
            </a:pPr>
            <a:r>
              <a:rPr lang="en-GB" sz="1000" i="1" dirty="0">
                <a:ea typeface="+mn-lt"/>
                <a:cs typeface="+mn-lt"/>
              </a:rPr>
              <a:t>DEDDF </a:t>
            </a:r>
            <a:r>
              <a:rPr lang="en-GB" sz="1000" i="1" dirty="0" err="1">
                <a:ea typeface="+mn-lt"/>
                <a:cs typeface="+mn-lt"/>
              </a:rPr>
              <a:t>Llesiant</a:t>
            </a:r>
            <a:r>
              <a:rPr lang="en-GB" sz="1000" i="1" dirty="0">
                <a:ea typeface="+mn-lt"/>
                <a:cs typeface="+mn-lt"/>
              </a:rPr>
              <a:t> </a:t>
            </a:r>
            <a:r>
              <a:rPr lang="en-GB" sz="1000" i="1" dirty="0" err="1">
                <a:ea typeface="+mn-lt"/>
                <a:cs typeface="+mn-lt"/>
              </a:rPr>
              <a:t>cenedlaethau’r</a:t>
            </a:r>
            <a:r>
              <a:rPr lang="en-GB" sz="1000" i="1" dirty="0">
                <a:ea typeface="+mn-lt"/>
                <a:cs typeface="+mn-lt"/>
              </a:rPr>
              <a:t> </a:t>
            </a:r>
            <a:r>
              <a:rPr lang="en-GB" sz="1000" i="1" dirty="0" err="1">
                <a:ea typeface="+mn-lt"/>
                <a:cs typeface="+mn-lt"/>
              </a:rPr>
              <a:t>Dyfodol</a:t>
            </a:r>
            <a:r>
              <a:rPr lang="en-GB" sz="1000" i="1" dirty="0">
                <a:ea typeface="+mn-lt"/>
                <a:cs typeface="+mn-lt"/>
              </a:rPr>
              <a:t> (Cymru) 2015 = well-being of Future generations (</a:t>
            </a:r>
            <a:r>
              <a:rPr lang="en-GB" sz="1000" i="1" dirty="0" err="1">
                <a:ea typeface="+mn-lt"/>
                <a:cs typeface="+mn-lt"/>
              </a:rPr>
              <a:t>wales</a:t>
            </a:r>
            <a:r>
              <a:rPr lang="en-GB" sz="1000" i="1" dirty="0">
                <a:ea typeface="+mn-lt"/>
                <a:cs typeface="+mn-lt"/>
              </a:rPr>
              <a:t>) act 2015</a:t>
            </a:r>
            <a:r>
              <a:rPr lang="en-GB" sz="1000">
                <a:ea typeface="+mn-lt"/>
                <a:cs typeface="+mn-lt"/>
              </a:rPr>
              <a:t> (2015). London: TSO. </a:t>
            </a:r>
            <a:endParaRPr lang="en-GB">
              <a:ea typeface="+mn-lt"/>
              <a:cs typeface="+mn-lt"/>
            </a:endParaRPr>
          </a:p>
          <a:p>
            <a:pPr marL="0" indent="0">
              <a:buNone/>
            </a:pPr>
            <a:r>
              <a:rPr lang="en-GB" sz="1000" i="1">
                <a:ea typeface="+mn-lt"/>
                <a:cs typeface="+mn-lt"/>
              </a:rPr>
              <a:t>Developing a vision for curriculum design</a:t>
            </a:r>
            <a:r>
              <a:rPr lang="en-GB" sz="1000">
                <a:ea typeface="+mn-lt"/>
                <a:cs typeface="+mn-lt"/>
              </a:rPr>
              <a:t> (2022) </a:t>
            </a:r>
            <a:r>
              <a:rPr lang="en-GB" sz="1000" i="1" err="1">
                <a:ea typeface="+mn-lt"/>
                <a:cs typeface="+mn-lt"/>
              </a:rPr>
              <a:t>Hwb.go.wales</a:t>
            </a:r>
            <a:r>
              <a:rPr lang="en-GB" sz="1000">
                <a:ea typeface="+mn-lt"/>
                <a:cs typeface="+mn-lt"/>
              </a:rPr>
              <a:t>. Available at: </a:t>
            </a:r>
            <a:r>
              <a:rPr lang="en-GB" sz="1000" dirty="0">
                <a:ea typeface="+mn-lt"/>
                <a:cs typeface="+mn-lt"/>
                <a:hlinkClick r:id="rId3"/>
              </a:rPr>
              <a:t>https://hwb.gov.wales/curriculum-for-wales/designing-your-curriculum/developing-a-vision-for-curriculum-design</a:t>
            </a:r>
            <a:r>
              <a:rPr lang="en-GB" sz="1000" dirty="0">
                <a:ea typeface="+mn-lt"/>
                <a:cs typeface="+mn-lt"/>
              </a:rPr>
              <a:t> </a:t>
            </a:r>
            <a:r>
              <a:rPr lang="en-GB" sz="1000">
                <a:ea typeface="+mn-lt"/>
                <a:cs typeface="+mn-lt"/>
              </a:rPr>
              <a:t>(Accessed: 25 January 2024). </a:t>
            </a:r>
            <a:endParaRPr lang="en-GB" sz="1000">
              <a:cs typeface="Calibri" panose="020F0502020204030204"/>
            </a:endParaRPr>
          </a:p>
          <a:p>
            <a:pPr marL="0" indent="0">
              <a:buNone/>
            </a:pPr>
            <a:r>
              <a:rPr lang="en-GB" sz="1000" i="1">
                <a:ea typeface="+mn-lt"/>
                <a:cs typeface="+mn-lt"/>
              </a:rPr>
              <a:t>High ropes: Activities</a:t>
            </a:r>
            <a:r>
              <a:rPr lang="en-GB" sz="1000">
                <a:ea typeface="+mn-lt"/>
                <a:cs typeface="+mn-lt"/>
              </a:rPr>
              <a:t> (2023) </a:t>
            </a:r>
            <a:r>
              <a:rPr lang="en-GB" sz="1000" i="1">
                <a:ea typeface="+mn-lt"/>
                <a:cs typeface="+mn-lt"/>
              </a:rPr>
              <a:t>Scouts</a:t>
            </a:r>
            <a:r>
              <a:rPr lang="en-GB" sz="1000">
                <a:ea typeface="+mn-lt"/>
                <a:cs typeface="+mn-lt"/>
              </a:rPr>
              <a:t>. Available at: </a:t>
            </a:r>
            <a:r>
              <a:rPr lang="en-GB" sz="1000" dirty="0">
                <a:ea typeface="+mn-lt"/>
                <a:cs typeface="+mn-lt"/>
                <a:hlinkClick r:id="rId4"/>
              </a:rPr>
              <a:t>https://www.scouts.org.uk/activities/high-ropes/</a:t>
            </a:r>
            <a:r>
              <a:rPr lang="en-GB" sz="1000">
                <a:ea typeface="+mn-lt"/>
                <a:cs typeface="+mn-lt"/>
              </a:rPr>
              <a:t> (Accessed: 22 January 2024). </a:t>
            </a:r>
            <a:endParaRPr lang="en-GB" sz="1000">
              <a:cs typeface="Calibri" panose="020F0502020204030204"/>
            </a:endParaRPr>
          </a:p>
          <a:p>
            <a:pPr marL="0" indent="0">
              <a:buNone/>
            </a:pPr>
            <a:r>
              <a:rPr lang="en-GB" sz="1000">
                <a:ea typeface="+mn-lt"/>
                <a:cs typeface="+mn-lt"/>
              </a:rPr>
              <a:t>Kirk, D. (2021) ‘Precarity, the health and wellbeing of children and young people, and pedagogies of affect in physical education-as-health promotion’, </a:t>
            </a:r>
            <a:r>
              <a:rPr lang="en-GB" sz="1000" i="1" err="1">
                <a:ea typeface="+mn-lt"/>
                <a:cs typeface="+mn-lt"/>
              </a:rPr>
              <a:t>Éducation</a:t>
            </a:r>
            <a:r>
              <a:rPr lang="en-GB" sz="1000" i="1">
                <a:ea typeface="+mn-lt"/>
                <a:cs typeface="+mn-lt"/>
              </a:rPr>
              <a:t> et </a:t>
            </a:r>
            <a:r>
              <a:rPr lang="en-GB" sz="1000" i="1" err="1">
                <a:ea typeface="+mn-lt"/>
                <a:cs typeface="+mn-lt"/>
              </a:rPr>
              <a:t>didactique</a:t>
            </a:r>
            <a:r>
              <a:rPr lang="en-GB" sz="1000">
                <a:ea typeface="+mn-lt"/>
                <a:cs typeface="+mn-lt"/>
              </a:rPr>
              <a:t>, 15(15–3), pp. 165–178. doi:10.4000/educationdidactique.9385. </a:t>
            </a:r>
            <a:endParaRPr lang="en-GB" sz="1000">
              <a:cs typeface="Calibri" panose="020F0502020204030204"/>
            </a:endParaRPr>
          </a:p>
          <a:p>
            <a:pPr marL="0" indent="0">
              <a:buNone/>
            </a:pPr>
            <a:r>
              <a:rPr lang="en-GB" sz="1000">
                <a:ea typeface="+mn-lt"/>
                <a:cs typeface="+mn-lt"/>
              </a:rPr>
              <a:t>Kozina, Z. (2016) ‘Motor skills formation technique in 6 to 7-year-old children based on their psychological and physical features (Rock climbing as an example)’, </a:t>
            </a:r>
            <a:r>
              <a:rPr lang="en-GB" sz="1000" i="1">
                <a:ea typeface="+mn-lt"/>
                <a:cs typeface="+mn-lt"/>
              </a:rPr>
              <a:t>Journal of Physical Education and Sport</a:t>
            </a:r>
            <a:r>
              <a:rPr lang="en-GB" sz="1000">
                <a:ea typeface="+mn-lt"/>
                <a:cs typeface="+mn-lt"/>
              </a:rPr>
              <a:t>, 2016(03). doi:10.7752/jpes.2016.03137. </a:t>
            </a:r>
            <a:endParaRPr lang="en-GB" sz="1000">
              <a:cs typeface="Calibri" panose="020F0502020204030204"/>
            </a:endParaRPr>
          </a:p>
          <a:p>
            <a:pPr marL="0" indent="0">
              <a:buNone/>
            </a:pPr>
            <a:r>
              <a:rPr lang="en-GB" sz="1000" i="1">
                <a:ea typeface="+mn-lt"/>
                <a:cs typeface="+mn-lt"/>
              </a:rPr>
              <a:t>Licensable activities</a:t>
            </a:r>
            <a:r>
              <a:rPr lang="en-GB" sz="1000">
                <a:ea typeface="+mn-lt"/>
                <a:cs typeface="+mn-lt"/>
              </a:rPr>
              <a:t> (no date) </a:t>
            </a:r>
            <a:r>
              <a:rPr lang="en-GB" sz="1000" i="1">
                <a:ea typeface="+mn-lt"/>
                <a:cs typeface="+mn-lt"/>
              </a:rPr>
              <a:t>Adventure Activities Licensing Authority</a:t>
            </a:r>
            <a:r>
              <a:rPr lang="en-GB" sz="1000">
                <a:ea typeface="+mn-lt"/>
                <a:cs typeface="+mn-lt"/>
              </a:rPr>
              <a:t>. Available at: </a:t>
            </a:r>
            <a:r>
              <a:rPr lang="en-GB" sz="1000" dirty="0">
                <a:ea typeface="+mn-lt"/>
                <a:cs typeface="+mn-lt"/>
                <a:hlinkClick r:id="rId5"/>
              </a:rPr>
              <a:t>https://www.hse.gov.uk/aala/activities.htm</a:t>
            </a:r>
            <a:r>
              <a:rPr lang="en-GB" sz="1000">
                <a:ea typeface="+mn-lt"/>
                <a:cs typeface="+mn-lt"/>
              </a:rPr>
              <a:t> (Accessed: 25 January 2024). </a:t>
            </a:r>
            <a:endParaRPr lang="en-GB" sz="1000">
              <a:cs typeface="Calibri" panose="020F0502020204030204"/>
            </a:endParaRPr>
          </a:p>
          <a:p>
            <a:pPr marL="0" indent="0">
              <a:buNone/>
            </a:pPr>
            <a:r>
              <a:rPr lang="en-GB" sz="1000" i="1">
                <a:ea typeface="+mn-lt"/>
                <a:cs typeface="+mn-lt"/>
              </a:rPr>
              <a:t>Low ropes course</a:t>
            </a:r>
            <a:r>
              <a:rPr lang="en-GB" sz="1000">
                <a:ea typeface="+mn-lt"/>
                <a:cs typeface="+mn-lt"/>
              </a:rPr>
              <a:t> (2024) </a:t>
            </a:r>
            <a:r>
              <a:rPr lang="en-GB" sz="1000" i="1">
                <a:ea typeface="+mn-lt"/>
                <a:cs typeface="+mn-lt"/>
              </a:rPr>
              <a:t>Low Ropes Course - University of Southern Indiana</a:t>
            </a:r>
            <a:r>
              <a:rPr lang="en-GB" sz="1000">
                <a:ea typeface="+mn-lt"/>
                <a:cs typeface="+mn-lt"/>
              </a:rPr>
              <a:t>. Available at: </a:t>
            </a:r>
            <a:r>
              <a:rPr lang="en-GB" sz="1000" dirty="0">
                <a:ea typeface="+mn-lt"/>
                <a:cs typeface="+mn-lt"/>
                <a:hlinkClick r:id="rId6"/>
              </a:rPr>
              <a:t>https://www.usi.edu/rfw/low-ropes-course#:~:text=A%20low%20ropes%20course%20is,in%20with%20the%20natural%20environment</a:t>
            </a:r>
            <a:r>
              <a:rPr lang="en-GB" sz="1000">
                <a:ea typeface="+mn-lt"/>
                <a:cs typeface="+mn-lt"/>
              </a:rPr>
              <a:t>. (Accessed: 22 January 2024). </a:t>
            </a:r>
            <a:endParaRPr lang="en-GB" sz="1000">
              <a:cs typeface="Calibri" panose="020F0502020204030204"/>
            </a:endParaRPr>
          </a:p>
          <a:p>
            <a:pPr marL="0" indent="0">
              <a:buNone/>
            </a:pPr>
            <a:r>
              <a:rPr lang="en-GB" sz="1000">
                <a:ea typeface="+mn-lt"/>
                <a:cs typeface="+mn-lt"/>
              </a:rPr>
              <a:t>Mitra, S. (2020) </a:t>
            </a:r>
            <a:r>
              <a:rPr lang="en-GB" sz="1000" i="1">
                <a:ea typeface="+mn-lt"/>
                <a:cs typeface="+mn-lt"/>
              </a:rPr>
              <a:t>Defining Adventure Education - A Reflection Paper</a:t>
            </a:r>
            <a:r>
              <a:rPr lang="en-GB" sz="1000">
                <a:ea typeface="+mn-lt"/>
                <a:cs typeface="+mn-lt"/>
              </a:rPr>
              <a:t> [Preprint]. </a:t>
            </a:r>
            <a:r>
              <a:rPr lang="en-GB" sz="1000" err="1">
                <a:ea typeface="+mn-lt"/>
                <a:cs typeface="+mn-lt"/>
              </a:rPr>
              <a:t>doi:https</a:t>
            </a:r>
            <a:r>
              <a:rPr lang="en-GB" sz="1000">
                <a:ea typeface="+mn-lt"/>
                <a:cs typeface="+mn-lt"/>
              </a:rPr>
              <a:t>://www.researchgate.net/publication/343230441_Defining_Adventure_Education_-_A_Reflection_Paper/citation/download. </a:t>
            </a:r>
            <a:endParaRPr lang="en-GB" sz="1000">
              <a:cs typeface="Calibri" panose="020F0502020204030204"/>
            </a:endParaRPr>
          </a:p>
          <a:p>
            <a:pPr marL="0" indent="0">
              <a:buNone/>
            </a:pPr>
            <a:r>
              <a:rPr lang="en-GB" sz="1000">
                <a:ea typeface="+mn-lt"/>
                <a:cs typeface="+mn-lt"/>
              </a:rPr>
              <a:t>Stewart, K., Carreau, J. and Bruner, M. (2016) ‘Team Building  Using a Challenge Ropes Course Experience  in Youth Sport’, </a:t>
            </a:r>
            <a:r>
              <a:rPr lang="en-GB" sz="1000" i="1" err="1">
                <a:ea typeface="+mn-lt"/>
                <a:cs typeface="+mn-lt"/>
              </a:rPr>
              <a:t>PHEnex</a:t>
            </a:r>
            <a:r>
              <a:rPr lang="en-GB" sz="1000" i="1">
                <a:ea typeface="+mn-lt"/>
                <a:cs typeface="+mn-lt"/>
              </a:rPr>
              <a:t> Journal</a:t>
            </a:r>
            <a:r>
              <a:rPr lang="en-GB" sz="1000">
                <a:ea typeface="+mn-lt"/>
                <a:cs typeface="+mn-lt"/>
              </a:rPr>
              <a:t>, 7(3). </a:t>
            </a:r>
            <a:endParaRPr lang="en-GB" sz="1000">
              <a:cs typeface="Calibri" panose="020F0502020204030204"/>
            </a:endParaRPr>
          </a:p>
          <a:p>
            <a:pPr marL="0" indent="0">
              <a:buNone/>
            </a:pPr>
            <a:r>
              <a:rPr lang="en-GB" sz="1000">
                <a:ea typeface="+mn-lt"/>
                <a:cs typeface="+mn-lt"/>
              </a:rPr>
              <a:t>U’Ren, C. (2017) ‘Stacking Crates for Sport’, </a:t>
            </a:r>
            <a:r>
              <a:rPr lang="en-GB" sz="1000" i="1">
                <a:ea typeface="+mn-lt"/>
                <a:cs typeface="+mn-lt"/>
              </a:rPr>
              <a:t>The Racquet Press</a:t>
            </a:r>
            <a:r>
              <a:rPr lang="en-GB" sz="1000">
                <a:ea typeface="+mn-lt"/>
                <a:cs typeface="+mn-lt"/>
              </a:rPr>
              <a:t>, 11 March. Available at: </a:t>
            </a:r>
            <a:r>
              <a:rPr lang="en-GB" sz="1000" dirty="0">
                <a:ea typeface="+mn-lt"/>
                <a:cs typeface="+mn-lt"/>
                <a:hlinkClick r:id="rId7"/>
              </a:rPr>
              <a:t>https://theracquet.org/3140/sports/stacking-crates-for-sport/</a:t>
            </a:r>
            <a:r>
              <a:rPr lang="en-GB" sz="1000">
                <a:ea typeface="+mn-lt"/>
                <a:cs typeface="+mn-lt"/>
              </a:rPr>
              <a:t> (Accessed: 25 January 2024). </a:t>
            </a:r>
            <a:endParaRPr lang="en-GB" sz="1000">
              <a:cs typeface="Calibri" panose="020F0502020204030204"/>
            </a:endParaRPr>
          </a:p>
          <a:p>
            <a:pPr marL="0" indent="0">
              <a:buNone/>
            </a:pPr>
            <a:r>
              <a:rPr lang="en-GB" sz="1000">
                <a:ea typeface="+mn-lt"/>
                <a:cs typeface="+mn-lt"/>
              </a:rPr>
              <a:t>van der Kleij, F.M. (2019) ‘Comparison of teacher and student perceptions of formative assessment feedback practices and association with individual student characteristics’, </a:t>
            </a:r>
            <a:r>
              <a:rPr lang="en-GB" sz="1000" i="1">
                <a:ea typeface="+mn-lt"/>
                <a:cs typeface="+mn-lt"/>
              </a:rPr>
              <a:t>Teaching and Teacher Education</a:t>
            </a:r>
            <a:r>
              <a:rPr lang="en-GB" sz="1000">
                <a:ea typeface="+mn-lt"/>
                <a:cs typeface="+mn-lt"/>
              </a:rPr>
              <a:t>, 85, pp. 175–189. doi:10.1016/j.tate.2019.06.010. </a:t>
            </a:r>
            <a:endParaRPr lang="en-GB" sz="1000">
              <a:cs typeface="Calibri" panose="020F0502020204030204"/>
            </a:endParaRPr>
          </a:p>
          <a:p>
            <a:pPr marL="0" indent="0">
              <a:buNone/>
            </a:pPr>
            <a:r>
              <a:rPr lang="en-GB" sz="1000">
                <a:ea typeface="+mn-lt"/>
                <a:cs typeface="+mn-lt"/>
              </a:rPr>
              <a:t>Whitehead, M. (2010) </a:t>
            </a:r>
            <a:r>
              <a:rPr lang="en-GB" sz="1000" i="1">
                <a:ea typeface="+mn-lt"/>
                <a:cs typeface="+mn-lt"/>
              </a:rPr>
              <a:t>Physical literacy: Throughout the </a:t>
            </a:r>
            <a:r>
              <a:rPr lang="en-GB" sz="1000" i="1" err="1">
                <a:ea typeface="+mn-lt"/>
                <a:cs typeface="+mn-lt"/>
              </a:rPr>
              <a:t>Lifecourse</a:t>
            </a:r>
            <a:r>
              <a:rPr lang="en-GB" sz="1000">
                <a:ea typeface="+mn-lt"/>
                <a:cs typeface="+mn-lt"/>
              </a:rPr>
              <a:t>. 1st </a:t>
            </a:r>
            <a:r>
              <a:rPr lang="en-GB" sz="1000" err="1">
                <a:ea typeface="+mn-lt"/>
                <a:cs typeface="+mn-lt"/>
              </a:rPr>
              <a:t>edn</a:t>
            </a:r>
            <a:r>
              <a:rPr lang="en-GB" sz="1000">
                <a:ea typeface="+mn-lt"/>
                <a:cs typeface="+mn-lt"/>
              </a:rPr>
              <a:t>. London: Routledge. </a:t>
            </a:r>
            <a:endParaRPr lang="en-GB" sz="1000">
              <a:cs typeface="Calibri"/>
            </a:endParaRPr>
          </a:p>
        </p:txBody>
      </p:sp>
    </p:spTree>
    <p:extLst>
      <p:ext uri="{BB962C8B-B14F-4D97-AF65-F5344CB8AC3E}">
        <p14:creationId xmlns:p14="http://schemas.microsoft.com/office/powerpoint/2010/main" val="31079032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18</Slides>
  <Notes>15</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A 6-week adventure program on the Cynefin grounds</vt:lpstr>
      <vt:lpstr>Understanding adventure education</vt:lpstr>
      <vt:lpstr>Overview of the scheme</vt:lpstr>
      <vt:lpstr>Assessment</vt:lpstr>
      <vt:lpstr>Low Ropes</vt:lpstr>
      <vt:lpstr>Crate Stacking</vt:lpstr>
      <vt:lpstr>High Ropes</vt:lpstr>
      <vt:lpstr>Indoor Climbing</vt:lpstr>
      <vt:lpstr>Purposes of scheme</vt:lpstr>
      <vt:lpstr>Session 1 – Low Ropes</vt:lpstr>
      <vt:lpstr>PowerPoint Presentation</vt:lpstr>
      <vt:lpstr>Session 2 –Low Ropes</vt:lpstr>
      <vt:lpstr>Session 3 – Crate Stacking</vt:lpstr>
      <vt:lpstr>Session 4 - High ropes</vt:lpstr>
      <vt:lpstr>Session 5 - High ropes</vt:lpstr>
      <vt:lpstr>Session 6 - Off-site Climbing</vt:lpstr>
      <vt:lpstr>Concluding comments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1478</cp:revision>
  <dcterms:created xsi:type="dcterms:W3CDTF">2023-12-21T09:55:04Z</dcterms:created>
  <dcterms:modified xsi:type="dcterms:W3CDTF">2024-01-26T13:06:47Z</dcterms:modified>
</cp:coreProperties>
</file>