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7" r:id="rId2"/>
    <p:sldId id="258" r:id="rId3"/>
    <p:sldId id="275" r:id="rId4"/>
    <p:sldId id="276" r:id="rId5"/>
    <p:sldId id="277" r:id="rId6"/>
    <p:sldId id="278" r:id="rId7"/>
    <p:sldId id="280" r:id="rId8"/>
    <p:sldId id="279" r:id="rId9"/>
    <p:sldId id="273" r:id="rId10"/>
    <p:sldId id="274" r:id="rId11"/>
    <p:sldId id="281" r:id="rId12"/>
    <p:sldId id="283" r:id="rId13"/>
    <p:sldId id="284" r:id="rId14"/>
    <p:sldId id="282" r:id="rId15"/>
    <p:sldId id="285" r:id="rId16"/>
    <p:sldId id="287" r:id="rId17"/>
    <p:sldId id="286" r:id="rId18"/>
    <p:sldId id="288" r:id="rId19"/>
    <p:sldId id="289" r:id="rId20"/>
    <p:sldId id="290"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339" autoAdjust="0"/>
    <p:restoredTop sz="91815" autoAdjust="0"/>
  </p:normalViewPr>
  <p:slideViewPr>
    <p:cSldViewPr>
      <p:cViewPr>
        <p:scale>
          <a:sx n="70" d="100"/>
          <a:sy n="70" d="100"/>
        </p:scale>
        <p:origin x="-1386" y="-18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6EF6FE3-8FE2-4A47-B354-96DB2C7D74CD}" type="datetimeFigureOut">
              <a:rPr lang="en-GB" smtClean="0"/>
              <a:t>12/12/2018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D1E5AC-93BD-4F74-8B85-E2FB59813A15}" type="slidenum">
              <a:rPr lang="en-GB" smtClean="0"/>
              <a:t>‹#›</a:t>
            </a:fld>
            <a:endParaRPr lang="en-GB"/>
          </a:p>
        </p:txBody>
      </p:sp>
    </p:spTree>
    <p:extLst>
      <p:ext uri="{BB962C8B-B14F-4D97-AF65-F5344CB8AC3E}">
        <p14:creationId xmlns:p14="http://schemas.microsoft.com/office/powerpoint/2010/main" val="2259254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0" y="-30163"/>
            <a:ext cx="9067800" cy="6889751"/>
            <a:chOff x="0" y="-30477"/>
            <a:chExt cx="9067800" cy="6889273"/>
          </a:xfrm>
        </p:grpSpPr>
        <p:cxnSp>
          <p:nvCxnSpPr>
            <p:cNvPr id="5" name="Straight Connector 4"/>
            <p:cNvCxnSpPr/>
            <p:nvPr/>
          </p:nvCxnSpPr>
          <p:spPr>
            <a:xfrm rot="16200000" flipH="1">
              <a:off x="-1447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16380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14856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32382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33144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371362" y="2971246"/>
              <a:ext cx="6857524"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2819162"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2704862"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2133362"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31239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1828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28191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2438162" y="3123646"/>
              <a:ext cx="6857524"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1731724"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1141968"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9141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1855549"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26429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1953974" y="3325258"/>
              <a:ext cx="6857524" cy="206375"/>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23619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21333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106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876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1028938" y="3237946"/>
              <a:ext cx="6857524"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7236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7998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52161"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304562" y="3199846"/>
              <a:ext cx="6857524"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190262"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381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6093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6860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3045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028462"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782876"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13726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600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659051"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283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560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52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381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27434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20957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27053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1829038" y="3276046"/>
              <a:ext cx="6857524"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10670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2362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2646601" y="2722008"/>
              <a:ext cx="6857524"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30490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2895838"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2389426"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22370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17528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19814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3467338"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3467338"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4038839"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3886438"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4000738"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4572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37340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3619738"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42150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4343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4572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258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067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5219938"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487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5528707" y="3318116"/>
              <a:ext cx="6887685"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4850051" y="3226833"/>
              <a:ext cx="6857524"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5562839" y="3428446"/>
              <a:ext cx="6857524"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2552938" y="3390346"/>
              <a:ext cx="6857524"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3048238" y="3352246"/>
              <a:ext cx="6857524"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3238738" y="3237946"/>
              <a:ext cx="6857524"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2133838" y="3276046"/>
              <a:ext cx="6857524"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31482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37721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4229338" y="2933146"/>
              <a:ext cx="6857524"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1371044" y="3200640"/>
              <a:ext cx="6859112"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grpSp>
        <p:nvGrpSpPr>
          <p:cNvPr id="89" name="Group 92"/>
          <p:cNvGrpSpPr>
            <a:grpSpLocks/>
          </p:cNvGrpSpPr>
          <p:nvPr/>
        </p:nvGrpSpPr>
        <p:grpSpPr bwMode="auto">
          <a:xfrm>
            <a:off x="0" y="2057400"/>
            <a:ext cx="4802188" cy="2820988"/>
            <a:chOff x="0" y="2057400"/>
            <a:chExt cx="4801394" cy="2820988"/>
          </a:xfrm>
        </p:grpSpPr>
        <p:cxnSp>
          <p:nvCxnSpPr>
            <p:cNvPr id="90" name="Straight Connector 89"/>
            <p:cNvCxnSpPr/>
            <p:nvPr/>
          </p:nvCxnSpPr>
          <p:spPr>
            <a:xfrm>
              <a:off x="0" y="20574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a:off x="0" y="48768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rot="5400000">
              <a:off x="3391694" y="3467100"/>
              <a:ext cx="2817812"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9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9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5" name="Slide Number Placeholder 5"/>
          <p:cNvSpPr>
            <a:spLocks noGrp="1"/>
          </p:cNvSpPr>
          <p:nvPr>
            <p:ph type="sldNum" sz="quarter" idx="12"/>
          </p:nvPr>
        </p:nvSpPr>
        <p:spPr/>
        <p:txBody>
          <a:bodyPr/>
          <a:lstStyle>
            <a:lvl1pPr>
              <a:defRPr/>
            </a:lvl1pPr>
          </a:lstStyle>
          <a:p>
            <a:pPr>
              <a:defRPr/>
            </a:pPr>
            <a:fld id="{584FC283-5917-4443-8D8B-4CE6F56C05B3}"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683496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06C693B6-F42D-4C5D-8C44-5FD58582ADDC}"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482591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grpSp>
        <p:nvGrpSpPr>
          <p:cNvPr id="4" name="Group 92"/>
          <p:cNvGrpSpPr>
            <a:grpSpLocks/>
          </p:cNvGrpSpPr>
          <p:nvPr/>
        </p:nvGrpSpPr>
        <p:grpSpPr bwMode="auto">
          <a:xfrm>
            <a:off x="0" y="-30163"/>
            <a:ext cx="9067800" cy="4846638"/>
            <a:chOff x="1" y="-30477"/>
            <a:chExt cx="9067799" cy="4526277"/>
          </a:xfrm>
        </p:grpSpPr>
        <p:cxnSp>
          <p:nvCxnSpPr>
            <p:cNvPr id="5" name="Straight Connector 4"/>
            <p:cNvCxnSpPr/>
            <p:nvPr/>
          </p:nvCxnSpPr>
          <p:spPr>
            <a:xfrm rot="16200000" flipH="1">
              <a:off x="-2715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4620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3096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206226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213846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95360" y="1785840"/>
              <a:ext cx="450552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1643160"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152886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95736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94796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652560"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16431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790370" y="2019629"/>
              <a:ext cx="4495143"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555722"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34034"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2618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67954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1466947"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777972"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11859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9573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224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2052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2204939" y="2052540"/>
              <a:ext cx="450552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45234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37614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024634"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871440" y="2014440"/>
              <a:ext cx="450552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98574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155724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5666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18620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8714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47540"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1958878"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25486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2776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835053"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047653"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1736628"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3286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5572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39194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32717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38813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3005039" y="2090640"/>
              <a:ext cx="4505521"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22430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3538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822602" y="1536602"/>
              <a:ext cx="4505521"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42250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4071839"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56542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34130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29288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3081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4643339"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4643339"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5215633"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5062439"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5176739"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57482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49100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4795739"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3910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55196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748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6434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6243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63959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05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6709412" y="2137412"/>
              <a:ext cx="4526277"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026052" y="2041427"/>
              <a:ext cx="4505521"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38840" y="2241452"/>
              <a:ext cx="4505521"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3728939" y="2204940"/>
              <a:ext cx="450552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4224239" y="2166840"/>
              <a:ext cx="450552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4414739" y="2052540"/>
              <a:ext cx="450552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309839" y="2090640"/>
              <a:ext cx="450552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3242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49481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5405339" y="1747740"/>
              <a:ext cx="450552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25478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4311650"/>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89" name="Straight Connector 88"/>
          <p:cNvCxnSpPr/>
          <p:nvPr/>
        </p:nvCxnSpPr>
        <p:spPr>
          <a:xfrm>
            <a:off x="0" y="438785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a:off x="0" y="6138863"/>
            <a:ext cx="9144000"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91" name="Date Placeholder 1"/>
          <p:cNvSpPr>
            <a:spLocks noGrp="1"/>
          </p:cNvSpPr>
          <p:nvPr>
            <p:ph type="dt" sz="half" idx="10"/>
          </p:nvPr>
        </p:nvSpPr>
        <p:spPr/>
        <p:txBody>
          <a:bodyPr/>
          <a:lstStyle>
            <a:lvl1pPr>
              <a:defRPr/>
            </a:lvl1pPr>
          </a:lstStyle>
          <a:p>
            <a:pPr>
              <a:defRPr/>
            </a:pPr>
            <a:endParaRPr lang="en-GB" altLang="en-US">
              <a:solidFill>
                <a:srgbClr val="303030"/>
              </a:solidFill>
            </a:endParaRPr>
          </a:p>
        </p:txBody>
      </p:sp>
      <p:sp>
        <p:nvSpPr>
          <p:cNvPr id="92" name="Footer Placeholder 90"/>
          <p:cNvSpPr>
            <a:spLocks noGrp="1"/>
          </p:cNvSpPr>
          <p:nvPr>
            <p:ph type="ftr" sz="quarter" idx="11"/>
          </p:nvPr>
        </p:nvSpPr>
        <p:spPr/>
        <p:txBody>
          <a:bodyPr/>
          <a:lstStyle>
            <a:lvl1pPr>
              <a:defRPr/>
            </a:lvl1pPr>
          </a:lstStyle>
          <a:p>
            <a:pPr>
              <a:defRPr/>
            </a:pPr>
            <a:endParaRPr lang="en-GB" altLang="en-US">
              <a:solidFill>
                <a:srgbClr val="303030"/>
              </a:solidFill>
            </a:endParaRPr>
          </a:p>
        </p:txBody>
      </p:sp>
      <p:sp>
        <p:nvSpPr>
          <p:cNvPr id="93" name="Slide Number Placeholder 91"/>
          <p:cNvSpPr>
            <a:spLocks noGrp="1"/>
          </p:cNvSpPr>
          <p:nvPr>
            <p:ph type="sldNum" sz="quarter" idx="12"/>
          </p:nvPr>
        </p:nvSpPr>
        <p:spPr/>
        <p:txBody>
          <a:bodyPr/>
          <a:lstStyle>
            <a:lvl1pPr>
              <a:defRPr/>
            </a:lvl1pPr>
          </a:lstStyle>
          <a:p>
            <a:pPr>
              <a:defRPr/>
            </a:pPr>
            <a:fld id="{21FE35D6-8122-4696-BC1A-342A82BFF1D5}" type="slidenum">
              <a:rPr lang="en-GB" altLang="en-US">
                <a:solidFill>
                  <a:srgbClr val="303030"/>
                </a:solidFill>
              </a:rPr>
              <a:pPr>
                <a:defRPr/>
              </a:pPr>
              <a:t>‹#›</a:t>
            </a:fld>
            <a:endParaRPr lang="en-GB" altLang="en-US">
              <a:solidFill>
                <a:srgbClr val="303030"/>
              </a:solidFill>
            </a:endParaRPr>
          </a:p>
        </p:txBody>
      </p:sp>
    </p:spTree>
    <p:extLst>
      <p:ext uri="{BB962C8B-B14F-4D97-AF65-F5344CB8AC3E}">
        <p14:creationId xmlns:p14="http://schemas.microsoft.com/office/powerpoint/2010/main" val="289386045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7" name="Slide Number Placeholder 5"/>
          <p:cNvSpPr>
            <a:spLocks noGrp="1"/>
          </p:cNvSpPr>
          <p:nvPr>
            <p:ph type="sldNum" sz="quarter" idx="12"/>
          </p:nvPr>
        </p:nvSpPr>
        <p:spPr/>
        <p:txBody>
          <a:bodyPr/>
          <a:lstStyle>
            <a:lvl1pPr>
              <a:defRPr/>
            </a:lvl1pPr>
          </a:lstStyle>
          <a:p>
            <a:pPr>
              <a:defRPr/>
            </a:pPr>
            <a:fld id="{83ECFA41-BFC2-4939-97B0-5B6CC630B2F0}"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513888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8"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 name="Slide Number Placeholder 5"/>
          <p:cNvSpPr>
            <a:spLocks noGrp="1"/>
          </p:cNvSpPr>
          <p:nvPr>
            <p:ph type="sldNum" sz="quarter" idx="12"/>
          </p:nvPr>
        </p:nvSpPr>
        <p:spPr/>
        <p:txBody>
          <a:bodyPr/>
          <a:lstStyle>
            <a:lvl1pPr>
              <a:defRPr/>
            </a:lvl1pPr>
          </a:lstStyle>
          <a:p>
            <a:pPr>
              <a:defRPr/>
            </a:pPr>
            <a:fld id="{C984786D-18A1-4BD6-B8FE-C528226BA587}"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783599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5" name="Slide Number Placeholder 5"/>
          <p:cNvSpPr>
            <a:spLocks noGrp="1"/>
          </p:cNvSpPr>
          <p:nvPr>
            <p:ph type="sldNum" sz="quarter" idx="12"/>
          </p:nvPr>
        </p:nvSpPr>
        <p:spPr/>
        <p:txBody>
          <a:bodyPr/>
          <a:lstStyle>
            <a:lvl1pPr>
              <a:defRPr/>
            </a:lvl1pPr>
          </a:lstStyle>
          <a:p>
            <a:pPr>
              <a:defRPr/>
            </a:pPr>
            <a:fld id="{5EE34A82-ED0C-4531-BEDA-9E8A58DB905E}"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437847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3"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4" name="Slide Number Placeholder 5"/>
          <p:cNvSpPr>
            <a:spLocks noGrp="1"/>
          </p:cNvSpPr>
          <p:nvPr>
            <p:ph type="sldNum" sz="quarter" idx="12"/>
          </p:nvPr>
        </p:nvSpPr>
        <p:spPr/>
        <p:txBody>
          <a:bodyPr/>
          <a:lstStyle>
            <a:lvl1pPr>
              <a:defRPr/>
            </a:lvl1pPr>
          </a:lstStyle>
          <a:p>
            <a:pPr>
              <a:defRPr/>
            </a:pPr>
            <a:fld id="{E605E390-B40A-4EC7-BA94-2417B97AB3D3}"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362428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a:xfrm>
            <a:off x="152400" y="1901952"/>
            <a:ext cx="2377440" cy="1371600"/>
          </a:xfrm>
        </p:spPr>
        <p:txBody>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A6587786-DBE3-464D-A052-AC5B7F3E2C56}"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283716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a:p>
        </p:txBody>
      </p:sp>
      <p:sp>
        <p:nvSpPr>
          <p:cNvPr id="2" name="Title 1"/>
          <p:cNvSpPr>
            <a:spLocks noGrp="1"/>
          </p:cNvSpPr>
          <p:nvPr>
            <p:ph type="title"/>
          </p:nvPr>
        </p:nvSpPr>
        <p:spPr>
          <a:xfrm>
            <a:off x="155448" y="1905000"/>
            <a:ext cx="2377440" cy="1371600"/>
          </a:xfrm>
        </p:spPr>
        <p:txBody>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FF321A2E-20B4-498E-AF5B-EDEAD721D1F7}"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880656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755ED310-1113-48CC-A130-AA23596C95A9}"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193347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FFB102EF-50B7-4033-A22A-BEF2BFAA2BEA}"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5867888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90" name="Rectangle 189"/>
          <p:cNvSpPr/>
          <p:nvPr/>
        </p:nvSpPr>
        <p:spPr>
          <a:xfrm>
            <a:off x="149225" y="136525"/>
            <a:ext cx="8869363" cy="658495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1028"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11900"/>
            <a:ext cx="2133600" cy="365125"/>
          </a:xfrm>
          <a:prstGeom prst="rect">
            <a:avLst/>
          </a:prstGeom>
        </p:spPr>
        <p:txBody>
          <a:bodyPr vert="horz" lIns="91440" tIns="45720" rIns="91440" bIns="45720" rtlCol="0" anchor="ctr"/>
          <a:lstStyle>
            <a:lvl1pPr algn="l">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5" name="Footer Placeholder 4"/>
          <p:cNvSpPr>
            <a:spLocks noGrp="1"/>
          </p:cNvSpPr>
          <p:nvPr>
            <p:ph type="ftr" sz="quarter" idx="3"/>
          </p:nvPr>
        </p:nvSpPr>
        <p:spPr>
          <a:xfrm>
            <a:off x="2830513" y="6311900"/>
            <a:ext cx="3482975" cy="365125"/>
          </a:xfrm>
          <a:prstGeom prst="rect">
            <a:avLst/>
          </a:prstGeom>
        </p:spPr>
        <p:txBody>
          <a:bodyPr vert="horz" lIns="91440" tIns="45720" rIns="91440" bIns="45720" rtlCol="0" anchor="ctr"/>
          <a:lstStyle>
            <a:lvl1pPr algn="ctr">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6" name="Slide Number Placeholder 5"/>
          <p:cNvSpPr>
            <a:spLocks noGrp="1"/>
          </p:cNvSpPr>
          <p:nvPr>
            <p:ph type="sldNum" sz="quarter" idx="4"/>
          </p:nvPr>
        </p:nvSpPr>
        <p:spPr>
          <a:xfrm>
            <a:off x="6553200" y="6311900"/>
            <a:ext cx="2133600" cy="365125"/>
          </a:xfrm>
          <a:prstGeom prst="rect">
            <a:avLst/>
          </a:prstGeom>
        </p:spPr>
        <p:txBody>
          <a:bodyPr vert="horz" lIns="91440" tIns="45720" rIns="91440" bIns="45720" rtlCol="0" anchor="ctr"/>
          <a:lstStyle>
            <a:lvl1pPr algn="r">
              <a:defRPr sz="1200">
                <a:solidFill>
                  <a:schemeClr val="tx2"/>
                </a:solidFill>
              </a:defRPr>
            </a:lvl1pPr>
          </a:lstStyle>
          <a:p>
            <a:pPr fontAlgn="base">
              <a:spcBef>
                <a:spcPct val="0"/>
              </a:spcBef>
              <a:spcAft>
                <a:spcPct val="0"/>
              </a:spcAft>
              <a:defRPr/>
            </a:pPr>
            <a:fld id="{2222475F-AB33-4876-B5F0-FB4626BD0A8C}" type="slidenum">
              <a:rPr lang="en-GB" altLang="en-US">
                <a:solidFill>
                  <a:srgbClr val="DEDEE0"/>
                </a:solidFill>
                <a:latin typeface="Arial" charset="0"/>
                <a:cs typeface="Arial" charset="0"/>
              </a:rPr>
              <a:pPr fontAlgn="base">
                <a:spcBef>
                  <a:spcPct val="0"/>
                </a:spcBef>
                <a:spcAft>
                  <a:spcPct val="0"/>
                </a:spcAft>
                <a:defRPr/>
              </a:pPr>
              <a:t>‹#›</a:t>
            </a:fld>
            <a:endParaRPr lang="en-GB" altLang="en-US">
              <a:solidFill>
                <a:srgbClr val="DEDEE0"/>
              </a:solidFill>
              <a:latin typeface="Arial" charset="0"/>
              <a:cs typeface="Arial" charset="0"/>
            </a:endParaRPr>
          </a:p>
        </p:txBody>
      </p:sp>
    </p:spTree>
    <p:extLst>
      <p:ext uri="{BB962C8B-B14F-4D97-AF65-F5344CB8AC3E}">
        <p14:creationId xmlns:p14="http://schemas.microsoft.com/office/powerpoint/2010/main" val="319137974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tabLst>
          <a:tab pos="3830638" algn="l"/>
        </a:tabLst>
        <a:defRPr sz="3600" b="1" kern="1200" spc="50">
          <a:ln w="13335" cmpd="sng">
            <a:solidFill>
              <a:schemeClr val="accent1">
                <a:lumMod val="50000"/>
              </a:schemeClr>
            </a:solidFill>
            <a:prstDash val="solid"/>
          </a:ln>
          <a:solidFill>
            <a:srgbClr val="FEFEFE"/>
          </a:solidFill>
          <a:latin typeface="+mj-lt"/>
          <a:ea typeface="+mj-ea"/>
          <a:cs typeface="+mj-cs"/>
        </a:defRPr>
      </a:lvl1pPr>
      <a:lvl2pPr algn="l" rtl="0" eaLnBrk="0" fontAlgn="base" hangingPunct="0">
        <a:spcBef>
          <a:spcPct val="0"/>
        </a:spcBef>
        <a:spcAft>
          <a:spcPct val="0"/>
        </a:spcAft>
        <a:tabLst>
          <a:tab pos="3830638" algn="l"/>
        </a:tabLst>
        <a:defRPr sz="3600" b="1">
          <a:solidFill>
            <a:srgbClr val="FEFEFE"/>
          </a:solidFill>
          <a:latin typeface="Tw Cen MT" pitchFamily="34" charset="0"/>
        </a:defRPr>
      </a:lvl2pPr>
      <a:lvl3pPr algn="l" rtl="0" eaLnBrk="0" fontAlgn="base" hangingPunct="0">
        <a:spcBef>
          <a:spcPct val="0"/>
        </a:spcBef>
        <a:spcAft>
          <a:spcPct val="0"/>
        </a:spcAft>
        <a:tabLst>
          <a:tab pos="3830638" algn="l"/>
        </a:tabLst>
        <a:defRPr sz="3600" b="1">
          <a:solidFill>
            <a:srgbClr val="FEFEFE"/>
          </a:solidFill>
          <a:latin typeface="Tw Cen MT" pitchFamily="34" charset="0"/>
        </a:defRPr>
      </a:lvl3pPr>
      <a:lvl4pPr algn="l" rtl="0" eaLnBrk="0" fontAlgn="base" hangingPunct="0">
        <a:spcBef>
          <a:spcPct val="0"/>
        </a:spcBef>
        <a:spcAft>
          <a:spcPct val="0"/>
        </a:spcAft>
        <a:tabLst>
          <a:tab pos="3830638" algn="l"/>
        </a:tabLst>
        <a:defRPr sz="3600" b="1">
          <a:solidFill>
            <a:srgbClr val="FEFEFE"/>
          </a:solidFill>
          <a:latin typeface="Tw Cen MT" pitchFamily="34" charset="0"/>
        </a:defRPr>
      </a:lvl4pPr>
      <a:lvl5pPr algn="l" rtl="0" eaLnBrk="0" fontAlgn="base" hangingPunct="0">
        <a:spcBef>
          <a:spcPct val="0"/>
        </a:spcBef>
        <a:spcAft>
          <a:spcPct val="0"/>
        </a:spcAft>
        <a:tabLst>
          <a:tab pos="3830638" algn="l"/>
        </a:tabLst>
        <a:defRPr sz="3600" b="1">
          <a:solidFill>
            <a:srgbClr val="FEFEFE"/>
          </a:solidFill>
          <a:latin typeface="Tw Cen MT" pitchFamily="34" charset="0"/>
        </a:defRPr>
      </a:lvl5pPr>
      <a:lvl6pPr marL="457200" algn="l" rtl="0" fontAlgn="base">
        <a:spcBef>
          <a:spcPct val="0"/>
        </a:spcBef>
        <a:spcAft>
          <a:spcPct val="0"/>
        </a:spcAft>
        <a:tabLst>
          <a:tab pos="3830638" algn="l"/>
        </a:tabLst>
        <a:defRPr sz="3600" b="1">
          <a:solidFill>
            <a:srgbClr val="FEFEFE"/>
          </a:solidFill>
          <a:latin typeface="Tw Cen MT" pitchFamily="34" charset="0"/>
        </a:defRPr>
      </a:lvl6pPr>
      <a:lvl7pPr marL="914400" algn="l" rtl="0" fontAlgn="base">
        <a:spcBef>
          <a:spcPct val="0"/>
        </a:spcBef>
        <a:spcAft>
          <a:spcPct val="0"/>
        </a:spcAft>
        <a:tabLst>
          <a:tab pos="3830638" algn="l"/>
        </a:tabLst>
        <a:defRPr sz="3600" b="1">
          <a:solidFill>
            <a:srgbClr val="FEFEFE"/>
          </a:solidFill>
          <a:latin typeface="Tw Cen MT" pitchFamily="34" charset="0"/>
        </a:defRPr>
      </a:lvl7pPr>
      <a:lvl8pPr marL="1371600" algn="l" rtl="0" fontAlgn="base">
        <a:spcBef>
          <a:spcPct val="0"/>
        </a:spcBef>
        <a:spcAft>
          <a:spcPct val="0"/>
        </a:spcAft>
        <a:tabLst>
          <a:tab pos="3830638" algn="l"/>
        </a:tabLst>
        <a:defRPr sz="3600" b="1">
          <a:solidFill>
            <a:srgbClr val="FEFEFE"/>
          </a:solidFill>
          <a:latin typeface="Tw Cen MT" pitchFamily="34" charset="0"/>
        </a:defRPr>
      </a:lvl8pPr>
      <a:lvl9pPr marL="1828800" algn="l" rtl="0" fontAlgn="base">
        <a:spcBef>
          <a:spcPct val="0"/>
        </a:spcBef>
        <a:spcAft>
          <a:spcPct val="0"/>
        </a:spcAft>
        <a:tabLst>
          <a:tab pos="3830638" algn="l"/>
        </a:tabLst>
        <a:defRPr sz="3600" b="1">
          <a:solidFill>
            <a:srgbClr val="FEFEFE"/>
          </a:solidFill>
          <a:latin typeface="Tw Cen MT" pitchFamily="34" charset="0"/>
        </a:defRPr>
      </a:lvl9pPr>
    </p:titleStyle>
    <p:bodyStyle>
      <a:lvl1pPr marL="273050" indent="-273050" algn="l" rtl="0" eaLnBrk="0" fontAlgn="base" hangingPunct="0">
        <a:spcBef>
          <a:spcPct val="20000"/>
        </a:spcBef>
        <a:spcAft>
          <a:spcPct val="0"/>
        </a:spcAft>
        <a:buClr>
          <a:srgbClr val="FE3737"/>
        </a:buClr>
        <a:buFont typeface="Arial" charset="0"/>
        <a:buChar char="•"/>
        <a:defRPr sz="2400" kern="1200">
          <a:solidFill>
            <a:schemeClr val="tx2"/>
          </a:solidFill>
          <a:latin typeface="+mn-lt"/>
          <a:ea typeface="+mn-ea"/>
          <a:cs typeface="+mn-cs"/>
        </a:defRPr>
      </a:lvl1pPr>
      <a:lvl2pPr marL="547688" indent="-182563" algn="l" rtl="0" eaLnBrk="0" fontAlgn="base" hangingPunct="0">
        <a:spcBef>
          <a:spcPct val="20000"/>
        </a:spcBef>
        <a:spcAft>
          <a:spcPct val="0"/>
        </a:spcAft>
        <a:buClr>
          <a:srgbClr val="FE3737"/>
        </a:buClr>
        <a:buFont typeface="Arial" charset="0"/>
        <a:buChar char="•"/>
        <a:defRPr sz="2000" kern="1200">
          <a:solidFill>
            <a:schemeClr val="tx1"/>
          </a:solidFill>
          <a:latin typeface="+mn-lt"/>
          <a:ea typeface="+mn-ea"/>
          <a:cs typeface="+mn-cs"/>
        </a:defRPr>
      </a:lvl2pPr>
      <a:lvl3pPr marL="914400" indent="-228600" algn="l" rtl="0" eaLnBrk="0" fontAlgn="base" hangingPunct="0">
        <a:spcBef>
          <a:spcPct val="20000"/>
        </a:spcBef>
        <a:spcAft>
          <a:spcPct val="0"/>
        </a:spcAft>
        <a:buClr>
          <a:schemeClr val="accent2"/>
        </a:buClr>
        <a:buFont typeface="Arial" charset="0"/>
        <a:buChar char="•"/>
        <a:defRPr sz="2000" kern="1200">
          <a:solidFill>
            <a:schemeClr val="tx2"/>
          </a:solidFill>
          <a:latin typeface="+mn-lt"/>
          <a:ea typeface="+mn-ea"/>
          <a:cs typeface="+mn-cs"/>
        </a:defRPr>
      </a:lvl3pPr>
      <a:lvl4pPr marL="1187450" indent="-228600" algn="l" rtl="0" eaLnBrk="0" fontAlgn="base" hangingPunct="0">
        <a:spcBef>
          <a:spcPct val="20000"/>
        </a:spcBef>
        <a:spcAft>
          <a:spcPct val="0"/>
        </a:spcAft>
        <a:buClr>
          <a:srgbClr val="AC956E"/>
        </a:buClr>
        <a:buFont typeface="Arial" charset="0"/>
        <a:buChar char="•"/>
        <a:defRPr kern="1200">
          <a:solidFill>
            <a:schemeClr val="tx1"/>
          </a:solidFill>
          <a:latin typeface="+mn-lt"/>
          <a:ea typeface="+mn-ea"/>
          <a:cs typeface="+mn-cs"/>
        </a:defRPr>
      </a:lvl4pPr>
      <a:lvl5pPr marL="1462088" indent="-228600" algn="l" rtl="0" eaLnBrk="0" fontAlgn="base" hangingPunct="0">
        <a:spcBef>
          <a:spcPct val="20000"/>
        </a:spcBef>
        <a:spcAft>
          <a:spcPct val="0"/>
        </a:spcAft>
        <a:buClr>
          <a:srgbClr val="808DA9"/>
        </a:buClr>
        <a:buFont typeface="Arial" charset="0"/>
        <a:buChar char="•"/>
        <a:defRPr sz="1600" kern="120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79512" y="2564904"/>
            <a:ext cx="4419600" cy="1600327"/>
          </a:xfrm>
        </p:spPr>
        <p:txBody>
          <a:bodyPr>
            <a:normAutofit fontScale="90000"/>
          </a:bodyPr>
          <a:lstStyle/>
          <a:p>
            <a:pPr eaLnBrk="1" fontAlgn="auto" hangingPunct="1">
              <a:spcAft>
                <a:spcPts val="0"/>
              </a:spcAft>
              <a:defRPr/>
            </a:pPr>
            <a:r>
              <a:rPr lang="en-GB" altLang="en-US" dirty="0" smtClean="0"/>
              <a:t>Satan in the Medieval Period (Part 1): The ‘</a:t>
            </a:r>
            <a:r>
              <a:rPr lang="en-GB" altLang="en-US" dirty="0" err="1" smtClean="0"/>
              <a:t>Folklorization</a:t>
            </a:r>
            <a:r>
              <a:rPr lang="en-GB" altLang="en-US" dirty="0" smtClean="0"/>
              <a:t>’ of the Devil</a:t>
            </a:r>
            <a:endParaRPr lang="en-GB" altLang="en-US" dirty="0"/>
          </a:p>
        </p:txBody>
      </p:sp>
      <p:sp>
        <p:nvSpPr>
          <p:cNvPr id="9219" name="Rectangle 3"/>
          <p:cNvSpPr>
            <a:spLocks noGrp="1" noChangeArrowheads="1"/>
          </p:cNvSpPr>
          <p:nvPr>
            <p:ph type="subTitle" idx="1"/>
          </p:nvPr>
        </p:nvSpPr>
        <p:spPr>
          <a:xfrm>
            <a:off x="179512" y="4293096"/>
            <a:ext cx="4419600" cy="1066800"/>
          </a:xfrm>
        </p:spPr>
        <p:txBody>
          <a:bodyPr/>
          <a:lstStyle/>
          <a:p>
            <a:pPr eaLnBrk="1" hangingPunct="1"/>
            <a:r>
              <a:rPr lang="en-GB" altLang="en-US" dirty="0" smtClean="0"/>
              <a:t>HPRS5033/6033</a:t>
            </a:r>
          </a:p>
          <a:p>
            <a:pPr eaLnBrk="1" hangingPunct="1"/>
            <a:endParaRPr lang="en-GB" altLang="en-US" dirty="0" smtClean="0"/>
          </a:p>
        </p:txBody>
      </p:sp>
    </p:spTree>
    <p:extLst>
      <p:ext uri="{BB962C8B-B14F-4D97-AF65-F5344CB8AC3E}">
        <p14:creationId xmlns:p14="http://schemas.microsoft.com/office/powerpoint/2010/main" val="22486844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The Devil and Folklore</a:t>
            </a:r>
            <a:endParaRPr lang="en-GB" dirty="0"/>
          </a:p>
        </p:txBody>
      </p:sp>
      <p:sp>
        <p:nvSpPr>
          <p:cNvPr id="3" name="Content Placeholder 2"/>
          <p:cNvSpPr>
            <a:spLocks noGrp="1"/>
          </p:cNvSpPr>
          <p:nvPr>
            <p:ph idx="1"/>
          </p:nvPr>
        </p:nvSpPr>
        <p:spPr>
          <a:xfrm>
            <a:off x="395536" y="1700808"/>
            <a:ext cx="8136904" cy="3888432"/>
          </a:xfrm>
        </p:spPr>
        <p:txBody>
          <a:bodyPr/>
          <a:lstStyle/>
          <a:p>
            <a:pPr algn="just"/>
            <a:r>
              <a:rPr lang="en-GB" dirty="0" smtClean="0"/>
              <a:t>By the 14</a:t>
            </a:r>
            <a:r>
              <a:rPr lang="en-GB" baseline="30000" dirty="0" smtClean="0"/>
              <a:t>th</a:t>
            </a:r>
            <a:r>
              <a:rPr lang="en-GB" dirty="0"/>
              <a:t>-</a:t>
            </a:r>
            <a:r>
              <a:rPr lang="en-GB" dirty="0" smtClean="0"/>
              <a:t>15</a:t>
            </a:r>
            <a:r>
              <a:rPr lang="en-GB" baseline="30000" dirty="0" smtClean="0"/>
              <a:t>th</a:t>
            </a:r>
            <a:r>
              <a:rPr lang="en-GB" dirty="0" smtClean="0"/>
              <a:t> centuries, the theological tradition of the Devil had merged with a wide range of local (and sometimes pre-Christian) European beliefs and practices. </a:t>
            </a:r>
          </a:p>
          <a:p>
            <a:pPr algn="just"/>
            <a:endParaRPr lang="en-GB" dirty="0"/>
          </a:p>
          <a:p>
            <a:pPr algn="just"/>
            <a:r>
              <a:rPr lang="en-GB" dirty="0" smtClean="0"/>
              <a:t>The concept of the Devil thus </a:t>
            </a:r>
            <a:r>
              <a:rPr lang="en-GB" dirty="0"/>
              <a:t>collided with popular folk belief and </a:t>
            </a:r>
            <a:r>
              <a:rPr lang="en-GB" dirty="0" smtClean="0"/>
              <a:t>superstition, a process referred to as the ‘</a:t>
            </a:r>
            <a:r>
              <a:rPr lang="en-GB" dirty="0" err="1" smtClean="0"/>
              <a:t>folklorization</a:t>
            </a:r>
            <a:r>
              <a:rPr lang="en-GB" dirty="0" smtClean="0"/>
              <a:t>’ of the Devil.</a:t>
            </a:r>
          </a:p>
          <a:p>
            <a:pPr algn="just"/>
            <a:endParaRPr lang="en-GB" dirty="0"/>
          </a:p>
          <a:p>
            <a:pPr algn="just"/>
            <a:r>
              <a:rPr lang="en-GB" dirty="0" smtClean="0"/>
              <a:t>Satan viewed as more than a theological abstraction – real fear of the demonic and supernatural!  </a:t>
            </a:r>
            <a:endParaRPr lang="en-GB" dirty="0"/>
          </a:p>
        </p:txBody>
      </p:sp>
    </p:spTree>
    <p:extLst>
      <p:ext uri="{BB962C8B-B14F-4D97-AF65-F5344CB8AC3E}">
        <p14:creationId xmlns:p14="http://schemas.microsoft.com/office/powerpoint/2010/main" val="518691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The Devil and Folklore</a:t>
            </a:r>
            <a:endParaRPr lang="en-GB" dirty="0"/>
          </a:p>
        </p:txBody>
      </p:sp>
      <p:sp>
        <p:nvSpPr>
          <p:cNvPr id="3" name="Content Placeholder 2"/>
          <p:cNvSpPr>
            <a:spLocks noGrp="1"/>
          </p:cNvSpPr>
          <p:nvPr>
            <p:ph idx="1"/>
          </p:nvPr>
        </p:nvSpPr>
        <p:spPr>
          <a:xfrm>
            <a:off x="323528" y="1556792"/>
            <a:ext cx="8352928" cy="3816424"/>
          </a:xfrm>
        </p:spPr>
        <p:txBody>
          <a:bodyPr/>
          <a:lstStyle/>
          <a:p>
            <a:pPr algn="just"/>
            <a:r>
              <a:rPr lang="en-GB" dirty="0" smtClean="0"/>
              <a:t>Thanks to the influence of folkloric practices and traditions, the Medieval concept of Satan was extremely fluid.  </a:t>
            </a:r>
          </a:p>
          <a:p>
            <a:pPr algn="just"/>
            <a:endParaRPr lang="en-GB" dirty="0"/>
          </a:p>
          <a:p>
            <a:pPr algn="just"/>
            <a:r>
              <a:rPr lang="en-GB" dirty="0" smtClean="0"/>
              <a:t>Tremendous diversity in the Medieval period with regard to how the Devil was perceived. </a:t>
            </a:r>
          </a:p>
          <a:p>
            <a:pPr algn="just"/>
            <a:endParaRPr lang="en-GB" dirty="0"/>
          </a:p>
          <a:p>
            <a:pPr algn="just"/>
            <a:r>
              <a:rPr lang="en-GB" dirty="0" smtClean="0"/>
              <a:t>‘Before </a:t>
            </a:r>
            <a:r>
              <a:rPr lang="en-GB" dirty="0"/>
              <a:t>the end of the Middle Ages, the devil was remarkable for his variety. The unifying flow of Christianity carried along with it all sorts of foreign elements, the precise historical and geographical origins of which are usually impossible to trace’ </a:t>
            </a:r>
            <a:r>
              <a:rPr lang="en-GB" dirty="0" smtClean="0"/>
              <a:t>(Robert </a:t>
            </a:r>
            <a:r>
              <a:rPr lang="en-GB" dirty="0" err="1" smtClean="0"/>
              <a:t>Muchembled</a:t>
            </a:r>
            <a:r>
              <a:rPr lang="en-GB" dirty="0"/>
              <a:t>, </a:t>
            </a:r>
            <a:r>
              <a:rPr lang="en-GB" i="1" dirty="0"/>
              <a:t>A History of the Devil: From the Middle Ages to the </a:t>
            </a:r>
            <a:r>
              <a:rPr lang="en-GB" i="1" dirty="0" smtClean="0"/>
              <a:t>Present</a:t>
            </a:r>
            <a:r>
              <a:rPr lang="en-GB" dirty="0" smtClean="0"/>
              <a:t>, p. 16). </a:t>
            </a:r>
            <a:endParaRPr lang="en-GB" dirty="0"/>
          </a:p>
          <a:p>
            <a:pPr algn="just"/>
            <a:endParaRPr lang="en-GB" dirty="0"/>
          </a:p>
        </p:txBody>
      </p:sp>
    </p:spTree>
    <p:extLst>
      <p:ext uri="{BB962C8B-B14F-4D97-AF65-F5344CB8AC3E}">
        <p14:creationId xmlns:p14="http://schemas.microsoft.com/office/powerpoint/2010/main" val="2386025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lstStyle/>
          <a:p>
            <a:r>
              <a:rPr lang="en-GB" dirty="0" smtClean="0"/>
              <a:t>The Devil’s Many Names</a:t>
            </a:r>
            <a:endParaRPr lang="en-GB" dirty="0"/>
          </a:p>
        </p:txBody>
      </p:sp>
      <p:sp>
        <p:nvSpPr>
          <p:cNvPr id="3" name="Content Placeholder 2"/>
          <p:cNvSpPr>
            <a:spLocks noGrp="1"/>
          </p:cNvSpPr>
          <p:nvPr>
            <p:ph idx="1"/>
          </p:nvPr>
        </p:nvSpPr>
        <p:spPr>
          <a:xfrm>
            <a:off x="323528" y="1628800"/>
            <a:ext cx="8363272" cy="4781128"/>
          </a:xfrm>
        </p:spPr>
        <p:txBody>
          <a:bodyPr/>
          <a:lstStyle/>
          <a:p>
            <a:pPr algn="just"/>
            <a:r>
              <a:rPr lang="en-GB" sz="2000" dirty="0" smtClean="0"/>
              <a:t>‘In addition to the ancient names deriving from the Judeo-Christian-Gnostic tradition such as Satan, Lucifer, </a:t>
            </a:r>
            <a:r>
              <a:rPr lang="en-GB" sz="2000" dirty="0" err="1" smtClean="0"/>
              <a:t>Abbaton</a:t>
            </a:r>
            <a:r>
              <a:rPr lang="en-GB" sz="2000" dirty="0" smtClean="0"/>
              <a:t>, </a:t>
            </a:r>
            <a:r>
              <a:rPr lang="en-GB" sz="2000" dirty="0" err="1" smtClean="0"/>
              <a:t>Asmodeus</a:t>
            </a:r>
            <a:r>
              <a:rPr lang="en-GB" sz="2000" dirty="0" smtClean="0"/>
              <a:t>, </a:t>
            </a:r>
            <a:r>
              <a:rPr lang="en-GB" sz="2000" dirty="0" err="1" smtClean="0"/>
              <a:t>Tryphon</a:t>
            </a:r>
            <a:r>
              <a:rPr lang="en-GB" sz="2000" dirty="0" smtClean="0"/>
              <a:t>, </a:t>
            </a:r>
            <a:r>
              <a:rPr lang="en-GB" sz="2000" dirty="0" err="1" smtClean="0"/>
              <a:t>Sabbathai</a:t>
            </a:r>
            <a:r>
              <a:rPr lang="en-GB" sz="2000" dirty="0" smtClean="0"/>
              <a:t>, and </a:t>
            </a:r>
            <a:r>
              <a:rPr lang="en-GB" sz="2000" dirty="0" err="1" smtClean="0"/>
              <a:t>Satanael</a:t>
            </a:r>
            <a:r>
              <a:rPr lang="en-GB" sz="2000" dirty="0" smtClean="0"/>
              <a:t>, the Devil attracts a host of popular nicknames that grow in number and variety through time. He is Old Horny, Old Hairy, Black Bogey, Lusty Dick, Dickon or Dickens, Gentleman Jack, the Good Fellow, Old Nick, and Old Scratch, with comparable sobriquets in French, German, and other languages. Such names shade off into those of minor demons, themselves identified with the sprites or “little people” of paganism. Hundreds of such names exist, such as </a:t>
            </a:r>
            <a:r>
              <a:rPr lang="en-GB" sz="2000" dirty="0" err="1" smtClean="0"/>
              <a:t>Terrytop</a:t>
            </a:r>
            <a:r>
              <a:rPr lang="en-GB" sz="2000" dirty="0" smtClean="0"/>
              <a:t>, </a:t>
            </a:r>
            <a:r>
              <a:rPr lang="en-GB" sz="2000" dirty="0" err="1" smtClean="0"/>
              <a:t>Charlot</a:t>
            </a:r>
            <a:r>
              <a:rPr lang="en-GB" sz="2000" dirty="0" smtClean="0"/>
              <a:t>, </a:t>
            </a:r>
            <a:r>
              <a:rPr lang="en-GB" sz="2000" dirty="0" err="1" smtClean="0"/>
              <a:t>Federwisch</a:t>
            </a:r>
            <a:r>
              <a:rPr lang="en-GB" sz="2000" dirty="0" smtClean="0"/>
              <a:t>, </a:t>
            </a:r>
            <a:r>
              <a:rPr lang="en-GB" sz="2000" dirty="0" err="1" smtClean="0"/>
              <a:t>Hinkebein</a:t>
            </a:r>
            <a:r>
              <a:rPr lang="en-GB" sz="2000" dirty="0" smtClean="0"/>
              <a:t>, </a:t>
            </a:r>
            <a:r>
              <a:rPr lang="en-GB" sz="2000" dirty="0" err="1" smtClean="0"/>
              <a:t>Heinekin</a:t>
            </a:r>
            <a:r>
              <a:rPr lang="en-GB" sz="2000" dirty="0" smtClean="0"/>
              <a:t>, Rumpelstiltskin (all –</a:t>
            </a:r>
            <a:r>
              <a:rPr lang="en-GB" sz="2000" dirty="0" err="1" smtClean="0"/>
              <a:t>lin</a:t>
            </a:r>
            <a:r>
              <a:rPr lang="en-GB" sz="2000" dirty="0" smtClean="0"/>
              <a:t>, -kin, -</a:t>
            </a:r>
            <a:r>
              <a:rPr lang="en-GB" sz="2000" dirty="0" err="1" smtClean="0"/>
              <a:t>lein</a:t>
            </a:r>
            <a:r>
              <a:rPr lang="en-GB" sz="2000" dirty="0" smtClean="0"/>
              <a:t>, -le, -lot names are diminutive)…Such nicknames were popular not only because of their association with the “little people” but also because to give the Devil an absurd name is to offer an antidote to the fear he engendered’ (Jeffrey Burton Russell, </a:t>
            </a:r>
            <a:r>
              <a:rPr lang="en-GB" sz="2000" i="1" dirty="0" smtClean="0"/>
              <a:t>Lucifer: The Devil in the Middle Ages</a:t>
            </a:r>
            <a:r>
              <a:rPr lang="en-GB" sz="2000" dirty="0" smtClean="0"/>
              <a:t>, p. 66). </a:t>
            </a:r>
            <a:endParaRPr lang="en-GB" sz="2000" dirty="0"/>
          </a:p>
        </p:txBody>
      </p:sp>
    </p:spTree>
    <p:extLst>
      <p:ext uri="{BB962C8B-B14F-4D97-AF65-F5344CB8AC3E}">
        <p14:creationId xmlns:p14="http://schemas.microsoft.com/office/powerpoint/2010/main" val="3815254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The Devil’s Association with Animals</a:t>
            </a:r>
            <a:endParaRPr lang="en-GB" dirty="0"/>
          </a:p>
        </p:txBody>
      </p:sp>
      <p:sp>
        <p:nvSpPr>
          <p:cNvPr id="3" name="Content Placeholder 2"/>
          <p:cNvSpPr>
            <a:spLocks noGrp="1"/>
          </p:cNvSpPr>
          <p:nvPr>
            <p:ph idx="1"/>
          </p:nvPr>
        </p:nvSpPr>
        <p:spPr>
          <a:xfrm>
            <a:off x="323528" y="1484784"/>
            <a:ext cx="8352928" cy="4104456"/>
          </a:xfrm>
        </p:spPr>
        <p:txBody>
          <a:bodyPr/>
          <a:lstStyle/>
          <a:p>
            <a:pPr algn="just"/>
            <a:r>
              <a:rPr lang="en-GB" dirty="0" smtClean="0"/>
              <a:t>The Devil identified with a whole host of different animals, most commonly the serpent, the goat and the dog. </a:t>
            </a:r>
          </a:p>
          <a:p>
            <a:pPr algn="just"/>
            <a:endParaRPr lang="en-GB" dirty="0"/>
          </a:p>
          <a:p>
            <a:pPr algn="just"/>
            <a:r>
              <a:rPr lang="en-GB" dirty="0" smtClean="0"/>
              <a:t>Association with the serpent (or dragon) derives from theological reflection on Gen. 3. </a:t>
            </a:r>
          </a:p>
          <a:p>
            <a:pPr algn="just"/>
            <a:endParaRPr lang="en-GB" dirty="0"/>
          </a:p>
          <a:p>
            <a:pPr algn="just"/>
            <a:r>
              <a:rPr lang="en-GB" dirty="0" smtClean="0"/>
              <a:t>The he-goat – associations with the pagan gods </a:t>
            </a:r>
            <a:r>
              <a:rPr lang="en-GB" dirty="0" err="1" smtClean="0"/>
              <a:t>Ba’al</a:t>
            </a:r>
            <a:r>
              <a:rPr lang="en-GB" dirty="0" smtClean="0"/>
              <a:t>, Pan and Thor (see also the parable of the sheep and the goats, as well as the horns of the dragon in Revelation!).  </a:t>
            </a:r>
          </a:p>
          <a:p>
            <a:pPr algn="just"/>
            <a:endParaRPr lang="en-GB" dirty="0"/>
          </a:p>
          <a:p>
            <a:pPr algn="just"/>
            <a:r>
              <a:rPr lang="en-GB" dirty="0" smtClean="0"/>
              <a:t>Dogs – often associated with the underworld or otherworld of pagan mythologies (‘hellhounds’). </a:t>
            </a:r>
            <a:endParaRPr lang="en-GB" dirty="0"/>
          </a:p>
        </p:txBody>
      </p:sp>
    </p:spTree>
    <p:extLst>
      <p:ext uri="{BB962C8B-B14F-4D97-AF65-F5344CB8AC3E}">
        <p14:creationId xmlns:p14="http://schemas.microsoft.com/office/powerpoint/2010/main" val="843441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The Devil’s Association with Animals</a:t>
            </a:r>
            <a:endParaRPr lang="en-GB" dirty="0"/>
          </a:p>
        </p:txBody>
      </p:sp>
      <p:sp>
        <p:nvSpPr>
          <p:cNvPr id="4" name="Content Placeholder 3"/>
          <p:cNvSpPr>
            <a:spLocks noGrp="1"/>
          </p:cNvSpPr>
          <p:nvPr>
            <p:ph sz="half" idx="1"/>
          </p:nvPr>
        </p:nvSpPr>
        <p:spPr>
          <a:xfrm>
            <a:off x="395536" y="1844824"/>
            <a:ext cx="4038600" cy="4525963"/>
          </a:xfrm>
        </p:spPr>
        <p:txBody>
          <a:bodyPr/>
          <a:lstStyle/>
          <a:p>
            <a:r>
              <a:rPr lang="en-GB" sz="3600" dirty="0" smtClean="0"/>
              <a:t>Task: read the tale of </a:t>
            </a:r>
            <a:r>
              <a:rPr lang="en-GB" sz="3600" dirty="0" err="1" smtClean="0"/>
              <a:t>Cadwaladr’s</a:t>
            </a:r>
            <a:r>
              <a:rPr lang="en-GB" sz="3600" dirty="0" smtClean="0"/>
              <a:t> goat in Jane Pugh’s, </a:t>
            </a:r>
            <a:r>
              <a:rPr lang="en-GB" sz="3600" i="1" dirty="0" smtClean="0"/>
              <a:t>When the Devil Roamed Wales </a:t>
            </a:r>
            <a:r>
              <a:rPr lang="en-GB" sz="3600" dirty="0" smtClean="0"/>
              <a:t>(pp. 9-11). </a:t>
            </a:r>
            <a:endParaRPr lang="en-GB" sz="3600"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16016" y="1556792"/>
            <a:ext cx="3966782" cy="4781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16693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The Dwelling Places of the Devil</a:t>
            </a:r>
            <a:endParaRPr lang="en-GB" dirty="0"/>
          </a:p>
        </p:txBody>
      </p:sp>
      <p:sp>
        <p:nvSpPr>
          <p:cNvPr id="3" name="Content Placeholder 2"/>
          <p:cNvSpPr>
            <a:spLocks noGrp="1"/>
          </p:cNvSpPr>
          <p:nvPr>
            <p:ph idx="1"/>
          </p:nvPr>
        </p:nvSpPr>
        <p:spPr>
          <a:xfrm>
            <a:off x="457200" y="1600200"/>
            <a:ext cx="8147248" cy="4853136"/>
          </a:xfrm>
        </p:spPr>
        <p:txBody>
          <a:bodyPr/>
          <a:lstStyle/>
          <a:p>
            <a:pPr algn="just"/>
            <a:r>
              <a:rPr lang="en-GB" sz="2000" dirty="0" smtClean="0"/>
              <a:t>‘The Devil is associated with certain places and certain times of day. His direction is north, the domain of darkness and penal cold. Lapland is a favourite place of his, and there he drives reindeer. Since all churches were built facing east, north is always on one’s left as one enters a church, and the Devil lurks on the north side of the church outside the walls, so that people prefer not to bury their dead there. Left (Lat. </a:t>
            </a:r>
            <a:r>
              <a:rPr lang="en-GB" sz="2000" i="1" dirty="0" smtClean="0"/>
              <a:t>sinister</a:t>
            </a:r>
            <a:r>
              <a:rPr lang="en-GB" sz="2000" dirty="0" smtClean="0"/>
              <a:t>) is associated with the ill-omened and dangerous in many cultures. On the medieval stage, north is the direction of hell. Anything sacred to the pagan gods may also be sacred to the Devil. Pagan temples were considered his dwelling places and were either pulled down or else sanctified as churches. Trees, springs, mountains, stiles, caves, old ruins, wells, groves, streams, and woods, were also haunts of the Evil One’ (Russell, </a:t>
            </a:r>
            <a:r>
              <a:rPr lang="en-GB" sz="2000" i="1" dirty="0" smtClean="0"/>
              <a:t>Lucifer: The Devil in the Middle Ages</a:t>
            </a:r>
            <a:r>
              <a:rPr lang="en-GB" sz="2000" dirty="0" smtClean="0"/>
              <a:t>, pp. 69-71). </a:t>
            </a:r>
            <a:endParaRPr lang="en-GB" sz="2000" dirty="0"/>
          </a:p>
        </p:txBody>
      </p:sp>
    </p:spTree>
    <p:extLst>
      <p:ext uri="{BB962C8B-B14F-4D97-AF65-F5344CB8AC3E}">
        <p14:creationId xmlns:p14="http://schemas.microsoft.com/office/powerpoint/2010/main" val="3962636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5536" y="260648"/>
            <a:ext cx="8229600" cy="1143000"/>
          </a:xfrm>
        </p:spPr>
        <p:txBody>
          <a:bodyPr>
            <a:normAutofit fontScale="90000"/>
          </a:bodyPr>
          <a:lstStyle/>
          <a:p>
            <a:r>
              <a:rPr lang="en-GB" dirty="0" smtClean="0"/>
              <a:t>Depictions of the Devil in Art of the Late Medieval Period </a:t>
            </a:r>
            <a:endParaRPr lang="en-GB" dirty="0"/>
          </a:p>
        </p:txBody>
      </p:sp>
      <p:sp>
        <p:nvSpPr>
          <p:cNvPr id="6" name="Content Placeholder 5"/>
          <p:cNvSpPr>
            <a:spLocks noGrp="1"/>
          </p:cNvSpPr>
          <p:nvPr>
            <p:ph idx="1"/>
          </p:nvPr>
        </p:nvSpPr>
        <p:spPr>
          <a:xfrm>
            <a:off x="323528" y="1916832"/>
            <a:ext cx="8352928" cy="4525963"/>
          </a:xfrm>
        </p:spPr>
        <p:txBody>
          <a:bodyPr/>
          <a:lstStyle/>
          <a:p>
            <a:pPr algn="just"/>
            <a:r>
              <a:rPr lang="en-GB" sz="2800" dirty="0" smtClean="0"/>
              <a:t>Satan depicted in increasingly monstrous form from the 13</a:t>
            </a:r>
            <a:r>
              <a:rPr lang="en-GB" sz="2800" baseline="30000" dirty="0" smtClean="0"/>
              <a:t>th</a:t>
            </a:r>
            <a:r>
              <a:rPr lang="en-GB" sz="2800" dirty="0" smtClean="0"/>
              <a:t> century. </a:t>
            </a:r>
          </a:p>
          <a:p>
            <a:pPr algn="just"/>
            <a:endParaRPr lang="en-GB" sz="2800" dirty="0"/>
          </a:p>
          <a:p>
            <a:pPr algn="just"/>
            <a:r>
              <a:rPr lang="en-GB" sz="2800" dirty="0" smtClean="0"/>
              <a:t>Satan imagined as a gigantic man-eater who presides over a teeming hell. </a:t>
            </a:r>
          </a:p>
          <a:p>
            <a:pPr algn="just"/>
            <a:endParaRPr lang="en-GB" sz="2800" dirty="0"/>
          </a:p>
          <a:p>
            <a:pPr algn="just"/>
            <a:r>
              <a:rPr lang="en-GB" sz="2800" dirty="0" smtClean="0"/>
              <a:t>Question: what do you think was the social impact of such depiction?</a:t>
            </a:r>
          </a:p>
          <a:p>
            <a:endParaRPr lang="en-GB" dirty="0"/>
          </a:p>
        </p:txBody>
      </p:sp>
    </p:spTree>
    <p:extLst>
      <p:ext uri="{BB962C8B-B14F-4D97-AF65-F5344CB8AC3E}">
        <p14:creationId xmlns:p14="http://schemas.microsoft.com/office/powerpoint/2010/main" val="3809830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23528" y="274638"/>
            <a:ext cx="8363272" cy="1143000"/>
          </a:xfrm>
        </p:spPr>
        <p:txBody>
          <a:bodyPr>
            <a:normAutofit/>
          </a:bodyPr>
          <a:lstStyle/>
          <a:p>
            <a:r>
              <a:rPr lang="en-GB" altLang="en-US" sz="3200" dirty="0" smtClean="0"/>
              <a:t>Baptistery </a:t>
            </a:r>
            <a:r>
              <a:rPr lang="en-GB" altLang="en-US" sz="3200" dirty="0"/>
              <a:t>of San Giovanni, </a:t>
            </a:r>
            <a:r>
              <a:rPr lang="en-GB" altLang="en-US" sz="3200" dirty="0" smtClean="0"/>
              <a:t>Florence (13</a:t>
            </a:r>
            <a:r>
              <a:rPr lang="en-GB" altLang="en-US" sz="3200" baseline="30000" dirty="0" smtClean="0"/>
              <a:t>th</a:t>
            </a:r>
            <a:r>
              <a:rPr lang="en-GB" altLang="en-US" sz="3200" dirty="0" smtClean="0"/>
              <a:t> century) </a:t>
            </a:r>
            <a:endParaRPr lang="en-GB" altLang="en-US" sz="3200" dirty="0"/>
          </a:p>
        </p:txBody>
      </p:sp>
      <p:pic>
        <p:nvPicPr>
          <p:cNvPr id="5123" name="Picture 3"/>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115616" y="1772816"/>
            <a:ext cx="6984776" cy="46467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97828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6927" y="-171400"/>
            <a:ext cx="8229600" cy="1143000"/>
          </a:xfrm>
        </p:spPr>
        <p:txBody>
          <a:bodyPr>
            <a:normAutofit fontScale="90000"/>
          </a:bodyPr>
          <a:lstStyle/>
          <a:p>
            <a:r>
              <a:rPr lang="en-GB" altLang="en-US" sz="4000" dirty="0" err="1" smtClean="0"/>
              <a:t>Scrovegni</a:t>
            </a:r>
            <a:r>
              <a:rPr lang="en-GB" altLang="en-US" sz="4000" dirty="0" smtClean="0"/>
              <a:t> Chapel, Padua</a:t>
            </a:r>
            <a:r>
              <a:rPr lang="en-GB" altLang="en-US" sz="4000" dirty="0" smtClean="0"/>
              <a:t> </a:t>
            </a:r>
            <a:r>
              <a:rPr lang="en-GB" altLang="en-US" sz="4000" dirty="0"/>
              <a:t>(Giotto, </a:t>
            </a:r>
            <a:r>
              <a:rPr lang="en-GB" altLang="en-US" sz="4000" dirty="0" smtClean="0"/>
              <a:t>1306</a:t>
            </a:r>
            <a:r>
              <a:rPr lang="en-GB" altLang="en-US" sz="4000" dirty="0" smtClean="0"/>
              <a:t>)</a:t>
            </a:r>
            <a:endParaRPr lang="en-GB" altLang="en-US" sz="4000" dirty="0"/>
          </a:p>
        </p:txBody>
      </p:sp>
      <p:pic>
        <p:nvPicPr>
          <p:cNvPr id="19461" name="Picture 5" descr="hel047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319742"/>
            <a:ext cx="6768207" cy="5112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1154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normAutofit fontScale="90000"/>
          </a:bodyPr>
          <a:lstStyle/>
          <a:p>
            <a:r>
              <a:rPr lang="en-GB" dirty="0" smtClean="0"/>
              <a:t>The Church of San </a:t>
            </a:r>
            <a:r>
              <a:rPr lang="en-GB" dirty="0" err="1" smtClean="0"/>
              <a:t>Gimignano</a:t>
            </a:r>
            <a:r>
              <a:rPr lang="en-GB" dirty="0" smtClean="0"/>
              <a:t>, Tuscany (Taddeo di </a:t>
            </a:r>
            <a:r>
              <a:rPr lang="en-GB" dirty="0" err="1" smtClean="0"/>
              <a:t>Bartolo</a:t>
            </a:r>
            <a:r>
              <a:rPr lang="en-GB" dirty="0" smtClean="0"/>
              <a:t>, 1396)</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39752" y="1700808"/>
            <a:ext cx="4241430" cy="48245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15568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91264" cy="1143000"/>
          </a:xfrm>
        </p:spPr>
        <p:txBody>
          <a:bodyPr>
            <a:normAutofit fontScale="90000"/>
          </a:bodyPr>
          <a:lstStyle/>
          <a:p>
            <a:r>
              <a:rPr lang="en-GB" dirty="0"/>
              <a:t>The Basilica of San </a:t>
            </a:r>
            <a:r>
              <a:rPr lang="en-GB" dirty="0" err="1" smtClean="0"/>
              <a:t>Petronio</a:t>
            </a:r>
            <a:r>
              <a:rPr lang="en-GB" dirty="0" smtClean="0"/>
              <a:t>, Bologna (</a:t>
            </a:r>
            <a:r>
              <a:rPr lang="it-IT" dirty="0"/>
              <a:t>Giovanni da </a:t>
            </a:r>
            <a:r>
              <a:rPr lang="it-IT" dirty="0" smtClean="0"/>
              <a:t>Modena,1410)</a:t>
            </a:r>
            <a:endParaRPr lang="en-GB" dirty="0"/>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75656" y="1844824"/>
            <a:ext cx="6217407" cy="46805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87581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692696"/>
            <a:ext cx="4680520" cy="5832648"/>
          </a:xfrm>
        </p:spPr>
      </p:pic>
      <p:sp>
        <p:nvSpPr>
          <p:cNvPr id="7" name="Content Placeholder 6"/>
          <p:cNvSpPr>
            <a:spLocks noGrp="1"/>
          </p:cNvSpPr>
          <p:nvPr>
            <p:ph sz="half" idx="2"/>
          </p:nvPr>
        </p:nvSpPr>
        <p:spPr>
          <a:xfrm>
            <a:off x="5436096" y="1556792"/>
            <a:ext cx="3534544" cy="4525963"/>
          </a:xfrm>
        </p:spPr>
        <p:txBody>
          <a:bodyPr/>
          <a:lstStyle/>
          <a:p>
            <a:r>
              <a:rPr lang="fr-FR" sz="4000" i="1" dirty="0"/>
              <a:t>Très Riches Heures du Duc de </a:t>
            </a:r>
            <a:r>
              <a:rPr lang="fr-FR" sz="4000" i="1" dirty="0" smtClean="0"/>
              <a:t>Berry</a:t>
            </a:r>
            <a:r>
              <a:rPr lang="fr-FR" sz="4000" dirty="0" smtClean="0"/>
              <a:t> (the Limbourg </a:t>
            </a:r>
            <a:r>
              <a:rPr lang="fr-FR" sz="4000" dirty="0" err="1" smtClean="0"/>
              <a:t>brothers</a:t>
            </a:r>
            <a:r>
              <a:rPr lang="fr-FR" sz="4000" dirty="0" smtClean="0"/>
              <a:t>, 1413)</a:t>
            </a:r>
            <a:endParaRPr lang="en-GB" sz="4000" dirty="0"/>
          </a:p>
        </p:txBody>
      </p:sp>
    </p:spTree>
    <p:extLst>
      <p:ext uri="{BB962C8B-B14F-4D97-AF65-F5344CB8AC3E}">
        <p14:creationId xmlns:p14="http://schemas.microsoft.com/office/powerpoint/2010/main" val="2661638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99392"/>
            <a:ext cx="8229600" cy="1143000"/>
          </a:xfrm>
        </p:spPr>
        <p:txBody>
          <a:bodyPr>
            <a:normAutofit fontScale="90000"/>
          </a:bodyPr>
          <a:lstStyle/>
          <a:p>
            <a:r>
              <a:rPr lang="en-GB" dirty="0" smtClean="0"/>
              <a:t>‘The Last Judgement’ (Fra Angelico, c. 1425) </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5455" y="1452451"/>
            <a:ext cx="7272808"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3196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3166"/>
            <a:ext cx="8229600" cy="1143000"/>
          </a:xfrm>
        </p:spPr>
        <p:txBody>
          <a:bodyPr/>
          <a:lstStyle/>
          <a:p>
            <a:r>
              <a:rPr lang="en-GB" dirty="0" smtClean="0"/>
              <a:t>The Devil’s Colour(s)</a:t>
            </a:r>
            <a:endParaRPr lang="en-GB" dirty="0"/>
          </a:p>
        </p:txBody>
      </p:sp>
      <p:sp>
        <p:nvSpPr>
          <p:cNvPr id="3" name="Content Placeholder 2"/>
          <p:cNvSpPr>
            <a:spLocks noGrp="1"/>
          </p:cNvSpPr>
          <p:nvPr>
            <p:ph idx="1"/>
          </p:nvPr>
        </p:nvSpPr>
        <p:spPr>
          <a:xfrm>
            <a:off x="323528" y="1600200"/>
            <a:ext cx="8136904" cy="4781128"/>
          </a:xfrm>
        </p:spPr>
        <p:txBody>
          <a:bodyPr/>
          <a:lstStyle/>
          <a:p>
            <a:pPr algn="just"/>
            <a:r>
              <a:rPr lang="en-GB" dirty="0" smtClean="0"/>
              <a:t>Black – associated with darkness. </a:t>
            </a:r>
          </a:p>
          <a:p>
            <a:pPr algn="just"/>
            <a:endParaRPr lang="en-GB" dirty="0"/>
          </a:p>
          <a:p>
            <a:pPr algn="just"/>
            <a:r>
              <a:rPr lang="en-GB" dirty="0" smtClean="0"/>
              <a:t>Red – the colour of fire and blood (see the ‘fiery red dragon’ of Revelation). Also associated with dishonesty and craftiness (cf</a:t>
            </a:r>
            <a:r>
              <a:rPr lang="en-GB" dirty="0"/>
              <a:t>. Aristotle, </a:t>
            </a:r>
            <a:r>
              <a:rPr lang="en-GB" i="1" dirty="0"/>
              <a:t>Physiognomics</a:t>
            </a:r>
            <a:r>
              <a:rPr lang="en-GB" dirty="0"/>
              <a:t>: ‘the reddish are of bad character; witness the foxes</a:t>
            </a:r>
            <a:r>
              <a:rPr lang="en-GB" dirty="0" smtClean="0"/>
              <a:t>’).</a:t>
            </a:r>
          </a:p>
          <a:p>
            <a:pPr algn="just"/>
            <a:endParaRPr lang="en-GB" dirty="0"/>
          </a:p>
          <a:p>
            <a:pPr algn="just"/>
            <a:r>
              <a:rPr lang="en-GB" dirty="0" smtClean="0"/>
              <a:t>Green – may reflect the memory of pagan fertility cults (e.g. the Green Man of the ancient Britons). </a:t>
            </a:r>
            <a:endParaRPr lang="en-GB" dirty="0"/>
          </a:p>
          <a:p>
            <a:endParaRPr lang="en-GB" dirty="0"/>
          </a:p>
        </p:txBody>
      </p:sp>
    </p:spTree>
    <p:extLst>
      <p:ext uri="{BB962C8B-B14F-4D97-AF65-F5344CB8AC3E}">
        <p14:creationId xmlns:p14="http://schemas.microsoft.com/office/powerpoint/2010/main" val="2190355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187" y="-243408"/>
            <a:ext cx="8229600" cy="1143000"/>
          </a:xfrm>
        </p:spPr>
        <p:txBody>
          <a:bodyPr>
            <a:normAutofit fontScale="90000"/>
          </a:bodyPr>
          <a:lstStyle/>
          <a:p>
            <a:r>
              <a:rPr lang="en-GB" dirty="0" smtClean="0"/>
              <a:t>The Devil’s Colour(s) – 15</a:t>
            </a:r>
            <a:r>
              <a:rPr lang="en-GB" baseline="30000" dirty="0" smtClean="0"/>
              <a:t>th</a:t>
            </a:r>
            <a:r>
              <a:rPr lang="en-GB" dirty="0" smtClean="0"/>
              <a:t> century Examples</a:t>
            </a:r>
            <a:endParaRPr lang="en-GB" dirty="0"/>
          </a:p>
        </p:txBody>
      </p:sp>
      <p:pic>
        <p:nvPicPr>
          <p:cNvPr id="819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678" y="1644949"/>
            <a:ext cx="3498081" cy="47525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1151807"/>
            <a:ext cx="4730072" cy="54299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11824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8020"/>
            <a:ext cx="8229600" cy="1143000"/>
          </a:xfrm>
        </p:spPr>
        <p:txBody>
          <a:bodyPr/>
          <a:lstStyle/>
          <a:p>
            <a:r>
              <a:rPr lang="en-GB" dirty="0" smtClean="0"/>
              <a:t>The Devil’s Activity</a:t>
            </a:r>
            <a:endParaRPr lang="en-GB" dirty="0"/>
          </a:p>
        </p:txBody>
      </p:sp>
      <p:sp>
        <p:nvSpPr>
          <p:cNvPr id="3" name="Content Placeholder 2"/>
          <p:cNvSpPr>
            <a:spLocks noGrp="1"/>
          </p:cNvSpPr>
          <p:nvPr>
            <p:ph idx="1"/>
          </p:nvPr>
        </p:nvSpPr>
        <p:spPr>
          <a:xfrm>
            <a:off x="323528" y="1556792"/>
            <a:ext cx="8352928" cy="4709120"/>
          </a:xfrm>
        </p:spPr>
        <p:txBody>
          <a:bodyPr/>
          <a:lstStyle/>
          <a:p>
            <a:pPr algn="just"/>
            <a:r>
              <a:rPr lang="en-GB" dirty="0" smtClean="0"/>
              <a:t>The Devil and his minions are active at all times and liable to attack people (both physically and mentally) at any given moment. </a:t>
            </a:r>
          </a:p>
          <a:p>
            <a:pPr algn="just"/>
            <a:endParaRPr lang="en-GB" dirty="0"/>
          </a:p>
          <a:p>
            <a:pPr algn="just"/>
            <a:r>
              <a:rPr lang="en-GB" dirty="0" smtClean="0"/>
              <a:t>The Devil takes great pleasure in tempting people to sin and in carrying out their punishment. He is a trickster and a prankster. </a:t>
            </a:r>
          </a:p>
          <a:p>
            <a:pPr algn="just"/>
            <a:endParaRPr lang="en-GB" dirty="0"/>
          </a:p>
          <a:p>
            <a:pPr algn="just"/>
            <a:r>
              <a:rPr lang="en-GB" dirty="0" smtClean="0"/>
              <a:t>Often envisaged as riding animals backwards – originally a mark of shame and ridicule. Became a symbol of evil. </a:t>
            </a:r>
          </a:p>
          <a:p>
            <a:pPr algn="just"/>
            <a:endParaRPr lang="en-GB" dirty="0"/>
          </a:p>
          <a:p>
            <a:pPr algn="just"/>
            <a:r>
              <a:rPr lang="en-GB" dirty="0" smtClean="0"/>
              <a:t>In spite of his wiles, the Devil could be foiled through quick wit. </a:t>
            </a:r>
            <a:endParaRPr lang="en-GB" dirty="0"/>
          </a:p>
        </p:txBody>
      </p:sp>
    </p:spTree>
    <p:extLst>
      <p:ext uri="{BB962C8B-B14F-4D97-AF65-F5344CB8AC3E}">
        <p14:creationId xmlns:p14="http://schemas.microsoft.com/office/powerpoint/2010/main" val="40598403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476672"/>
            <a:ext cx="5266654"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9634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628"/>
            <a:ext cx="8229600" cy="1143000"/>
          </a:xfrm>
        </p:spPr>
        <p:txBody>
          <a:bodyPr/>
          <a:lstStyle/>
          <a:p>
            <a:r>
              <a:rPr lang="en-GB" dirty="0" smtClean="0"/>
              <a:t>‘Poor Devil’</a:t>
            </a:r>
            <a:endParaRPr lang="en-GB" dirty="0"/>
          </a:p>
        </p:txBody>
      </p:sp>
      <p:sp>
        <p:nvSpPr>
          <p:cNvPr id="3" name="Content Placeholder 2"/>
          <p:cNvSpPr>
            <a:spLocks noGrp="1"/>
          </p:cNvSpPr>
          <p:nvPr>
            <p:ph idx="1"/>
          </p:nvPr>
        </p:nvSpPr>
        <p:spPr>
          <a:xfrm>
            <a:off x="395536" y="1484784"/>
            <a:ext cx="8208912" cy="4896543"/>
          </a:xfrm>
        </p:spPr>
        <p:txBody>
          <a:bodyPr/>
          <a:lstStyle/>
          <a:p>
            <a:pPr algn="just"/>
            <a:r>
              <a:rPr lang="en-GB" sz="2000" dirty="0" smtClean="0"/>
              <a:t>‘The domination of early medieval learning by monks meant that the colourful ideas of the desert fathers predominated, with their fierce emphasis upon the ubiquity and tangibility of demons. And the homilists dwelt upon the appalling for the explicit purpose of terrifying their auditors into good behaviour. Folklore on the other hand tended to make the Devil ridiculous or impotent, probably in order to tame him and relieve the tension of fear. It is no coincidence that the period in which the Devil was most horribly immediate – during the witch craze of the fifteenth to seventeenth centuries – is the period in which he commonly appeared on stage as a buffoon. Because of the contradictory nature of these traditions, popular opinion about the Devil oscillated between seeing him as a terrible lord and seeing him as a fool’ (Russell, </a:t>
            </a:r>
            <a:r>
              <a:rPr lang="en-GB" sz="2000" i="1" dirty="0" smtClean="0"/>
              <a:t>Lucifer: The Devil in the Middle Ages</a:t>
            </a:r>
            <a:r>
              <a:rPr lang="en-GB" sz="2000" dirty="0" smtClean="0"/>
              <a:t>, p. 63). </a:t>
            </a:r>
            <a:endParaRPr lang="en-GB" sz="2000" dirty="0"/>
          </a:p>
        </p:txBody>
      </p:sp>
    </p:spTree>
    <p:extLst>
      <p:ext uri="{BB962C8B-B14F-4D97-AF65-F5344CB8AC3E}">
        <p14:creationId xmlns:p14="http://schemas.microsoft.com/office/powerpoint/2010/main" val="1321007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lstStyle/>
          <a:p>
            <a:r>
              <a:rPr lang="en-GB" dirty="0" smtClean="0"/>
              <a:t>Agents of the Devil</a:t>
            </a:r>
            <a:endParaRPr lang="en-GB" dirty="0"/>
          </a:p>
        </p:txBody>
      </p:sp>
      <p:sp>
        <p:nvSpPr>
          <p:cNvPr id="3" name="Content Placeholder 2"/>
          <p:cNvSpPr>
            <a:spLocks noGrp="1"/>
          </p:cNvSpPr>
          <p:nvPr>
            <p:ph idx="1"/>
          </p:nvPr>
        </p:nvSpPr>
        <p:spPr>
          <a:xfrm>
            <a:off x="323528" y="1772816"/>
            <a:ext cx="8280920" cy="4781128"/>
          </a:xfrm>
        </p:spPr>
        <p:txBody>
          <a:bodyPr/>
          <a:lstStyle/>
          <a:p>
            <a:pPr algn="just"/>
            <a:r>
              <a:rPr lang="en-GB" dirty="0" smtClean="0"/>
              <a:t>In addition to demons, Satan was considered to have a variety of human helpers (some of whom serve him unwittingly). </a:t>
            </a:r>
          </a:p>
          <a:p>
            <a:pPr algn="just"/>
            <a:endParaRPr lang="en-GB" dirty="0"/>
          </a:p>
          <a:p>
            <a:pPr algn="just"/>
            <a:r>
              <a:rPr lang="en-GB" dirty="0" smtClean="0"/>
              <a:t>Muslims and, more often than not, Jews were eventually regarded as serving the Devil knowingly. </a:t>
            </a:r>
          </a:p>
          <a:p>
            <a:pPr algn="just"/>
            <a:endParaRPr lang="en-GB" dirty="0"/>
          </a:p>
          <a:p>
            <a:pPr algn="just"/>
            <a:r>
              <a:rPr lang="en-GB" dirty="0" smtClean="0"/>
              <a:t>The ‘</a:t>
            </a:r>
            <a:r>
              <a:rPr lang="en-GB" dirty="0" err="1" smtClean="0"/>
              <a:t>diabolization</a:t>
            </a:r>
            <a:r>
              <a:rPr lang="en-GB" dirty="0" smtClean="0"/>
              <a:t>’ or ‘</a:t>
            </a:r>
            <a:r>
              <a:rPr lang="en-GB" dirty="0" err="1" smtClean="0"/>
              <a:t>satanization</a:t>
            </a:r>
            <a:r>
              <a:rPr lang="en-GB" dirty="0" smtClean="0"/>
              <a:t>’ of the Jews in the middle ages resulted in much persecution and suffering (see part 2 of this session). </a:t>
            </a:r>
            <a:endParaRPr lang="en-GB" dirty="0"/>
          </a:p>
        </p:txBody>
      </p:sp>
    </p:spTree>
    <p:extLst>
      <p:ext uri="{BB962C8B-B14F-4D97-AF65-F5344CB8AC3E}">
        <p14:creationId xmlns:p14="http://schemas.microsoft.com/office/powerpoint/2010/main" val="4036154621"/>
      </p:ext>
    </p:extLst>
  </p:cSld>
  <p:clrMapOvr>
    <a:masterClrMapping/>
  </p:clrMapOvr>
</p:sld>
</file>

<file path=ppt/theme/theme1.xml><?xml version="1.0" encoding="utf-8"?>
<a:theme xmlns:a="http://schemas.openxmlformats.org/drawingml/2006/main" name="Thatch">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themeOverride>
</file>

<file path=docProps/app.xml><?xml version="1.0" encoding="utf-8"?>
<Properties xmlns="http://schemas.openxmlformats.org/officeDocument/2006/extended-properties" xmlns:vt="http://schemas.openxmlformats.org/officeDocument/2006/docPropsVTypes">
  <TotalTime>2793</TotalTime>
  <Words>1269</Words>
  <Application>Microsoft Office PowerPoint</Application>
  <PresentationFormat>On-screen Show (4:3)</PresentationFormat>
  <Paragraphs>63</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Thatch</vt:lpstr>
      <vt:lpstr>Satan in the Medieval Period (Part 1): The ‘Folklorization’ of the Devil</vt:lpstr>
      <vt:lpstr>The Devil and Folklore</vt:lpstr>
      <vt:lpstr>The Devil and Folklore</vt:lpstr>
      <vt:lpstr>The Devil’s Many Names</vt:lpstr>
      <vt:lpstr>The Devil’s Association with Animals</vt:lpstr>
      <vt:lpstr>The Devil’s Association with Animals</vt:lpstr>
      <vt:lpstr>The Dwelling Places of the Devil</vt:lpstr>
      <vt:lpstr>Depictions of the Devil in Art of the Late Medieval Period </vt:lpstr>
      <vt:lpstr>Baptistery of San Giovanni, Florence (13th century) </vt:lpstr>
      <vt:lpstr>Scrovegni Chapel, Padua (Giotto, 1306)</vt:lpstr>
      <vt:lpstr>The Church of San Gimignano, Tuscany (Taddeo di Bartolo, 1396)</vt:lpstr>
      <vt:lpstr>The Basilica of San Petronio, Bologna (Giovanni da Modena,1410)</vt:lpstr>
      <vt:lpstr>PowerPoint Presentation</vt:lpstr>
      <vt:lpstr>‘The Last Judgement’ (Fra Angelico, c. 1425) </vt:lpstr>
      <vt:lpstr>The Devil’s Colour(s)</vt:lpstr>
      <vt:lpstr>The Devil’s Colour(s) – 15th century Examples</vt:lpstr>
      <vt:lpstr>The Devil’s Activity</vt:lpstr>
      <vt:lpstr>PowerPoint Presentation</vt:lpstr>
      <vt:lpstr>‘Poor Devil’</vt:lpstr>
      <vt:lpstr>Agents of the Devil</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Uffern: Cartref Satan</dc:title>
  <dc:creator>Rhodri Thomas</dc:creator>
  <cp:lastModifiedBy>Rhodri Thomas</cp:lastModifiedBy>
  <cp:revision>117</cp:revision>
  <dcterms:created xsi:type="dcterms:W3CDTF">2018-11-04T14:34:08Z</dcterms:created>
  <dcterms:modified xsi:type="dcterms:W3CDTF">2018-12-12T21:43:37Z</dcterms:modified>
</cp:coreProperties>
</file>