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490E89-9273-4B36-8714-FD5F1DBDF62E}" v="155" dt="2023-04-01T10:26:01.1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40A5B-2712-C466-B041-9A7E5FB7541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CE49F457-C9B8-065C-D4F7-43923438B1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2D3FD4CA-6FF8-72E9-D340-F1CD22868D2A}"/>
              </a:ext>
            </a:extLst>
          </p:cNvPr>
          <p:cNvSpPr>
            <a:spLocks noGrp="1"/>
          </p:cNvSpPr>
          <p:nvPr>
            <p:ph type="dt" sz="half" idx="10"/>
          </p:nvPr>
        </p:nvSpPr>
        <p:spPr/>
        <p:txBody>
          <a:bodyPr/>
          <a:lstStyle/>
          <a:p>
            <a:fld id="{9DE246C6-1B30-4277-B156-2D980D1FF3EE}" type="datetimeFigureOut">
              <a:rPr lang="en-IN" smtClean="0"/>
              <a:t>01-04-2023</a:t>
            </a:fld>
            <a:endParaRPr lang="en-IN"/>
          </a:p>
        </p:txBody>
      </p:sp>
      <p:sp>
        <p:nvSpPr>
          <p:cNvPr id="5" name="Footer Placeholder 4">
            <a:extLst>
              <a:ext uri="{FF2B5EF4-FFF2-40B4-BE49-F238E27FC236}">
                <a16:creationId xmlns:a16="http://schemas.microsoft.com/office/drawing/2014/main" id="{82049401-9C65-96E4-C84C-5FC2BDDC6CB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C8976E1C-496A-AA0C-5B9A-B1007E6473BB}"/>
              </a:ext>
            </a:extLst>
          </p:cNvPr>
          <p:cNvSpPr>
            <a:spLocks noGrp="1"/>
          </p:cNvSpPr>
          <p:nvPr>
            <p:ph type="sldNum" sz="quarter" idx="12"/>
          </p:nvPr>
        </p:nvSpPr>
        <p:spPr/>
        <p:txBody>
          <a:bodyPr/>
          <a:lstStyle/>
          <a:p>
            <a:fld id="{68EC8CEC-F571-4F48-9725-5C0BF04AB910}" type="slidenum">
              <a:rPr lang="en-IN" smtClean="0"/>
              <a:t>‹#›</a:t>
            </a:fld>
            <a:endParaRPr lang="en-IN"/>
          </a:p>
        </p:txBody>
      </p:sp>
    </p:spTree>
    <p:extLst>
      <p:ext uri="{BB962C8B-B14F-4D97-AF65-F5344CB8AC3E}">
        <p14:creationId xmlns:p14="http://schemas.microsoft.com/office/powerpoint/2010/main" val="1827172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87DD4-0ABC-AFA6-3DDF-3EDDBB7B7AAB}"/>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2BBD6FBF-283B-9616-E10F-CBDA9F259C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70C389F4-B3E6-66BD-F670-2A5F6F3AB2BF}"/>
              </a:ext>
            </a:extLst>
          </p:cNvPr>
          <p:cNvSpPr>
            <a:spLocks noGrp="1"/>
          </p:cNvSpPr>
          <p:nvPr>
            <p:ph type="dt" sz="half" idx="10"/>
          </p:nvPr>
        </p:nvSpPr>
        <p:spPr/>
        <p:txBody>
          <a:bodyPr/>
          <a:lstStyle/>
          <a:p>
            <a:fld id="{9DE246C6-1B30-4277-B156-2D980D1FF3EE}" type="datetimeFigureOut">
              <a:rPr lang="en-IN" smtClean="0"/>
              <a:t>01-04-2023</a:t>
            </a:fld>
            <a:endParaRPr lang="en-IN"/>
          </a:p>
        </p:txBody>
      </p:sp>
      <p:sp>
        <p:nvSpPr>
          <p:cNvPr id="5" name="Footer Placeholder 4">
            <a:extLst>
              <a:ext uri="{FF2B5EF4-FFF2-40B4-BE49-F238E27FC236}">
                <a16:creationId xmlns:a16="http://schemas.microsoft.com/office/drawing/2014/main" id="{11039344-6D83-C934-DD7A-437E6FA6DD2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E8C3BBC7-EC00-B575-651F-6D4D801B9569}"/>
              </a:ext>
            </a:extLst>
          </p:cNvPr>
          <p:cNvSpPr>
            <a:spLocks noGrp="1"/>
          </p:cNvSpPr>
          <p:nvPr>
            <p:ph type="sldNum" sz="quarter" idx="12"/>
          </p:nvPr>
        </p:nvSpPr>
        <p:spPr/>
        <p:txBody>
          <a:bodyPr/>
          <a:lstStyle/>
          <a:p>
            <a:fld id="{68EC8CEC-F571-4F48-9725-5C0BF04AB910}" type="slidenum">
              <a:rPr lang="en-IN" smtClean="0"/>
              <a:t>‹#›</a:t>
            </a:fld>
            <a:endParaRPr lang="en-IN"/>
          </a:p>
        </p:txBody>
      </p:sp>
    </p:spTree>
    <p:extLst>
      <p:ext uri="{BB962C8B-B14F-4D97-AF65-F5344CB8AC3E}">
        <p14:creationId xmlns:p14="http://schemas.microsoft.com/office/powerpoint/2010/main" val="15246724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1D5873-770C-1B4D-EE95-C969ED4556F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4F1E66A5-081C-D0A1-5E46-EDA1C456D1F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2933658-D8F1-1E03-087C-CB2F68452E59}"/>
              </a:ext>
            </a:extLst>
          </p:cNvPr>
          <p:cNvSpPr>
            <a:spLocks noGrp="1"/>
          </p:cNvSpPr>
          <p:nvPr>
            <p:ph type="dt" sz="half" idx="10"/>
          </p:nvPr>
        </p:nvSpPr>
        <p:spPr/>
        <p:txBody>
          <a:bodyPr/>
          <a:lstStyle/>
          <a:p>
            <a:fld id="{9DE246C6-1B30-4277-B156-2D980D1FF3EE}" type="datetimeFigureOut">
              <a:rPr lang="en-IN" smtClean="0"/>
              <a:t>01-04-2023</a:t>
            </a:fld>
            <a:endParaRPr lang="en-IN"/>
          </a:p>
        </p:txBody>
      </p:sp>
      <p:sp>
        <p:nvSpPr>
          <p:cNvPr id="5" name="Footer Placeholder 4">
            <a:extLst>
              <a:ext uri="{FF2B5EF4-FFF2-40B4-BE49-F238E27FC236}">
                <a16:creationId xmlns:a16="http://schemas.microsoft.com/office/drawing/2014/main" id="{A5737A2C-27A0-1227-2508-F4BFA881784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9920324A-DABD-3A10-295C-F513519A5890}"/>
              </a:ext>
            </a:extLst>
          </p:cNvPr>
          <p:cNvSpPr>
            <a:spLocks noGrp="1"/>
          </p:cNvSpPr>
          <p:nvPr>
            <p:ph type="sldNum" sz="quarter" idx="12"/>
          </p:nvPr>
        </p:nvSpPr>
        <p:spPr/>
        <p:txBody>
          <a:bodyPr/>
          <a:lstStyle/>
          <a:p>
            <a:fld id="{68EC8CEC-F571-4F48-9725-5C0BF04AB910}" type="slidenum">
              <a:rPr lang="en-IN" smtClean="0"/>
              <a:t>‹#›</a:t>
            </a:fld>
            <a:endParaRPr lang="en-IN"/>
          </a:p>
        </p:txBody>
      </p:sp>
    </p:spTree>
    <p:extLst>
      <p:ext uri="{BB962C8B-B14F-4D97-AF65-F5344CB8AC3E}">
        <p14:creationId xmlns:p14="http://schemas.microsoft.com/office/powerpoint/2010/main" val="40268331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B5D7-FFEC-CAAE-E903-CBD559C5EA8E}"/>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4B7E068A-5B9C-D038-BAC8-A61CC18413C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1BFDFA90-963D-353A-D250-FC8CEF30076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5228EDB7-E8E5-A682-2DAE-B15D2F8676D8}"/>
              </a:ext>
            </a:extLst>
          </p:cNvPr>
          <p:cNvSpPr>
            <a:spLocks noGrp="1"/>
          </p:cNvSpPr>
          <p:nvPr>
            <p:ph type="dt" sz="half" idx="10"/>
          </p:nvPr>
        </p:nvSpPr>
        <p:spPr/>
        <p:txBody>
          <a:bodyPr/>
          <a:lstStyle/>
          <a:p>
            <a:fld id="{9DE246C6-1B30-4277-B156-2D980D1FF3EE}" type="datetimeFigureOut">
              <a:rPr lang="en-IN" smtClean="0"/>
              <a:t>01-04-2023</a:t>
            </a:fld>
            <a:endParaRPr lang="en-IN"/>
          </a:p>
        </p:txBody>
      </p:sp>
      <p:sp>
        <p:nvSpPr>
          <p:cNvPr id="6" name="Footer Placeholder 5">
            <a:extLst>
              <a:ext uri="{FF2B5EF4-FFF2-40B4-BE49-F238E27FC236}">
                <a16:creationId xmlns:a16="http://schemas.microsoft.com/office/drawing/2014/main" id="{8B90BC7A-D64A-9B27-04E0-CD7E90BC6CE4}"/>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295BC1AC-0748-405E-B684-1BB639DD20C3}"/>
              </a:ext>
            </a:extLst>
          </p:cNvPr>
          <p:cNvSpPr>
            <a:spLocks noGrp="1"/>
          </p:cNvSpPr>
          <p:nvPr>
            <p:ph type="sldNum" sz="quarter" idx="12"/>
          </p:nvPr>
        </p:nvSpPr>
        <p:spPr/>
        <p:txBody>
          <a:bodyPr/>
          <a:lstStyle/>
          <a:p>
            <a:fld id="{68EC8CEC-F571-4F48-9725-5C0BF04AB910}" type="slidenum">
              <a:rPr lang="en-IN" smtClean="0"/>
              <a:t>‹#›</a:t>
            </a:fld>
            <a:endParaRPr lang="en-IN"/>
          </a:p>
        </p:txBody>
      </p:sp>
    </p:spTree>
    <p:extLst>
      <p:ext uri="{BB962C8B-B14F-4D97-AF65-F5344CB8AC3E}">
        <p14:creationId xmlns:p14="http://schemas.microsoft.com/office/powerpoint/2010/main" val="17536206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18B23-002B-3719-BE01-41DA976D8E5F}"/>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E67E0289-6582-A29E-7EDF-9661A8704F8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AE5AFD1-F94A-16BE-A5C5-4EC0BC12D94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234BC255-0A6F-E554-283E-5A445F1CCB4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2898CFB-2E21-274E-9A74-E9E60852DC2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9D39AFCE-AFB5-6AA2-F6AE-B501C8428D36}"/>
              </a:ext>
            </a:extLst>
          </p:cNvPr>
          <p:cNvSpPr>
            <a:spLocks noGrp="1"/>
          </p:cNvSpPr>
          <p:nvPr>
            <p:ph type="dt" sz="half" idx="10"/>
          </p:nvPr>
        </p:nvSpPr>
        <p:spPr/>
        <p:txBody>
          <a:bodyPr/>
          <a:lstStyle/>
          <a:p>
            <a:fld id="{9DE246C6-1B30-4277-B156-2D980D1FF3EE}" type="datetimeFigureOut">
              <a:rPr lang="en-IN" smtClean="0"/>
              <a:t>01-04-2023</a:t>
            </a:fld>
            <a:endParaRPr lang="en-IN"/>
          </a:p>
        </p:txBody>
      </p:sp>
      <p:sp>
        <p:nvSpPr>
          <p:cNvPr id="8" name="Footer Placeholder 7">
            <a:extLst>
              <a:ext uri="{FF2B5EF4-FFF2-40B4-BE49-F238E27FC236}">
                <a16:creationId xmlns:a16="http://schemas.microsoft.com/office/drawing/2014/main" id="{76A28912-2BE9-BCB5-4610-07ED31CDBF6F}"/>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98CD5F70-9E3A-759F-D825-E72E10F1B0CC}"/>
              </a:ext>
            </a:extLst>
          </p:cNvPr>
          <p:cNvSpPr>
            <a:spLocks noGrp="1"/>
          </p:cNvSpPr>
          <p:nvPr>
            <p:ph type="sldNum" sz="quarter" idx="12"/>
          </p:nvPr>
        </p:nvSpPr>
        <p:spPr/>
        <p:txBody>
          <a:bodyPr/>
          <a:lstStyle/>
          <a:p>
            <a:fld id="{68EC8CEC-F571-4F48-9725-5C0BF04AB910}" type="slidenum">
              <a:rPr lang="en-IN" smtClean="0"/>
              <a:t>‹#›</a:t>
            </a:fld>
            <a:endParaRPr lang="en-IN"/>
          </a:p>
        </p:txBody>
      </p:sp>
    </p:spTree>
    <p:extLst>
      <p:ext uri="{BB962C8B-B14F-4D97-AF65-F5344CB8AC3E}">
        <p14:creationId xmlns:p14="http://schemas.microsoft.com/office/powerpoint/2010/main" val="20021583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08ADB-1EE7-E0D1-404C-0E2B3FAA52AC}"/>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41D11C09-4F0D-3F9D-8835-4303F81ADD11}"/>
              </a:ext>
            </a:extLst>
          </p:cNvPr>
          <p:cNvSpPr>
            <a:spLocks noGrp="1"/>
          </p:cNvSpPr>
          <p:nvPr>
            <p:ph type="dt" sz="half" idx="10"/>
          </p:nvPr>
        </p:nvSpPr>
        <p:spPr/>
        <p:txBody>
          <a:bodyPr/>
          <a:lstStyle/>
          <a:p>
            <a:fld id="{9DE246C6-1B30-4277-B156-2D980D1FF3EE}" type="datetimeFigureOut">
              <a:rPr lang="en-IN" smtClean="0"/>
              <a:t>01-04-2023</a:t>
            </a:fld>
            <a:endParaRPr lang="en-IN"/>
          </a:p>
        </p:txBody>
      </p:sp>
      <p:sp>
        <p:nvSpPr>
          <p:cNvPr id="4" name="Footer Placeholder 3">
            <a:extLst>
              <a:ext uri="{FF2B5EF4-FFF2-40B4-BE49-F238E27FC236}">
                <a16:creationId xmlns:a16="http://schemas.microsoft.com/office/drawing/2014/main" id="{4538C045-3584-6F5C-8551-8905D763243A}"/>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E2D0D769-00CD-77A9-8BED-5758ECEAF91F}"/>
              </a:ext>
            </a:extLst>
          </p:cNvPr>
          <p:cNvSpPr>
            <a:spLocks noGrp="1"/>
          </p:cNvSpPr>
          <p:nvPr>
            <p:ph type="sldNum" sz="quarter" idx="12"/>
          </p:nvPr>
        </p:nvSpPr>
        <p:spPr/>
        <p:txBody>
          <a:bodyPr/>
          <a:lstStyle/>
          <a:p>
            <a:fld id="{68EC8CEC-F571-4F48-9725-5C0BF04AB910}" type="slidenum">
              <a:rPr lang="en-IN" smtClean="0"/>
              <a:t>‹#›</a:t>
            </a:fld>
            <a:endParaRPr lang="en-IN"/>
          </a:p>
        </p:txBody>
      </p:sp>
    </p:spTree>
    <p:extLst>
      <p:ext uri="{BB962C8B-B14F-4D97-AF65-F5344CB8AC3E}">
        <p14:creationId xmlns:p14="http://schemas.microsoft.com/office/powerpoint/2010/main" val="41403467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AF6BF2E-4C69-1B18-EDDA-79D2053CE91B}"/>
              </a:ext>
            </a:extLst>
          </p:cNvPr>
          <p:cNvSpPr>
            <a:spLocks noGrp="1"/>
          </p:cNvSpPr>
          <p:nvPr>
            <p:ph type="dt" sz="half" idx="10"/>
          </p:nvPr>
        </p:nvSpPr>
        <p:spPr/>
        <p:txBody>
          <a:bodyPr/>
          <a:lstStyle/>
          <a:p>
            <a:fld id="{9DE246C6-1B30-4277-B156-2D980D1FF3EE}" type="datetimeFigureOut">
              <a:rPr lang="en-IN" smtClean="0"/>
              <a:t>01-04-2023</a:t>
            </a:fld>
            <a:endParaRPr lang="en-IN"/>
          </a:p>
        </p:txBody>
      </p:sp>
      <p:sp>
        <p:nvSpPr>
          <p:cNvPr id="3" name="Footer Placeholder 2">
            <a:extLst>
              <a:ext uri="{FF2B5EF4-FFF2-40B4-BE49-F238E27FC236}">
                <a16:creationId xmlns:a16="http://schemas.microsoft.com/office/drawing/2014/main" id="{AB984B50-60F3-2695-89FD-DE30BA215546}"/>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0304A4BA-E75D-FC6E-F9EE-C147FB678E86}"/>
              </a:ext>
            </a:extLst>
          </p:cNvPr>
          <p:cNvSpPr>
            <a:spLocks noGrp="1"/>
          </p:cNvSpPr>
          <p:nvPr>
            <p:ph type="sldNum" sz="quarter" idx="12"/>
          </p:nvPr>
        </p:nvSpPr>
        <p:spPr/>
        <p:txBody>
          <a:bodyPr/>
          <a:lstStyle/>
          <a:p>
            <a:fld id="{68EC8CEC-F571-4F48-9725-5C0BF04AB910}" type="slidenum">
              <a:rPr lang="en-IN" smtClean="0"/>
              <a:t>‹#›</a:t>
            </a:fld>
            <a:endParaRPr lang="en-IN"/>
          </a:p>
        </p:txBody>
      </p:sp>
    </p:spTree>
    <p:extLst>
      <p:ext uri="{BB962C8B-B14F-4D97-AF65-F5344CB8AC3E}">
        <p14:creationId xmlns:p14="http://schemas.microsoft.com/office/powerpoint/2010/main" val="532915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8FD54-5BD6-4980-26B9-8B40026B6B5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634A3009-AB5A-ADA7-FE51-1881768769A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2DD370CF-E09F-0E55-4A84-F3010DEEA4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CC324F-40EE-6095-7EF6-086F419F8690}"/>
              </a:ext>
            </a:extLst>
          </p:cNvPr>
          <p:cNvSpPr>
            <a:spLocks noGrp="1"/>
          </p:cNvSpPr>
          <p:nvPr>
            <p:ph type="dt" sz="half" idx="10"/>
          </p:nvPr>
        </p:nvSpPr>
        <p:spPr/>
        <p:txBody>
          <a:bodyPr/>
          <a:lstStyle/>
          <a:p>
            <a:fld id="{9DE246C6-1B30-4277-B156-2D980D1FF3EE}" type="datetimeFigureOut">
              <a:rPr lang="en-IN" smtClean="0"/>
              <a:t>01-04-2023</a:t>
            </a:fld>
            <a:endParaRPr lang="en-IN"/>
          </a:p>
        </p:txBody>
      </p:sp>
      <p:sp>
        <p:nvSpPr>
          <p:cNvPr id="6" name="Footer Placeholder 5">
            <a:extLst>
              <a:ext uri="{FF2B5EF4-FFF2-40B4-BE49-F238E27FC236}">
                <a16:creationId xmlns:a16="http://schemas.microsoft.com/office/drawing/2014/main" id="{48493F0A-9435-0493-7F84-E289453D9718}"/>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12E7904F-FF3D-16EB-5E23-47574D894C7E}"/>
              </a:ext>
            </a:extLst>
          </p:cNvPr>
          <p:cNvSpPr>
            <a:spLocks noGrp="1"/>
          </p:cNvSpPr>
          <p:nvPr>
            <p:ph type="sldNum" sz="quarter" idx="12"/>
          </p:nvPr>
        </p:nvSpPr>
        <p:spPr/>
        <p:txBody>
          <a:bodyPr/>
          <a:lstStyle/>
          <a:p>
            <a:fld id="{68EC8CEC-F571-4F48-9725-5C0BF04AB910}" type="slidenum">
              <a:rPr lang="en-IN" smtClean="0"/>
              <a:t>‹#›</a:t>
            </a:fld>
            <a:endParaRPr lang="en-IN"/>
          </a:p>
        </p:txBody>
      </p:sp>
    </p:spTree>
    <p:extLst>
      <p:ext uri="{BB962C8B-B14F-4D97-AF65-F5344CB8AC3E}">
        <p14:creationId xmlns:p14="http://schemas.microsoft.com/office/powerpoint/2010/main" val="71913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755809-A564-3B7E-0A70-77BBECFF5AC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3ECED1CA-CC8E-8CBC-C0F6-4426DFB74ED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B63053FD-6540-16C6-1FA9-455D1F5BD9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DCA63D-6F86-3756-FC1B-563CC31CDBC9}"/>
              </a:ext>
            </a:extLst>
          </p:cNvPr>
          <p:cNvSpPr>
            <a:spLocks noGrp="1"/>
          </p:cNvSpPr>
          <p:nvPr>
            <p:ph type="dt" sz="half" idx="10"/>
          </p:nvPr>
        </p:nvSpPr>
        <p:spPr/>
        <p:txBody>
          <a:bodyPr/>
          <a:lstStyle/>
          <a:p>
            <a:fld id="{9DE246C6-1B30-4277-B156-2D980D1FF3EE}" type="datetimeFigureOut">
              <a:rPr lang="en-IN" smtClean="0"/>
              <a:t>01-04-2023</a:t>
            </a:fld>
            <a:endParaRPr lang="en-IN"/>
          </a:p>
        </p:txBody>
      </p:sp>
      <p:sp>
        <p:nvSpPr>
          <p:cNvPr id="6" name="Footer Placeholder 5">
            <a:extLst>
              <a:ext uri="{FF2B5EF4-FFF2-40B4-BE49-F238E27FC236}">
                <a16:creationId xmlns:a16="http://schemas.microsoft.com/office/drawing/2014/main" id="{C24AB3B3-8458-3008-9561-8F9203C0269D}"/>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BB6D166E-EB49-59F7-0DA7-AE4D57848298}"/>
              </a:ext>
            </a:extLst>
          </p:cNvPr>
          <p:cNvSpPr>
            <a:spLocks noGrp="1"/>
          </p:cNvSpPr>
          <p:nvPr>
            <p:ph type="sldNum" sz="quarter" idx="12"/>
          </p:nvPr>
        </p:nvSpPr>
        <p:spPr/>
        <p:txBody>
          <a:bodyPr/>
          <a:lstStyle/>
          <a:p>
            <a:fld id="{68EC8CEC-F571-4F48-9725-5C0BF04AB910}" type="slidenum">
              <a:rPr lang="en-IN" smtClean="0"/>
              <a:t>‹#›</a:t>
            </a:fld>
            <a:endParaRPr lang="en-IN"/>
          </a:p>
        </p:txBody>
      </p:sp>
    </p:spTree>
    <p:extLst>
      <p:ext uri="{BB962C8B-B14F-4D97-AF65-F5344CB8AC3E}">
        <p14:creationId xmlns:p14="http://schemas.microsoft.com/office/powerpoint/2010/main" val="30829810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C799E-6155-836D-A7C2-DF6563C43946}"/>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0A17EA0A-F9FB-2658-A295-8DE23D72759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DFA70885-46B7-9633-F2B5-7FDA0F7259F6}"/>
              </a:ext>
            </a:extLst>
          </p:cNvPr>
          <p:cNvSpPr>
            <a:spLocks noGrp="1"/>
          </p:cNvSpPr>
          <p:nvPr>
            <p:ph type="dt" sz="half" idx="10"/>
          </p:nvPr>
        </p:nvSpPr>
        <p:spPr/>
        <p:txBody>
          <a:bodyPr/>
          <a:lstStyle/>
          <a:p>
            <a:fld id="{9DE246C6-1B30-4277-B156-2D980D1FF3EE}" type="datetimeFigureOut">
              <a:rPr lang="en-IN" smtClean="0"/>
              <a:t>01-04-2023</a:t>
            </a:fld>
            <a:endParaRPr lang="en-IN"/>
          </a:p>
        </p:txBody>
      </p:sp>
      <p:sp>
        <p:nvSpPr>
          <p:cNvPr id="5" name="Footer Placeholder 4">
            <a:extLst>
              <a:ext uri="{FF2B5EF4-FFF2-40B4-BE49-F238E27FC236}">
                <a16:creationId xmlns:a16="http://schemas.microsoft.com/office/drawing/2014/main" id="{850BE8A3-752A-292C-25A1-6A2E6AEF9738}"/>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CB8C414-8C60-63E3-11FD-E14C1972E9DE}"/>
              </a:ext>
            </a:extLst>
          </p:cNvPr>
          <p:cNvSpPr>
            <a:spLocks noGrp="1"/>
          </p:cNvSpPr>
          <p:nvPr>
            <p:ph type="sldNum" sz="quarter" idx="12"/>
          </p:nvPr>
        </p:nvSpPr>
        <p:spPr/>
        <p:txBody>
          <a:bodyPr/>
          <a:lstStyle/>
          <a:p>
            <a:fld id="{68EC8CEC-F571-4F48-9725-5C0BF04AB910}" type="slidenum">
              <a:rPr lang="en-IN" smtClean="0"/>
              <a:t>‹#›</a:t>
            </a:fld>
            <a:endParaRPr lang="en-IN"/>
          </a:p>
        </p:txBody>
      </p:sp>
    </p:spTree>
    <p:extLst>
      <p:ext uri="{BB962C8B-B14F-4D97-AF65-F5344CB8AC3E}">
        <p14:creationId xmlns:p14="http://schemas.microsoft.com/office/powerpoint/2010/main" val="684513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36C19B8-EBC1-E66D-EF30-AC9C9588010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F00E53D5-2FEC-83C3-DB37-D7909586DBE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3D714654-FDBD-98F3-F28D-57266EE95714}"/>
              </a:ext>
            </a:extLst>
          </p:cNvPr>
          <p:cNvSpPr>
            <a:spLocks noGrp="1"/>
          </p:cNvSpPr>
          <p:nvPr>
            <p:ph type="dt" sz="half" idx="10"/>
          </p:nvPr>
        </p:nvSpPr>
        <p:spPr/>
        <p:txBody>
          <a:bodyPr/>
          <a:lstStyle/>
          <a:p>
            <a:fld id="{9DE246C6-1B30-4277-B156-2D980D1FF3EE}" type="datetimeFigureOut">
              <a:rPr lang="en-IN" smtClean="0"/>
              <a:t>01-04-2023</a:t>
            </a:fld>
            <a:endParaRPr lang="en-IN"/>
          </a:p>
        </p:txBody>
      </p:sp>
      <p:sp>
        <p:nvSpPr>
          <p:cNvPr id="5" name="Footer Placeholder 4">
            <a:extLst>
              <a:ext uri="{FF2B5EF4-FFF2-40B4-BE49-F238E27FC236}">
                <a16:creationId xmlns:a16="http://schemas.microsoft.com/office/drawing/2014/main" id="{B43904A8-573D-4B60-B207-55F868C1D2D3}"/>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ED8B78E-399B-9035-1C54-86DFB12C76E1}"/>
              </a:ext>
            </a:extLst>
          </p:cNvPr>
          <p:cNvSpPr>
            <a:spLocks noGrp="1"/>
          </p:cNvSpPr>
          <p:nvPr>
            <p:ph type="sldNum" sz="quarter" idx="12"/>
          </p:nvPr>
        </p:nvSpPr>
        <p:spPr/>
        <p:txBody>
          <a:bodyPr/>
          <a:lstStyle/>
          <a:p>
            <a:fld id="{68EC8CEC-F571-4F48-9725-5C0BF04AB910}" type="slidenum">
              <a:rPr lang="en-IN" smtClean="0"/>
              <a:t>‹#›</a:t>
            </a:fld>
            <a:endParaRPr lang="en-IN"/>
          </a:p>
        </p:txBody>
      </p:sp>
    </p:spTree>
    <p:extLst>
      <p:ext uri="{BB962C8B-B14F-4D97-AF65-F5344CB8AC3E}">
        <p14:creationId xmlns:p14="http://schemas.microsoft.com/office/powerpoint/2010/main" val="36857342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AE4AED6-E60F-2B1C-2D4D-FEC72FAFE1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F901C2D3-5A1A-18EB-D456-A4E8E2CEF0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2CD25500-3EEC-D8A9-3736-B0589476A4F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E246C6-1B30-4277-B156-2D980D1FF3EE}" type="datetimeFigureOut">
              <a:rPr lang="en-IN" smtClean="0"/>
              <a:t>01-04-2023</a:t>
            </a:fld>
            <a:endParaRPr lang="en-IN"/>
          </a:p>
        </p:txBody>
      </p:sp>
      <p:sp>
        <p:nvSpPr>
          <p:cNvPr id="5" name="Footer Placeholder 4">
            <a:extLst>
              <a:ext uri="{FF2B5EF4-FFF2-40B4-BE49-F238E27FC236}">
                <a16:creationId xmlns:a16="http://schemas.microsoft.com/office/drawing/2014/main" id="{42D82FE7-4BEB-4DAD-2414-50B48203396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82335E5D-A886-9BB7-563E-CFBFCFA07E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EC8CEC-F571-4F48-9725-5C0BF04AB910}" type="slidenum">
              <a:rPr lang="en-IN" smtClean="0"/>
              <a:t>‹#›</a:t>
            </a:fld>
            <a:endParaRPr lang="en-IN"/>
          </a:p>
        </p:txBody>
      </p:sp>
    </p:spTree>
    <p:extLst>
      <p:ext uri="{BB962C8B-B14F-4D97-AF65-F5344CB8AC3E}">
        <p14:creationId xmlns:p14="http://schemas.microsoft.com/office/powerpoint/2010/main" val="8611828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pixabay.com/en/thank-you-label-card-sign-wedding-971644/" TargetMode="External"/><Relationship Id="rId2" Type="http://schemas.openxmlformats.org/officeDocument/2006/relationships/image" Target="../media/image1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CA3C94E-EC91-21E8-BCA8-B845ECD71D26}"/>
              </a:ext>
            </a:extLst>
          </p:cNvPr>
          <p:cNvPicPr>
            <a:picLocks noChangeAspect="1"/>
          </p:cNvPicPr>
          <p:nvPr/>
        </p:nvPicPr>
        <p:blipFill>
          <a:blip r:embed="rId2"/>
          <a:stretch>
            <a:fillRect/>
          </a:stretch>
        </p:blipFill>
        <p:spPr>
          <a:xfrm>
            <a:off x="0" y="-1"/>
            <a:ext cx="12192000" cy="4505739"/>
          </a:xfrm>
          <a:prstGeom prst="rect">
            <a:avLst/>
          </a:prstGeom>
        </p:spPr>
      </p:pic>
      <p:sp>
        <p:nvSpPr>
          <p:cNvPr id="5" name="TextBox 4">
            <a:extLst>
              <a:ext uri="{FF2B5EF4-FFF2-40B4-BE49-F238E27FC236}">
                <a16:creationId xmlns:a16="http://schemas.microsoft.com/office/drawing/2014/main" id="{6BB96534-9926-DE9F-383D-8FBA8777585F}"/>
              </a:ext>
            </a:extLst>
          </p:cNvPr>
          <p:cNvSpPr txBox="1"/>
          <p:nvPr/>
        </p:nvSpPr>
        <p:spPr>
          <a:xfrm>
            <a:off x="530087" y="4956313"/>
            <a:ext cx="10508974" cy="2246769"/>
          </a:xfrm>
          <a:prstGeom prst="rect">
            <a:avLst/>
          </a:prstGeom>
          <a:noFill/>
        </p:spPr>
        <p:txBody>
          <a:bodyPr wrap="square" lIns="91440" tIns="45720" rIns="91440" bIns="45720" rtlCol="0" anchor="t">
            <a:spAutoFit/>
          </a:bodyPr>
          <a:lstStyle/>
          <a:p>
            <a:pPr algn="ctr"/>
            <a:r>
              <a:rPr lang="en-IN" sz="2800" dirty="0">
                <a:latin typeface="Algerian"/>
              </a:rPr>
              <a:t>Assignment 1</a:t>
            </a:r>
          </a:p>
          <a:p>
            <a:pPr algn="ctr"/>
            <a:r>
              <a:rPr lang="en-IN" sz="2800" dirty="0">
                <a:latin typeface="Algerian"/>
              </a:rPr>
              <a:t>Emil Slavov (2122223)</a:t>
            </a:r>
            <a:endParaRPr lang="en-IN" sz="2800" dirty="0">
              <a:latin typeface="Calibri"/>
              <a:cs typeface="Calibri"/>
            </a:endParaRPr>
          </a:p>
          <a:p>
            <a:pPr algn="ctr"/>
            <a:r>
              <a:rPr lang="en-IN" sz="2800" dirty="0">
                <a:latin typeface="Algerian"/>
              </a:rPr>
              <a:t>Module code: LCBB </a:t>
            </a:r>
            <a:r>
              <a:rPr lang="en-IN" sz="2800" dirty="0">
                <a:latin typeface="Calibri"/>
                <a:cs typeface="Calibri"/>
              </a:rPr>
              <a:t>5004</a:t>
            </a:r>
          </a:p>
          <a:p>
            <a:pPr algn="ctr"/>
            <a:r>
              <a:rPr lang="en-IN" sz="2800" dirty="0">
                <a:latin typeface="Algerian"/>
                <a:cs typeface="Calibri"/>
              </a:rPr>
              <a:t>Lecturer name: Mushfiqur Rahman</a:t>
            </a:r>
            <a:endParaRPr lang="en-IN" sz="2800" dirty="0">
              <a:latin typeface="Calibri"/>
              <a:cs typeface="Calibri"/>
            </a:endParaRPr>
          </a:p>
          <a:p>
            <a:pPr algn="ctr"/>
            <a:endParaRPr lang="en-IN" sz="2800" dirty="0">
              <a:latin typeface="Calibri"/>
              <a:cs typeface="Calibri"/>
            </a:endParaRPr>
          </a:p>
        </p:txBody>
      </p:sp>
    </p:spTree>
    <p:extLst>
      <p:ext uri="{BB962C8B-B14F-4D97-AF65-F5344CB8AC3E}">
        <p14:creationId xmlns:p14="http://schemas.microsoft.com/office/powerpoint/2010/main" val="15592032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7092A4-36FF-5A7A-CE3F-4FCC6B117D77}"/>
              </a:ext>
            </a:extLst>
          </p:cNvPr>
          <p:cNvSpPr txBox="1"/>
          <p:nvPr/>
        </p:nvSpPr>
        <p:spPr>
          <a:xfrm>
            <a:off x="437322" y="1218622"/>
            <a:ext cx="4638261" cy="822789"/>
          </a:xfrm>
          <a:prstGeom prst="rect">
            <a:avLst/>
          </a:prstGeom>
          <a:noFill/>
        </p:spPr>
        <p:txBody>
          <a:bodyPr wrap="square" rtlCol="0">
            <a:spAutoFit/>
          </a:bodyPr>
          <a:lstStyle/>
          <a:p>
            <a:pPr algn="just">
              <a:lnSpc>
                <a:spcPct val="200000"/>
              </a:lnSpc>
              <a:spcBef>
                <a:spcPts val="1200"/>
              </a:spcBef>
            </a:pPr>
            <a:r>
              <a:rPr lang="en-IN"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Table of contents</a:t>
            </a:r>
          </a:p>
        </p:txBody>
      </p:sp>
      <p:sp>
        <p:nvSpPr>
          <p:cNvPr id="3" name="TextBox 2">
            <a:extLst>
              <a:ext uri="{FF2B5EF4-FFF2-40B4-BE49-F238E27FC236}">
                <a16:creationId xmlns:a16="http://schemas.microsoft.com/office/drawing/2014/main" id="{0D7000DC-AF9C-7ED5-FBB5-517F1AB1209A}"/>
              </a:ext>
            </a:extLst>
          </p:cNvPr>
          <p:cNvSpPr txBox="1"/>
          <p:nvPr/>
        </p:nvSpPr>
        <p:spPr>
          <a:xfrm>
            <a:off x="437322" y="2385391"/>
            <a:ext cx="4638261" cy="4184031"/>
          </a:xfrm>
          <a:prstGeom prst="rect">
            <a:avLst/>
          </a:prstGeom>
          <a:noFill/>
        </p:spPr>
        <p:txBody>
          <a:bodyPr wrap="square" rtlCol="0">
            <a:spAutoFit/>
          </a:bodyPr>
          <a:lstStyle/>
          <a:p>
            <a:pPr>
              <a:lnSpc>
                <a:spcPct val="107000"/>
              </a:lnSpc>
              <a:spcAft>
                <a:spcPts val="800"/>
              </a:spcAft>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Introduction </a:t>
            </a:r>
          </a:p>
          <a:p>
            <a:pPr>
              <a:lnSpc>
                <a:spcPct val="107000"/>
              </a:lnSpc>
              <a:spcAft>
                <a:spcPts val="800"/>
              </a:spcAft>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Concept of Talent Management</a:t>
            </a:r>
          </a:p>
          <a:p>
            <a:pPr>
              <a:lnSpc>
                <a:spcPct val="107000"/>
              </a:lnSpc>
              <a:spcAft>
                <a:spcPts val="800"/>
              </a:spcAft>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Different types of talent Acquisition strategy</a:t>
            </a:r>
          </a:p>
          <a:p>
            <a:pPr>
              <a:lnSpc>
                <a:spcPct val="107000"/>
              </a:lnSpc>
              <a:spcAft>
                <a:spcPts val="800"/>
              </a:spcAft>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Short term talent Acquisition strategy</a:t>
            </a:r>
          </a:p>
          <a:p>
            <a:pPr>
              <a:lnSpc>
                <a:spcPct val="107000"/>
              </a:lnSpc>
              <a:spcAft>
                <a:spcPts val="800"/>
              </a:spcAft>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Long term talent Acquisition strategy</a:t>
            </a:r>
          </a:p>
          <a:p>
            <a:pPr>
              <a:lnSpc>
                <a:spcPct val="107000"/>
              </a:lnSpc>
              <a:spcAft>
                <a:spcPts val="800"/>
              </a:spcAft>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Monetary rewards</a:t>
            </a:r>
          </a:p>
          <a:p>
            <a:pPr>
              <a:lnSpc>
                <a:spcPct val="107000"/>
              </a:lnSpc>
              <a:spcAft>
                <a:spcPts val="800"/>
              </a:spcAft>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Non-monetary rewards</a:t>
            </a:r>
          </a:p>
          <a:p>
            <a:pPr>
              <a:lnSpc>
                <a:spcPct val="107000"/>
              </a:lnSpc>
              <a:spcAft>
                <a:spcPts val="800"/>
              </a:spcAft>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Conclusion</a:t>
            </a:r>
          </a:p>
          <a:p>
            <a:pPr>
              <a:lnSpc>
                <a:spcPct val="107000"/>
              </a:lnSpc>
              <a:spcAft>
                <a:spcPts val="800"/>
              </a:spcAft>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Reference</a:t>
            </a:r>
          </a:p>
        </p:txBody>
      </p:sp>
    </p:spTree>
    <p:extLst>
      <p:ext uri="{BB962C8B-B14F-4D97-AF65-F5344CB8AC3E}">
        <p14:creationId xmlns:p14="http://schemas.microsoft.com/office/powerpoint/2010/main" val="10536954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18DB29C-7345-9CF1-74CC-8F48AD386634}"/>
              </a:ext>
            </a:extLst>
          </p:cNvPr>
          <p:cNvSpPr txBox="1"/>
          <p:nvPr/>
        </p:nvSpPr>
        <p:spPr>
          <a:xfrm>
            <a:off x="556591" y="318052"/>
            <a:ext cx="11317357" cy="822789"/>
          </a:xfrm>
          <a:prstGeom prst="rect">
            <a:avLst/>
          </a:prstGeom>
          <a:noFill/>
        </p:spPr>
        <p:txBody>
          <a:bodyPr wrap="square" rtlCol="0">
            <a:spAutoFit/>
          </a:bodyPr>
          <a:lstStyle/>
          <a:p>
            <a:pPr algn="ctr">
              <a:lnSpc>
                <a:spcPct val="200000"/>
              </a:lnSpc>
              <a:spcBef>
                <a:spcPts val="1200"/>
              </a:spcBef>
            </a:pPr>
            <a:r>
              <a:rPr lang="en-IN"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Introduction </a:t>
            </a:r>
          </a:p>
        </p:txBody>
      </p:sp>
      <p:sp>
        <p:nvSpPr>
          <p:cNvPr id="3" name="TextBox 2">
            <a:extLst>
              <a:ext uri="{FF2B5EF4-FFF2-40B4-BE49-F238E27FC236}">
                <a16:creationId xmlns:a16="http://schemas.microsoft.com/office/drawing/2014/main" id="{69F39B91-5C89-6FFF-10C0-3A77AE755047}"/>
              </a:ext>
            </a:extLst>
          </p:cNvPr>
          <p:cNvSpPr txBox="1"/>
          <p:nvPr/>
        </p:nvSpPr>
        <p:spPr>
          <a:xfrm>
            <a:off x="437322" y="2358886"/>
            <a:ext cx="6241774" cy="3691844"/>
          </a:xfrm>
          <a:prstGeom prst="rect">
            <a:avLst/>
          </a:prstGeom>
          <a:noFill/>
        </p:spPr>
        <p:txBody>
          <a:bodyPr wrap="square" rtlCol="0">
            <a:spAutoFit/>
          </a:bodyPr>
          <a:lstStyle/>
          <a:p>
            <a:pPr marL="342900" lvl="0" indent="-342900" algn="just">
              <a:lnSpc>
                <a:spcPct val="200000"/>
              </a:lnSpc>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The concept of talent acquisition is all about attracting and recruiting best talent.</a:t>
            </a:r>
          </a:p>
          <a:p>
            <a:pPr marL="342900" lvl="0" indent="-342900" algn="just">
              <a:lnSpc>
                <a:spcPct val="200000"/>
              </a:lnSpc>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The talent acquisition process includes- planning, sourcing, assessing, hiring, and onboarding.</a:t>
            </a:r>
          </a:p>
          <a:p>
            <a:pPr marL="342900" lvl="0" indent="-342900" algn="just">
              <a:lnSpc>
                <a:spcPct val="200000"/>
              </a:lnSpc>
              <a:spcAft>
                <a:spcPts val="800"/>
              </a:spcAft>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It is applied to all the forms of employee recruitment, full-time, part-time, and contractual.</a:t>
            </a:r>
          </a:p>
        </p:txBody>
      </p:sp>
      <p:pic>
        <p:nvPicPr>
          <p:cNvPr id="4" name="Picture 3">
            <a:extLst>
              <a:ext uri="{FF2B5EF4-FFF2-40B4-BE49-F238E27FC236}">
                <a16:creationId xmlns:a16="http://schemas.microsoft.com/office/drawing/2014/main" id="{A0D5D459-539E-0F1D-924A-9BA0106F8794}"/>
              </a:ext>
            </a:extLst>
          </p:cNvPr>
          <p:cNvPicPr>
            <a:picLocks noChangeAspect="1"/>
          </p:cNvPicPr>
          <p:nvPr/>
        </p:nvPicPr>
        <p:blipFill>
          <a:blip r:embed="rId2"/>
          <a:stretch>
            <a:fillRect/>
          </a:stretch>
        </p:blipFill>
        <p:spPr>
          <a:xfrm>
            <a:off x="7170689" y="2358886"/>
            <a:ext cx="4888789" cy="2882116"/>
          </a:xfrm>
          <a:prstGeom prst="rect">
            <a:avLst/>
          </a:prstGeom>
        </p:spPr>
      </p:pic>
    </p:spTree>
    <p:extLst>
      <p:ext uri="{BB962C8B-B14F-4D97-AF65-F5344CB8AC3E}">
        <p14:creationId xmlns:p14="http://schemas.microsoft.com/office/powerpoint/2010/main" val="39516213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8F949DB-069E-C490-618A-02EDF9ECB0DC}"/>
              </a:ext>
            </a:extLst>
          </p:cNvPr>
          <p:cNvSpPr txBox="1"/>
          <p:nvPr/>
        </p:nvSpPr>
        <p:spPr>
          <a:xfrm>
            <a:off x="1152939" y="437322"/>
            <a:ext cx="10005391" cy="523220"/>
          </a:xfrm>
          <a:prstGeom prst="rect">
            <a:avLst/>
          </a:prstGeom>
          <a:noFill/>
        </p:spPr>
        <p:txBody>
          <a:bodyPr wrap="square" rtlCol="0">
            <a:spAutoFit/>
          </a:bodyPr>
          <a:lstStyle/>
          <a:p>
            <a:pPr algn="ctr"/>
            <a:r>
              <a:rPr lang="en-IN" sz="2800" b="1" dirty="0">
                <a:effectLst/>
                <a:latin typeface="Times New Roman" panose="02020603050405020304" pitchFamily="18" charset="0"/>
                <a:ea typeface="Calibri" panose="020F0502020204030204" pitchFamily="34" charset="0"/>
              </a:rPr>
              <a:t>Concept of Talent Management </a:t>
            </a:r>
            <a:endParaRPr lang="en-IN" sz="2800" b="1" dirty="0"/>
          </a:p>
        </p:txBody>
      </p:sp>
      <p:sp>
        <p:nvSpPr>
          <p:cNvPr id="3" name="TextBox 2">
            <a:extLst>
              <a:ext uri="{FF2B5EF4-FFF2-40B4-BE49-F238E27FC236}">
                <a16:creationId xmlns:a16="http://schemas.microsoft.com/office/drawing/2014/main" id="{63CB78FC-F8CD-0314-11BC-6F95C875E4F8}"/>
              </a:ext>
            </a:extLst>
          </p:cNvPr>
          <p:cNvSpPr txBox="1"/>
          <p:nvPr/>
        </p:nvSpPr>
        <p:spPr>
          <a:xfrm>
            <a:off x="278295" y="1656521"/>
            <a:ext cx="6228521" cy="4922951"/>
          </a:xfrm>
          <a:prstGeom prst="rect">
            <a:avLst/>
          </a:prstGeom>
          <a:noFill/>
        </p:spPr>
        <p:txBody>
          <a:bodyPr wrap="square" rtlCol="0">
            <a:spAutoFit/>
          </a:bodyPr>
          <a:lstStyle/>
          <a:p>
            <a:pPr marL="342900" lvl="0" indent="-342900" algn="just">
              <a:lnSpc>
                <a:spcPct val="200000"/>
              </a:lnSpc>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The idea of talent acquisition is all about- how employers recruit employees, how the employees are developed in terms productivity.</a:t>
            </a:r>
          </a:p>
          <a:p>
            <a:pPr marL="342900" lvl="0" indent="-342900" algn="just">
              <a:lnSpc>
                <a:spcPct val="200000"/>
              </a:lnSpc>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Depending on talent management, it depends whether the employees will stay or not.</a:t>
            </a:r>
          </a:p>
          <a:p>
            <a:pPr marL="342900" lvl="0" indent="-342900" algn="just">
              <a:lnSpc>
                <a:spcPct val="200000"/>
              </a:lnSpc>
              <a:spcAft>
                <a:spcPts val="800"/>
              </a:spcAft>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If talent management is strategically implemented, it helps in the improvement of performance, and helps business stay competitive. </a:t>
            </a:r>
          </a:p>
        </p:txBody>
      </p:sp>
      <p:pic>
        <p:nvPicPr>
          <p:cNvPr id="4" name="Picture 3">
            <a:extLst>
              <a:ext uri="{FF2B5EF4-FFF2-40B4-BE49-F238E27FC236}">
                <a16:creationId xmlns:a16="http://schemas.microsoft.com/office/drawing/2014/main" id="{D31F6A2E-116A-CF36-7BA5-836FA7BB70E5}"/>
              </a:ext>
            </a:extLst>
          </p:cNvPr>
          <p:cNvPicPr>
            <a:picLocks noChangeAspect="1"/>
          </p:cNvPicPr>
          <p:nvPr/>
        </p:nvPicPr>
        <p:blipFill>
          <a:blip r:embed="rId2"/>
          <a:stretch>
            <a:fillRect/>
          </a:stretch>
        </p:blipFill>
        <p:spPr>
          <a:xfrm>
            <a:off x="7659756" y="2278545"/>
            <a:ext cx="4007954" cy="2671969"/>
          </a:xfrm>
          <a:prstGeom prst="rect">
            <a:avLst/>
          </a:prstGeom>
        </p:spPr>
      </p:pic>
    </p:spTree>
    <p:extLst>
      <p:ext uri="{BB962C8B-B14F-4D97-AF65-F5344CB8AC3E}">
        <p14:creationId xmlns:p14="http://schemas.microsoft.com/office/powerpoint/2010/main" val="8395954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B72EEC-8DD6-2E88-37F7-A59F9CE46E33}"/>
              </a:ext>
            </a:extLst>
          </p:cNvPr>
          <p:cNvSpPr txBox="1"/>
          <p:nvPr/>
        </p:nvSpPr>
        <p:spPr>
          <a:xfrm>
            <a:off x="1040296" y="94493"/>
            <a:ext cx="10111408" cy="523220"/>
          </a:xfrm>
          <a:prstGeom prst="rect">
            <a:avLst/>
          </a:prstGeom>
          <a:noFill/>
        </p:spPr>
        <p:txBody>
          <a:bodyPr wrap="square" rtlCol="0">
            <a:spAutoFit/>
          </a:bodyPr>
          <a:lstStyle/>
          <a:p>
            <a:pPr algn="ctr"/>
            <a:r>
              <a:rPr lang="en-IN" sz="2800" b="1" dirty="0">
                <a:effectLst/>
                <a:latin typeface="Times New Roman" panose="02020603050405020304" pitchFamily="18" charset="0"/>
                <a:ea typeface="Calibri" panose="020F0502020204030204" pitchFamily="34" charset="0"/>
              </a:rPr>
              <a:t>Different types of talent Acquisition strategy </a:t>
            </a:r>
            <a:endParaRPr lang="en-IN" sz="2800" b="1" dirty="0"/>
          </a:p>
        </p:txBody>
      </p:sp>
      <p:sp>
        <p:nvSpPr>
          <p:cNvPr id="3" name="TextBox 2">
            <a:extLst>
              <a:ext uri="{FF2B5EF4-FFF2-40B4-BE49-F238E27FC236}">
                <a16:creationId xmlns:a16="http://schemas.microsoft.com/office/drawing/2014/main" id="{152BFE46-4C8D-CEA9-AA5B-85E76D521C86}"/>
              </a:ext>
            </a:extLst>
          </p:cNvPr>
          <p:cNvSpPr txBox="1"/>
          <p:nvPr/>
        </p:nvSpPr>
        <p:spPr>
          <a:xfrm>
            <a:off x="192157" y="1071531"/>
            <a:ext cx="6069495" cy="5547929"/>
          </a:xfrm>
          <a:prstGeom prst="rect">
            <a:avLst/>
          </a:prstGeom>
          <a:noFill/>
        </p:spPr>
        <p:txBody>
          <a:bodyPr wrap="square" rtlCol="0">
            <a:spAutoFit/>
          </a:bodyPr>
          <a:lstStyle/>
          <a:p>
            <a:pPr marL="342900" lvl="0" indent="-342900" algn="just">
              <a:lnSpc>
                <a:spcPct val="200000"/>
              </a:lnSpc>
              <a:buFont typeface="Symbol" panose="05050102010706020507" pitchFamily="18" charset="2"/>
              <a:buChar char=""/>
            </a:pPr>
            <a:r>
              <a:rPr lang="en-IN" dirty="0">
                <a:effectLst/>
                <a:latin typeface="Times New Roman" panose="02020603050405020304" pitchFamily="18" charset="0"/>
                <a:ea typeface="Calibri" panose="020F0502020204030204" pitchFamily="34" charset="0"/>
                <a:cs typeface="Times New Roman" panose="02020603050405020304" pitchFamily="18" charset="0"/>
              </a:rPr>
              <a:t>The blend of contingent and the permanent resources is needed to keep the cost of acquisition strategy in place.</a:t>
            </a:r>
          </a:p>
          <a:p>
            <a:pPr marL="342900" lvl="0" indent="-342900" algn="just">
              <a:lnSpc>
                <a:spcPct val="200000"/>
              </a:lnSpc>
              <a:buFont typeface="Symbol" panose="05050102010706020507" pitchFamily="18" charset="2"/>
              <a:buChar char=""/>
            </a:pPr>
            <a:r>
              <a:rPr lang="en-IN" dirty="0">
                <a:effectLst/>
                <a:latin typeface="Times New Roman" panose="02020603050405020304" pitchFamily="18" charset="0"/>
                <a:ea typeface="Calibri" panose="020F0502020204030204" pitchFamily="34" charset="0"/>
                <a:cs typeface="Times New Roman" panose="02020603050405020304" pitchFamily="18" charset="0"/>
              </a:rPr>
              <a:t>This also helps in minimising the hiring and the firing of the workforce.</a:t>
            </a:r>
          </a:p>
          <a:p>
            <a:pPr marL="342900" lvl="0" indent="-342900" algn="just">
              <a:lnSpc>
                <a:spcPct val="200000"/>
              </a:lnSpc>
              <a:buFont typeface="Symbol" panose="05050102010706020507" pitchFamily="18" charset="2"/>
              <a:buChar char=""/>
            </a:pPr>
            <a:r>
              <a:rPr lang="en-IN" dirty="0">
                <a:effectLst/>
                <a:latin typeface="Times New Roman" panose="02020603050405020304" pitchFamily="18" charset="0"/>
                <a:ea typeface="Calibri" panose="020F0502020204030204" pitchFamily="34" charset="0"/>
                <a:cs typeface="Times New Roman" panose="02020603050405020304" pitchFamily="18" charset="0"/>
              </a:rPr>
              <a:t>The talent acquisition is based on two approaches- short-term and long-term employment. </a:t>
            </a:r>
          </a:p>
          <a:p>
            <a:pPr marL="342900" lvl="0" indent="-342900" algn="just">
              <a:lnSpc>
                <a:spcPct val="200000"/>
              </a:lnSpc>
              <a:spcAft>
                <a:spcPts val="800"/>
              </a:spcAft>
              <a:buFont typeface="Symbol" panose="05050102010706020507" pitchFamily="18" charset="2"/>
              <a:buChar char=""/>
            </a:pPr>
            <a:r>
              <a:rPr lang="en-IN" dirty="0">
                <a:effectLst/>
                <a:latin typeface="Times New Roman" panose="02020603050405020304" pitchFamily="18" charset="0"/>
                <a:ea typeface="Calibri" panose="020F0502020204030204" pitchFamily="34" charset="0"/>
                <a:cs typeface="Times New Roman" panose="02020603050405020304" pitchFamily="18" charset="0"/>
              </a:rPr>
              <a:t>The short-term is for the employees who are hired maybe for months, days or week. Whereas long-term acquisition strategy is for the long-term employees who also receives benefits like- paid leave, insurance, retirement plan, etc.  </a:t>
            </a:r>
          </a:p>
        </p:txBody>
      </p:sp>
      <p:pic>
        <p:nvPicPr>
          <p:cNvPr id="4" name="Picture 3">
            <a:extLst>
              <a:ext uri="{FF2B5EF4-FFF2-40B4-BE49-F238E27FC236}">
                <a16:creationId xmlns:a16="http://schemas.microsoft.com/office/drawing/2014/main" id="{1AE425F6-5E00-6957-DF42-766B5F5FC3C1}"/>
              </a:ext>
            </a:extLst>
          </p:cNvPr>
          <p:cNvPicPr>
            <a:picLocks noChangeAspect="1"/>
          </p:cNvPicPr>
          <p:nvPr/>
        </p:nvPicPr>
        <p:blipFill>
          <a:blip r:embed="rId2"/>
          <a:stretch>
            <a:fillRect/>
          </a:stretch>
        </p:blipFill>
        <p:spPr>
          <a:xfrm>
            <a:off x="7712765" y="1748930"/>
            <a:ext cx="3959388" cy="3015226"/>
          </a:xfrm>
          <a:prstGeom prst="rect">
            <a:avLst/>
          </a:prstGeom>
        </p:spPr>
      </p:pic>
    </p:spTree>
    <p:extLst>
      <p:ext uri="{BB962C8B-B14F-4D97-AF65-F5344CB8AC3E}">
        <p14:creationId xmlns:p14="http://schemas.microsoft.com/office/powerpoint/2010/main" val="24778256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FDF045-0391-67D9-BE22-56C4F04BCB2A}"/>
              </a:ext>
            </a:extLst>
          </p:cNvPr>
          <p:cNvSpPr txBox="1"/>
          <p:nvPr/>
        </p:nvSpPr>
        <p:spPr>
          <a:xfrm>
            <a:off x="662609" y="344557"/>
            <a:ext cx="11131826" cy="523220"/>
          </a:xfrm>
          <a:prstGeom prst="rect">
            <a:avLst/>
          </a:prstGeom>
          <a:noFill/>
        </p:spPr>
        <p:txBody>
          <a:bodyPr wrap="square" rtlCol="0">
            <a:spAutoFit/>
          </a:bodyPr>
          <a:lstStyle/>
          <a:p>
            <a:pPr algn="ctr"/>
            <a:r>
              <a:rPr lang="en-IN" sz="2800" b="1" dirty="0">
                <a:effectLst/>
                <a:latin typeface="Times New Roman" panose="02020603050405020304" pitchFamily="18" charset="0"/>
                <a:ea typeface="Calibri" panose="020F0502020204030204" pitchFamily="34" charset="0"/>
              </a:rPr>
              <a:t>Short term talent Acquisition strategy </a:t>
            </a:r>
            <a:endParaRPr lang="en-IN" sz="2800" b="1" dirty="0"/>
          </a:p>
        </p:txBody>
      </p:sp>
      <p:sp>
        <p:nvSpPr>
          <p:cNvPr id="3" name="TextBox 2">
            <a:extLst>
              <a:ext uri="{FF2B5EF4-FFF2-40B4-BE49-F238E27FC236}">
                <a16:creationId xmlns:a16="http://schemas.microsoft.com/office/drawing/2014/main" id="{732EF478-2DD4-914E-5904-C3971F539D39}"/>
              </a:ext>
            </a:extLst>
          </p:cNvPr>
          <p:cNvSpPr txBox="1"/>
          <p:nvPr/>
        </p:nvSpPr>
        <p:spPr>
          <a:xfrm>
            <a:off x="145774" y="2146852"/>
            <a:ext cx="6824869" cy="3076291"/>
          </a:xfrm>
          <a:prstGeom prst="rect">
            <a:avLst/>
          </a:prstGeom>
          <a:noFill/>
        </p:spPr>
        <p:txBody>
          <a:bodyPr wrap="square" rtlCol="0">
            <a:spAutoFit/>
          </a:bodyPr>
          <a:lstStyle/>
          <a:p>
            <a:pPr marL="342900" lvl="0" indent="-342900" algn="just">
              <a:lnSpc>
                <a:spcPct val="200000"/>
              </a:lnSpc>
              <a:spcAft>
                <a:spcPts val="800"/>
              </a:spcAft>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It is important to evaluate the skills demands and the time period for hiring. The capacity and the demand gap need to be identified. The skills required needs to be understood and then the HR should be contacted and based on that they start recruiting employees.</a:t>
            </a:r>
          </a:p>
        </p:txBody>
      </p:sp>
      <p:pic>
        <p:nvPicPr>
          <p:cNvPr id="4" name="Picture 3">
            <a:extLst>
              <a:ext uri="{FF2B5EF4-FFF2-40B4-BE49-F238E27FC236}">
                <a16:creationId xmlns:a16="http://schemas.microsoft.com/office/drawing/2014/main" id="{18E23074-BB32-2281-FA29-8B43C8FC7395}"/>
              </a:ext>
            </a:extLst>
          </p:cNvPr>
          <p:cNvPicPr>
            <a:picLocks noChangeAspect="1"/>
          </p:cNvPicPr>
          <p:nvPr/>
        </p:nvPicPr>
        <p:blipFill>
          <a:blip r:embed="rId2"/>
          <a:stretch>
            <a:fillRect/>
          </a:stretch>
        </p:blipFill>
        <p:spPr>
          <a:xfrm>
            <a:off x="7938051" y="2245226"/>
            <a:ext cx="3610389" cy="2029841"/>
          </a:xfrm>
          <a:prstGeom prst="rect">
            <a:avLst/>
          </a:prstGeom>
        </p:spPr>
      </p:pic>
    </p:spTree>
    <p:extLst>
      <p:ext uri="{BB962C8B-B14F-4D97-AF65-F5344CB8AC3E}">
        <p14:creationId xmlns:p14="http://schemas.microsoft.com/office/powerpoint/2010/main" val="33738233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ED22714-52A2-67B3-E6B2-523F250C22E0}"/>
              </a:ext>
            </a:extLst>
          </p:cNvPr>
          <p:cNvSpPr txBox="1"/>
          <p:nvPr/>
        </p:nvSpPr>
        <p:spPr>
          <a:xfrm>
            <a:off x="927652" y="331304"/>
            <a:ext cx="10310191" cy="5433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800" b="1" i="0" u="none" strike="noStrike" kern="1200" cap="none" spc="0" normalizeH="0" baseline="0" noProof="0">
                <a:ln>
                  <a:noFill/>
                </a:ln>
                <a:solidFill>
                  <a:prstClr val="black"/>
                </a:solidFill>
                <a:effectLst/>
                <a:uLnTx/>
                <a:uFillTx/>
                <a:latin typeface="Times New Roman" panose="02020603050405020304" pitchFamily="18" charset="0"/>
                <a:ea typeface="Calibri" panose="020F0502020204030204" pitchFamily="34" charset="0"/>
                <a:cs typeface="+mn-cs"/>
              </a:rPr>
              <a:t>Short term talent Acquisition strategy </a:t>
            </a:r>
            <a:endParaRPr kumimoji="0" lang="en-IN"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525D29DC-ED61-7A54-F203-D0615AD55110}"/>
              </a:ext>
            </a:extLst>
          </p:cNvPr>
          <p:cNvSpPr txBox="1"/>
          <p:nvPr/>
        </p:nvSpPr>
        <p:spPr>
          <a:xfrm>
            <a:off x="198783" y="1828799"/>
            <a:ext cx="7010400" cy="3691844"/>
          </a:xfrm>
          <a:prstGeom prst="rect">
            <a:avLst/>
          </a:prstGeom>
          <a:noFill/>
        </p:spPr>
        <p:txBody>
          <a:bodyPr wrap="square" rtlCol="0">
            <a:spAutoFit/>
          </a:bodyPr>
          <a:lstStyle/>
          <a:p>
            <a:pPr marL="342900" lvl="0" indent="-342900" algn="just">
              <a:lnSpc>
                <a:spcPct val="200000"/>
              </a:lnSpc>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It is important to create a job description that is clear and demonstrates the job role clearly. The job descriptions must be updated, completed, accurate.</a:t>
            </a:r>
          </a:p>
          <a:p>
            <a:pPr marL="342900" lvl="0" indent="-342900" algn="just">
              <a:lnSpc>
                <a:spcPct val="200000"/>
              </a:lnSpc>
              <a:spcAft>
                <a:spcPts val="800"/>
              </a:spcAft>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It is also important to strictly scrutinize the employees to ensure whether they are right or wrong for the restaurant they are being hired for. </a:t>
            </a:r>
          </a:p>
        </p:txBody>
      </p:sp>
      <p:pic>
        <p:nvPicPr>
          <p:cNvPr id="4" name="Picture 3">
            <a:extLst>
              <a:ext uri="{FF2B5EF4-FFF2-40B4-BE49-F238E27FC236}">
                <a16:creationId xmlns:a16="http://schemas.microsoft.com/office/drawing/2014/main" id="{E53DAB70-DA16-93FF-CCCF-97C5285209EF}"/>
              </a:ext>
            </a:extLst>
          </p:cNvPr>
          <p:cNvPicPr>
            <a:picLocks noChangeAspect="1"/>
          </p:cNvPicPr>
          <p:nvPr/>
        </p:nvPicPr>
        <p:blipFill>
          <a:blip r:embed="rId2"/>
          <a:stretch>
            <a:fillRect/>
          </a:stretch>
        </p:blipFill>
        <p:spPr>
          <a:xfrm>
            <a:off x="8185427" y="2080591"/>
            <a:ext cx="3595756" cy="2696817"/>
          </a:xfrm>
          <a:prstGeom prst="rect">
            <a:avLst/>
          </a:prstGeom>
        </p:spPr>
      </p:pic>
    </p:spTree>
    <p:extLst>
      <p:ext uri="{BB962C8B-B14F-4D97-AF65-F5344CB8AC3E}">
        <p14:creationId xmlns:p14="http://schemas.microsoft.com/office/powerpoint/2010/main" val="39263551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3938F9-AB89-CCAB-0E1A-C84D696776C1}"/>
              </a:ext>
            </a:extLst>
          </p:cNvPr>
          <p:cNvSpPr txBox="1"/>
          <p:nvPr/>
        </p:nvSpPr>
        <p:spPr>
          <a:xfrm>
            <a:off x="503583" y="198783"/>
            <a:ext cx="11357113" cy="523220"/>
          </a:xfrm>
          <a:prstGeom prst="rect">
            <a:avLst/>
          </a:prstGeom>
          <a:noFill/>
        </p:spPr>
        <p:txBody>
          <a:bodyPr wrap="square" rtlCol="0">
            <a:spAutoFit/>
          </a:bodyPr>
          <a:lstStyle/>
          <a:p>
            <a:pPr algn="ctr"/>
            <a:r>
              <a:rPr lang="en-IN" sz="2800" b="1" dirty="0">
                <a:effectLst/>
                <a:latin typeface="Times New Roman" panose="02020603050405020304" pitchFamily="18" charset="0"/>
                <a:ea typeface="Calibri" panose="020F0502020204030204" pitchFamily="34" charset="0"/>
              </a:rPr>
              <a:t>Long term talent Acquisition strategy </a:t>
            </a:r>
            <a:endParaRPr lang="en-IN" sz="2800" b="1" dirty="0"/>
          </a:p>
        </p:txBody>
      </p:sp>
      <p:sp>
        <p:nvSpPr>
          <p:cNvPr id="3" name="TextBox 2">
            <a:extLst>
              <a:ext uri="{FF2B5EF4-FFF2-40B4-BE49-F238E27FC236}">
                <a16:creationId xmlns:a16="http://schemas.microsoft.com/office/drawing/2014/main" id="{CC3C0705-665A-3182-97B2-1782AD40FC9C}"/>
              </a:ext>
            </a:extLst>
          </p:cNvPr>
          <p:cNvSpPr txBox="1"/>
          <p:nvPr/>
        </p:nvSpPr>
        <p:spPr>
          <a:xfrm>
            <a:off x="397565" y="2531165"/>
            <a:ext cx="6109252" cy="3076291"/>
          </a:xfrm>
          <a:prstGeom prst="rect">
            <a:avLst/>
          </a:prstGeom>
          <a:noFill/>
        </p:spPr>
        <p:txBody>
          <a:bodyPr wrap="square" rtlCol="0">
            <a:spAutoFit/>
          </a:bodyPr>
          <a:lstStyle/>
          <a:p>
            <a:pPr marL="342900" lvl="0" indent="-342900" algn="just">
              <a:lnSpc>
                <a:spcPct val="200000"/>
              </a:lnSpc>
              <a:spcAft>
                <a:spcPts val="800"/>
              </a:spcAft>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It is important that the restaurants focus on their branding strategy, as this helps in gaining competitive advantage in the long run. The reputation of the organisation attracts candidates, retains them and the productivity is positive because of this.</a:t>
            </a:r>
          </a:p>
        </p:txBody>
      </p:sp>
      <p:pic>
        <p:nvPicPr>
          <p:cNvPr id="4" name="Picture 3">
            <a:extLst>
              <a:ext uri="{FF2B5EF4-FFF2-40B4-BE49-F238E27FC236}">
                <a16:creationId xmlns:a16="http://schemas.microsoft.com/office/drawing/2014/main" id="{4AAFDA33-0C4D-C7A0-D542-F67E90D0D919}"/>
              </a:ext>
            </a:extLst>
          </p:cNvPr>
          <p:cNvPicPr>
            <a:picLocks noChangeAspect="1"/>
          </p:cNvPicPr>
          <p:nvPr/>
        </p:nvPicPr>
        <p:blipFill>
          <a:blip r:embed="rId2"/>
          <a:stretch>
            <a:fillRect/>
          </a:stretch>
        </p:blipFill>
        <p:spPr>
          <a:xfrm>
            <a:off x="7411486" y="2888974"/>
            <a:ext cx="4541975" cy="2547775"/>
          </a:xfrm>
          <a:prstGeom prst="rect">
            <a:avLst/>
          </a:prstGeom>
        </p:spPr>
      </p:pic>
    </p:spTree>
    <p:extLst>
      <p:ext uri="{BB962C8B-B14F-4D97-AF65-F5344CB8AC3E}">
        <p14:creationId xmlns:p14="http://schemas.microsoft.com/office/powerpoint/2010/main" val="16995379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CD67910-F414-1F2B-2160-A0B0B6806C25}"/>
              </a:ext>
            </a:extLst>
          </p:cNvPr>
          <p:cNvSpPr txBox="1"/>
          <p:nvPr/>
        </p:nvSpPr>
        <p:spPr>
          <a:xfrm>
            <a:off x="702365" y="344557"/>
            <a:ext cx="1098605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2800" b="1" i="0" u="none" strike="noStrike" kern="1200" cap="none" spc="0" normalizeH="0" baseline="0" noProof="0">
                <a:ln>
                  <a:noFill/>
                </a:ln>
                <a:solidFill>
                  <a:prstClr val="black"/>
                </a:solidFill>
                <a:effectLst/>
                <a:uLnTx/>
                <a:uFillTx/>
                <a:latin typeface="Times New Roman" panose="02020603050405020304" pitchFamily="18" charset="0"/>
                <a:ea typeface="Calibri" panose="020F0502020204030204" pitchFamily="34" charset="0"/>
                <a:cs typeface="+mn-cs"/>
              </a:rPr>
              <a:t>Long term talent Acquisition strategy </a:t>
            </a:r>
            <a:endParaRPr kumimoji="0" lang="en-IN"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19CEEA32-3E29-DA6C-4D43-BA7D113368AA}"/>
              </a:ext>
            </a:extLst>
          </p:cNvPr>
          <p:cNvSpPr txBox="1"/>
          <p:nvPr/>
        </p:nvSpPr>
        <p:spPr>
          <a:xfrm>
            <a:off x="0" y="1319496"/>
            <a:ext cx="6202017" cy="5538504"/>
          </a:xfrm>
          <a:prstGeom prst="rect">
            <a:avLst/>
          </a:prstGeom>
          <a:noFill/>
        </p:spPr>
        <p:txBody>
          <a:bodyPr wrap="square" rtlCol="0">
            <a:spAutoFit/>
          </a:bodyPr>
          <a:lstStyle/>
          <a:p>
            <a:pPr marL="342900" lvl="0" indent="-342900" algn="just">
              <a:lnSpc>
                <a:spcPct val="200000"/>
              </a:lnSpc>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It is important that the freshers and the experienced employees have a different hiring process as the experienced applicant have more experience in the industry and have better industry insights. </a:t>
            </a:r>
          </a:p>
          <a:p>
            <a:pPr marL="342900" lvl="0" indent="-342900" algn="just">
              <a:lnSpc>
                <a:spcPct val="200000"/>
              </a:lnSpc>
              <a:spcAft>
                <a:spcPts val="800"/>
              </a:spcAft>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Lastly, referrals need to be encouraged because the applicants that the existing employee will refer will automatically have idea about the company mission, vision and culture and will be able to prove themselves productive. </a:t>
            </a:r>
          </a:p>
        </p:txBody>
      </p:sp>
      <p:pic>
        <p:nvPicPr>
          <p:cNvPr id="4" name="Picture 3">
            <a:extLst>
              <a:ext uri="{FF2B5EF4-FFF2-40B4-BE49-F238E27FC236}">
                <a16:creationId xmlns:a16="http://schemas.microsoft.com/office/drawing/2014/main" id="{CC73D6BF-3849-28E7-C238-57EA16E64A44}"/>
              </a:ext>
            </a:extLst>
          </p:cNvPr>
          <p:cNvPicPr>
            <a:picLocks noChangeAspect="1"/>
          </p:cNvPicPr>
          <p:nvPr/>
        </p:nvPicPr>
        <p:blipFill>
          <a:blip r:embed="rId2"/>
          <a:stretch>
            <a:fillRect/>
          </a:stretch>
        </p:blipFill>
        <p:spPr>
          <a:xfrm>
            <a:off x="7364088" y="2229161"/>
            <a:ext cx="4592685" cy="2399678"/>
          </a:xfrm>
          <a:prstGeom prst="rect">
            <a:avLst/>
          </a:prstGeom>
        </p:spPr>
      </p:pic>
    </p:spTree>
    <p:extLst>
      <p:ext uri="{BB962C8B-B14F-4D97-AF65-F5344CB8AC3E}">
        <p14:creationId xmlns:p14="http://schemas.microsoft.com/office/powerpoint/2010/main" val="12198683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36241B3-D95A-61DE-9518-B485244449FC}"/>
              </a:ext>
            </a:extLst>
          </p:cNvPr>
          <p:cNvSpPr txBox="1"/>
          <p:nvPr/>
        </p:nvSpPr>
        <p:spPr>
          <a:xfrm>
            <a:off x="1351722" y="397565"/>
            <a:ext cx="10190921" cy="523220"/>
          </a:xfrm>
          <a:prstGeom prst="rect">
            <a:avLst/>
          </a:prstGeom>
          <a:noFill/>
        </p:spPr>
        <p:txBody>
          <a:bodyPr wrap="square" rtlCol="0">
            <a:spAutoFit/>
          </a:bodyPr>
          <a:lstStyle/>
          <a:p>
            <a:pPr algn="ctr"/>
            <a:r>
              <a:rPr lang="en-IN" sz="2800" b="1" dirty="0">
                <a:effectLst/>
                <a:latin typeface="Times New Roman" panose="02020603050405020304" pitchFamily="18" charset="0"/>
                <a:ea typeface="Calibri" panose="020F0502020204030204" pitchFamily="34" charset="0"/>
              </a:rPr>
              <a:t>Monetary rewards </a:t>
            </a:r>
            <a:endParaRPr lang="en-IN" sz="2800" b="1" dirty="0"/>
          </a:p>
        </p:txBody>
      </p:sp>
      <p:sp>
        <p:nvSpPr>
          <p:cNvPr id="3" name="TextBox 2">
            <a:extLst>
              <a:ext uri="{FF2B5EF4-FFF2-40B4-BE49-F238E27FC236}">
                <a16:creationId xmlns:a16="http://schemas.microsoft.com/office/drawing/2014/main" id="{2F0C445A-345E-4367-8B86-D0CC71054833}"/>
              </a:ext>
            </a:extLst>
          </p:cNvPr>
          <p:cNvSpPr txBox="1"/>
          <p:nvPr/>
        </p:nvSpPr>
        <p:spPr>
          <a:xfrm>
            <a:off x="212034" y="1319496"/>
            <a:ext cx="6506817" cy="5538504"/>
          </a:xfrm>
          <a:prstGeom prst="rect">
            <a:avLst/>
          </a:prstGeom>
          <a:noFill/>
        </p:spPr>
        <p:txBody>
          <a:bodyPr wrap="square" rtlCol="0">
            <a:spAutoFit/>
          </a:bodyPr>
          <a:lstStyle/>
          <a:p>
            <a:pPr marL="342900" lvl="0" indent="-342900" algn="just">
              <a:lnSpc>
                <a:spcPct val="200000"/>
              </a:lnSpc>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Team bonuses can be introduced, based on their performance, each team can be given bonuses. The back of house and the front of house member in the restaurant can be grouped in this case. It can help employees to stay motivated, loyal and be productive.</a:t>
            </a:r>
          </a:p>
          <a:p>
            <a:pPr marL="342900" lvl="0" indent="-342900" algn="just">
              <a:lnSpc>
                <a:spcPct val="200000"/>
              </a:lnSpc>
              <a:spcAft>
                <a:spcPts val="800"/>
              </a:spcAft>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ESOP or the Employee Stock Ownership Plan can be introduced where the employees can have a stake at the restaurant, this will increase the sense of belongingness and feel valued.</a:t>
            </a:r>
          </a:p>
        </p:txBody>
      </p:sp>
      <p:pic>
        <p:nvPicPr>
          <p:cNvPr id="4" name="Picture 3">
            <a:extLst>
              <a:ext uri="{FF2B5EF4-FFF2-40B4-BE49-F238E27FC236}">
                <a16:creationId xmlns:a16="http://schemas.microsoft.com/office/drawing/2014/main" id="{6E757853-6DA0-DD18-2956-CFA03AC7C415}"/>
              </a:ext>
            </a:extLst>
          </p:cNvPr>
          <p:cNvPicPr>
            <a:picLocks noChangeAspect="1"/>
          </p:cNvPicPr>
          <p:nvPr/>
        </p:nvPicPr>
        <p:blipFill>
          <a:blip r:embed="rId2"/>
          <a:stretch>
            <a:fillRect/>
          </a:stretch>
        </p:blipFill>
        <p:spPr>
          <a:xfrm>
            <a:off x="7156174" y="2374687"/>
            <a:ext cx="4823792" cy="2667557"/>
          </a:xfrm>
          <a:prstGeom prst="rect">
            <a:avLst/>
          </a:prstGeom>
        </p:spPr>
      </p:pic>
    </p:spTree>
    <p:extLst>
      <p:ext uri="{BB962C8B-B14F-4D97-AF65-F5344CB8AC3E}">
        <p14:creationId xmlns:p14="http://schemas.microsoft.com/office/powerpoint/2010/main" val="31310383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382D600-FEB5-D162-32CF-18637085BD56}"/>
              </a:ext>
            </a:extLst>
          </p:cNvPr>
          <p:cNvSpPr txBox="1"/>
          <p:nvPr/>
        </p:nvSpPr>
        <p:spPr>
          <a:xfrm>
            <a:off x="901148" y="278296"/>
            <a:ext cx="10707756" cy="523220"/>
          </a:xfrm>
          <a:prstGeom prst="rect">
            <a:avLst/>
          </a:prstGeom>
          <a:noFill/>
        </p:spPr>
        <p:txBody>
          <a:bodyPr wrap="square" rtlCol="0">
            <a:spAutoFit/>
          </a:bodyPr>
          <a:lstStyle/>
          <a:p>
            <a:pPr algn="ctr"/>
            <a:r>
              <a:rPr lang="en-IN" sz="2800" b="1" dirty="0">
                <a:effectLst/>
                <a:latin typeface="Times New Roman" panose="02020603050405020304" pitchFamily="18" charset="0"/>
                <a:ea typeface="Calibri" panose="020F0502020204030204" pitchFamily="34" charset="0"/>
              </a:rPr>
              <a:t>Non-monetary rewards </a:t>
            </a:r>
            <a:endParaRPr lang="en-IN" sz="2800" b="1" dirty="0"/>
          </a:p>
        </p:txBody>
      </p:sp>
      <p:sp>
        <p:nvSpPr>
          <p:cNvPr id="3" name="TextBox 2">
            <a:extLst>
              <a:ext uri="{FF2B5EF4-FFF2-40B4-BE49-F238E27FC236}">
                <a16:creationId xmlns:a16="http://schemas.microsoft.com/office/drawing/2014/main" id="{B957869D-013E-BDDC-DEFF-370AA40EB543}"/>
              </a:ext>
            </a:extLst>
          </p:cNvPr>
          <p:cNvSpPr txBox="1"/>
          <p:nvPr/>
        </p:nvSpPr>
        <p:spPr>
          <a:xfrm>
            <a:off x="225287" y="2305878"/>
            <a:ext cx="6877878" cy="3691844"/>
          </a:xfrm>
          <a:prstGeom prst="rect">
            <a:avLst/>
          </a:prstGeom>
          <a:noFill/>
        </p:spPr>
        <p:txBody>
          <a:bodyPr wrap="square" rtlCol="0">
            <a:spAutoFit/>
          </a:bodyPr>
          <a:lstStyle/>
          <a:p>
            <a:pPr marL="342900" lvl="0" indent="-342900" algn="just">
              <a:lnSpc>
                <a:spcPct val="200000"/>
              </a:lnSpc>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Recognising employees publicly through certificates, trophies, badges, tittles can be helpful in motivating restaurant staffs.</a:t>
            </a:r>
          </a:p>
          <a:p>
            <a:pPr marL="342900" lvl="0" indent="-342900" algn="just">
              <a:lnSpc>
                <a:spcPct val="200000"/>
              </a:lnSpc>
              <a:spcAft>
                <a:spcPts val="800"/>
              </a:spcAft>
              <a:buFont typeface="Symbol" panose="05050102010706020507" pitchFamily="18" charset="2"/>
              <a:buChar char=""/>
            </a:pPr>
            <a:r>
              <a:rPr lang="en-IN" sz="2000" dirty="0">
                <a:effectLst/>
                <a:latin typeface="Times New Roman" panose="02020603050405020304" pitchFamily="18" charset="0"/>
                <a:ea typeface="Calibri" panose="020F0502020204030204" pitchFamily="34" charset="0"/>
                <a:cs typeface="Times New Roman" panose="02020603050405020304" pitchFamily="18" charset="0"/>
              </a:rPr>
              <a:t>It is also important to develop the restaurant staffs personally and professionally by upskilling and reskilling them. Through peer coaching and peer mentoring it could be done, it will help in building strong relationship. </a:t>
            </a:r>
          </a:p>
        </p:txBody>
      </p:sp>
      <p:pic>
        <p:nvPicPr>
          <p:cNvPr id="4" name="Picture 3">
            <a:extLst>
              <a:ext uri="{FF2B5EF4-FFF2-40B4-BE49-F238E27FC236}">
                <a16:creationId xmlns:a16="http://schemas.microsoft.com/office/drawing/2014/main" id="{ADB030F2-2DAD-0B9D-9E86-6C5A45076A02}"/>
              </a:ext>
            </a:extLst>
          </p:cNvPr>
          <p:cNvPicPr>
            <a:picLocks noChangeAspect="1"/>
          </p:cNvPicPr>
          <p:nvPr/>
        </p:nvPicPr>
        <p:blipFill>
          <a:blip r:embed="rId2"/>
          <a:stretch>
            <a:fillRect/>
          </a:stretch>
        </p:blipFill>
        <p:spPr>
          <a:xfrm>
            <a:off x="7566990" y="2766144"/>
            <a:ext cx="4505739" cy="2477454"/>
          </a:xfrm>
          <a:prstGeom prst="rect">
            <a:avLst/>
          </a:prstGeom>
        </p:spPr>
      </p:pic>
    </p:spTree>
    <p:extLst>
      <p:ext uri="{BB962C8B-B14F-4D97-AF65-F5344CB8AC3E}">
        <p14:creationId xmlns:p14="http://schemas.microsoft.com/office/powerpoint/2010/main" val="13842691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FE74FB-4378-61DB-ADE4-05B2ED7FC341}"/>
              </a:ext>
            </a:extLst>
          </p:cNvPr>
          <p:cNvSpPr txBox="1"/>
          <p:nvPr/>
        </p:nvSpPr>
        <p:spPr>
          <a:xfrm>
            <a:off x="2073965" y="212034"/>
            <a:ext cx="8600661" cy="523220"/>
          </a:xfrm>
          <a:prstGeom prst="rect">
            <a:avLst/>
          </a:prstGeom>
          <a:noFill/>
        </p:spPr>
        <p:txBody>
          <a:bodyPr wrap="square" rtlCol="0">
            <a:spAutoFit/>
          </a:bodyPr>
          <a:lstStyle/>
          <a:p>
            <a:pPr algn="ctr"/>
            <a:r>
              <a:rPr lang="en-IN" sz="2800" b="1" dirty="0">
                <a:effectLst/>
                <a:latin typeface="Times New Roman" panose="02020603050405020304" pitchFamily="18" charset="0"/>
                <a:ea typeface="Calibri" panose="020F0502020204030204" pitchFamily="34" charset="0"/>
              </a:rPr>
              <a:t>Conclusion</a:t>
            </a:r>
            <a:endParaRPr lang="en-IN" sz="2800" b="1" dirty="0"/>
          </a:p>
        </p:txBody>
      </p:sp>
      <p:sp>
        <p:nvSpPr>
          <p:cNvPr id="3" name="TextBox 2">
            <a:extLst>
              <a:ext uri="{FF2B5EF4-FFF2-40B4-BE49-F238E27FC236}">
                <a16:creationId xmlns:a16="http://schemas.microsoft.com/office/drawing/2014/main" id="{2F3DEC52-FF71-23E0-B270-8805B8BBC621}"/>
              </a:ext>
            </a:extLst>
          </p:cNvPr>
          <p:cNvSpPr txBox="1"/>
          <p:nvPr/>
        </p:nvSpPr>
        <p:spPr>
          <a:xfrm>
            <a:off x="251790" y="1560322"/>
            <a:ext cx="7103165" cy="4747710"/>
          </a:xfrm>
          <a:prstGeom prst="rect">
            <a:avLst/>
          </a:prstGeom>
          <a:noFill/>
        </p:spPr>
        <p:txBody>
          <a:bodyPr wrap="square" rtlCol="0">
            <a:spAutoFit/>
          </a:bodyPr>
          <a:lstStyle/>
          <a:p>
            <a:pPr marL="285750" indent="-285750" algn="just">
              <a:lnSpc>
                <a:spcPct val="200000"/>
              </a:lnSpc>
              <a:spcAft>
                <a:spcPts val="800"/>
              </a:spcAft>
              <a:buFont typeface="Arial" panose="020B0604020202020204" pitchFamily="34" charset="0"/>
              <a:buChar char="•"/>
            </a:pPr>
            <a:r>
              <a:rPr lang="en-IN" dirty="0">
                <a:effectLst/>
                <a:latin typeface="Times New Roman" panose="02020603050405020304" pitchFamily="18" charset="0"/>
                <a:ea typeface="Calibri" panose="020F0502020204030204" pitchFamily="34" charset="0"/>
                <a:cs typeface="Times New Roman" panose="02020603050405020304" pitchFamily="18" charset="0"/>
              </a:rPr>
              <a:t>Thus, this presentation can be concluded by saying that managing talent is important through proper strategy.</a:t>
            </a:r>
          </a:p>
          <a:p>
            <a:pPr marL="285750" indent="-285750" algn="just">
              <a:lnSpc>
                <a:spcPct val="200000"/>
              </a:lnSpc>
              <a:spcAft>
                <a:spcPts val="800"/>
              </a:spcAft>
              <a:buFont typeface="Arial" panose="020B0604020202020204" pitchFamily="34" charset="0"/>
              <a:buChar char="•"/>
            </a:pPr>
            <a:r>
              <a:rPr lang="en-IN" dirty="0">
                <a:effectLst/>
                <a:latin typeface="Times New Roman" panose="02020603050405020304" pitchFamily="18" charset="0"/>
                <a:ea typeface="Calibri" panose="020F0502020204030204" pitchFamily="34" charset="0"/>
                <a:cs typeface="Times New Roman" panose="02020603050405020304" pitchFamily="18" charset="0"/>
              </a:rPr>
              <a:t> Labour shortages in the hospitality sector like restaurants is a major issue because shortage of labour means, poor service deliver. </a:t>
            </a:r>
          </a:p>
          <a:p>
            <a:pPr marL="285750" indent="-285750" algn="just">
              <a:lnSpc>
                <a:spcPct val="200000"/>
              </a:lnSpc>
              <a:spcAft>
                <a:spcPts val="800"/>
              </a:spcAft>
              <a:buFont typeface="Arial" panose="020B0604020202020204" pitchFamily="34" charset="0"/>
              <a:buChar char="•"/>
            </a:pPr>
            <a:r>
              <a:rPr lang="en-IN" dirty="0">
                <a:effectLst/>
                <a:latin typeface="Times New Roman" panose="02020603050405020304" pitchFamily="18" charset="0"/>
                <a:ea typeface="Calibri" panose="020F0502020204030204" pitchFamily="34" charset="0"/>
                <a:cs typeface="Times New Roman" panose="02020603050405020304" pitchFamily="18" charset="0"/>
              </a:rPr>
              <a:t>Unsatisfied customer means losing business competitiveness. </a:t>
            </a:r>
          </a:p>
          <a:p>
            <a:pPr marL="285750" indent="-285750" algn="just">
              <a:lnSpc>
                <a:spcPct val="200000"/>
              </a:lnSpc>
              <a:spcAft>
                <a:spcPts val="800"/>
              </a:spcAft>
              <a:buFont typeface="Arial" panose="020B0604020202020204" pitchFamily="34" charset="0"/>
              <a:buChar char="•"/>
            </a:pPr>
            <a:r>
              <a:rPr lang="en-IN" dirty="0">
                <a:effectLst/>
                <a:latin typeface="Times New Roman" panose="02020603050405020304" pitchFamily="18" charset="0"/>
                <a:ea typeface="Calibri" panose="020F0502020204030204" pitchFamily="34" charset="0"/>
                <a:cs typeface="Times New Roman" panose="02020603050405020304" pitchFamily="18" charset="0"/>
              </a:rPr>
              <a:t>Hence this paper focuses on long-term short term talent acquisition strategy and rewards (monetary and non-monetary) that would help retain employees, make them productive, and reduce turnover rate.</a:t>
            </a:r>
          </a:p>
        </p:txBody>
      </p:sp>
      <p:pic>
        <p:nvPicPr>
          <p:cNvPr id="4" name="Picture 3">
            <a:extLst>
              <a:ext uri="{FF2B5EF4-FFF2-40B4-BE49-F238E27FC236}">
                <a16:creationId xmlns:a16="http://schemas.microsoft.com/office/drawing/2014/main" id="{DB524001-D304-FCA1-918B-7F4C9D674364}"/>
              </a:ext>
            </a:extLst>
          </p:cNvPr>
          <p:cNvPicPr>
            <a:picLocks noChangeAspect="1"/>
          </p:cNvPicPr>
          <p:nvPr/>
        </p:nvPicPr>
        <p:blipFill>
          <a:blip r:embed="rId2"/>
          <a:stretch>
            <a:fillRect/>
          </a:stretch>
        </p:blipFill>
        <p:spPr>
          <a:xfrm>
            <a:off x="8552207" y="2237899"/>
            <a:ext cx="3388003" cy="3392556"/>
          </a:xfrm>
          <a:prstGeom prst="rect">
            <a:avLst/>
          </a:prstGeom>
        </p:spPr>
      </p:pic>
    </p:spTree>
    <p:extLst>
      <p:ext uri="{BB962C8B-B14F-4D97-AF65-F5344CB8AC3E}">
        <p14:creationId xmlns:p14="http://schemas.microsoft.com/office/powerpoint/2010/main" val="41819818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BBA05EA-CDD4-00CF-C263-788E7220F2BA}"/>
              </a:ext>
            </a:extLst>
          </p:cNvPr>
          <p:cNvSpPr txBox="1"/>
          <p:nvPr/>
        </p:nvSpPr>
        <p:spPr>
          <a:xfrm>
            <a:off x="901148" y="450574"/>
            <a:ext cx="10588487" cy="822789"/>
          </a:xfrm>
          <a:prstGeom prst="rect">
            <a:avLst/>
          </a:prstGeom>
          <a:noFill/>
        </p:spPr>
        <p:txBody>
          <a:bodyPr wrap="square" rtlCol="0">
            <a:spAutoFit/>
          </a:bodyPr>
          <a:lstStyle/>
          <a:p>
            <a:pPr algn="ctr">
              <a:lnSpc>
                <a:spcPct val="200000"/>
              </a:lnSpc>
              <a:spcBef>
                <a:spcPts val="1200"/>
              </a:spcBef>
            </a:pPr>
            <a:r>
              <a:rPr lang="en-IN"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Reference</a:t>
            </a:r>
          </a:p>
        </p:txBody>
      </p:sp>
      <p:sp>
        <p:nvSpPr>
          <p:cNvPr id="3" name="TextBox 2">
            <a:extLst>
              <a:ext uri="{FF2B5EF4-FFF2-40B4-BE49-F238E27FC236}">
                <a16:creationId xmlns:a16="http://schemas.microsoft.com/office/drawing/2014/main" id="{114AA02C-064C-8067-9140-CCDB408A0336}"/>
              </a:ext>
            </a:extLst>
          </p:cNvPr>
          <p:cNvSpPr txBox="1"/>
          <p:nvPr/>
        </p:nvSpPr>
        <p:spPr>
          <a:xfrm>
            <a:off x="417443" y="1510748"/>
            <a:ext cx="11555896" cy="5404300"/>
          </a:xfrm>
          <a:prstGeom prst="rect">
            <a:avLst/>
          </a:prstGeom>
          <a:noFill/>
        </p:spPr>
        <p:txBody>
          <a:bodyPr wrap="square" rtlCol="0">
            <a:spAutoFit/>
          </a:bodyPr>
          <a:lstStyle/>
          <a:p>
            <a:pPr>
              <a:lnSpc>
                <a:spcPct val="200000"/>
              </a:lnSpc>
              <a:spcAft>
                <a:spcPts val="800"/>
              </a:spcAft>
            </a:pP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Hongal</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P. and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Kinange</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U., 2020. A study on talent management and its impact on organization performance-an empirical review. </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International Journal of Engineering and Management Research</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10</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a:t>
            </a:r>
          </a:p>
          <a:p>
            <a:pPr>
              <a:lnSpc>
                <a:spcPct val="200000"/>
              </a:lnSpc>
              <a:spcAft>
                <a:spcPts val="800"/>
              </a:spcAft>
            </a:pP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Mokhniuk</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A.M., 2016. The impact of monetary rewards on the motivation of employees. </a:t>
            </a:r>
            <a:r>
              <a:rPr lang="en-IN" sz="1800" i="1" dirty="0" err="1">
                <a:effectLst/>
                <a:latin typeface="Times New Roman" panose="02020603050405020304" pitchFamily="18" charset="0"/>
                <a:ea typeface="Calibri" panose="020F0502020204030204" pitchFamily="34" charset="0"/>
                <a:cs typeface="Times New Roman" panose="02020603050405020304" pitchFamily="18" charset="0"/>
              </a:rPr>
              <a:t>Roczniki</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dirty="0" err="1">
                <a:effectLst/>
                <a:latin typeface="Times New Roman" panose="02020603050405020304" pitchFamily="18" charset="0"/>
                <a:ea typeface="Calibri" panose="020F0502020204030204" pitchFamily="34" charset="0"/>
                <a:cs typeface="Times New Roman" panose="02020603050405020304" pitchFamily="18" charset="0"/>
              </a:rPr>
              <a:t>Ekonomiczne</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dirty="0" err="1">
                <a:effectLst/>
                <a:latin typeface="Times New Roman" panose="02020603050405020304" pitchFamily="18" charset="0"/>
                <a:ea typeface="Calibri" panose="020F0502020204030204" pitchFamily="34" charset="0"/>
                <a:cs typeface="Times New Roman" panose="02020603050405020304" pitchFamily="18" charset="0"/>
              </a:rPr>
              <a:t>Kujawsko-Pomorskiej</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dirty="0" err="1">
                <a:effectLst/>
                <a:latin typeface="Times New Roman" panose="02020603050405020304" pitchFamily="18" charset="0"/>
                <a:ea typeface="Calibri" panose="020F0502020204030204" pitchFamily="34" charset="0"/>
                <a:cs typeface="Times New Roman" panose="02020603050405020304" pitchFamily="18" charset="0"/>
              </a:rPr>
              <a:t>Szkoły</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dirty="0" err="1">
                <a:effectLst/>
                <a:latin typeface="Times New Roman" panose="02020603050405020304" pitchFamily="18" charset="0"/>
                <a:ea typeface="Calibri" panose="020F0502020204030204" pitchFamily="34" charset="0"/>
                <a:cs typeface="Times New Roman" panose="02020603050405020304" pitchFamily="18" charset="0"/>
              </a:rPr>
              <a:t>Wyższej</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 w </a:t>
            </a:r>
            <a:r>
              <a:rPr lang="en-IN" sz="1800" i="1" dirty="0" err="1">
                <a:effectLst/>
                <a:latin typeface="Times New Roman" panose="02020603050405020304" pitchFamily="18" charset="0"/>
                <a:ea typeface="Calibri" panose="020F0502020204030204" pitchFamily="34" charset="0"/>
                <a:cs typeface="Times New Roman" panose="02020603050405020304" pitchFamily="18" charset="0"/>
              </a:rPr>
              <a:t>Bydgoszczy</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(9), pp.336-346.</a:t>
            </a:r>
          </a:p>
          <a:p>
            <a:pPr>
              <a:lnSpc>
                <a:spcPct val="20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Reis, I., Sousa, M.J. and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Dionísio</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 2021. Employer branding as a talent management tool: A systematic literature revision. </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Sustainability</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13</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(19), p.10698.</a:t>
            </a:r>
          </a:p>
          <a:p>
            <a:pPr>
              <a:lnSpc>
                <a:spcPct val="20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Singh, R.P., 2021. Talent management literature review. </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Feedforward: Journal of Human Resource</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1</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(1), pp.43-48.</a:t>
            </a:r>
          </a:p>
          <a:p>
            <a:pPr>
              <a:lnSpc>
                <a:spcPct val="20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Zaharie, M.A. and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Seeber</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M., 2018. Are non-monetary rewards effective in attracting peer reviewers? A natural experiment. </a:t>
            </a:r>
            <a:r>
              <a:rPr lang="en-IN" sz="1800" i="1" dirty="0" err="1">
                <a:effectLst/>
                <a:latin typeface="Times New Roman" panose="02020603050405020304" pitchFamily="18" charset="0"/>
                <a:ea typeface="Calibri" panose="020F0502020204030204" pitchFamily="34" charset="0"/>
                <a:cs typeface="Times New Roman" panose="02020603050405020304" pitchFamily="18" charset="0"/>
              </a:rPr>
              <a:t>Scientometrics</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117</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(3), pp.1587-1609.</a:t>
            </a:r>
          </a:p>
        </p:txBody>
      </p:sp>
    </p:spTree>
    <p:extLst>
      <p:ext uri="{BB962C8B-B14F-4D97-AF65-F5344CB8AC3E}">
        <p14:creationId xmlns:p14="http://schemas.microsoft.com/office/powerpoint/2010/main" val="16486663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7D1CCA6-FE68-360C-4069-320128E8F4A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132522"/>
            <a:ext cx="12192000" cy="6725478"/>
          </a:xfrm>
          <a:prstGeom prst="rect">
            <a:avLst/>
          </a:prstGeom>
        </p:spPr>
      </p:pic>
    </p:spTree>
    <p:extLst>
      <p:ext uri="{BB962C8B-B14F-4D97-AF65-F5344CB8AC3E}">
        <p14:creationId xmlns:p14="http://schemas.microsoft.com/office/powerpoint/2010/main" val="4292291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TotalTime>
  <Words>876</Words>
  <Application>Microsoft Office PowerPoint</Application>
  <PresentationFormat>Widescreen</PresentationFormat>
  <Paragraphs>53</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laptop</dc:creator>
  <cp:lastModifiedBy>Poulami Das</cp:lastModifiedBy>
  <cp:revision>37</cp:revision>
  <dcterms:created xsi:type="dcterms:W3CDTF">2023-03-31T14:11:35Z</dcterms:created>
  <dcterms:modified xsi:type="dcterms:W3CDTF">2023-04-01T10:29:23Z</dcterms:modified>
</cp:coreProperties>
</file>