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sldIdLst>
    <p:sldId id="257" r:id="rId4"/>
    <p:sldId id="256" r:id="rId5"/>
    <p:sldId id="263" r:id="rId6"/>
    <p:sldId id="266" r:id="rId7"/>
    <p:sldId id="267" r:id="rId8"/>
    <p:sldId id="268" r:id="rId9"/>
    <p:sldId id="269" r:id="rId10"/>
    <p:sldId id="273" r:id="rId11"/>
    <p:sldId id="274" r:id="rId12"/>
    <p:sldId id="275" r:id="rId13"/>
    <p:sldId id="276" r:id="rId14"/>
    <p:sldId id="277" r:id="rId15"/>
    <p:sldId id="279" r:id="rId16"/>
    <p:sldId id="280" r:id="rId17"/>
    <p:sldId id="278" r:id="rId18"/>
    <p:sldId id="281" r:id="rId19"/>
    <p:sldId id="282" r:id="rId20"/>
    <p:sldId id="283" r:id="rId21"/>
    <p:sldId id="284" r:id="rId22"/>
    <p:sldId id="285" r:id="rId23"/>
    <p:sldId id="286" r:id="rId24"/>
    <p:sldId id="287" r:id="rId25"/>
    <p:sldId id="288" r:id="rId26"/>
    <p:sldId id="289" r:id="rId27"/>
    <p:sldId id="290" r:id="rId28"/>
    <p:sldId id="261" r:id="rId29"/>
    <p:sldId id="292" r:id="rId30"/>
    <p:sldId id="262" r:id="rId31"/>
    <p:sldId id="260" r:id="rId32"/>
    <p:sldId id="264" r:id="rId33"/>
    <p:sldId id="265" r:id="rId34"/>
    <p:sldId id="258" r:id="rId35"/>
    <p:sldId id="270" r:id="rId36"/>
    <p:sldId id="271" r:id="rId37"/>
    <p:sldId id="293" r:id="rId38"/>
    <p:sldId id="272" r:id="rId39"/>
    <p:sldId id="259" r:id="rId40"/>
    <p:sldId id="294" r:id="rId41"/>
    <p:sldId id="291" r:id="rId42"/>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4CD9C4-0D6A-4827-BEEF-E659DD3DDD2D}" v="83" dt="2025-02-06T12:53:26.874"/>
    <p1510:client id="{2F092332-9919-CB91-637C-1447F7AAA804}" v="9" dt="2025-02-06T09:34:32.6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p:scale>
          <a:sx n="100" d="100"/>
          <a:sy n="100" d="100"/>
        </p:scale>
        <p:origin x="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094CD9C4-0D6A-4827-BEEF-E659DD3DDD2D}"/>
    <pc:docChg chg="undo custSel addSld modSld">
      <pc:chgData name="Deborah Jenkins" userId="3cd02ba5-e528-4585-978d-4fde2b47730a" providerId="ADAL" clId="{094CD9C4-0D6A-4827-BEEF-E659DD3DDD2D}" dt="2025-02-06T12:53:26.874" v="86" actId="113"/>
      <pc:docMkLst>
        <pc:docMk/>
      </pc:docMkLst>
      <pc:sldChg chg="modSp mod">
        <pc:chgData name="Deborah Jenkins" userId="3cd02ba5-e528-4585-978d-4fde2b47730a" providerId="ADAL" clId="{094CD9C4-0D6A-4827-BEEF-E659DD3DDD2D}" dt="2025-02-05T20:55:49.759" v="0" actId="1076"/>
        <pc:sldMkLst>
          <pc:docMk/>
          <pc:sldMk cId="74340722" sldId="259"/>
        </pc:sldMkLst>
        <pc:picChg chg="mod">
          <ac:chgData name="Deborah Jenkins" userId="3cd02ba5-e528-4585-978d-4fde2b47730a" providerId="ADAL" clId="{094CD9C4-0D6A-4827-BEEF-E659DD3DDD2D}" dt="2025-02-05T20:55:49.759" v="0" actId="1076"/>
          <ac:picMkLst>
            <pc:docMk/>
            <pc:sldMk cId="74340722" sldId="259"/>
            <ac:picMk id="4" creationId="{C5D581BE-934E-5275-547C-90D66716284A}"/>
          </ac:picMkLst>
        </pc:picChg>
      </pc:sldChg>
      <pc:sldChg chg="modSp mod">
        <pc:chgData name="Deborah Jenkins" userId="3cd02ba5-e528-4585-978d-4fde2b47730a" providerId="ADAL" clId="{094CD9C4-0D6A-4827-BEEF-E659DD3DDD2D}" dt="2025-02-06T12:51:16.263" v="66" actId="27636"/>
        <pc:sldMkLst>
          <pc:docMk/>
          <pc:sldMk cId="3499043394" sldId="270"/>
        </pc:sldMkLst>
        <pc:spChg chg="mod">
          <ac:chgData name="Deborah Jenkins" userId="3cd02ba5-e528-4585-978d-4fde2b47730a" providerId="ADAL" clId="{094CD9C4-0D6A-4827-BEEF-E659DD3DDD2D}" dt="2025-02-06T12:51:16.263" v="66" actId="27636"/>
          <ac:spMkLst>
            <pc:docMk/>
            <pc:sldMk cId="3499043394" sldId="270"/>
            <ac:spMk id="3" creationId="{0882EC7B-C864-BAD7-CD7C-840AEE391D67}"/>
          </ac:spMkLst>
        </pc:spChg>
      </pc:sldChg>
      <pc:sldChg chg="addSp delSp modSp new mod">
        <pc:chgData name="Deborah Jenkins" userId="3cd02ba5-e528-4585-978d-4fde2b47730a" providerId="ADAL" clId="{094CD9C4-0D6A-4827-BEEF-E659DD3DDD2D}" dt="2025-02-06T12:44:18.636" v="20" actId="14100"/>
        <pc:sldMkLst>
          <pc:docMk/>
          <pc:sldMk cId="1556484055" sldId="292"/>
        </pc:sldMkLst>
        <pc:spChg chg="mod">
          <ac:chgData name="Deborah Jenkins" userId="3cd02ba5-e528-4585-978d-4fde2b47730a" providerId="ADAL" clId="{094CD9C4-0D6A-4827-BEEF-E659DD3DDD2D}" dt="2025-02-06T12:43:57.427" v="14" actId="27636"/>
          <ac:spMkLst>
            <pc:docMk/>
            <pc:sldMk cId="1556484055" sldId="292"/>
            <ac:spMk id="2" creationId="{9C432F17-BC2D-1B75-D273-B9995EFFAE19}"/>
          </ac:spMkLst>
        </pc:spChg>
        <pc:spChg chg="del">
          <ac:chgData name="Deborah Jenkins" userId="3cd02ba5-e528-4585-978d-4fde2b47730a" providerId="ADAL" clId="{094CD9C4-0D6A-4827-BEEF-E659DD3DDD2D}" dt="2025-02-06T12:42:59.364" v="2" actId="22"/>
          <ac:spMkLst>
            <pc:docMk/>
            <pc:sldMk cId="1556484055" sldId="292"/>
            <ac:spMk id="3" creationId="{DE3071D5-796A-3EAE-7B90-9DA9F7362245}"/>
          </ac:spMkLst>
        </pc:spChg>
        <pc:picChg chg="add mod ord">
          <ac:chgData name="Deborah Jenkins" userId="3cd02ba5-e528-4585-978d-4fde2b47730a" providerId="ADAL" clId="{094CD9C4-0D6A-4827-BEEF-E659DD3DDD2D}" dt="2025-02-06T12:44:18.636" v="20" actId="14100"/>
          <ac:picMkLst>
            <pc:docMk/>
            <pc:sldMk cId="1556484055" sldId="292"/>
            <ac:picMk id="5" creationId="{F780D8C7-1858-595D-4514-F99A925D534A}"/>
          </ac:picMkLst>
        </pc:picChg>
        <pc:picChg chg="add mod">
          <ac:chgData name="Deborah Jenkins" userId="3cd02ba5-e528-4585-978d-4fde2b47730a" providerId="ADAL" clId="{094CD9C4-0D6A-4827-BEEF-E659DD3DDD2D}" dt="2025-02-06T12:44:08.761" v="17" actId="14100"/>
          <ac:picMkLst>
            <pc:docMk/>
            <pc:sldMk cId="1556484055" sldId="292"/>
            <ac:picMk id="7" creationId="{A063409B-4CD5-5820-89BD-409B04D91977}"/>
          </ac:picMkLst>
        </pc:picChg>
      </pc:sldChg>
      <pc:sldChg chg="modSp new mod modAnim">
        <pc:chgData name="Deborah Jenkins" userId="3cd02ba5-e528-4585-978d-4fde2b47730a" providerId="ADAL" clId="{094CD9C4-0D6A-4827-BEEF-E659DD3DDD2D}" dt="2025-02-06T12:47:20.639" v="43"/>
        <pc:sldMkLst>
          <pc:docMk/>
          <pc:sldMk cId="28285807" sldId="293"/>
        </pc:sldMkLst>
        <pc:spChg chg="mod">
          <ac:chgData name="Deborah Jenkins" userId="3cd02ba5-e528-4585-978d-4fde2b47730a" providerId="ADAL" clId="{094CD9C4-0D6A-4827-BEEF-E659DD3DDD2D}" dt="2025-02-06T12:46:33.326" v="33" actId="27636"/>
          <ac:spMkLst>
            <pc:docMk/>
            <pc:sldMk cId="28285807" sldId="293"/>
            <ac:spMk id="2" creationId="{9A7A89D6-F60A-6166-2E95-D52F0CBA292F}"/>
          </ac:spMkLst>
        </pc:spChg>
        <pc:spChg chg="mod">
          <ac:chgData name="Deborah Jenkins" userId="3cd02ba5-e528-4585-978d-4fde2b47730a" providerId="ADAL" clId="{094CD9C4-0D6A-4827-BEEF-E659DD3DDD2D}" dt="2025-02-06T12:46:54.319" v="40" actId="27636"/>
          <ac:spMkLst>
            <pc:docMk/>
            <pc:sldMk cId="28285807" sldId="293"/>
            <ac:spMk id="3" creationId="{1A92781A-4DA7-536F-E1D1-2A988E4A9FAF}"/>
          </ac:spMkLst>
        </pc:spChg>
      </pc:sldChg>
      <pc:sldChg chg="addSp delSp modSp new mod modAnim">
        <pc:chgData name="Deborah Jenkins" userId="3cd02ba5-e528-4585-978d-4fde2b47730a" providerId="ADAL" clId="{094CD9C4-0D6A-4827-BEEF-E659DD3DDD2D}" dt="2025-02-06T12:53:26.874" v="86" actId="113"/>
        <pc:sldMkLst>
          <pc:docMk/>
          <pc:sldMk cId="2051032614" sldId="294"/>
        </pc:sldMkLst>
        <pc:spChg chg="mod">
          <ac:chgData name="Deborah Jenkins" userId="3cd02ba5-e528-4585-978d-4fde2b47730a" providerId="ADAL" clId="{094CD9C4-0D6A-4827-BEEF-E659DD3DDD2D}" dt="2025-02-06T12:52:24.434" v="77" actId="1076"/>
          <ac:spMkLst>
            <pc:docMk/>
            <pc:sldMk cId="2051032614" sldId="294"/>
            <ac:spMk id="2" creationId="{8DFEF932-7916-DB4F-10A1-54EA322C3D7D}"/>
          </ac:spMkLst>
        </pc:spChg>
        <pc:spChg chg="del">
          <ac:chgData name="Deborah Jenkins" userId="3cd02ba5-e528-4585-978d-4fde2b47730a" providerId="ADAL" clId="{094CD9C4-0D6A-4827-BEEF-E659DD3DDD2D}" dt="2025-02-06T12:51:56.164" v="68"/>
          <ac:spMkLst>
            <pc:docMk/>
            <pc:sldMk cId="2051032614" sldId="294"/>
            <ac:spMk id="3" creationId="{6580AC93-F3D7-67F0-0F01-9B8923219C2D}"/>
          </ac:spMkLst>
        </pc:spChg>
        <pc:spChg chg="add mod">
          <ac:chgData name="Deborah Jenkins" userId="3cd02ba5-e528-4585-978d-4fde2b47730a" providerId="ADAL" clId="{094CD9C4-0D6A-4827-BEEF-E659DD3DDD2D}" dt="2025-02-06T12:53:26.874" v="86" actId="113"/>
          <ac:spMkLst>
            <pc:docMk/>
            <pc:sldMk cId="2051032614" sldId="294"/>
            <ac:spMk id="6" creationId="{54D9EDA8-9F9E-E7F3-66C9-81DBC825FE0F}"/>
          </ac:spMkLst>
        </pc:spChg>
        <pc:picChg chg="add mod">
          <ac:chgData name="Deborah Jenkins" userId="3cd02ba5-e528-4585-978d-4fde2b47730a" providerId="ADAL" clId="{094CD9C4-0D6A-4827-BEEF-E659DD3DDD2D}" dt="2025-02-06T12:53:14.055" v="84" actId="1076"/>
          <ac:picMkLst>
            <pc:docMk/>
            <pc:sldMk cId="2051032614" sldId="294"/>
            <ac:picMk id="4" creationId="{D9CC2E86-0F66-986E-5975-4F1A92CF7E48}"/>
          </ac:picMkLst>
        </pc:picChg>
      </pc:sldChg>
    </pc:docChg>
  </pc:docChgLst>
  <pc:docChgLst>
    <pc:chgData name="Deborah Jenkins" userId="S::deborah.jenkins@uwtsd.ac.uk::3cd02ba5-e528-4585-978d-4fde2b47730a" providerId="AD" clId="Web-{2F092332-9919-CB91-637C-1447F7AAA804}"/>
    <pc:docChg chg="modSld">
      <pc:chgData name="Deborah Jenkins" userId="S::deborah.jenkins@uwtsd.ac.uk::3cd02ba5-e528-4585-978d-4fde2b47730a" providerId="AD" clId="Web-{2F092332-9919-CB91-637C-1447F7AAA804}" dt="2025-02-06T09:34:32.601" v="9"/>
      <pc:docMkLst>
        <pc:docMk/>
      </pc:docMkLst>
      <pc:sldChg chg="modSp">
        <pc:chgData name="Deborah Jenkins" userId="S::deborah.jenkins@uwtsd.ac.uk::3cd02ba5-e528-4585-978d-4fde2b47730a" providerId="AD" clId="Web-{2F092332-9919-CB91-637C-1447F7AAA804}" dt="2025-02-06T09:33:56.974" v="3" actId="14100"/>
        <pc:sldMkLst>
          <pc:docMk/>
          <pc:sldMk cId="3272664559" sldId="267"/>
        </pc:sldMkLst>
        <pc:picChg chg="mod">
          <ac:chgData name="Deborah Jenkins" userId="S::deborah.jenkins@uwtsd.ac.uk::3cd02ba5-e528-4585-978d-4fde2b47730a" providerId="AD" clId="Web-{2F092332-9919-CB91-637C-1447F7AAA804}" dt="2025-02-06T09:33:56.974" v="3" actId="14100"/>
          <ac:picMkLst>
            <pc:docMk/>
            <pc:sldMk cId="3272664559" sldId="267"/>
            <ac:picMk id="5" creationId="{B3D3AF76-FEEA-5F68-BB39-1EDE702E3115}"/>
          </ac:picMkLst>
        </pc:picChg>
      </pc:sldChg>
      <pc:sldChg chg="modSp addAnim">
        <pc:chgData name="Deborah Jenkins" userId="S::deborah.jenkins@uwtsd.ac.uk::3cd02ba5-e528-4585-978d-4fde2b47730a" providerId="AD" clId="Web-{2F092332-9919-CB91-637C-1447F7AAA804}" dt="2025-02-06T09:34:32.601" v="9"/>
        <pc:sldMkLst>
          <pc:docMk/>
          <pc:sldMk cId="4186054410" sldId="268"/>
        </pc:sldMkLst>
        <pc:spChg chg="mod">
          <ac:chgData name="Deborah Jenkins" userId="S::deborah.jenkins@uwtsd.ac.uk::3cd02ba5-e528-4585-978d-4fde2b47730a" providerId="AD" clId="Web-{2F092332-9919-CB91-637C-1447F7AAA804}" dt="2025-02-06T09:34:21.523" v="8" actId="1076"/>
          <ac:spMkLst>
            <pc:docMk/>
            <pc:sldMk cId="4186054410" sldId="268"/>
            <ac:spMk id="2" creationId="{73D8E030-2AB8-72FE-504F-1DDAEC3DA224}"/>
          </ac:spMkLst>
        </pc:spChg>
        <pc:spChg chg="mod">
          <ac:chgData name="Deborah Jenkins" userId="S::deborah.jenkins@uwtsd.ac.uk::3cd02ba5-e528-4585-978d-4fde2b47730a" providerId="AD" clId="Web-{2F092332-9919-CB91-637C-1447F7AAA804}" dt="2025-02-06T09:34:18.569" v="7" actId="14100"/>
          <ac:spMkLst>
            <pc:docMk/>
            <pc:sldMk cId="4186054410" sldId="268"/>
            <ac:spMk id="3" creationId="{D15A6348-C13C-42F9-3C66-416969C36B6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78520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56730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ED24289-11EB-449A-8829-FC9584E188C2}"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869462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D24289-11EB-449A-8829-FC9584E188C2}" type="datetimeFigureOut">
              <a:rPr lang="en-GB" smtClean="0"/>
              <a:t>05/02/2025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902452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D24289-11EB-449A-8829-FC9584E188C2}" type="datetimeFigureOut">
              <a:rPr lang="en-GB" smtClean="0"/>
              <a:t>05/02/2025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753099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D24289-11EB-449A-8829-FC9584E188C2}" type="datetimeFigureOut">
              <a:rPr lang="en-GB" smtClean="0"/>
              <a:t>05/02/2025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537937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D24289-11EB-449A-8829-FC9584E188C2}" type="datetimeFigureOut">
              <a:rPr lang="en-GB" smtClean="0"/>
              <a:t>05/02/2025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075875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05/02/2025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3321636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05/02/2025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706587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D24289-11EB-449A-8829-FC9584E188C2}"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879450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D24289-11EB-449A-8829-FC9584E188C2}"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0602818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1ED24289-11EB-449A-8829-FC9584E188C2}" type="datetimeFigureOut">
              <a:rPr lang="en-GB" smtClean="0"/>
              <a:t>05/02/2025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461624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1ED24289-11EB-449A-8829-FC9584E188C2}" type="datetimeFigureOut">
              <a:rPr lang="en-GB" smtClean="0"/>
              <a:t>05/02/2025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0219005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990430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31518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922632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291564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9876358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34480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3707032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7497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D24289-11EB-449A-8829-FC9584E188C2}" type="datetimeFigureOut">
              <a:rPr lang="en-GB" smtClean="0"/>
              <a:t>05/02/2025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545756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83749138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76363789"/>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pikist.com/free-photo-iyrmt" TargetMode="External"/><Relationship Id="rId2" Type="http://schemas.openxmlformats.org/officeDocument/2006/relationships/image" Target="../media/image6.jp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hyperlink" Target="https://www.statista.com/topics/962/global-tourism/#editorsPicks" TargetMode="Externa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s://www.boell.de/en/2017/08/21/gross-domestic-product-too-narrow-indicator-prosperity-measuring-natural-capital-and" TargetMode="External"/><Relationship Id="rId2" Type="http://schemas.openxmlformats.org/officeDocument/2006/relationships/image" Target="../media/image9.jp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5.xml"/><Relationship Id="rId1" Type="http://schemas.openxmlformats.org/officeDocument/2006/relationships/video" Target="https://www.youtube.com/embed/EqxvnkTp99o?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6.xml"/><Relationship Id="rId1" Type="http://schemas.openxmlformats.org/officeDocument/2006/relationships/video" Target="https://www.youtube.com/embed/hF6GgT-fpbM?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6.xml"/><Relationship Id="rId1" Type="http://schemas.openxmlformats.org/officeDocument/2006/relationships/video" Target="https://www.youtube.com/embed/5X0H_2HjWgI?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6.xml"/><Relationship Id="rId1" Type="http://schemas.openxmlformats.org/officeDocument/2006/relationships/video" Target="https://www.youtube.com/embed/rzWEItKPH8o?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16.xml"/><Relationship Id="rId1" Type="http://schemas.openxmlformats.org/officeDocument/2006/relationships/video" Target="https://www.youtube.com/embed/vwDR5J6dkgI?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16.xml"/><Relationship Id="rId1" Type="http://schemas.openxmlformats.org/officeDocument/2006/relationships/video" Target="https://www.youtube.com/embed/Xb-fDFTeRwE?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hyperlink" Target="file:///C:\Users\deborah.jenkins\OneDrive%20-%20University%20of%20Wales%20Trinity%20Saint%20David\Documents\Sustainable%20Global%20Tourism\ABTA%20Tourism%20for%20Good%20Report.Guide%20(1).pdf" TargetMode="External"/><Relationship Id="rId2" Type="http://schemas.openxmlformats.org/officeDocument/2006/relationships/slideLayout" Target="../slideLayouts/slideLayout13.xml"/><Relationship Id="rId1" Type="http://schemas.openxmlformats.org/officeDocument/2006/relationships/video" Target="https://www.youtube.com/embed/VQ_xzrY_7wo?feature=oembed" TargetMode="External"/><Relationship Id="rId5" Type="http://schemas.openxmlformats.org/officeDocument/2006/relationships/hyperlink" Target="https://www.abta.com/sustainability" TargetMode="External"/><Relationship Id="rId4" Type="http://schemas.openxmlformats.org/officeDocument/2006/relationships/image" Target="../media/image17.jpeg"/></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www.thetravelfoundation.org.uk/" TargetMode="External"/><Relationship Id="rId1" Type="http://schemas.openxmlformats.org/officeDocument/2006/relationships/slideLayout" Target="../slideLayouts/slideLayout16.xml"/><Relationship Id="rId4" Type="http://schemas.openxmlformats.org/officeDocument/2006/relationships/hyperlink" Target="https://www.duurzaamnieuws.nl/halveren-van-de-nederlandse-voetafdruk-moet-veel-eerder-dan-2050/"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www.thetravelfoundation.org.uk/wp-content/uploads/2023/02/EnvisionTourism_Full_FINAL.pdf" TargetMode="Externa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hyperlink" Target="https://www.thetravelfoundation.org.uk/wp-content/uploads/2016/11/TIMM-Case-study_web1.pdf" TargetMode="Externa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hyperlink" Target="https://wttc.org/news-article/consumers-in-favour-of-sustainable-travel-but-cost-is-king-reveals-wttc-report" TargetMode="Externa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hyperlink" Target="https://www.un.org/en" TargetMode="External"/><Relationship Id="rId2" Type="http://schemas.openxmlformats.org/officeDocument/2006/relationships/slideLayout" Target="../slideLayouts/slideLayout16.xml"/><Relationship Id="rId1" Type="http://schemas.openxmlformats.org/officeDocument/2006/relationships/video" Target="https://www.youtube.com/embed/JO75ihuFW0Y?feature=oembed" TargetMode="External"/><Relationship Id="rId4" Type="http://schemas.openxmlformats.org/officeDocument/2006/relationships/image" Target="../media/image22.jpeg"/></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15.xml"/><Relationship Id="rId1" Type="http://schemas.openxmlformats.org/officeDocument/2006/relationships/video" Target="https://www.youtube.com/embed/vH5-rZGeTTU?feature=oembed" TargetMode="External"/><Relationship Id="rId4" Type="http://schemas.openxmlformats.org/officeDocument/2006/relationships/image" Target="../media/image24.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worldwildlife.org/about/" TargetMode="External"/><Relationship Id="rId1" Type="http://schemas.openxmlformats.org/officeDocument/2006/relationships/slideLayout" Target="../slideLayouts/slideLayout16.xml"/><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un.org/pga/76/culture-and-sustainable-development/" TargetMode="Externa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EarthshotPrize" TargetMode="External"/><Relationship Id="rId2" Type="http://schemas.openxmlformats.org/officeDocument/2006/relationships/slideLayout" Target="../slideLayouts/slideLayout15.xml"/><Relationship Id="rId1" Type="http://schemas.openxmlformats.org/officeDocument/2006/relationships/video" Target="https://www.youtube.com/embed/jZLiqMzinBo?feature=oembed" TargetMode="External"/><Relationship Id="rId4" Type="http://schemas.openxmlformats.org/officeDocument/2006/relationships/image" Target="../media/image28.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921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01036-0B9B-7E82-06BF-0199FA62DF23}"/>
              </a:ext>
            </a:extLst>
          </p:cNvPr>
          <p:cNvSpPr>
            <a:spLocks noGrp="1"/>
          </p:cNvSpPr>
          <p:nvPr>
            <p:ph type="title"/>
          </p:nvPr>
        </p:nvSpPr>
        <p:spPr>
          <a:xfrm>
            <a:off x="156147" y="110294"/>
            <a:ext cx="10515600" cy="1325563"/>
          </a:xfrm>
        </p:spPr>
        <p:txBody>
          <a:bodyPr anchor="ctr">
            <a:normAutofit/>
          </a:bodyPr>
          <a:lstStyle/>
          <a:p>
            <a:r>
              <a:rPr lang="en-GB" dirty="0"/>
              <a:t>Sustainable Global Tourism </a:t>
            </a:r>
          </a:p>
        </p:txBody>
      </p:sp>
      <p:sp>
        <p:nvSpPr>
          <p:cNvPr id="3" name="Subtitle 2">
            <a:extLst>
              <a:ext uri="{FF2B5EF4-FFF2-40B4-BE49-F238E27FC236}">
                <a16:creationId xmlns:a16="http://schemas.microsoft.com/office/drawing/2014/main" id="{8C8EBF1A-C8C8-33EC-C70D-6206EC49A1F7}"/>
              </a:ext>
            </a:extLst>
          </p:cNvPr>
          <p:cNvSpPr>
            <a:spLocks noGrp="1"/>
          </p:cNvSpPr>
          <p:nvPr>
            <p:ph sz="half" idx="1"/>
          </p:nvPr>
        </p:nvSpPr>
        <p:spPr>
          <a:xfrm>
            <a:off x="838200" y="1825625"/>
            <a:ext cx="5181600" cy="4351338"/>
          </a:xfrm>
        </p:spPr>
        <p:txBody>
          <a:bodyPr>
            <a:normAutofit/>
          </a:bodyPr>
          <a:lstStyle/>
          <a:p>
            <a:r>
              <a:rPr lang="en-GB" dirty="0"/>
              <a:t>BMTP5023</a:t>
            </a:r>
          </a:p>
          <a:p>
            <a:endParaRPr lang="en-GB" dirty="0"/>
          </a:p>
          <a:p>
            <a:r>
              <a:rPr lang="en-GB" dirty="0"/>
              <a:t>WEEK 2</a:t>
            </a:r>
          </a:p>
        </p:txBody>
      </p:sp>
      <p:pic>
        <p:nvPicPr>
          <p:cNvPr id="4" name="Picture 3">
            <a:extLst>
              <a:ext uri="{FF2B5EF4-FFF2-40B4-BE49-F238E27FC236}">
                <a16:creationId xmlns:a16="http://schemas.microsoft.com/office/drawing/2014/main" id="{AE0BF6AA-F716-7021-460C-D204AF499F81}"/>
              </a:ext>
            </a:extLst>
          </p:cNvPr>
          <p:cNvPicPr>
            <a:picLocks noChangeAspect="1"/>
          </p:cNvPicPr>
          <p:nvPr/>
        </p:nvPicPr>
        <p:blipFill>
          <a:blip r:embed="rId2"/>
          <a:srcRect r="33016" b="-1"/>
          <a:stretch/>
        </p:blipFill>
        <p:spPr>
          <a:xfrm>
            <a:off x="6854253" y="963691"/>
            <a:ext cx="5181600" cy="4351338"/>
          </a:xfrm>
          <a:prstGeom prst="rect">
            <a:avLst/>
          </a:prstGeom>
          <a:noFill/>
        </p:spPr>
      </p:pic>
    </p:spTree>
    <p:extLst>
      <p:ext uri="{BB962C8B-B14F-4D97-AF65-F5344CB8AC3E}">
        <p14:creationId xmlns:p14="http://schemas.microsoft.com/office/powerpoint/2010/main" val="1205172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7CBB-F7B2-A511-E933-206CCCAE13DD}"/>
              </a:ext>
            </a:extLst>
          </p:cNvPr>
          <p:cNvSpPr>
            <a:spLocks noGrp="1"/>
          </p:cNvSpPr>
          <p:nvPr>
            <p:ph type="title"/>
          </p:nvPr>
        </p:nvSpPr>
        <p:spPr>
          <a:xfrm>
            <a:off x="838200" y="365126"/>
            <a:ext cx="10515600" cy="1325563"/>
          </a:xfrm>
        </p:spPr>
        <p:txBody>
          <a:bodyPr anchor="ctr">
            <a:normAutofit/>
          </a:bodyPr>
          <a:lstStyle/>
          <a:p>
            <a:r>
              <a:rPr lang="en-GB" dirty="0"/>
              <a:t>What is the purpose of sustainability?</a:t>
            </a:r>
          </a:p>
        </p:txBody>
      </p:sp>
      <p:sp>
        <p:nvSpPr>
          <p:cNvPr id="3" name="Content Placeholder 2">
            <a:extLst>
              <a:ext uri="{FF2B5EF4-FFF2-40B4-BE49-F238E27FC236}">
                <a16:creationId xmlns:a16="http://schemas.microsoft.com/office/drawing/2014/main" id="{9BA547EB-9A12-4EC1-21A2-0B4766967018}"/>
              </a:ext>
            </a:extLst>
          </p:cNvPr>
          <p:cNvSpPr>
            <a:spLocks noGrp="1"/>
          </p:cNvSpPr>
          <p:nvPr>
            <p:ph sz="half" idx="1"/>
          </p:nvPr>
        </p:nvSpPr>
        <p:spPr>
          <a:xfrm>
            <a:off x="838200" y="1825625"/>
            <a:ext cx="5156200" cy="3809862"/>
          </a:xfrm>
        </p:spPr>
        <p:txBody>
          <a:bodyPr>
            <a:normAutofit/>
          </a:bodyPr>
          <a:lstStyle/>
          <a:p>
            <a:r>
              <a:rPr lang="en-GB" dirty="0"/>
              <a:t>Sustainability looks to protect our natural environment, human and ecological health, while driving innovation and not compromising our way of life. (Young &amp; Dhanda, 2013)</a:t>
            </a:r>
          </a:p>
        </p:txBody>
      </p:sp>
      <p:pic>
        <p:nvPicPr>
          <p:cNvPr id="5" name="Picture 4" descr="A hand holding a green planet">
            <a:extLst>
              <a:ext uri="{FF2B5EF4-FFF2-40B4-BE49-F238E27FC236}">
                <a16:creationId xmlns:a16="http://schemas.microsoft.com/office/drawing/2014/main" id="{B4EFC57D-C73D-3DA9-9931-3F1F90EE66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7600" y="2016119"/>
            <a:ext cx="5156200" cy="3428873"/>
          </a:xfrm>
          <a:prstGeom prst="rect">
            <a:avLst/>
          </a:prstGeom>
          <a:noFill/>
        </p:spPr>
      </p:pic>
    </p:spTree>
    <p:extLst>
      <p:ext uri="{BB962C8B-B14F-4D97-AF65-F5344CB8AC3E}">
        <p14:creationId xmlns:p14="http://schemas.microsoft.com/office/powerpoint/2010/main" val="88559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E0486-662E-8F55-44FA-AB0B838A752E}"/>
              </a:ext>
            </a:extLst>
          </p:cNvPr>
          <p:cNvSpPr>
            <a:spLocks noGrp="1"/>
          </p:cNvSpPr>
          <p:nvPr>
            <p:ph type="title"/>
          </p:nvPr>
        </p:nvSpPr>
        <p:spPr/>
        <p:txBody>
          <a:bodyPr/>
          <a:lstStyle/>
          <a:p>
            <a:r>
              <a:rPr lang="en-GB" dirty="0"/>
              <a:t>What are the 3 principles of sustainability?</a:t>
            </a:r>
          </a:p>
        </p:txBody>
      </p:sp>
      <p:sp>
        <p:nvSpPr>
          <p:cNvPr id="3" name="Content Placeholder 2">
            <a:extLst>
              <a:ext uri="{FF2B5EF4-FFF2-40B4-BE49-F238E27FC236}">
                <a16:creationId xmlns:a16="http://schemas.microsoft.com/office/drawing/2014/main" id="{6FCAB0FA-95F1-221D-7F6E-95A4A506726E}"/>
              </a:ext>
            </a:extLst>
          </p:cNvPr>
          <p:cNvSpPr>
            <a:spLocks noGrp="1"/>
          </p:cNvSpPr>
          <p:nvPr>
            <p:ph idx="1"/>
          </p:nvPr>
        </p:nvSpPr>
        <p:spPr/>
        <p:txBody>
          <a:bodyPr/>
          <a:lstStyle/>
          <a:p>
            <a:r>
              <a:rPr lang="en-GB" dirty="0"/>
              <a:t>The principles of sustainability are the foundations of what this concept represents. </a:t>
            </a:r>
          </a:p>
          <a:p>
            <a:r>
              <a:rPr lang="en-GB" dirty="0"/>
              <a:t>Sustainability is made up of three pillars: Economy, society and the environment.</a:t>
            </a:r>
          </a:p>
          <a:p>
            <a:r>
              <a:rPr lang="en-GB" dirty="0"/>
              <a:t> These principles are also informally used as profit, people and planet.</a:t>
            </a:r>
          </a:p>
        </p:txBody>
      </p:sp>
    </p:spTree>
    <p:extLst>
      <p:ext uri="{BB962C8B-B14F-4D97-AF65-F5344CB8AC3E}">
        <p14:creationId xmlns:p14="http://schemas.microsoft.com/office/powerpoint/2010/main" val="2578482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3D3AF76-FEEA-5F68-BB39-1EDE702E3115}"/>
              </a:ext>
            </a:extLst>
          </p:cNvPr>
          <p:cNvPicPr>
            <a:picLocks noGrp="1" noChangeAspect="1"/>
          </p:cNvPicPr>
          <p:nvPr>
            <p:ph idx="1"/>
          </p:nvPr>
        </p:nvPicPr>
        <p:blipFill>
          <a:blip r:embed="rId2"/>
          <a:stretch>
            <a:fillRect/>
          </a:stretch>
        </p:blipFill>
        <p:spPr>
          <a:xfrm>
            <a:off x="1185535" y="4392"/>
            <a:ext cx="10363201" cy="6213084"/>
          </a:xfrm>
        </p:spPr>
      </p:pic>
    </p:spTree>
    <p:extLst>
      <p:ext uri="{BB962C8B-B14F-4D97-AF65-F5344CB8AC3E}">
        <p14:creationId xmlns:p14="http://schemas.microsoft.com/office/powerpoint/2010/main" val="3272664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E030-2AB8-72FE-504F-1DDAEC3DA224}"/>
              </a:ext>
            </a:extLst>
          </p:cNvPr>
          <p:cNvSpPr>
            <a:spLocks noGrp="1"/>
          </p:cNvSpPr>
          <p:nvPr>
            <p:ph type="title"/>
          </p:nvPr>
        </p:nvSpPr>
        <p:spPr>
          <a:xfrm>
            <a:off x="3132" y="-216"/>
            <a:ext cx="10515600" cy="1325563"/>
          </a:xfrm>
        </p:spPr>
        <p:txBody>
          <a:bodyPr/>
          <a:lstStyle/>
          <a:p>
            <a:r>
              <a:rPr lang="en-GB"/>
              <a:t>Sustainable development and global goals</a:t>
            </a:r>
          </a:p>
        </p:txBody>
      </p:sp>
      <p:sp>
        <p:nvSpPr>
          <p:cNvPr id="3" name="Content Placeholder 2">
            <a:extLst>
              <a:ext uri="{FF2B5EF4-FFF2-40B4-BE49-F238E27FC236}">
                <a16:creationId xmlns:a16="http://schemas.microsoft.com/office/drawing/2014/main" id="{D15A6348-C13C-42F9-3C66-416969C36B66}"/>
              </a:ext>
            </a:extLst>
          </p:cNvPr>
          <p:cNvSpPr>
            <a:spLocks noGrp="1"/>
          </p:cNvSpPr>
          <p:nvPr>
            <p:ph idx="1"/>
          </p:nvPr>
        </p:nvSpPr>
        <p:spPr>
          <a:xfrm>
            <a:off x="838200" y="1481161"/>
            <a:ext cx="10515600" cy="4402896"/>
          </a:xfrm>
        </p:spPr>
        <p:txBody>
          <a:bodyPr vert="horz" lIns="91440" tIns="45720" rIns="91440" bIns="45720" rtlCol="0" anchor="t">
            <a:normAutofit fontScale="70000" lnSpcReduction="20000"/>
          </a:bodyPr>
          <a:lstStyle/>
          <a:p>
            <a:pPr>
              <a:lnSpc>
                <a:spcPct val="120000"/>
              </a:lnSpc>
            </a:pPr>
            <a:r>
              <a:rPr lang="en-GB"/>
              <a:t>The Brundtland Commission Report (1987) called for three pillars of action: economic growth, environmental protection and social equality. </a:t>
            </a:r>
            <a:endParaRPr lang="en-US"/>
          </a:p>
          <a:p>
            <a:pPr>
              <a:lnSpc>
                <a:spcPct val="120000"/>
              </a:lnSpc>
            </a:pPr>
            <a:r>
              <a:rPr lang="en-GB"/>
              <a:t>1987 Brundtland Commission </a:t>
            </a:r>
            <a:endParaRPr lang="en-GB">
              <a:ea typeface="Calibri" panose="020F0502020204030204"/>
              <a:cs typeface="Calibri" panose="020F0502020204030204"/>
            </a:endParaRPr>
          </a:p>
          <a:p>
            <a:pPr>
              <a:lnSpc>
                <a:spcPct val="120000"/>
              </a:lnSpc>
            </a:pPr>
            <a:r>
              <a:rPr lang="en-GB"/>
              <a:t>1992 Earth Summit </a:t>
            </a:r>
            <a:endParaRPr lang="en-GB">
              <a:ea typeface="Calibri" panose="020F0502020204030204"/>
              <a:cs typeface="Calibri" panose="020F0502020204030204"/>
            </a:endParaRPr>
          </a:p>
          <a:p>
            <a:pPr>
              <a:lnSpc>
                <a:spcPct val="120000"/>
              </a:lnSpc>
            </a:pPr>
            <a:r>
              <a:rPr lang="en-GB"/>
              <a:t>1995 Kyoto Protocol</a:t>
            </a:r>
            <a:endParaRPr lang="en-GB">
              <a:ea typeface="Calibri" panose="020F0502020204030204"/>
              <a:cs typeface="Calibri" panose="020F0502020204030204"/>
            </a:endParaRPr>
          </a:p>
          <a:p>
            <a:pPr>
              <a:lnSpc>
                <a:spcPct val="120000"/>
              </a:lnSpc>
            </a:pPr>
            <a:r>
              <a:rPr lang="en-GB"/>
              <a:t> 2000 Millennium Development Goals</a:t>
            </a:r>
            <a:endParaRPr lang="en-GB">
              <a:ea typeface="Calibri" panose="020F0502020204030204"/>
              <a:cs typeface="Calibri" panose="020F0502020204030204"/>
            </a:endParaRPr>
          </a:p>
          <a:p>
            <a:pPr>
              <a:lnSpc>
                <a:spcPct val="120000"/>
              </a:lnSpc>
            </a:pPr>
            <a:r>
              <a:rPr lang="en-GB"/>
              <a:t> 2012 Rio+20 </a:t>
            </a:r>
            <a:endParaRPr lang="en-GB">
              <a:ea typeface="Calibri" panose="020F0502020204030204"/>
              <a:cs typeface="Calibri" panose="020F0502020204030204"/>
            </a:endParaRPr>
          </a:p>
          <a:p>
            <a:pPr>
              <a:lnSpc>
                <a:spcPct val="120000"/>
              </a:lnSpc>
            </a:pPr>
            <a:r>
              <a:rPr lang="en-GB"/>
              <a:t>2015 Sustainable Development Goals</a:t>
            </a:r>
            <a:endParaRPr lang="en-GB">
              <a:ea typeface="Calibri" panose="020F0502020204030204"/>
              <a:cs typeface="Calibri" panose="020F0502020204030204"/>
            </a:endParaRPr>
          </a:p>
          <a:p>
            <a:pPr>
              <a:lnSpc>
                <a:spcPct val="120000"/>
              </a:lnSpc>
            </a:pPr>
            <a:r>
              <a:rPr lang="en-GB"/>
              <a:t> 2015 Paris agreement </a:t>
            </a:r>
            <a:endParaRPr lang="en-GB">
              <a:ea typeface="Calibri" panose="020F0502020204030204"/>
              <a:cs typeface="Calibri" panose="020F0502020204030204"/>
            </a:endParaRPr>
          </a:p>
          <a:p>
            <a:pPr>
              <a:lnSpc>
                <a:spcPct val="120000"/>
              </a:lnSpc>
            </a:pPr>
            <a:r>
              <a:rPr lang="en-GB"/>
              <a:t>• The 2015 Paris Agreement set out 15 Strategic Development Goals (SDG’s) with a target of 2030</a:t>
            </a:r>
            <a:endParaRPr lang="en-GB">
              <a:ea typeface="Calibri" panose="020F0502020204030204"/>
              <a:cs typeface="Calibri" panose="020F0502020204030204"/>
            </a:endParaRPr>
          </a:p>
        </p:txBody>
      </p:sp>
    </p:spTree>
    <p:extLst>
      <p:ext uri="{BB962C8B-B14F-4D97-AF65-F5344CB8AC3E}">
        <p14:creationId xmlns:p14="http://schemas.microsoft.com/office/powerpoint/2010/main" val="418605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5101-A37D-B0E8-25FC-66FB067554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BBD0D8-7792-0297-C8C4-C9C39F8BB88B}"/>
              </a:ext>
            </a:extLst>
          </p:cNvPr>
          <p:cNvSpPr>
            <a:spLocks noGrp="1"/>
          </p:cNvSpPr>
          <p:nvPr>
            <p:ph idx="1"/>
          </p:nvPr>
        </p:nvSpPr>
        <p:spPr/>
        <p:txBody>
          <a:bodyPr>
            <a:normAutofit fontScale="92500" lnSpcReduction="20000"/>
          </a:bodyPr>
          <a:lstStyle/>
          <a:p>
            <a:r>
              <a:rPr lang="en-GB" dirty="0"/>
              <a:t>1987 Brundtland Report – Our Common Future </a:t>
            </a:r>
          </a:p>
          <a:p>
            <a:r>
              <a:rPr lang="en-GB" dirty="0"/>
              <a:t>1992 Rio Earth Summit; Agenda 21; UN Commission on Sustainable Development </a:t>
            </a:r>
          </a:p>
          <a:p>
            <a:r>
              <a:rPr lang="en-GB" dirty="0"/>
              <a:t>1999 UN Global Code of Ethics for Tourism</a:t>
            </a:r>
          </a:p>
          <a:p>
            <a:r>
              <a:rPr lang="en-GB" dirty="0"/>
              <a:t> 2002 International Year of Ecotourism </a:t>
            </a:r>
          </a:p>
          <a:p>
            <a:r>
              <a:rPr lang="en-GB" dirty="0"/>
              <a:t>2006 Maastricht Task Force on Tourism Sustainable Development </a:t>
            </a:r>
          </a:p>
          <a:p>
            <a:r>
              <a:rPr lang="en-GB" dirty="0"/>
              <a:t>2015 UN Climate Change Conference, Paris – agreement on carbon emissions targets</a:t>
            </a:r>
          </a:p>
          <a:p>
            <a:r>
              <a:rPr lang="en-GB" dirty="0"/>
              <a:t> 2017 UN International Year of Sustainable Tourism for Development</a:t>
            </a:r>
          </a:p>
        </p:txBody>
      </p:sp>
    </p:spTree>
    <p:extLst>
      <p:ext uri="{BB962C8B-B14F-4D97-AF65-F5344CB8AC3E}">
        <p14:creationId xmlns:p14="http://schemas.microsoft.com/office/powerpoint/2010/main" val="1138291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2DE9E-B25B-A634-3EDE-EC9671A8D997}"/>
              </a:ext>
            </a:extLst>
          </p:cNvPr>
          <p:cNvSpPr>
            <a:spLocks noGrp="1"/>
          </p:cNvSpPr>
          <p:nvPr>
            <p:ph type="title"/>
          </p:nvPr>
        </p:nvSpPr>
        <p:spPr/>
        <p:txBody>
          <a:bodyPr/>
          <a:lstStyle/>
          <a:p>
            <a:r>
              <a:rPr lang="en-GB" dirty="0"/>
              <a:t>Economic impacts of tourism</a:t>
            </a:r>
          </a:p>
        </p:txBody>
      </p:sp>
      <p:sp>
        <p:nvSpPr>
          <p:cNvPr id="3" name="Content Placeholder 2">
            <a:extLst>
              <a:ext uri="{FF2B5EF4-FFF2-40B4-BE49-F238E27FC236}">
                <a16:creationId xmlns:a16="http://schemas.microsoft.com/office/drawing/2014/main" id="{6DD4B60B-7EEA-B96E-D528-B0998587EBAD}"/>
              </a:ext>
            </a:extLst>
          </p:cNvPr>
          <p:cNvSpPr>
            <a:spLocks noGrp="1"/>
          </p:cNvSpPr>
          <p:nvPr>
            <p:ph idx="1"/>
          </p:nvPr>
        </p:nvSpPr>
        <p:spPr/>
        <p:txBody>
          <a:bodyPr>
            <a:normAutofit fontScale="85000" lnSpcReduction="20000"/>
          </a:bodyPr>
          <a:lstStyle/>
          <a:p>
            <a:r>
              <a:rPr lang="en-GB" dirty="0"/>
              <a:t>Globally, travel and tourism's direct contribution to GDP was approximately 5.8 billion U.S. dollars in 2021 </a:t>
            </a:r>
          </a:p>
          <a:p>
            <a:pPr marL="0" indent="0">
              <a:buNone/>
            </a:pPr>
            <a:r>
              <a:rPr lang="en-GB" dirty="0"/>
              <a:t>• In 2022, the Travel &amp; Tourism sector contributed 7.6% to global GDP; an increase of 22% from 2021 and only 23% below 2019 levels. </a:t>
            </a:r>
          </a:p>
          <a:p>
            <a:pPr marL="0" indent="0">
              <a:buNone/>
            </a:pPr>
            <a:r>
              <a:rPr lang="en-GB" dirty="0"/>
              <a:t>• In 2022, there were 22 million new jobs, representing a 7.9% increase on 2021, and only 11.4% below 2019. </a:t>
            </a:r>
          </a:p>
          <a:p>
            <a:pPr marL="0" indent="0">
              <a:buNone/>
            </a:pPr>
            <a:r>
              <a:rPr lang="en-GB" dirty="0"/>
              <a:t>• Domestic visitor spending increased by 20.4% in 2022, only 14.1% below 2019.</a:t>
            </a:r>
          </a:p>
          <a:p>
            <a:pPr marL="0" indent="0">
              <a:buNone/>
            </a:pPr>
            <a:r>
              <a:rPr lang="en-GB" dirty="0"/>
              <a:t> • International visitor spending rose by 81.9% in 2022, but still 40.4% behind 2019 numbers</a:t>
            </a:r>
          </a:p>
          <a:p>
            <a:pPr marL="0" indent="0">
              <a:buNone/>
            </a:pPr>
            <a:r>
              <a:rPr lang="en-GB" dirty="0">
                <a:hlinkClick r:id="rId2"/>
              </a:rPr>
              <a:t>Global tourism industry - statistics &amp; facts | Statista</a:t>
            </a:r>
            <a:endParaRPr lang="en-GB" dirty="0"/>
          </a:p>
        </p:txBody>
      </p:sp>
    </p:spTree>
    <p:extLst>
      <p:ext uri="{BB962C8B-B14F-4D97-AF65-F5344CB8AC3E}">
        <p14:creationId xmlns:p14="http://schemas.microsoft.com/office/powerpoint/2010/main" val="3075178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33D2-6C9B-0F49-2AD6-FA4616413CB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A997A35-4A29-B1AF-3D41-C1FA2073C56A}"/>
              </a:ext>
            </a:extLst>
          </p:cNvPr>
          <p:cNvPicPr>
            <a:picLocks noGrp="1" noChangeAspect="1"/>
          </p:cNvPicPr>
          <p:nvPr>
            <p:ph idx="1"/>
          </p:nvPr>
        </p:nvPicPr>
        <p:blipFill>
          <a:blip r:embed="rId2"/>
          <a:stretch>
            <a:fillRect/>
          </a:stretch>
        </p:blipFill>
        <p:spPr>
          <a:xfrm>
            <a:off x="-68664" y="200025"/>
            <a:ext cx="11993963" cy="6019800"/>
          </a:xfrm>
        </p:spPr>
      </p:pic>
    </p:spTree>
    <p:extLst>
      <p:ext uri="{BB962C8B-B14F-4D97-AF65-F5344CB8AC3E}">
        <p14:creationId xmlns:p14="http://schemas.microsoft.com/office/powerpoint/2010/main" val="1051797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637DB-777A-9792-BD17-88F8F9BC4893}"/>
              </a:ext>
            </a:extLst>
          </p:cNvPr>
          <p:cNvSpPr>
            <a:spLocks noGrp="1"/>
          </p:cNvSpPr>
          <p:nvPr>
            <p:ph type="title"/>
          </p:nvPr>
        </p:nvSpPr>
        <p:spPr>
          <a:xfrm>
            <a:off x="838200" y="365126"/>
            <a:ext cx="10515600" cy="1325563"/>
          </a:xfrm>
        </p:spPr>
        <p:txBody>
          <a:bodyPr anchor="ctr">
            <a:normAutofit/>
          </a:bodyPr>
          <a:lstStyle/>
          <a:p>
            <a:r>
              <a:rPr lang="en-GB" dirty="0"/>
              <a:t>Economy</a:t>
            </a:r>
          </a:p>
        </p:txBody>
      </p:sp>
      <p:sp>
        <p:nvSpPr>
          <p:cNvPr id="3" name="Content Placeholder 2">
            <a:extLst>
              <a:ext uri="{FF2B5EF4-FFF2-40B4-BE49-F238E27FC236}">
                <a16:creationId xmlns:a16="http://schemas.microsoft.com/office/drawing/2014/main" id="{4C8C34B4-C55B-0532-951E-1AE7161E0C3E}"/>
              </a:ext>
            </a:extLst>
          </p:cNvPr>
          <p:cNvSpPr>
            <a:spLocks noGrp="1"/>
          </p:cNvSpPr>
          <p:nvPr>
            <p:ph sz="half" idx="1"/>
          </p:nvPr>
        </p:nvSpPr>
        <p:spPr>
          <a:xfrm>
            <a:off x="838200" y="1825625"/>
            <a:ext cx="7315200" cy="3809862"/>
          </a:xfrm>
        </p:spPr>
        <p:txBody>
          <a:bodyPr>
            <a:normAutofit/>
          </a:bodyPr>
          <a:lstStyle/>
          <a:p>
            <a:pPr>
              <a:lnSpc>
                <a:spcPct val="100000"/>
              </a:lnSpc>
            </a:pPr>
            <a:r>
              <a:rPr lang="en-GB" sz="2000" dirty="0"/>
              <a:t>In short, tourism is an example of an economic policy pursued by governments because: </a:t>
            </a:r>
          </a:p>
          <a:p>
            <a:pPr marL="0" indent="0">
              <a:lnSpc>
                <a:spcPct val="100000"/>
              </a:lnSpc>
              <a:buNone/>
            </a:pPr>
            <a:r>
              <a:rPr lang="en-GB" sz="2000" dirty="0"/>
              <a:t>• it brings in foreign exchange </a:t>
            </a:r>
          </a:p>
          <a:p>
            <a:pPr marL="0" indent="0">
              <a:lnSpc>
                <a:spcPct val="100000"/>
              </a:lnSpc>
              <a:buNone/>
            </a:pPr>
            <a:r>
              <a:rPr lang="en-GB" sz="2000" dirty="0"/>
              <a:t>• it generates employment </a:t>
            </a:r>
          </a:p>
          <a:p>
            <a:pPr marL="0" indent="0">
              <a:lnSpc>
                <a:spcPct val="100000"/>
              </a:lnSpc>
              <a:buNone/>
            </a:pPr>
            <a:r>
              <a:rPr lang="en-GB" sz="2000" dirty="0"/>
              <a:t>• it creates economic activity </a:t>
            </a:r>
          </a:p>
          <a:p>
            <a:pPr marL="0" indent="0">
              <a:lnSpc>
                <a:spcPct val="100000"/>
              </a:lnSpc>
              <a:buNone/>
            </a:pPr>
            <a:r>
              <a:rPr lang="en-GB" sz="2000" dirty="0"/>
              <a:t>Building and developing a tourism industry, however, involves a lot of initial and ongoing expenditure. The airport may need expanding. The beaches need to be regularly cleaned. New roads may need to be built. All of this takes money, which is usually a financial outlay required by the Government.</a:t>
            </a:r>
          </a:p>
        </p:txBody>
      </p:sp>
      <p:pic>
        <p:nvPicPr>
          <p:cNvPr id="5" name="Picture 4" descr="Money bills falling from a tree&#10;&#10;Description automatically generated">
            <a:extLst>
              <a:ext uri="{FF2B5EF4-FFF2-40B4-BE49-F238E27FC236}">
                <a16:creationId xmlns:a16="http://schemas.microsoft.com/office/drawing/2014/main" id="{49C1269F-91B8-833C-E234-C03285D7A9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 b="1485"/>
          <a:stretch/>
        </p:blipFill>
        <p:spPr>
          <a:xfrm>
            <a:off x="8562974" y="1825625"/>
            <a:ext cx="2790825" cy="2062111"/>
          </a:xfrm>
          <a:prstGeom prst="rect">
            <a:avLst/>
          </a:prstGeom>
          <a:noFill/>
        </p:spPr>
      </p:pic>
    </p:spTree>
    <p:extLst>
      <p:ext uri="{BB962C8B-B14F-4D97-AF65-F5344CB8AC3E}">
        <p14:creationId xmlns:p14="http://schemas.microsoft.com/office/powerpoint/2010/main" val="4005616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4A407-3CE0-6F05-9E0F-C151AF832979}"/>
              </a:ext>
            </a:extLst>
          </p:cNvPr>
          <p:cNvSpPr>
            <a:spLocks noGrp="1"/>
          </p:cNvSpPr>
          <p:nvPr>
            <p:ph type="title"/>
          </p:nvPr>
        </p:nvSpPr>
        <p:spPr>
          <a:xfrm>
            <a:off x="123825" y="0"/>
            <a:ext cx="10515600" cy="1325563"/>
          </a:xfrm>
        </p:spPr>
        <p:txBody>
          <a:bodyPr>
            <a:normAutofit/>
          </a:bodyPr>
          <a:lstStyle/>
          <a:p>
            <a:r>
              <a:rPr lang="en-GB" sz="3600" b="1" dirty="0"/>
              <a:t>Positive economic tourism impacts</a:t>
            </a:r>
          </a:p>
        </p:txBody>
      </p:sp>
      <p:sp>
        <p:nvSpPr>
          <p:cNvPr id="3" name="Content Placeholder 2">
            <a:extLst>
              <a:ext uri="{FF2B5EF4-FFF2-40B4-BE49-F238E27FC236}">
                <a16:creationId xmlns:a16="http://schemas.microsoft.com/office/drawing/2014/main" id="{9F9079D9-89A4-B8BB-F3DF-EE55A6315CFE}"/>
              </a:ext>
            </a:extLst>
          </p:cNvPr>
          <p:cNvSpPr>
            <a:spLocks noGrp="1"/>
          </p:cNvSpPr>
          <p:nvPr>
            <p:ph idx="1"/>
          </p:nvPr>
        </p:nvSpPr>
        <p:spPr>
          <a:xfrm>
            <a:off x="276225" y="1419226"/>
            <a:ext cx="11077575" cy="4610100"/>
          </a:xfrm>
        </p:spPr>
        <p:txBody>
          <a:bodyPr>
            <a:normAutofit fontScale="92500"/>
          </a:bodyPr>
          <a:lstStyle/>
          <a:p>
            <a:pPr>
              <a:lnSpc>
                <a:spcPct val="120000"/>
              </a:lnSpc>
            </a:pPr>
            <a:r>
              <a:rPr lang="en-GB" sz="2000" dirty="0"/>
              <a:t>Job Creation – Tourism generates employment in various sectors like hospitality, transportation, and entertainment.</a:t>
            </a:r>
          </a:p>
          <a:p>
            <a:pPr>
              <a:lnSpc>
                <a:spcPct val="120000"/>
              </a:lnSpc>
            </a:pPr>
            <a:r>
              <a:rPr lang="en-GB" sz="2000" dirty="0"/>
              <a:t>Boost to Local Businesses – Local shops, restaurants, and services benefit from increased customer demand.</a:t>
            </a:r>
          </a:p>
          <a:p>
            <a:pPr>
              <a:lnSpc>
                <a:spcPct val="120000"/>
              </a:lnSpc>
            </a:pPr>
            <a:r>
              <a:rPr lang="en-GB" sz="2000" dirty="0"/>
              <a:t>Infrastructure Development – Tourism leads to improvements in roads, airports, and public services.</a:t>
            </a:r>
          </a:p>
          <a:p>
            <a:pPr>
              <a:lnSpc>
                <a:spcPct val="120000"/>
              </a:lnSpc>
            </a:pPr>
            <a:r>
              <a:rPr lang="en-GB" sz="2000" dirty="0"/>
              <a:t>Foreign Exchange Earnings – International tourists bring foreign currency, strengthening the economy.</a:t>
            </a:r>
          </a:p>
          <a:p>
            <a:pPr>
              <a:lnSpc>
                <a:spcPct val="120000"/>
              </a:lnSpc>
            </a:pPr>
            <a:r>
              <a:rPr lang="en-GB" sz="2000" dirty="0"/>
              <a:t>Encourages Investment – Increased tourism attracts investors to develop new attractions and businesses.</a:t>
            </a:r>
          </a:p>
          <a:p>
            <a:pPr>
              <a:lnSpc>
                <a:spcPct val="120000"/>
              </a:lnSpc>
            </a:pPr>
            <a:r>
              <a:rPr lang="en-GB" sz="2000" dirty="0"/>
              <a:t>Supports Cultural and Heritage Sites – Revenue from tourism helps maintain and restore cultural landmarks.</a:t>
            </a:r>
          </a:p>
          <a:p>
            <a:pPr>
              <a:lnSpc>
                <a:spcPct val="120000"/>
              </a:lnSpc>
            </a:pPr>
            <a:r>
              <a:rPr lang="en-GB" sz="2000" dirty="0"/>
              <a:t>Economic Diversification – Reduces reliance on a single industry by providing an alternative revenue source.</a:t>
            </a:r>
          </a:p>
          <a:p>
            <a:pPr>
              <a:lnSpc>
                <a:spcPct val="120000"/>
              </a:lnSpc>
            </a:pPr>
            <a:r>
              <a:rPr lang="en-GB" sz="2000" dirty="0"/>
              <a:t>Increased Government Revenue – Taxes from tourism (hotel, sales, airport fees) fund public services.</a:t>
            </a:r>
          </a:p>
        </p:txBody>
      </p:sp>
    </p:spTree>
    <p:extLst>
      <p:ext uri="{BB962C8B-B14F-4D97-AF65-F5344CB8AC3E}">
        <p14:creationId xmlns:p14="http://schemas.microsoft.com/office/powerpoint/2010/main" val="851681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1CCB8-9142-B52B-5B04-3132AA5177C1}"/>
              </a:ext>
            </a:extLst>
          </p:cNvPr>
          <p:cNvSpPr>
            <a:spLocks noGrp="1"/>
          </p:cNvSpPr>
          <p:nvPr>
            <p:ph type="title"/>
          </p:nvPr>
        </p:nvSpPr>
        <p:spPr>
          <a:xfrm>
            <a:off x="95250" y="65914"/>
            <a:ext cx="10515600" cy="705611"/>
          </a:xfrm>
        </p:spPr>
        <p:txBody>
          <a:bodyPr>
            <a:normAutofit/>
          </a:bodyPr>
          <a:lstStyle/>
          <a:p>
            <a:r>
              <a:rPr lang="en-GB" sz="3600" b="1" dirty="0"/>
              <a:t>Negative economic impact</a:t>
            </a:r>
          </a:p>
        </p:txBody>
      </p:sp>
      <p:sp>
        <p:nvSpPr>
          <p:cNvPr id="3" name="Content Placeholder 2">
            <a:extLst>
              <a:ext uri="{FF2B5EF4-FFF2-40B4-BE49-F238E27FC236}">
                <a16:creationId xmlns:a16="http://schemas.microsoft.com/office/drawing/2014/main" id="{EC791687-2679-EA8B-A586-75401D461EFB}"/>
              </a:ext>
            </a:extLst>
          </p:cNvPr>
          <p:cNvSpPr>
            <a:spLocks noGrp="1"/>
          </p:cNvSpPr>
          <p:nvPr>
            <p:ph idx="1"/>
          </p:nvPr>
        </p:nvSpPr>
        <p:spPr>
          <a:xfrm>
            <a:off x="209550" y="771524"/>
            <a:ext cx="10515600" cy="5305425"/>
          </a:xfrm>
        </p:spPr>
        <p:txBody>
          <a:bodyPr>
            <a:normAutofit fontScale="92500" lnSpcReduction="10000"/>
          </a:bodyPr>
          <a:lstStyle/>
          <a:p>
            <a:pPr>
              <a:lnSpc>
                <a:spcPct val="120000"/>
              </a:lnSpc>
            </a:pPr>
            <a:r>
              <a:rPr lang="en-GB" sz="2000" dirty="0"/>
              <a:t>Seasonal Employment – Many tourism jobs are temporary and unstable, leading to income uncertainty.</a:t>
            </a:r>
          </a:p>
          <a:p>
            <a:pPr>
              <a:lnSpc>
                <a:spcPct val="120000"/>
              </a:lnSpc>
            </a:pPr>
            <a:r>
              <a:rPr lang="en-GB" sz="2000" dirty="0"/>
              <a:t>Inflation &amp; Rising Costs – Increased demand for goods, services, and housing can drive up prices for locals.</a:t>
            </a:r>
          </a:p>
          <a:p>
            <a:pPr>
              <a:lnSpc>
                <a:spcPct val="120000"/>
              </a:lnSpc>
            </a:pPr>
            <a:r>
              <a:rPr lang="en-GB" sz="2000" dirty="0"/>
              <a:t>Overdependence on Tourism – Relying too much on tourism can make an economy vulnerable to crises (e.g., pandemics, natural disasters).</a:t>
            </a:r>
          </a:p>
          <a:p>
            <a:pPr>
              <a:lnSpc>
                <a:spcPct val="120000"/>
              </a:lnSpc>
            </a:pPr>
            <a:r>
              <a:rPr lang="en-GB" sz="2000" dirty="0"/>
              <a:t>Leakage of Revenue – A significant portion of tourism revenue may go to foreign-owned businesses rather than benefiting the local economy.</a:t>
            </a:r>
          </a:p>
          <a:p>
            <a:pPr>
              <a:lnSpc>
                <a:spcPct val="120000"/>
              </a:lnSpc>
            </a:pPr>
            <a:r>
              <a:rPr lang="en-GB" sz="2000" dirty="0"/>
              <a:t>Environmental Costs – Infrastructure expansion and resource use for tourism can strain public funds.</a:t>
            </a:r>
          </a:p>
          <a:p>
            <a:pPr>
              <a:lnSpc>
                <a:spcPct val="120000"/>
              </a:lnSpc>
            </a:pPr>
            <a:r>
              <a:rPr lang="en-GB" sz="2000" dirty="0"/>
              <a:t>Displacement of Local Businesses – Large international chains may outcompete small, local enterprises.</a:t>
            </a:r>
          </a:p>
          <a:p>
            <a:pPr>
              <a:lnSpc>
                <a:spcPct val="120000"/>
              </a:lnSpc>
            </a:pPr>
            <a:r>
              <a:rPr lang="en-GB" sz="2000" dirty="0"/>
              <a:t>Uneven Economic Benefits – Wealth from tourism often stays concentrated in specific areas, leaving others neglected.</a:t>
            </a:r>
          </a:p>
          <a:p>
            <a:pPr>
              <a:lnSpc>
                <a:spcPct val="120000"/>
              </a:lnSpc>
            </a:pPr>
            <a:r>
              <a:rPr lang="en-GB" sz="2000" dirty="0"/>
              <a:t>Risk of Economic Exploitation – Some workers in the tourism sector may face low wages and poor working conditions.</a:t>
            </a:r>
          </a:p>
        </p:txBody>
      </p:sp>
    </p:spTree>
    <p:extLst>
      <p:ext uri="{BB962C8B-B14F-4D97-AF65-F5344CB8AC3E}">
        <p14:creationId xmlns:p14="http://schemas.microsoft.com/office/powerpoint/2010/main" val="3311849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DFD95-A137-CA5B-3091-D2AACCAF1BCD}"/>
              </a:ext>
            </a:extLst>
          </p:cNvPr>
          <p:cNvSpPr>
            <a:spLocks noGrp="1"/>
          </p:cNvSpPr>
          <p:nvPr>
            <p:ph type="title"/>
          </p:nvPr>
        </p:nvSpPr>
        <p:spPr>
          <a:xfrm>
            <a:off x="95250" y="0"/>
            <a:ext cx="10515600" cy="1325563"/>
          </a:xfrm>
        </p:spPr>
        <p:txBody>
          <a:bodyPr/>
          <a:lstStyle/>
          <a:p>
            <a:r>
              <a:rPr lang="en-GB" sz="4000" b="1" dirty="0"/>
              <a:t>Positive Environmental Impacts of Tourism</a:t>
            </a:r>
            <a:r>
              <a:rPr lang="en-GB" sz="4000" dirty="0"/>
              <a:t> </a:t>
            </a:r>
            <a:r>
              <a:rPr lang="en-GB" dirty="0"/>
              <a:t>🌿</a:t>
            </a:r>
          </a:p>
        </p:txBody>
      </p:sp>
      <p:sp>
        <p:nvSpPr>
          <p:cNvPr id="3" name="Content Placeholder 2">
            <a:extLst>
              <a:ext uri="{FF2B5EF4-FFF2-40B4-BE49-F238E27FC236}">
                <a16:creationId xmlns:a16="http://schemas.microsoft.com/office/drawing/2014/main" id="{84432627-A809-F1D4-75D3-4227E410E033}"/>
              </a:ext>
            </a:extLst>
          </p:cNvPr>
          <p:cNvSpPr>
            <a:spLocks noGrp="1"/>
          </p:cNvSpPr>
          <p:nvPr>
            <p:ph idx="1"/>
          </p:nvPr>
        </p:nvSpPr>
        <p:spPr>
          <a:xfrm>
            <a:off x="381000" y="1257301"/>
            <a:ext cx="10515600" cy="4781550"/>
          </a:xfrm>
        </p:spPr>
        <p:txBody>
          <a:bodyPr>
            <a:normAutofit lnSpcReduction="10000"/>
          </a:bodyPr>
          <a:lstStyle/>
          <a:p>
            <a:pPr>
              <a:lnSpc>
                <a:spcPct val="120000"/>
              </a:lnSpc>
            </a:pPr>
            <a:r>
              <a:rPr lang="en-GB" sz="2400" dirty="0"/>
              <a:t>Conservation Funding – Revenue from tourism (entry fees, eco-tourism) helps protect natural parks and wildlife.</a:t>
            </a:r>
          </a:p>
          <a:p>
            <a:pPr>
              <a:lnSpc>
                <a:spcPct val="120000"/>
              </a:lnSpc>
            </a:pPr>
            <a:r>
              <a:rPr lang="en-GB" sz="2400" dirty="0"/>
              <a:t>Environmental Awareness – Tourists and local communities become more conscious of the importance of sustainability.</a:t>
            </a:r>
          </a:p>
          <a:p>
            <a:pPr>
              <a:lnSpc>
                <a:spcPct val="120000"/>
              </a:lnSpc>
            </a:pPr>
            <a:r>
              <a:rPr lang="en-GB" sz="2400" dirty="0"/>
              <a:t>Eco-Friendly Infrastructure – Green hotels, renewable energy use, and sustainable transport systems are developed.</a:t>
            </a:r>
          </a:p>
          <a:p>
            <a:pPr>
              <a:lnSpc>
                <a:spcPct val="120000"/>
              </a:lnSpc>
            </a:pPr>
            <a:r>
              <a:rPr lang="en-GB" sz="2400" dirty="0"/>
              <a:t>Restoration of Ecosystems – Some tourism projects focus on reforestation and wildlife conservation.</a:t>
            </a:r>
          </a:p>
          <a:p>
            <a:pPr>
              <a:lnSpc>
                <a:spcPct val="120000"/>
              </a:lnSpc>
            </a:pPr>
            <a:r>
              <a:rPr lang="en-GB" sz="2400" dirty="0"/>
              <a:t>Protection of Cultural and Natural Heritage – Historic sites and natural wonders receive funding for preservation.</a:t>
            </a:r>
          </a:p>
        </p:txBody>
      </p:sp>
    </p:spTree>
    <p:extLst>
      <p:ext uri="{BB962C8B-B14F-4D97-AF65-F5344CB8AC3E}">
        <p14:creationId xmlns:p14="http://schemas.microsoft.com/office/powerpoint/2010/main" val="3930665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281F5-FCBA-5F7E-6F7F-044101E8F0FC}"/>
              </a:ext>
            </a:extLst>
          </p:cNvPr>
          <p:cNvSpPr>
            <a:spLocks noGrp="1"/>
          </p:cNvSpPr>
          <p:nvPr>
            <p:ph type="title"/>
          </p:nvPr>
        </p:nvSpPr>
        <p:spPr>
          <a:xfrm>
            <a:off x="95250" y="0"/>
            <a:ext cx="10515600" cy="1325563"/>
          </a:xfrm>
        </p:spPr>
        <p:txBody>
          <a:bodyPr>
            <a:normAutofit/>
          </a:bodyPr>
          <a:lstStyle/>
          <a:p>
            <a:r>
              <a:rPr lang="en-GB" sz="3600" b="1" dirty="0"/>
              <a:t>Negative Environmental Impacts of Tourism</a:t>
            </a:r>
            <a:r>
              <a:rPr lang="en-GB" sz="3600" dirty="0"/>
              <a:t> 🌍</a:t>
            </a:r>
          </a:p>
        </p:txBody>
      </p:sp>
      <p:sp>
        <p:nvSpPr>
          <p:cNvPr id="3" name="Content Placeholder 2">
            <a:extLst>
              <a:ext uri="{FF2B5EF4-FFF2-40B4-BE49-F238E27FC236}">
                <a16:creationId xmlns:a16="http://schemas.microsoft.com/office/drawing/2014/main" id="{7D4A341B-A5E8-4585-FE14-233F5E1068CC}"/>
              </a:ext>
            </a:extLst>
          </p:cNvPr>
          <p:cNvSpPr>
            <a:spLocks noGrp="1"/>
          </p:cNvSpPr>
          <p:nvPr>
            <p:ph idx="1"/>
          </p:nvPr>
        </p:nvSpPr>
        <p:spPr>
          <a:xfrm>
            <a:off x="219075" y="1206501"/>
            <a:ext cx="10515600" cy="4813299"/>
          </a:xfrm>
        </p:spPr>
        <p:txBody>
          <a:bodyPr>
            <a:normAutofit fontScale="92500" lnSpcReduction="20000"/>
          </a:bodyPr>
          <a:lstStyle/>
          <a:p>
            <a:pPr marL="0" indent="0">
              <a:lnSpc>
                <a:spcPct val="120000"/>
              </a:lnSpc>
              <a:buNone/>
            </a:pPr>
            <a:r>
              <a:rPr lang="en-GB" dirty="0"/>
              <a:t>Overcrowding &amp; Habitat Destruction – High tourist footfall can lead to soil erosion, deforestation, and disruption of wildlife habitats.</a:t>
            </a:r>
          </a:p>
          <a:p>
            <a:pPr marL="0" indent="0">
              <a:lnSpc>
                <a:spcPct val="120000"/>
              </a:lnSpc>
              <a:buNone/>
            </a:pPr>
            <a:r>
              <a:rPr lang="en-GB" dirty="0"/>
              <a:t>Pollution – Increased waste, plastic use, air travel emissions, and water pollution harm ecosystems.</a:t>
            </a:r>
          </a:p>
          <a:p>
            <a:pPr marL="0" indent="0">
              <a:lnSpc>
                <a:spcPct val="120000"/>
              </a:lnSpc>
              <a:buNone/>
            </a:pPr>
            <a:r>
              <a:rPr lang="en-GB" dirty="0"/>
              <a:t>Overconsumption of Resources – Tourism demands excessive water, energy, and food, sometimes straining local supplies.</a:t>
            </a:r>
          </a:p>
          <a:p>
            <a:pPr marL="0" indent="0">
              <a:lnSpc>
                <a:spcPct val="120000"/>
              </a:lnSpc>
              <a:buNone/>
            </a:pPr>
            <a:r>
              <a:rPr lang="en-GB" dirty="0"/>
              <a:t>Climate Change Contribution – Air and land transport emissions from tourism contribute to global warming.</a:t>
            </a:r>
          </a:p>
          <a:p>
            <a:pPr marL="0" indent="0">
              <a:lnSpc>
                <a:spcPct val="120000"/>
              </a:lnSpc>
              <a:buNone/>
            </a:pPr>
            <a:r>
              <a:rPr lang="en-GB" dirty="0"/>
              <a:t>Coral Reef &amp; Marine Damage – Activities like snorkelling, boating, and waste disposal harm delicate marine ecosystems.</a:t>
            </a:r>
          </a:p>
        </p:txBody>
      </p:sp>
    </p:spTree>
    <p:extLst>
      <p:ext uri="{BB962C8B-B14F-4D97-AF65-F5344CB8AC3E}">
        <p14:creationId xmlns:p14="http://schemas.microsoft.com/office/powerpoint/2010/main" val="218207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1B387-788B-D3A6-F04B-426553405A32}"/>
              </a:ext>
            </a:extLst>
          </p:cNvPr>
          <p:cNvSpPr>
            <a:spLocks noGrp="1"/>
          </p:cNvSpPr>
          <p:nvPr>
            <p:ph type="title"/>
          </p:nvPr>
        </p:nvSpPr>
        <p:spPr/>
        <p:txBody>
          <a:bodyPr/>
          <a:lstStyle/>
          <a:p>
            <a:r>
              <a:rPr lang="en-GB" dirty="0"/>
              <a:t>Environmental Impacts – </a:t>
            </a:r>
            <a:r>
              <a:rPr lang="en-GB" dirty="0" err="1"/>
              <a:t>Borocay</a:t>
            </a:r>
            <a:r>
              <a:rPr lang="en-GB" dirty="0"/>
              <a:t> Island</a:t>
            </a:r>
          </a:p>
        </p:txBody>
      </p:sp>
      <p:pic>
        <p:nvPicPr>
          <p:cNvPr id="4" name="Online Media 3" title="How tourism trashed island of Boracay in the Philippines | Nine News Australia">
            <a:hlinkClick r:id="" action="ppaction://media"/>
            <a:extLst>
              <a:ext uri="{FF2B5EF4-FFF2-40B4-BE49-F238E27FC236}">
                <a16:creationId xmlns:a16="http://schemas.microsoft.com/office/drawing/2014/main" id="{F5E5B4DF-9E37-CACB-3347-81BB463C77C8}"/>
              </a:ext>
            </a:extLst>
          </p:cNvPr>
          <p:cNvPicPr>
            <a:picLocks noGrp="1" noRot="1" noChangeAspect="1"/>
          </p:cNvPicPr>
          <p:nvPr>
            <p:ph idx="1"/>
            <a:videoFile r:link="rId1"/>
          </p:nvPr>
        </p:nvPicPr>
        <p:blipFill>
          <a:blip r:embed="rId3"/>
          <a:stretch>
            <a:fillRect/>
          </a:stretch>
        </p:blipFill>
        <p:spPr>
          <a:xfrm>
            <a:off x="1952625" y="1825625"/>
            <a:ext cx="7364413" cy="4161311"/>
          </a:xfrm>
          <a:prstGeom prst="rect">
            <a:avLst/>
          </a:prstGeom>
        </p:spPr>
      </p:pic>
    </p:spTree>
    <p:extLst>
      <p:ext uri="{BB962C8B-B14F-4D97-AF65-F5344CB8AC3E}">
        <p14:creationId xmlns:p14="http://schemas.microsoft.com/office/powerpoint/2010/main" val="141350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54CA6-F21F-718F-22B3-187630F94EEC}"/>
              </a:ext>
            </a:extLst>
          </p:cNvPr>
          <p:cNvSpPr>
            <a:spLocks noGrp="1"/>
          </p:cNvSpPr>
          <p:nvPr>
            <p:ph type="title"/>
          </p:nvPr>
        </p:nvSpPr>
        <p:spPr>
          <a:xfrm>
            <a:off x="0" y="0"/>
            <a:ext cx="10515600" cy="406399"/>
          </a:xfrm>
        </p:spPr>
        <p:txBody>
          <a:bodyPr>
            <a:normAutofit fontScale="90000"/>
          </a:bodyPr>
          <a:lstStyle/>
          <a:p>
            <a:r>
              <a:rPr lang="en-GB" sz="3600" dirty="0"/>
              <a:t>Social impacts of tourism</a:t>
            </a:r>
          </a:p>
        </p:txBody>
      </p:sp>
      <p:sp>
        <p:nvSpPr>
          <p:cNvPr id="3" name="Content Placeholder 2">
            <a:extLst>
              <a:ext uri="{FF2B5EF4-FFF2-40B4-BE49-F238E27FC236}">
                <a16:creationId xmlns:a16="http://schemas.microsoft.com/office/drawing/2014/main" id="{DB39BC97-983A-FD2C-40E3-AB8B89109D63}"/>
              </a:ext>
            </a:extLst>
          </p:cNvPr>
          <p:cNvSpPr>
            <a:spLocks noGrp="1"/>
          </p:cNvSpPr>
          <p:nvPr>
            <p:ph idx="1"/>
          </p:nvPr>
        </p:nvSpPr>
        <p:spPr>
          <a:xfrm>
            <a:off x="161925" y="657225"/>
            <a:ext cx="10515600" cy="5400675"/>
          </a:xfrm>
        </p:spPr>
        <p:txBody>
          <a:bodyPr>
            <a:normAutofit fontScale="62500" lnSpcReduction="20000"/>
          </a:bodyPr>
          <a:lstStyle/>
          <a:p>
            <a:pPr>
              <a:lnSpc>
                <a:spcPct val="120000"/>
              </a:lnSpc>
            </a:pPr>
            <a:r>
              <a:rPr lang="en-GB" dirty="0"/>
              <a:t>The effects on host communities of direct and indirect relations with tourists, and of interaction with the tourism industry.</a:t>
            </a:r>
          </a:p>
          <a:p>
            <a:pPr>
              <a:lnSpc>
                <a:spcPct val="120000"/>
              </a:lnSpc>
            </a:pPr>
            <a:r>
              <a:rPr lang="en-GB" b="1" dirty="0"/>
              <a:t>Positive Social Impacts 😊</a:t>
            </a:r>
          </a:p>
          <a:p>
            <a:pPr>
              <a:lnSpc>
                <a:spcPct val="120000"/>
              </a:lnSpc>
            </a:pPr>
            <a:r>
              <a:rPr lang="en-GB" dirty="0"/>
              <a:t>Cultural Exchange – Tourism promotes interaction between different cultures, fostering understanding and appreciation.</a:t>
            </a:r>
          </a:p>
          <a:p>
            <a:pPr>
              <a:lnSpc>
                <a:spcPct val="120000"/>
              </a:lnSpc>
            </a:pPr>
            <a:r>
              <a:rPr lang="en-GB" dirty="0"/>
              <a:t>Preservation of Traditions &amp; Heritage – Demand for local art, music, festivals, and crafts helps keep traditions alive.</a:t>
            </a:r>
          </a:p>
          <a:p>
            <a:pPr>
              <a:lnSpc>
                <a:spcPct val="120000"/>
              </a:lnSpc>
            </a:pPr>
            <a:r>
              <a:rPr lang="en-GB" dirty="0"/>
              <a:t>Community Development – Tourism revenues fund schools, healthcare, and public services, improving local quality of life.</a:t>
            </a:r>
          </a:p>
          <a:p>
            <a:pPr>
              <a:lnSpc>
                <a:spcPct val="120000"/>
              </a:lnSpc>
            </a:pPr>
            <a:r>
              <a:rPr lang="en-GB" dirty="0"/>
              <a:t>Empowerment of Local Communities – Small businesses, artisans, and indigenous groups gain economic opportunities.</a:t>
            </a:r>
          </a:p>
          <a:p>
            <a:pPr>
              <a:lnSpc>
                <a:spcPct val="120000"/>
              </a:lnSpc>
            </a:pPr>
            <a:r>
              <a:rPr lang="en-GB" dirty="0"/>
              <a:t>Infrastructure Improvements – Roads, public transport, and communication systems are upgraded for tourists, benefiting locals too.</a:t>
            </a:r>
          </a:p>
          <a:p>
            <a:pPr>
              <a:lnSpc>
                <a:spcPct val="120000"/>
              </a:lnSpc>
            </a:pPr>
            <a:r>
              <a:rPr lang="en-GB" dirty="0"/>
              <a:t>Increased Pride &amp; Identity – Locals take pride in their culture and environment, enhancing community spirit.</a:t>
            </a:r>
          </a:p>
        </p:txBody>
      </p:sp>
    </p:spTree>
    <p:extLst>
      <p:ext uri="{BB962C8B-B14F-4D97-AF65-F5344CB8AC3E}">
        <p14:creationId xmlns:p14="http://schemas.microsoft.com/office/powerpoint/2010/main" val="1685926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F2053-C164-05F2-29BC-E8E0970E95D3}"/>
              </a:ext>
            </a:extLst>
          </p:cNvPr>
          <p:cNvSpPr>
            <a:spLocks noGrp="1"/>
          </p:cNvSpPr>
          <p:nvPr>
            <p:ph type="title"/>
          </p:nvPr>
        </p:nvSpPr>
        <p:spPr>
          <a:xfrm>
            <a:off x="0" y="69851"/>
            <a:ext cx="10515600" cy="825499"/>
          </a:xfrm>
        </p:spPr>
        <p:txBody>
          <a:bodyPr/>
          <a:lstStyle/>
          <a:p>
            <a:r>
              <a:rPr lang="en-GB" sz="3600" b="1" dirty="0"/>
              <a:t>Negative Social Impacts </a:t>
            </a:r>
            <a:r>
              <a:rPr lang="en-GB" b="1" dirty="0"/>
              <a:t>😞</a:t>
            </a:r>
          </a:p>
        </p:txBody>
      </p:sp>
      <p:sp>
        <p:nvSpPr>
          <p:cNvPr id="3" name="Content Placeholder 2">
            <a:extLst>
              <a:ext uri="{FF2B5EF4-FFF2-40B4-BE49-F238E27FC236}">
                <a16:creationId xmlns:a16="http://schemas.microsoft.com/office/drawing/2014/main" id="{10B7AA50-8545-847A-E62E-58AF74099196}"/>
              </a:ext>
            </a:extLst>
          </p:cNvPr>
          <p:cNvSpPr>
            <a:spLocks noGrp="1"/>
          </p:cNvSpPr>
          <p:nvPr>
            <p:ph idx="1"/>
          </p:nvPr>
        </p:nvSpPr>
        <p:spPr>
          <a:xfrm>
            <a:off x="209550" y="1123951"/>
            <a:ext cx="10515600" cy="4924424"/>
          </a:xfrm>
        </p:spPr>
        <p:txBody>
          <a:bodyPr>
            <a:normAutofit fontScale="77500" lnSpcReduction="20000"/>
          </a:bodyPr>
          <a:lstStyle/>
          <a:p>
            <a:pPr>
              <a:lnSpc>
                <a:spcPct val="120000"/>
              </a:lnSpc>
            </a:pPr>
            <a:r>
              <a:rPr lang="en-GB" dirty="0"/>
              <a:t>Cultural Erosion – Commercialization of traditions can lead to loss of authenticity and cultural dilution.</a:t>
            </a:r>
          </a:p>
          <a:p>
            <a:pPr>
              <a:lnSpc>
                <a:spcPct val="120000"/>
              </a:lnSpc>
            </a:pPr>
            <a:r>
              <a:rPr lang="en-GB" dirty="0"/>
              <a:t>Overcrowding &amp; Strain on Services – High tourist numbers can overwhelm local infrastructure, hospitals, and public spaces.</a:t>
            </a:r>
          </a:p>
          <a:p>
            <a:pPr>
              <a:lnSpc>
                <a:spcPct val="120000"/>
              </a:lnSpc>
            </a:pPr>
            <a:r>
              <a:rPr lang="en-GB" dirty="0"/>
              <a:t>Rise in Cost of Living – Increased demand for housing, food, and services can make life more expensive for locals.</a:t>
            </a:r>
          </a:p>
          <a:p>
            <a:pPr>
              <a:lnSpc>
                <a:spcPct val="120000"/>
              </a:lnSpc>
            </a:pPr>
            <a:r>
              <a:rPr lang="en-GB" dirty="0"/>
              <a:t>Exploitation of Local Communities – Unfair wages, poor working conditions, and land displacement can occur.</a:t>
            </a:r>
          </a:p>
          <a:p>
            <a:pPr>
              <a:lnSpc>
                <a:spcPct val="120000"/>
              </a:lnSpc>
            </a:pPr>
            <a:r>
              <a:rPr lang="en-GB" dirty="0"/>
              <a:t>Crime &amp; Social Issues – Tourist hotspots may see increased crime, drug use, or exploitation (e.g., sex tourism).</a:t>
            </a:r>
          </a:p>
          <a:p>
            <a:pPr>
              <a:lnSpc>
                <a:spcPct val="120000"/>
              </a:lnSpc>
            </a:pPr>
            <a:r>
              <a:rPr lang="en-GB" dirty="0"/>
              <a:t>Conflicts Between Locals &amp; Tourists – Differences in behaviour, disrespect of traditions, and economic disparities may cause tensions.</a:t>
            </a:r>
          </a:p>
        </p:txBody>
      </p:sp>
    </p:spTree>
    <p:extLst>
      <p:ext uri="{BB962C8B-B14F-4D97-AF65-F5344CB8AC3E}">
        <p14:creationId xmlns:p14="http://schemas.microsoft.com/office/powerpoint/2010/main" val="106046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0CE5B-B51E-9996-C74C-6993D852A2E5}"/>
              </a:ext>
            </a:extLst>
          </p:cNvPr>
          <p:cNvSpPr>
            <a:spLocks noGrp="1"/>
          </p:cNvSpPr>
          <p:nvPr>
            <p:ph type="title"/>
          </p:nvPr>
        </p:nvSpPr>
        <p:spPr/>
        <p:txBody>
          <a:bodyPr/>
          <a:lstStyle/>
          <a:p>
            <a:r>
              <a:rPr lang="en-GB" sz="3600" b="1" dirty="0"/>
              <a:t>How to Manage Tourism’s Social Impact Sustainably </a:t>
            </a:r>
            <a:r>
              <a:rPr lang="en-GB" dirty="0"/>
              <a:t>🌍✨</a:t>
            </a:r>
          </a:p>
        </p:txBody>
      </p:sp>
      <p:sp>
        <p:nvSpPr>
          <p:cNvPr id="3" name="Content Placeholder 2">
            <a:extLst>
              <a:ext uri="{FF2B5EF4-FFF2-40B4-BE49-F238E27FC236}">
                <a16:creationId xmlns:a16="http://schemas.microsoft.com/office/drawing/2014/main" id="{C01AB96F-6BA9-143E-1ED4-41748EB0D930}"/>
              </a:ext>
            </a:extLst>
          </p:cNvPr>
          <p:cNvSpPr>
            <a:spLocks noGrp="1"/>
          </p:cNvSpPr>
          <p:nvPr>
            <p:ph idx="1"/>
          </p:nvPr>
        </p:nvSpPr>
        <p:spPr>
          <a:xfrm>
            <a:off x="114300" y="1690689"/>
            <a:ext cx="10515600" cy="4346574"/>
          </a:xfrm>
        </p:spPr>
        <p:txBody>
          <a:bodyPr>
            <a:normAutofit fontScale="62500" lnSpcReduction="20000"/>
          </a:bodyPr>
          <a:lstStyle/>
          <a:p>
            <a:r>
              <a:rPr lang="en-GB" dirty="0"/>
              <a:t>To ensure tourism benefits local communities while minimizing harm, here are some key strategies:</a:t>
            </a:r>
          </a:p>
          <a:p>
            <a:pPr marL="0" indent="0">
              <a:buNone/>
            </a:pPr>
            <a:r>
              <a:rPr lang="en-GB" b="1" dirty="0"/>
              <a:t>1. Promote Community-Based Tourism (CBT)</a:t>
            </a:r>
          </a:p>
          <a:p>
            <a:pPr marL="0" indent="0">
              <a:buNone/>
            </a:pPr>
            <a:r>
              <a:rPr lang="en-GB" dirty="0"/>
              <a:t>Encourage local ownership of tourism businesses (e.g., homestays, guided tours by locals).</a:t>
            </a:r>
          </a:p>
          <a:p>
            <a:pPr marL="0" indent="0">
              <a:buNone/>
            </a:pPr>
            <a:r>
              <a:rPr lang="en-GB" dirty="0"/>
              <a:t>Train and empower local residents to participate in the tourism industry.</a:t>
            </a:r>
          </a:p>
          <a:p>
            <a:pPr marL="0" indent="0">
              <a:buNone/>
            </a:pPr>
            <a:r>
              <a:rPr lang="en-GB" dirty="0"/>
              <a:t>Ensure profits stay within the community rather than going to foreign investors.</a:t>
            </a:r>
          </a:p>
          <a:p>
            <a:pPr marL="0" indent="0">
              <a:buNone/>
            </a:pPr>
            <a:r>
              <a:rPr lang="en-GB" b="1" dirty="0"/>
              <a:t>2. Protect &amp; Respect Local Culture</a:t>
            </a:r>
          </a:p>
          <a:p>
            <a:pPr marL="0" indent="0">
              <a:buNone/>
            </a:pPr>
            <a:r>
              <a:rPr lang="en-GB" dirty="0"/>
              <a:t>Encourage tourists to learn about and respect local customs, traditions, and etiquette.</a:t>
            </a:r>
          </a:p>
          <a:p>
            <a:pPr marL="0" indent="0">
              <a:buNone/>
            </a:pPr>
            <a:r>
              <a:rPr lang="en-GB" dirty="0"/>
              <a:t>Regulate and monitor cultural tourism to prevent commercialization or exploitation.</a:t>
            </a:r>
          </a:p>
          <a:p>
            <a:pPr marL="0" indent="0">
              <a:buNone/>
            </a:pPr>
            <a:r>
              <a:rPr lang="en-GB" dirty="0"/>
              <a:t>Support authentic cultural experiences rather than mass tourism spectacles.</a:t>
            </a:r>
          </a:p>
          <a:p>
            <a:pPr marL="0" indent="0">
              <a:buNone/>
            </a:pPr>
            <a:r>
              <a:rPr lang="en-GB" b="1" dirty="0"/>
              <a:t>3. Improve Infrastructure &amp; Public Services</a:t>
            </a:r>
          </a:p>
          <a:p>
            <a:pPr marL="0" indent="0">
              <a:buNone/>
            </a:pPr>
            <a:r>
              <a:rPr lang="en-GB" dirty="0"/>
              <a:t>Ensure tourism development benefits both visitors and residents (better roads, healthcare, sanitation).</a:t>
            </a:r>
          </a:p>
          <a:p>
            <a:pPr marL="0" indent="0">
              <a:buNone/>
            </a:pPr>
            <a:r>
              <a:rPr lang="en-GB" dirty="0"/>
              <a:t>Limit visitor numbers in fragile destinations to prevent overcrowding and strain on resources.</a:t>
            </a:r>
          </a:p>
          <a:p>
            <a:pPr marL="0" indent="0">
              <a:buNone/>
            </a:pPr>
            <a:r>
              <a:rPr lang="en-GB" dirty="0"/>
              <a:t>Invest in public transport to reduce congestion and pollution.</a:t>
            </a:r>
          </a:p>
          <a:p>
            <a:endParaRPr lang="en-GB" dirty="0"/>
          </a:p>
        </p:txBody>
      </p:sp>
    </p:spTree>
    <p:extLst>
      <p:ext uri="{BB962C8B-B14F-4D97-AF65-F5344CB8AC3E}">
        <p14:creationId xmlns:p14="http://schemas.microsoft.com/office/powerpoint/2010/main" val="2634055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B7112B-626E-1EFE-8562-DBC0A32D325B}"/>
              </a:ext>
            </a:extLst>
          </p:cNvPr>
          <p:cNvSpPr>
            <a:spLocks noGrp="1"/>
          </p:cNvSpPr>
          <p:nvPr>
            <p:ph idx="1"/>
          </p:nvPr>
        </p:nvSpPr>
        <p:spPr>
          <a:xfrm>
            <a:off x="838200" y="390526"/>
            <a:ext cx="10515600" cy="5457824"/>
          </a:xfrm>
        </p:spPr>
        <p:txBody>
          <a:bodyPr>
            <a:normAutofit fontScale="62500" lnSpcReduction="20000"/>
          </a:bodyPr>
          <a:lstStyle/>
          <a:p>
            <a:pPr marL="0" indent="0">
              <a:lnSpc>
                <a:spcPct val="120000"/>
              </a:lnSpc>
              <a:buNone/>
            </a:pPr>
            <a:r>
              <a:rPr lang="en-GB" sz="3200" b="1" dirty="0"/>
              <a:t>4. Implement Fair Economic Policies</a:t>
            </a:r>
          </a:p>
          <a:p>
            <a:pPr marL="0" indent="0">
              <a:lnSpc>
                <a:spcPct val="120000"/>
              </a:lnSpc>
              <a:buNone/>
            </a:pPr>
            <a:r>
              <a:rPr lang="en-GB" sz="3200" dirty="0"/>
              <a:t>Promote fair wages and working conditions for tourism industry employees.</a:t>
            </a:r>
          </a:p>
          <a:p>
            <a:pPr marL="0" indent="0">
              <a:lnSpc>
                <a:spcPct val="120000"/>
              </a:lnSpc>
              <a:buNone/>
            </a:pPr>
            <a:r>
              <a:rPr lang="en-GB" sz="3200" dirty="0"/>
              <a:t>Introduce fair pricing policies to prevent locals from being priced out of housing and goods.</a:t>
            </a:r>
          </a:p>
          <a:p>
            <a:pPr marL="0" indent="0">
              <a:lnSpc>
                <a:spcPct val="120000"/>
              </a:lnSpc>
              <a:buNone/>
            </a:pPr>
            <a:r>
              <a:rPr lang="en-GB" sz="3200" dirty="0"/>
              <a:t>Support local businesses over large international chains to keep profits within the community.</a:t>
            </a:r>
          </a:p>
          <a:p>
            <a:pPr marL="0" indent="0">
              <a:lnSpc>
                <a:spcPct val="120000"/>
              </a:lnSpc>
              <a:buNone/>
            </a:pPr>
            <a:r>
              <a:rPr lang="en-GB" sz="3200" b="1" dirty="0"/>
              <a:t>5. Strengthen Laws &amp; Regulations</a:t>
            </a:r>
          </a:p>
          <a:p>
            <a:pPr marL="0" indent="0">
              <a:lnSpc>
                <a:spcPct val="120000"/>
              </a:lnSpc>
              <a:buNone/>
            </a:pPr>
            <a:r>
              <a:rPr lang="en-GB" sz="3200" dirty="0"/>
              <a:t>Establish guidelines to prevent over-tourism in sensitive areas.</a:t>
            </a:r>
          </a:p>
          <a:p>
            <a:pPr marL="0" indent="0">
              <a:lnSpc>
                <a:spcPct val="120000"/>
              </a:lnSpc>
              <a:buNone/>
            </a:pPr>
            <a:r>
              <a:rPr lang="en-GB" sz="3200" dirty="0"/>
              <a:t>Implement strict measures against exploitative tourism practices (e.g., sex tourism, unethical wildlife tourism).</a:t>
            </a:r>
          </a:p>
          <a:p>
            <a:pPr marL="0" indent="0">
              <a:lnSpc>
                <a:spcPct val="120000"/>
              </a:lnSpc>
              <a:buNone/>
            </a:pPr>
            <a:r>
              <a:rPr lang="en-GB" sz="3200" dirty="0"/>
              <a:t>Enforce policies that ensure environmental and cultural conservation.</a:t>
            </a:r>
          </a:p>
          <a:p>
            <a:pPr marL="0" indent="0">
              <a:lnSpc>
                <a:spcPct val="120000"/>
              </a:lnSpc>
              <a:buNone/>
            </a:pPr>
            <a:r>
              <a:rPr lang="en-GB" sz="3200" b="1" dirty="0"/>
              <a:t>6. Encourage Responsible &amp; Sustainable Tourism</a:t>
            </a:r>
          </a:p>
          <a:p>
            <a:pPr marL="0" indent="0">
              <a:lnSpc>
                <a:spcPct val="120000"/>
              </a:lnSpc>
              <a:buNone/>
            </a:pPr>
            <a:r>
              <a:rPr lang="en-GB" sz="3200" dirty="0"/>
              <a:t>Educate tourists on ethical behaviour, including respecting local customs and reducing waste.</a:t>
            </a:r>
          </a:p>
          <a:p>
            <a:pPr marL="0" indent="0">
              <a:lnSpc>
                <a:spcPct val="120000"/>
              </a:lnSpc>
              <a:buNone/>
            </a:pPr>
            <a:r>
              <a:rPr lang="en-GB" sz="3200" dirty="0"/>
              <a:t>Promote eco-friendly tourism activities like low-impact hiking, cycling, and cultural immersion.</a:t>
            </a:r>
          </a:p>
          <a:p>
            <a:pPr marL="0" indent="0">
              <a:lnSpc>
                <a:spcPct val="120000"/>
              </a:lnSpc>
              <a:buNone/>
            </a:pPr>
            <a:r>
              <a:rPr lang="en-GB" sz="3200" dirty="0"/>
              <a:t>Encourage responsible wildlife tourism that does not harm animals or their habitats.</a:t>
            </a:r>
          </a:p>
          <a:p>
            <a:endParaRPr lang="en-GB" dirty="0"/>
          </a:p>
        </p:txBody>
      </p:sp>
    </p:spTree>
    <p:extLst>
      <p:ext uri="{BB962C8B-B14F-4D97-AF65-F5344CB8AC3E}">
        <p14:creationId xmlns:p14="http://schemas.microsoft.com/office/powerpoint/2010/main" val="32940547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FA15E-A2E7-970C-C48C-46E4C823E33C}"/>
              </a:ext>
            </a:extLst>
          </p:cNvPr>
          <p:cNvSpPr>
            <a:spLocks noGrp="1"/>
          </p:cNvSpPr>
          <p:nvPr>
            <p:ph type="title"/>
          </p:nvPr>
        </p:nvSpPr>
        <p:spPr>
          <a:xfrm>
            <a:off x="838200" y="365126"/>
            <a:ext cx="10515600" cy="1325563"/>
          </a:xfrm>
        </p:spPr>
        <p:txBody>
          <a:bodyPr anchor="ctr">
            <a:normAutofit/>
          </a:bodyPr>
          <a:lstStyle/>
          <a:p>
            <a:r>
              <a:rPr lang="en-GB"/>
              <a:t>Successful Sustainable Tourism Initiatives </a:t>
            </a:r>
            <a:r>
              <a:rPr lang="en-GB" dirty="0"/>
              <a:t>🌍✨</a:t>
            </a:r>
          </a:p>
        </p:txBody>
      </p:sp>
      <p:sp>
        <p:nvSpPr>
          <p:cNvPr id="3" name="Content Placeholder 2">
            <a:extLst>
              <a:ext uri="{FF2B5EF4-FFF2-40B4-BE49-F238E27FC236}">
                <a16:creationId xmlns:a16="http://schemas.microsoft.com/office/drawing/2014/main" id="{D8B4AAC3-A197-6D49-9083-838AB9400E9C}"/>
              </a:ext>
            </a:extLst>
          </p:cNvPr>
          <p:cNvSpPr>
            <a:spLocks noGrp="1"/>
          </p:cNvSpPr>
          <p:nvPr>
            <p:ph sz="half" idx="1"/>
          </p:nvPr>
        </p:nvSpPr>
        <p:spPr>
          <a:xfrm>
            <a:off x="838200" y="1825625"/>
            <a:ext cx="5156200" cy="3809862"/>
          </a:xfrm>
        </p:spPr>
        <p:txBody>
          <a:bodyPr>
            <a:normAutofit/>
          </a:bodyPr>
          <a:lstStyle/>
          <a:p>
            <a:r>
              <a:rPr lang="en-GB" sz="2000"/>
              <a:t> Bhutan – High-Value, Low-Impact Tourism</a:t>
            </a:r>
          </a:p>
          <a:p>
            <a:r>
              <a:rPr lang="en-GB" sz="2000"/>
              <a:t>✅ Bhutan limits the number of tourists by requiring a daily fee (~$200–$250) that includes accommodation, food, and a sustainable development fee.</a:t>
            </a:r>
          </a:p>
          <a:p>
            <a:r>
              <a:rPr lang="en-GB" sz="2000"/>
              <a:t>✅ This model preserves cultural heritage, protects the environment, and ensures tourism benefits locals.</a:t>
            </a:r>
          </a:p>
          <a:p>
            <a:r>
              <a:rPr lang="en-GB" sz="2000"/>
              <a:t>✅ The government uses tourism revenue to provide free healthcare and education to citizens.</a:t>
            </a:r>
          </a:p>
        </p:txBody>
      </p:sp>
      <p:pic>
        <p:nvPicPr>
          <p:cNvPr id="4" name="Online Media 3" title="3.3 – Case study—Bhutan community tourism[NbS for the local communities]">
            <a:hlinkClick r:id="" action="ppaction://media"/>
            <a:extLst>
              <a:ext uri="{FF2B5EF4-FFF2-40B4-BE49-F238E27FC236}">
                <a16:creationId xmlns:a16="http://schemas.microsoft.com/office/drawing/2014/main" id="{9ABC14EC-2A78-7463-2556-74BE627FD1D0}"/>
              </a:ext>
            </a:extLst>
          </p:cNvPr>
          <p:cNvPicPr>
            <a:picLocks noRot="1" noChangeAspect="1"/>
          </p:cNvPicPr>
          <p:nvPr>
            <a:videoFile r:link="rId1"/>
          </p:nvPr>
        </p:nvPicPr>
        <p:blipFill>
          <a:blip r:embed="rId3"/>
          <a:stretch>
            <a:fillRect/>
          </a:stretch>
        </p:blipFill>
        <p:spPr>
          <a:xfrm>
            <a:off x="6197600" y="1562100"/>
            <a:ext cx="5156200" cy="3625082"/>
          </a:xfrm>
          <a:prstGeom prst="rect">
            <a:avLst/>
          </a:prstGeom>
          <a:noFill/>
        </p:spPr>
      </p:pic>
    </p:spTree>
    <p:extLst>
      <p:ext uri="{BB962C8B-B14F-4D97-AF65-F5344CB8AC3E}">
        <p14:creationId xmlns:p14="http://schemas.microsoft.com/office/powerpoint/2010/main" val="350704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C0208-4271-C749-DF39-F029C595CD16}"/>
              </a:ext>
            </a:extLst>
          </p:cNvPr>
          <p:cNvSpPr>
            <a:spLocks noGrp="1"/>
          </p:cNvSpPr>
          <p:nvPr>
            <p:ph type="title"/>
          </p:nvPr>
        </p:nvSpPr>
        <p:spPr>
          <a:xfrm>
            <a:off x="838200" y="365126"/>
            <a:ext cx="10515600" cy="1325563"/>
          </a:xfrm>
        </p:spPr>
        <p:txBody>
          <a:bodyPr anchor="ctr">
            <a:normAutofit/>
          </a:bodyPr>
          <a:lstStyle/>
          <a:p>
            <a:r>
              <a:rPr lang="en-GB" sz="3700" b="1"/>
              <a:t>Costa Rica – Eco-Tourism &amp; Community Empowerment</a:t>
            </a:r>
            <a:br>
              <a:rPr lang="en-GB" sz="3700" b="1"/>
            </a:br>
            <a:endParaRPr lang="en-GB" sz="3700"/>
          </a:p>
        </p:txBody>
      </p:sp>
      <p:sp>
        <p:nvSpPr>
          <p:cNvPr id="3" name="Content Placeholder 2">
            <a:extLst>
              <a:ext uri="{FF2B5EF4-FFF2-40B4-BE49-F238E27FC236}">
                <a16:creationId xmlns:a16="http://schemas.microsoft.com/office/drawing/2014/main" id="{86E802FE-A344-4D8E-9BFD-BAF079A3FFF0}"/>
              </a:ext>
            </a:extLst>
          </p:cNvPr>
          <p:cNvSpPr>
            <a:spLocks noGrp="1"/>
          </p:cNvSpPr>
          <p:nvPr>
            <p:ph sz="half" idx="1"/>
          </p:nvPr>
        </p:nvSpPr>
        <p:spPr>
          <a:xfrm>
            <a:off x="838200" y="1825625"/>
            <a:ext cx="5156200" cy="3809862"/>
          </a:xfrm>
        </p:spPr>
        <p:txBody>
          <a:bodyPr>
            <a:normAutofit/>
          </a:bodyPr>
          <a:lstStyle/>
          <a:p>
            <a:r>
              <a:rPr lang="en-GB" sz="2400"/>
              <a:t>✅ Costa Rica promotes eco-lodges, conservation programs, and sustainable adventures (e.g., canopy tours, wildlife safaris).</a:t>
            </a:r>
            <a:br>
              <a:rPr lang="en-GB" sz="2400"/>
            </a:br>
            <a:r>
              <a:rPr lang="en-GB" sz="2400"/>
              <a:t>✅ The country protects 25% of its land as national parks, supported by responsible tourism.</a:t>
            </a:r>
            <a:br>
              <a:rPr lang="en-GB" sz="2400"/>
            </a:br>
            <a:r>
              <a:rPr lang="en-GB" sz="2400"/>
              <a:t>✅ Community-based tourism projects involve local people in decision-making and profit-sharing.</a:t>
            </a:r>
          </a:p>
          <a:p>
            <a:endParaRPr lang="en-GB" sz="2400"/>
          </a:p>
        </p:txBody>
      </p:sp>
      <p:pic>
        <p:nvPicPr>
          <p:cNvPr id="4" name="Online Media 3" title="Costa Rica - The Most Sustainable Destination in Central America">
            <a:hlinkClick r:id="" action="ppaction://media"/>
            <a:extLst>
              <a:ext uri="{FF2B5EF4-FFF2-40B4-BE49-F238E27FC236}">
                <a16:creationId xmlns:a16="http://schemas.microsoft.com/office/drawing/2014/main" id="{E65114F1-B3A8-4E7C-FAC2-2FEA9BF1B471}"/>
              </a:ext>
            </a:extLst>
          </p:cNvPr>
          <p:cNvPicPr>
            <a:picLocks noRot="1" noChangeAspect="1"/>
          </p:cNvPicPr>
          <p:nvPr>
            <a:videoFile r:link="rId1"/>
          </p:nvPr>
        </p:nvPicPr>
        <p:blipFill>
          <a:blip r:embed="rId3"/>
          <a:stretch>
            <a:fillRect/>
          </a:stretch>
        </p:blipFill>
        <p:spPr>
          <a:xfrm>
            <a:off x="6197600" y="1377320"/>
            <a:ext cx="5156200" cy="3809862"/>
          </a:xfrm>
          <a:prstGeom prst="rect">
            <a:avLst/>
          </a:prstGeom>
          <a:noFill/>
        </p:spPr>
      </p:pic>
    </p:spTree>
    <p:extLst>
      <p:ext uri="{BB962C8B-B14F-4D97-AF65-F5344CB8AC3E}">
        <p14:creationId xmlns:p14="http://schemas.microsoft.com/office/powerpoint/2010/main" val="275269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0BCB5-3813-348B-1B6B-5086AC7C26FE}"/>
              </a:ext>
            </a:extLst>
          </p:cNvPr>
          <p:cNvSpPr>
            <a:spLocks noGrp="1"/>
          </p:cNvSpPr>
          <p:nvPr>
            <p:ph type="title"/>
          </p:nvPr>
        </p:nvSpPr>
        <p:spPr>
          <a:xfrm>
            <a:off x="838200" y="365126"/>
            <a:ext cx="10515600" cy="1325563"/>
          </a:xfrm>
        </p:spPr>
        <p:txBody>
          <a:bodyPr anchor="ctr">
            <a:normAutofit/>
          </a:bodyPr>
          <a:lstStyle/>
          <a:p>
            <a:r>
              <a:rPr lang="en-GB" b="1"/>
              <a:t>Kenya – Maasai Mara Cultural Tourism</a:t>
            </a:r>
            <a:br>
              <a:rPr lang="en-GB" b="1" dirty="0"/>
            </a:br>
            <a:endParaRPr lang="en-GB" dirty="0"/>
          </a:p>
        </p:txBody>
      </p:sp>
      <p:sp>
        <p:nvSpPr>
          <p:cNvPr id="3" name="Content Placeholder 2">
            <a:extLst>
              <a:ext uri="{FF2B5EF4-FFF2-40B4-BE49-F238E27FC236}">
                <a16:creationId xmlns:a16="http://schemas.microsoft.com/office/drawing/2014/main" id="{7648563B-ED8D-434B-A046-2CB87C8E7C5E}"/>
              </a:ext>
            </a:extLst>
          </p:cNvPr>
          <p:cNvSpPr>
            <a:spLocks noGrp="1"/>
          </p:cNvSpPr>
          <p:nvPr>
            <p:ph sz="half" idx="1"/>
          </p:nvPr>
        </p:nvSpPr>
        <p:spPr>
          <a:xfrm>
            <a:off x="838200" y="1825625"/>
            <a:ext cx="5156200" cy="3809862"/>
          </a:xfrm>
        </p:spPr>
        <p:txBody>
          <a:bodyPr>
            <a:normAutofit/>
          </a:bodyPr>
          <a:lstStyle/>
          <a:p>
            <a:r>
              <a:rPr lang="en-GB" sz="2400"/>
              <a:t>✅ The Maasai people run eco-lodges and safari tours, ensuring cultural preservation and fair income.</a:t>
            </a:r>
            <a:br>
              <a:rPr lang="en-GB" sz="2400"/>
            </a:br>
            <a:r>
              <a:rPr lang="en-GB" sz="2400"/>
              <a:t>✅ Tourism revenue helps fund education, clean water projects, and healthcare for local communities.</a:t>
            </a:r>
            <a:br>
              <a:rPr lang="en-GB" sz="2400"/>
            </a:br>
            <a:r>
              <a:rPr lang="en-GB" sz="2400"/>
              <a:t>✅ Conservation fees support wildlife protection, reducing poaching and habitat destruction.</a:t>
            </a:r>
          </a:p>
          <a:p>
            <a:endParaRPr lang="en-GB" sz="2400"/>
          </a:p>
        </p:txBody>
      </p:sp>
      <p:pic>
        <p:nvPicPr>
          <p:cNvPr id="4" name="Online Media 3" title="On Our Terms:  Responsible Tourism in the Maasai Mara">
            <a:hlinkClick r:id="" action="ppaction://media"/>
            <a:extLst>
              <a:ext uri="{FF2B5EF4-FFF2-40B4-BE49-F238E27FC236}">
                <a16:creationId xmlns:a16="http://schemas.microsoft.com/office/drawing/2014/main" id="{644D1622-024F-F62A-5081-F76327BA0A4F}"/>
              </a:ext>
            </a:extLst>
          </p:cNvPr>
          <p:cNvPicPr>
            <a:picLocks noRot="1" noChangeAspect="1"/>
          </p:cNvPicPr>
          <p:nvPr>
            <a:videoFile r:link="rId1"/>
          </p:nvPr>
        </p:nvPicPr>
        <p:blipFill>
          <a:blip r:embed="rId3"/>
          <a:stretch>
            <a:fillRect/>
          </a:stretch>
        </p:blipFill>
        <p:spPr>
          <a:xfrm>
            <a:off x="5900762" y="1690689"/>
            <a:ext cx="5691163" cy="3215507"/>
          </a:xfrm>
          <a:prstGeom prst="rect">
            <a:avLst/>
          </a:prstGeom>
          <a:noFill/>
        </p:spPr>
      </p:pic>
    </p:spTree>
    <p:extLst>
      <p:ext uri="{BB962C8B-B14F-4D97-AF65-F5344CB8AC3E}">
        <p14:creationId xmlns:p14="http://schemas.microsoft.com/office/powerpoint/2010/main" val="158582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1C0A-B8B6-0F45-4B24-E035F9D0D31E}"/>
              </a:ext>
            </a:extLst>
          </p:cNvPr>
          <p:cNvSpPr>
            <a:spLocks noGrp="1"/>
          </p:cNvSpPr>
          <p:nvPr>
            <p:ph type="title"/>
          </p:nvPr>
        </p:nvSpPr>
        <p:spPr>
          <a:xfrm>
            <a:off x="838200" y="365126"/>
            <a:ext cx="10515600" cy="1325563"/>
          </a:xfrm>
        </p:spPr>
        <p:txBody>
          <a:bodyPr anchor="ctr">
            <a:normAutofit/>
          </a:bodyPr>
          <a:lstStyle/>
          <a:p>
            <a:r>
              <a:rPr lang="en-GB" b="1" dirty="0"/>
              <a:t>Amsterdam – Managing Over-Tourism</a:t>
            </a:r>
            <a:br>
              <a:rPr lang="en-GB" b="1" dirty="0"/>
            </a:br>
            <a:endParaRPr lang="en-GB" dirty="0"/>
          </a:p>
        </p:txBody>
      </p:sp>
      <p:sp>
        <p:nvSpPr>
          <p:cNvPr id="3" name="Content Placeholder 2">
            <a:extLst>
              <a:ext uri="{FF2B5EF4-FFF2-40B4-BE49-F238E27FC236}">
                <a16:creationId xmlns:a16="http://schemas.microsoft.com/office/drawing/2014/main" id="{AC08C6CB-381E-16A3-53A2-5E62AE1E81E2}"/>
              </a:ext>
            </a:extLst>
          </p:cNvPr>
          <p:cNvSpPr>
            <a:spLocks noGrp="1"/>
          </p:cNvSpPr>
          <p:nvPr>
            <p:ph sz="half" idx="1"/>
          </p:nvPr>
        </p:nvSpPr>
        <p:spPr>
          <a:xfrm>
            <a:off x="466725" y="1524069"/>
            <a:ext cx="5156200" cy="3809862"/>
          </a:xfrm>
        </p:spPr>
        <p:txBody>
          <a:bodyPr>
            <a:normAutofit/>
          </a:bodyPr>
          <a:lstStyle/>
          <a:p>
            <a:pPr>
              <a:lnSpc>
                <a:spcPct val="100000"/>
              </a:lnSpc>
            </a:pPr>
            <a:r>
              <a:rPr lang="en-GB" sz="2400" dirty="0"/>
              <a:t>✅ The city implemented measures to reduce overcrowding, including limiting Airbnb rentals and tourist taxes.</a:t>
            </a:r>
            <a:br>
              <a:rPr lang="en-GB" sz="2400" dirty="0"/>
            </a:br>
            <a:r>
              <a:rPr lang="en-GB" sz="2400" dirty="0"/>
              <a:t>✅ Campaigns encourage visitors to explore lesser-known </a:t>
            </a:r>
            <a:r>
              <a:rPr lang="en-GB" sz="2400" dirty="0" err="1"/>
              <a:t>neighborhoods</a:t>
            </a:r>
            <a:r>
              <a:rPr lang="en-GB" sz="2400" dirty="0"/>
              <a:t>, reducing strain on central areas.</a:t>
            </a:r>
            <a:br>
              <a:rPr lang="en-GB" sz="2400" dirty="0"/>
            </a:br>
            <a:r>
              <a:rPr lang="en-GB" sz="2400" dirty="0"/>
              <a:t>✅ Promotes sustainable transport like cycling and public transit over car rentals.</a:t>
            </a:r>
          </a:p>
          <a:p>
            <a:endParaRPr lang="en-GB" sz="2400" dirty="0"/>
          </a:p>
        </p:txBody>
      </p:sp>
      <p:pic>
        <p:nvPicPr>
          <p:cNvPr id="4" name="Online Media 3" title="How Amsterdam is Tackling Mass Tourism">
            <a:hlinkClick r:id="" action="ppaction://media"/>
            <a:extLst>
              <a:ext uri="{FF2B5EF4-FFF2-40B4-BE49-F238E27FC236}">
                <a16:creationId xmlns:a16="http://schemas.microsoft.com/office/drawing/2014/main" id="{947F39BE-5DFE-897D-ADED-C382B2B1087C}"/>
              </a:ext>
            </a:extLst>
          </p:cNvPr>
          <p:cNvPicPr>
            <a:picLocks noRot="1" noChangeAspect="1"/>
          </p:cNvPicPr>
          <p:nvPr>
            <a:videoFile r:link="rId1"/>
          </p:nvPr>
        </p:nvPicPr>
        <p:blipFill>
          <a:blip r:embed="rId3"/>
          <a:stretch>
            <a:fillRect/>
          </a:stretch>
        </p:blipFill>
        <p:spPr>
          <a:xfrm>
            <a:off x="5864179" y="1825625"/>
            <a:ext cx="5556296" cy="3139307"/>
          </a:xfrm>
          <a:prstGeom prst="rect">
            <a:avLst/>
          </a:prstGeom>
          <a:noFill/>
        </p:spPr>
      </p:pic>
    </p:spTree>
    <p:extLst>
      <p:ext uri="{BB962C8B-B14F-4D97-AF65-F5344CB8AC3E}">
        <p14:creationId xmlns:p14="http://schemas.microsoft.com/office/powerpoint/2010/main" val="96505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686DC-BE4A-090D-2605-8B86AA05359C}"/>
              </a:ext>
            </a:extLst>
          </p:cNvPr>
          <p:cNvSpPr>
            <a:spLocks noGrp="1"/>
          </p:cNvSpPr>
          <p:nvPr>
            <p:ph type="title"/>
          </p:nvPr>
        </p:nvSpPr>
        <p:spPr>
          <a:xfrm>
            <a:off x="838200" y="365126"/>
            <a:ext cx="10515600" cy="1325563"/>
          </a:xfrm>
        </p:spPr>
        <p:txBody>
          <a:bodyPr anchor="ctr">
            <a:normAutofit/>
          </a:bodyPr>
          <a:lstStyle/>
          <a:p>
            <a:r>
              <a:rPr lang="en-GB" b="1" dirty="0"/>
              <a:t>Peru – Machu Picchu Visitor Limits</a:t>
            </a:r>
            <a:br>
              <a:rPr lang="en-GB" b="1" dirty="0"/>
            </a:br>
            <a:endParaRPr lang="en-GB" dirty="0"/>
          </a:p>
        </p:txBody>
      </p:sp>
      <p:sp>
        <p:nvSpPr>
          <p:cNvPr id="3" name="Content Placeholder 2">
            <a:extLst>
              <a:ext uri="{FF2B5EF4-FFF2-40B4-BE49-F238E27FC236}">
                <a16:creationId xmlns:a16="http://schemas.microsoft.com/office/drawing/2014/main" id="{2FA0FEB1-8DD2-C53E-7618-DF40A3446B34}"/>
              </a:ext>
            </a:extLst>
          </p:cNvPr>
          <p:cNvSpPr>
            <a:spLocks noGrp="1"/>
          </p:cNvSpPr>
          <p:nvPr>
            <p:ph sz="half" idx="1"/>
          </p:nvPr>
        </p:nvSpPr>
        <p:spPr>
          <a:xfrm>
            <a:off x="838200" y="1825625"/>
            <a:ext cx="5156200" cy="3809862"/>
          </a:xfrm>
        </p:spPr>
        <p:txBody>
          <a:bodyPr>
            <a:normAutofit/>
          </a:bodyPr>
          <a:lstStyle/>
          <a:p>
            <a:r>
              <a:rPr lang="en-GB" sz="2600"/>
              <a:t>✅ To protect the iconic Incan site, Peru restricts daily visitor numbers and requires guided tours.</a:t>
            </a:r>
            <a:br>
              <a:rPr lang="en-GB" sz="2600"/>
            </a:br>
            <a:r>
              <a:rPr lang="en-GB" sz="2600"/>
              <a:t>✅ The government promotes alternative trekking routes to distribute tourism impact more evenly.</a:t>
            </a:r>
            <a:br>
              <a:rPr lang="en-GB" sz="2600"/>
            </a:br>
            <a:r>
              <a:rPr lang="en-GB" sz="2600"/>
              <a:t>✅ Local communities benefit from eco-lodges and traditional craft sales.</a:t>
            </a:r>
          </a:p>
          <a:p>
            <a:endParaRPr lang="en-GB" sz="2600"/>
          </a:p>
        </p:txBody>
      </p:sp>
      <p:pic>
        <p:nvPicPr>
          <p:cNvPr id="4" name="Online Media 3" title="Machu Picchu rubbish crisis threatens UNESCO heritage site">
            <a:hlinkClick r:id="" action="ppaction://media"/>
            <a:extLst>
              <a:ext uri="{FF2B5EF4-FFF2-40B4-BE49-F238E27FC236}">
                <a16:creationId xmlns:a16="http://schemas.microsoft.com/office/drawing/2014/main" id="{30B02919-28BD-C718-CCDA-B47A01FC569D}"/>
              </a:ext>
            </a:extLst>
          </p:cNvPr>
          <p:cNvPicPr>
            <a:picLocks noRot="1" noChangeAspect="1"/>
          </p:cNvPicPr>
          <p:nvPr>
            <a:videoFile r:link="rId1"/>
          </p:nvPr>
        </p:nvPicPr>
        <p:blipFill>
          <a:blip r:embed="rId3"/>
          <a:stretch>
            <a:fillRect/>
          </a:stretch>
        </p:blipFill>
        <p:spPr>
          <a:xfrm>
            <a:off x="6197600" y="1377320"/>
            <a:ext cx="5156200" cy="3809862"/>
          </a:xfrm>
          <a:prstGeom prst="rect">
            <a:avLst/>
          </a:prstGeom>
          <a:noFill/>
        </p:spPr>
      </p:pic>
    </p:spTree>
    <p:extLst>
      <p:ext uri="{BB962C8B-B14F-4D97-AF65-F5344CB8AC3E}">
        <p14:creationId xmlns:p14="http://schemas.microsoft.com/office/powerpoint/2010/main" val="659162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55976-920F-B278-F719-1BB70FD21485}"/>
              </a:ext>
            </a:extLst>
          </p:cNvPr>
          <p:cNvSpPr>
            <a:spLocks noGrp="1"/>
          </p:cNvSpPr>
          <p:nvPr>
            <p:ph type="title"/>
          </p:nvPr>
        </p:nvSpPr>
        <p:spPr>
          <a:xfrm>
            <a:off x="123825" y="50008"/>
            <a:ext cx="10515600" cy="683418"/>
          </a:xfrm>
        </p:spPr>
        <p:txBody>
          <a:bodyPr>
            <a:normAutofit/>
          </a:bodyPr>
          <a:lstStyle/>
          <a:p>
            <a:r>
              <a:rPr lang="en-GB" sz="3600" dirty="0"/>
              <a:t>The Solution</a:t>
            </a:r>
          </a:p>
        </p:txBody>
      </p:sp>
      <p:sp>
        <p:nvSpPr>
          <p:cNvPr id="3" name="Content Placeholder 2">
            <a:extLst>
              <a:ext uri="{FF2B5EF4-FFF2-40B4-BE49-F238E27FC236}">
                <a16:creationId xmlns:a16="http://schemas.microsoft.com/office/drawing/2014/main" id="{195FDE72-B0D4-D7AF-C61F-338CBE86341D}"/>
              </a:ext>
            </a:extLst>
          </p:cNvPr>
          <p:cNvSpPr>
            <a:spLocks noGrp="1"/>
          </p:cNvSpPr>
          <p:nvPr>
            <p:ph idx="1"/>
          </p:nvPr>
        </p:nvSpPr>
        <p:spPr>
          <a:xfrm>
            <a:off x="323850" y="1425576"/>
            <a:ext cx="8963025" cy="3640897"/>
          </a:xfrm>
        </p:spPr>
        <p:txBody>
          <a:bodyPr>
            <a:normAutofit fontScale="62500" lnSpcReduction="20000"/>
          </a:bodyPr>
          <a:lstStyle/>
          <a:p>
            <a:pPr>
              <a:lnSpc>
                <a:spcPct val="120000"/>
              </a:lnSpc>
            </a:pPr>
            <a:r>
              <a:rPr lang="en-GB" dirty="0"/>
              <a:t>Although not everything depends on tourism, tourism depends on almost everything. </a:t>
            </a:r>
          </a:p>
          <a:p>
            <a:pPr>
              <a:lnSpc>
                <a:spcPct val="120000"/>
              </a:lnSpc>
            </a:pPr>
            <a:r>
              <a:rPr lang="en-GB" dirty="0"/>
              <a:t>Sustainable tourism is about re-focusing and adapting</a:t>
            </a:r>
          </a:p>
          <a:p>
            <a:pPr>
              <a:lnSpc>
                <a:spcPct val="120000"/>
              </a:lnSpc>
            </a:pPr>
            <a:r>
              <a:rPr lang="en-GB" dirty="0"/>
              <a:t>“</a:t>
            </a:r>
            <a:r>
              <a:rPr lang="en-GB" i="1" dirty="0"/>
              <a:t>Responsible tourism is tourism which: minimizes negative social, economic and environmental impacts; generates greater economic benefits for local people and enhances the well-being of host communities; improves working conditions and access to the industry</a:t>
            </a:r>
            <a:r>
              <a:rPr lang="en-GB" dirty="0"/>
              <a:t>.”- The Cape Town Declaration (from the Responsible Tourism Partnership, preceding the World Summit on Sustainable Development</a:t>
            </a:r>
          </a:p>
          <a:p>
            <a:pPr>
              <a:lnSpc>
                <a:spcPct val="120000"/>
              </a:lnSpc>
            </a:pPr>
            <a:r>
              <a:rPr lang="en-GB" dirty="0"/>
              <a:t>“</a:t>
            </a:r>
            <a:r>
              <a:rPr lang="en-GB" i="1" dirty="0"/>
              <a:t>Ecotourism is defined as Responsible Travel to natural areas that conserves the environment and improves the well-being of local people</a:t>
            </a:r>
            <a:r>
              <a:rPr lang="en-GB" dirty="0"/>
              <a:t>…”- The International Ecotourism Society</a:t>
            </a:r>
          </a:p>
        </p:txBody>
      </p:sp>
      <p:pic>
        <p:nvPicPr>
          <p:cNvPr id="4" name="Picture 3">
            <a:extLst>
              <a:ext uri="{FF2B5EF4-FFF2-40B4-BE49-F238E27FC236}">
                <a16:creationId xmlns:a16="http://schemas.microsoft.com/office/drawing/2014/main" id="{D4A35626-6950-46C1-FC1C-9F41BB44E2F2}"/>
              </a:ext>
            </a:extLst>
          </p:cNvPr>
          <p:cNvPicPr>
            <a:picLocks noChangeAspect="1"/>
          </p:cNvPicPr>
          <p:nvPr/>
        </p:nvPicPr>
        <p:blipFill>
          <a:blip r:embed="rId2"/>
          <a:stretch>
            <a:fillRect/>
          </a:stretch>
        </p:blipFill>
        <p:spPr>
          <a:xfrm>
            <a:off x="8734425" y="3192843"/>
            <a:ext cx="2857500" cy="2705100"/>
          </a:xfrm>
          <a:prstGeom prst="rect">
            <a:avLst/>
          </a:prstGeom>
        </p:spPr>
      </p:pic>
    </p:spTree>
    <p:extLst>
      <p:ext uri="{BB962C8B-B14F-4D97-AF65-F5344CB8AC3E}">
        <p14:creationId xmlns:p14="http://schemas.microsoft.com/office/powerpoint/2010/main" val="2022690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FFA712E-22F0-386A-5AE6-10D60C195726}"/>
              </a:ext>
            </a:extLst>
          </p:cNvPr>
          <p:cNvSpPr>
            <a:spLocks noGrp="1"/>
          </p:cNvSpPr>
          <p:nvPr>
            <p:ph type="title"/>
          </p:nvPr>
        </p:nvSpPr>
        <p:spPr>
          <a:xfrm>
            <a:off x="523875" y="0"/>
            <a:ext cx="10515600" cy="1325563"/>
          </a:xfrm>
        </p:spPr>
        <p:txBody>
          <a:bodyPr/>
          <a:lstStyle/>
          <a:p>
            <a:r>
              <a:rPr lang="en-US" dirty="0"/>
              <a:t>ABTA</a:t>
            </a:r>
          </a:p>
        </p:txBody>
      </p:sp>
      <p:sp>
        <p:nvSpPr>
          <p:cNvPr id="7" name="TextBox 6">
            <a:extLst>
              <a:ext uri="{FF2B5EF4-FFF2-40B4-BE49-F238E27FC236}">
                <a16:creationId xmlns:a16="http://schemas.microsoft.com/office/drawing/2014/main" id="{E30FD676-1528-F5AA-40E7-F2D31240B493}"/>
              </a:ext>
            </a:extLst>
          </p:cNvPr>
          <p:cNvSpPr txBox="1"/>
          <p:nvPr/>
        </p:nvSpPr>
        <p:spPr>
          <a:xfrm>
            <a:off x="458208" y="3582886"/>
            <a:ext cx="4162425" cy="2308324"/>
          </a:xfrm>
          <a:prstGeom prst="rect">
            <a:avLst/>
          </a:prstGeom>
          <a:noFill/>
        </p:spPr>
        <p:txBody>
          <a:bodyPr wrap="square">
            <a:spAutoFit/>
          </a:bodyPr>
          <a:lstStyle/>
          <a:p>
            <a:r>
              <a:rPr lang="en-GB" dirty="0">
                <a:hlinkClick r:id="rId3" action="ppaction://hlinkfile"/>
              </a:rPr>
              <a:t>file:///C:/Users/deborah.jenkins/OneDrive%20-%20University%20of%20Wales%20Trinity%20Saint%20David/Documents/Sustainable%20Global%20Tourism/ABTA%20Tourism%20for%20Good%20Report.Guide%20(1).pdf</a:t>
            </a:r>
            <a:endParaRPr lang="en-GB" dirty="0"/>
          </a:p>
          <a:p>
            <a:endParaRPr lang="en-GB" dirty="0"/>
          </a:p>
        </p:txBody>
      </p:sp>
      <p:pic>
        <p:nvPicPr>
          <p:cNvPr id="8" name="Online Media 7" title="Tourism for Good: A roadmap for rebuilding travel and tourism">
            <a:hlinkClick r:id="" action="ppaction://media"/>
            <a:extLst>
              <a:ext uri="{FF2B5EF4-FFF2-40B4-BE49-F238E27FC236}">
                <a16:creationId xmlns:a16="http://schemas.microsoft.com/office/drawing/2014/main" id="{6690B94F-77E9-70E8-F96B-1EBF53F0E31B}"/>
              </a:ext>
            </a:extLst>
          </p:cNvPr>
          <p:cNvPicPr>
            <a:picLocks noRot="1" noChangeAspect="1"/>
          </p:cNvPicPr>
          <p:nvPr>
            <a:videoFile r:link="rId1"/>
          </p:nvPr>
        </p:nvPicPr>
        <p:blipFill>
          <a:blip r:embed="rId4"/>
          <a:stretch>
            <a:fillRect/>
          </a:stretch>
        </p:blipFill>
        <p:spPr>
          <a:xfrm>
            <a:off x="4554965" y="966790"/>
            <a:ext cx="7620000" cy="4305300"/>
          </a:xfrm>
          <a:prstGeom prst="rect">
            <a:avLst/>
          </a:prstGeom>
        </p:spPr>
      </p:pic>
      <p:sp>
        <p:nvSpPr>
          <p:cNvPr id="11" name="TextBox 10">
            <a:extLst>
              <a:ext uri="{FF2B5EF4-FFF2-40B4-BE49-F238E27FC236}">
                <a16:creationId xmlns:a16="http://schemas.microsoft.com/office/drawing/2014/main" id="{D22BE70A-0BB1-4798-7104-CD42F8529270}"/>
              </a:ext>
            </a:extLst>
          </p:cNvPr>
          <p:cNvSpPr txBox="1"/>
          <p:nvPr/>
        </p:nvSpPr>
        <p:spPr>
          <a:xfrm>
            <a:off x="523875" y="1595435"/>
            <a:ext cx="3655585" cy="646331"/>
          </a:xfrm>
          <a:prstGeom prst="rect">
            <a:avLst/>
          </a:prstGeom>
          <a:noFill/>
        </p:spPr>
        <p:txBody>
          <a:bodyPr wrap="square">
            <a:spAutoFit/>
          </a:bodyPr>
          <a:lstStyle/>
          <a:p>
            <a:r>
              <a:rPr lang="en-GB" dirty="0">
                <a:hlinkClick r:id="rId5"/>
              </a:rPr>
              <a:t>https://www.abta.com/sustainability</a:t>
            </a:r>
            <a:endParaRPr lang="en-GB" dirty="0"/>
          </a:p>
          <a:p>
            <a:endParaRPr lang="en-GB" dirty="0"/>
          </a:p>
        </p:txBody>
      </p:sp>
    </p:spTree>
    <p:extLst>
      <p:ext uri="{BB962C8B-B14F-4D97-AF65-F5344CB8AC3E}">
        <p14:creationId xmlns:p14="http://schemas.microsoft.com/office/powerpoint/2010/main" val="783653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32F17-BC2D-1B75-D273-B9995EFFAE19}"/>
              </a:ext>
            </a:extLst>
          </p:cNvPr>
          <p:cNvSpPr>
            <a:spLocks noGrp="1"/>
          </p:cNvSpPr>
          <p:nvPr>
            <p:ph type="title"/>
          </p:nvPr>
        </p:nvSpPr>
        <p:spPr>
          <a:xfrm>
            <a:off x="53527" y="33338"/>
            <a:ext cx="10515600" cy="452438"/>
          </a:xfrm>
        </p:spPr>
        <p:txBody>
          <a:bodyPr>
            <a:normAutofit fontScale="90000"/>
          </a:bodyPr>
          <a:lstStyle/>
          <a:p>
            <a:r>
              <a:rPr lang="en-GB" sz="3600" dirty="0"/>
              <a:t>ABTA</a:t>
            </a:r>
          </a:p>
        </p:txBody>
      </p:sp>
      <p:pic>
        <p:nvPicPr>
          <p:cNvPr id="5" name="Content Placeholder 4">
            <a:extLst>
              <a:ext uri="{FF2B5EF4-FFF2-40B4-BE49-F238E27FC236}">
                <a16:creationId xmlns:a16="http://schemas.microsoft.com/office/drawing/2014/main" id="{F780D8C7-1858-595D-4514-F99A925D534A}"/>
              </a:ext>
            </a:extLst>
          </p:cNvPr>
          <p:cNvPicPr>
            <a:picLocks noGrp="1" noChangeAspect="1"/>
          </p:cNvPicPr>
          <p:nvPr>
            <p:ph idx="1"/>
          </p:nvPr>
        </p:nvPicPr>
        <p:blipFill>
          <a:blip r:embed="rId2"/>
          <a:stretch>
            <a:fillRect/>
          </a:stretch>
        </p:blipFill>
        <p:spPr>
          <a:xfrm>
            <a:off x="566738" y="453395"/>
            <a:ext cx="4849706" cy="5331456"/>
          </a:xfrm>
        </p:spPr>
      </p:pic>
      <p:pic>
        <p:nvPicPr>
          <p:cNvPr id="7" name="Picture 6">
            <a:extLst>
              <a:ext uri="{FF2B5EF4-FFF2-40B4-BE49-F238E27FC236}">
                <a16:creationId xmlns:a16="http://schemas.microsoft.com/office/drawing/2014/main" id="{A063409B-4CD5-5820-89BD-409B04D91977}"/>
              </a:ext>
            </a:extLst>
          </p:cNvPr>
          <p:cNvPicPr>
            <a:picLocks noChangeAspect="1"/>
          </p:cNvPicPr>
          <p:nvPr/>
        </p:nvPicPr>
        <p:blipFill>
          <a:blip r:embed="rId3"/>
          <a:stretch>
            <a:fillRect/>
          </a:stretch>
        </p:blipFill>
        <p:spPr>
          <a:xfrm>
            <a:off x="5468517" y="252413"/>
            <a:ext cx="5152683" cy="6572249"/>
          </a:xfrm>
          <a:prstGeom prst="rect">
            <a:avLst/>
          </a:prstGeom>
        </p:spPr>
      </p:pic>
    </p:spTree>
    <p:extLst>
      <p:ext uri="{BB962C8B-B14F-4D97-AF65-F5344CB8AC3E}">
        <p14:creationId xmlns:p14="http://schemas.microsoft.com/office/powerpoint/2010/main" val="15564840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DF1C8CF-7811-D761-79C9-6E48E4C6A064}"/>
              </a:ext>
            </a:extLst>
          </p:cNvPr>
          <p:cNvSpPr>
            <a:spLocks noGrp="1"/>
          </p:cNvSpPr>
          <p:nvPr>
            <p:ph type="title"/>
          </p:nvPr>
        </p:nvSpPr>
        <p:spPr>
          <a:xfrm>
            <a:off x="838200" y="365126"/>
            <a:ext cx="10515600" cy="1325563"/>
          </a:xfrm>
        </p:spPr>
        <p:txBody>
          <a:bodyPr/>
          <a:lstStyle/>
          <a:p>
            <a:endParaRPr lang="en-US" dirty="0"/>
          </a:p>
        </p:txBody>
      </p:sp>
      <p:pic>
        <p:nvPicPr>
          <p:cNvPr id="4" name="Picture 3">
            <a:extLst>
              <a:ext uri="{FF2B5EF4-FFF2-40B4-BE49-F238E27FC236}">
                <a16:creationId xmlns:a16="http://schemas.microsoft.com/office/drawing/2014/main" id="{A1B26F57-B349-DFE2-5E60-F740A970672F}"/>
              </a:ext>
            </a:extLst>
          </p:cNvPr>
          <p:cNvPicPr>
            <a:picLocks noChangeAspect="1"/>
          </p:cNvPicPr>
          <p:nvPr/>
        </p:nvPicPr>
        <p:blipFill>
          <a:blip r:embed="rId2"/>
          <a:stretch>
            <a:fillRect/>
          </a:stretch>
        </p:blipFill>
        <p:spPr>
          <a:xfrm>
            <a:off x="838200" y="2487395"/>
            <a:ext cx="5156200" cy="2486322"/>
          </a:xfrm>
          <a:prstGeom prst="rect">
            <a:avLst/>
          </a:prstGeom>
          <a:noFill/>
        </p:spPr>
      </p:pic>
      <p:sp>
        <p:nvSpPr>
          <p:cNvPr id="11" name="Content Placeholder 3">
            <a:extLst>
              <a:ext uri="{FF2B5EF4-FFF2-40B4-BE49-F238E27FC236}">
                <a16:creationId xmlns:a16="http://schemas.microsoft.com/office/drawing/2014/main" id="{6DEA71BA-4B66-6E27-8352-F92045E06793}"/>
              </a:ext>
            </a:extLst>
          </p:cNvPr>
          <p:cNvSpPr>
            <a:spLocks noGrp="1"/>
          </p:cNvSpPr>
          <p:nvPr>
            <p:ph sz="half" idx="2"/>
          </p:nvPr>
        </p:nvSpPr>
        <p:spPr>
          <a:xfrm>
            <a:off x="6197600" y="1825625"/>
            <a:ext cx="5156200" cy="3809862"/>
          </a:xfrm>
        </p:spPr>
        <p:txBody>
          <a:bodyPr>
            <a:normAutofit/>
          </a:bodyPr>
          <a:lstStyle/>
          <a:p>
            <a:r>
              <a:rPr lang="en-GB" dirty="0"/>
              <a:t>A leading international sustainable tourism organisation</a:t>
            </a:r>
          </a:p>
          <a:p>
            <a:r>
              <a:rPr lang="en-GB" dirty="0"/>
              <a:t>Dedicated to ensuring that tourism has a positive impact and benefit on destinations </a:t>
            </a:r>
            <a:r>
              <a:rPr lang="en-GB" b="0" i="0" dirty="0">
                <a:solidFill>
                  <a:srgbClr val="143486"/>
                </a:solidFill>
                <a:effectLst/>
                <a:latin typeface="URWGeometric-Bold"/>
              </a:rPr>
              <a:t>around the world so that their communities and environments can thrive.</a:t>
            </a:r>
          </a:p>
          <a:p>
            <a:endParaRPr lang="en-US" dirty="0"/>
          </a:p>
        </p:txBody>
      </p:sp>
    </p:spTree>
    <p:extLst>
      <p:ext uri="{BB962C8B-B14F-4D97-AF65-F5344CB8AC3E}">
        <p14:creationId xmlns:p14="http://schemas.microsoft.com/office/powerpoint/2010/main" val="6607628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9F753-D883-DF3C-2F8B-177EFEFA533A}"/>
              </a:ext>
            </a:extLst>
          </p:cNvPr>
          <p:cNvSpPr>
            <a:spLocks noGrp="1"/>
          </p:cNvSpPr>
          <p:nvPr>
            <p:ph type="title"/>
          </p:nvPr>
        </p:nvSpPr>
        <p:spPr>
          <a:xfrm>
            <a:off x="838200" y="365126"/>
            <a:ext cx="10515600" cy="1325563"/>
          </a:xfrm>
        </p:spPr>
        <p:txBody>
          <a:bodyPr anchor="ctr">
            <a:normAutofit/>
          </a:bodyPr>
          <a:lstStyle/>
          <a:p>
            <a:r>
              <a:rPr lang="en-GB" dirty="0"/>
              <a:t>Sustainable Tourism </a:t>
            </a:r>
          </a:p>
        </p:txBody>
      </p:sp>
      <p:sp>
        <p:nvSpPr>
          <p:cNvPr id="3" name="Content Placeholder 2">
            <a:extLst>
              <a:ext uri="{FF2B5EF4-FFF2-40B4-BE49-F238E27FC236}">
                <a16:creationId xmlns:a16="http://schemas.microsoft.com/office/drawing/2014/main" id="{BA7C5EBE-D07C-D727-CF2F-5360C05C6BCE}"/>
              </a:ext>
            </a:extLst>
          </p:cNvPr>
          <p:cNvSpPr>
            <a:spLocks noGrp="1"/>
          </p:cNvSpPr>
          <p:nvPr>
            <p:ph sz="half" idx="1"/>
          </p:nvPr>
        </p:nvSpPr>
        <p:spPr>
          <a:xfrm>
            <a:off x="838199" y="1825625"/>
            <a:ext cx="5823857" cy="3809862"/>
          </a:xfrm>
        </p:spPr>
        <p:txBody>
          <a:bodyPr>
            <a:normAutofit/>
          </a:bodyPr>
          <a:lstStyle/>
          <a:p>
            <a:r>
              <a:rPr lang="en-GB" sz="2000" dirty="0"/>
              <a:t>Tourism will never be completely sustainable as every industry has impacts, but it can work towards becoming more sustainable. </a:t>
            </a:r>
          </a:p>
          <a:p>
            <a:r>
              <a:rPr lang="en-GB" sz="2000" dirty="0"/>
              <a:t>The Travel Foundation (The Travel Foundation (</a:t>
            </a:r>
            <a:r>
              <a:rPr lang="en-GB" sz="2000" dirty="0">
                <a:hlinkClick r:id="rId2"/>
              </a:rPr>
              <a:t>www.thetravelfoundation.org.uk</a:t>
            </a:r>
            <a:r>
              <a:rPr lang="en-GB" sz="2000" dirty="0"/>
              <a:t> ) argues the case for sustainable tourism and working in partnership for a sustainable future .</a:t>
            </a:r>
          </a:p>
        </p:txBody>
      </p:sp>
      <p:pic>
        <p:nvPicPr>
          <p:cNvPr id="5" name="Picture 4" descr="A sign on a beach&#10;&#10;Description automatically generated">
            <a:extLst>
              <a:ext uri="{FF2B5EF4-FFF2-40B4-BE49-F238E27FC236}">
                <a16:creationId xmlns:a16="http://schemas.microsoft.com/office/drawing/2014/main" id="{295680F0-6B62-0A8B-6C32-B008679F5B3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35800" y="2139950"/>
            <a:ext cx="5156200" cy="2578100"/>
          </a:xfrm>
          <a:prstGeom prst="rect">
            <a:avLst/>
          </a:prstGeom>
          <a:noFill/>
        </p:spPr>
      </p:pic>
    </p:spTree>
    <p:extLst>
      <p:ext uri="{BB962C8B-B14F-4D97-AF65-F5344CB8AC3E}">
        <p14:creationId xmlns:p14="http://schemas.microsoft.com/office/powerpoint/2010/main" val="37726312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A55C-CE3D-515A-71B1-1E4238268CE6}"/>
              </a:ext>
            </a:extLst>
          </p:cNvPr>
          <p:cNvSpPr>
            <a:spLocks noGrp="1"/>
          </p:cNvSpPr>
          <p:nvPr>
            <p:ph type="title"/>
          </p:nvPr>
        </p:nvSpPr>
        <p:spPr/>
        <p:txBody>
          <a:bodyPr/>
          <a:lstStyle/>
          <a:p>
            <a:r>
              <a:rPr lang="en-GB" dirty="0"/>
              <a:t>Envisioning Tourism in 2030 and Beyond</a:t>
            </a:r>
          </a:p>
        </p:txBody>
      </p:sp>
      <p:sp>
        <p:nvSpPr>
          <p:cNvPr id="3" name="Content Placeholder 2">
            <a:extLst>
              <a:ext uri="{FF2B5EF4-FFF2-40B4-BE49-F238E27FC236}">
                <a16:creationId xmlns:a16="http://schemas.microsoft.com/office/drawing/2014/main" id="{4BF2EE27-9465-CA96-F337-8DBC5B22D3EC}"/>
              </a:ext>
            </a:extLst>
          </p:cNvPr>
          <p:cNvSpPr>
            <a:spLocks noGrp="1"/>
          </p:cNvSpPr>
          <p:nvPr>
            <p:ph idx="1"/>
          </p:nvPr>
        </p:nvSpPr>
        <p:spPr/>
        <p:txBody>
          <a:bodyPr/>
          <a:lstStyle/>
          <a:p>
            <a:r>
              <a:rPr lang="en-GB" dirty="0">
                <a:hlinkClick r:id="rId2"/>
              </a:rPr>
              <a:t>EnvisionTourism_Full_FINAL.pdf</a:t>
            </a:r>
            <a:endParaRPr lang="en-GB" dirty="0"/>
          </a:p>
          <a:p>
            <a:r>
              <a:rPr lang="en-GB" dirty="0"/>
              <a:t>What can be done to reach the 2030 and 2050 goals?</a:t>
            </a:r>
          </a:p>
          <a:p>
            <a:pPr algn="ctr"/>
            <a:r>
              <a:rPr lang="en-GB" dirty="0"/>
              <a:t>Alternative fuels &amp; energy sources</a:t>
            </a:r>
          </a:p>
          <a:p>
            <a:pPr algn="ctr"/>
            <a:r>
              <a:rPr lang="en-GB" dirty="0"/>
              <a:t>Technology efficiency</a:t>
            </a:r>
          </a:p>
          <a:p>
            <a:pPr algn="ctr"/>
            <a:r>
              <a:rPr lang="en-GB" dirty="0"/>
              <a:t>Taxes &amp; subsidies</a:t>
            </a:r>
          </a:p>
          <a:p>
            <a:pPr algn="ctr"/>
            <a:r>
              <a:rPr lang="en-GB" dirty="0"/>
              <a:t>Travel behaviour</a:t>
            </a:r>
          </a:p>
          <a:p>
            <a:pPr algn="ctr"/>
            <a:r>
              <a:rPr lang="en-GB" dirty="0"/>
              <a:t>Off setting </a:t>
            </a:r>
          </a:p>
        </p:txBody>
      </p:sp>
    </p:spTree>
    <p:extLst>
      <p:ext uri="{BB962C8B-B14F-4D97-AF65-F5344CB8AC3E}">
        <p14:creationId xmlns:p14="http://schemas.microsoft.com/office/powerpoint/2010/main" val="8614143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D1FC4-926B-63AA-1E7D-ACB0C4D1F6F4}"/>
              </a:ext>
            </a:extLst>
          </p:cNvPr>
          <p:cNvSpPr>
            <a:spLocks noGrp="1"/>
          </p:cNvSpPr>
          <p:nvPr>
            <p:ph type="title"/>
          </p:nvPr>
        </p:nvSpPr>
        <p:spPr/>
        <p:txBody>
          <a:bodyPr/>
          <a:lstStyle/>
          <a:p>
            <a:r>
              <a:rPr lang="en-GB" dirty="0"/>
              <a:t>Measuring Tourism’s Impact</a:t>
            </a:r>
          </a:p>
        </p:txBody>
      </p:sp>
      <p:sp>
        <p:nvSpPr>
          <p:cNvPr id="3" name="Content Placeholder 2">
            <a:extLst>
              <a:ext uri="{FF2B5EF4-FFF2-40B4-BE49-F238E27FC236}">
                <a16:creationId xmlns:a16="http://schemas.microsoft.com/office/drawing/2014/main" id="{44499F80-34F5-4B41-1982-0B8B7A363403}"/>
              </a:ext>
            </a:extLst>
          </p:cNvPr>
          <p:cNvSpPr>
            <a:spLocks noGrp="1"/>
          </p:cNvSpPr>
          <p:nvPr>
            <p:ph idx="1"/>
          </p:nvPr>
        </p:nvSpPr>
        <p:spPr/>
        <p:txBody>
          <a:bodyPr/>
          <a:lstStyle/>
          <a:p>
            <a:r>
              <a:rPr lang="en-GB" dirty="0">
                <a:hlinkClick r:id="rId2"/>
              </a:rPr>
              <a:t>TIMM-Case-study_web1.pdf</a:t>
            </a:r>
            <a:endParaRPr lang="en-GB" dirty="0"/>
          </a:p>
          <a:p>
            <a:r>
              <a:rPr lang="en-GB" dirty="0"/>
              <a:t>the impact of tourism on a destination’s environment, economy and community.</a:t>
            </a:r>
          </a:p>
          <a:p>
            <a:r>
              <a:rPr lang="en-GB" dirty="0"/>
              <a:t>Tourism can have a profound impact on holiday destinations - from the economic benefits of jobs and tax revenues, to positive and negative impacts on the environment and local communities.</a:t>
            </a:r>
          </a:p>
        </p:txBody>
      </p:sp>
    </p:spTree>
    <p:extLst>
      <p:ext uri="{BB962C8B-B14F-4D97-AF65-F5344CB8AC3E}">
        <p14:creationId xmlns:p14="http://schemas.microsoft.com/office/powerpoint/2010/main" val="3023053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25F4D-45FD-79B1-729E-4342F57E0907}"/>
              </a:ext>
            </a:extLst>
          </p:cNvPr>
          <p:cNvSpPr>
            <a:spLocks noGrp="1"/>
          </p:cNvSpPr>
          <p:nvPr>
            <p:ph type="title"/>
          </p:nvPr>
        </p:nvSpPr>
        <p:spPr>
          <a:xfrm>
            <a:off x="108924" y="0"/>
            <a:ext cx="10515600" cy="807813"/>
          </a:xfrm>
        </p:spPr>
        <p:txBody>
          <a:bodyPr/>
          <a:lstStyle/>
          <a:p>
            <a:r>
              <a:rPr lang="en-GB" dirty="0"/>
              <a:t>WTTC</a:t>
            </a:r>
          </a:p>
        </p:txBody>
      </p:sp>
      <p:sp>
        <p:nvSpPr>
          <p:cNvPr id="3" name="Content Placeholder 2">
            <a:extLst>
              <a:ext uri="{FF2B5EF4-FFF2-40B4-BE49-F238E27FC236}">
                <a16:creationId xmlns:a16="http://schemas.microsoft.com/office/drawing/2014/main" id="{F4860487-80E1-0C0E-503B-B217EC0BBF9B}"/>
              </a:ext>
            </a:extLst>
          </p:cNvPr>
          <p:cNvSpPr>
            <a:spLocks noGrp="1"/>
          </p:cNvSpPr>
          <p:nvPr>
            <p:ph idx="1"/>
          </p:nvPr>
        </p:nvSpPr>
        <p:spPr>
          <a:xfrm>
            <a:off x="-194825" y="807813"/>
            <a:ext cx="11923665" cy="5126262"/>
          </a:xfrm>
        </p:spPr>
        <p:txBody>
          <a:bodyPr>
            <a:normAutofit fontScale="25000" lnSpcReduction="20000"/>
          </a:bodyPr>
          <a:lstStyle/>
          <a:p>
            <a:r>
              <a:rPr lang="en-GB" sz="7200" dirty="0">
                <a:hlinkClick r:id="rId2"/>
              </a:rPr>
              <a:t>News Article | World Travel &amp; Tourism Council (WTTC)</a:t>
            </a:r>
            <a:endParaRPr lang="en-GB" sz="7200" dirty="0"/>
          </a:p>
          <a:p>
            <a:pPr>
              <a:lnSpc>
                <a:spcPct val="120000"/>
              </a:lnSpc>
            </a:pPr>
            <a:r>
              <a:rPr lang="en-GB" sz="6800" b="0" i="0" dirty="0">
                <a:solidFill>
                  <a:srgbClr val="555555"/>
                </a:solidFill>
                <a:effectLst/>
              </a:rPr>
              <a:t>The report explores the disconnect between what travellers say about sustainability and the choices they ultimately make.</a:t>
            </a:r>
          </a:p>
          <a:p>
            <a:pPr>
              <a:lnSpc>
                <a:spcPct val="120000"/>
              </a:lnSpc>
            </a:pPr>
            <a:r>
              <a:rPr lang="en-GB" sz="6800" b="0" i="0" dirty="0">
                <a:solidFill>
                  <a:srgbClr val="555555"/>
                </a:solidFill>
                <a:effectLst/>
              </a:rPr>
              <a:t>It provides </a:t>
            </a:r>
            <a:r>
              <a:rPr lang="en-GB" sz="6800" b="1" i="0" dirty="0">
                <a:solidFill>
                  <a:srgbClr val="555555"/>
                </a:solidFill>
                <a:effectLst/>
              </a:rPr>
              <a:t>actionable guidance to Travel &amp; Tourism businesses </a:t>
            </a:r>
            <a:r>
              <a:rPr lang="en-GB" sz="6800" b="0" i="0" dirty="0">
                <a:solidFill>
                  <a:srgbClr val="555555"/>
                </a:solidFill>
                <a:effectLst/>
              </a:rPr>
              <a:t>on how they can address this gap by offering solutions that make sustainable travel both more accessible and more attractive, ultimately balancing economic growth and environmental responsibility. </a:t>
            </a:r>
          </a:p>
          <a:p>
            <a:pPr>
              <a:lnSpc>
                <a:spcPct val="120000"/>
              </a:lnSpc>
            </a:pPr>
            <a:r>
              <a:rPr lang="en-GB" sz="6800" b="0" i="0" dirty="0">
                <a:solidFill>
                  <a:srgbClr val="555555"/>
                </a:solidFill>
                <a:effectLst/>
              </a:rPr>
              <a:t>According to the data, cost and quality remain the </a:t>
            </a:r>
            <a:r>
              <a:rPr lang="en-GB" sz="6800" b="1" i="0" dirty="0">
                <a:solidFill>
                  <a:srgbClr val="555555"/>
                </a:solidFill>
                <a:effectLst/>
              </a:rPr>
              <a:t>dominant priorities </a:t>
            </a:r>
            <a:r>
              <a:rPr lang="en-GB" sz="6800" b="0" i="0" dirty="0">
                <a:solidFill>
                  <a:srgbClr val="555555"/>
                </a:solidFill>
                <a:effectLst/>
              </a:rPr>
              <a:t>for travellers, outweighing sustainability considerations. Across all consumer segments, more than </a:t>
            </a:r>
            <a:r>
              <a:rPr lang="en-GB" sz="6800" b="1" i="0" dirty="0">
                <a:solidFill>
                  <a:srgbClr val="555555"/>
                </a:solidFill>
                <a:effectLst/>
              </a:rPr>
              <a:t>50% say cost </a:t>
            </a:r>
            <a:r>
              <a:rPr lang="en-GB" sz="6800" b="0" i="0" dirty="0">
                <a:solidFill>
                  <a:srgbClr val="555555"/>
                </a:solidFill>
                <a:effectLst/>
              </a:rPr>
              <a:t>is the most important factor influencing purchasing decisions, while around </a:t>
            </a:r>
            <a:r>
              <a:rPr lang="en-GB" sz="6800" b="1" i="0" dirty="0">
                <a:solidFill>
                  <a:srgbClr val="555555"/>
                </a:solidFill>
                <a:effectLst/>
              </a:rPr>
              <a:t>30% prioritise </a:t>
            </a:r>
            <a:r>
              <a:rPr lang="en-GB" sz="6800" b="0" i="0" dirty="0">
                <a:solidFill>
                  <a:srgbClr val="555555"/>
                </a:solidFill>
                <a:effectLst/>
              </a:rPr>
              <a:t>quality. </a:t>
            </a:r>
            <a:endParaRPr lang="en-GB" sz="6800" dirty="0"/>
          </a:p>
          <a:p>
            <a:pPr>
              <a:lnSpc>
                <a:spcPct val="120000"/>
              </a:lnSpc>
            </a:pPr>
            <a:r>
              <a:rPr lang="en-GB" sz="6800" b="0" i="0" dirty="0">
                <a:solidFill>
                  <a:srgbClr val="555555"/>
                </a:solidFill>
                <a:effectLst/>
              </a:rPr>
              <a:t>The report recommends highlighting the </a:t>
            </a:r>
            <a:r>
              <a:rPr lang="en-GB" sz="6800" b="1" i="0" dirty="0">
                <a:solidFill>
                  <a:srgbClr val="555555"/>
                </a:solidFill>
                <a:effectLst/>
              </a:rPr>
              <a:t>economic and personal benefits </a:t>
            </a:r>
            <a:r>
              <a:rPr lang="en-GB" sz="6800" b="0" i="0" dirty="0">
                <a:solidFill>
                  <a:srgbClr val="555555"/>
                </a:solidFill>
                <a:effectLst/>
              </a:rPr>
              <a:t>of sustainable travel, ensuring eco-friendly options are simple and convenient for consumers, and introducing tiered reward programmes to motivate action at all levels. </a:t>
            </a:r>
          </a:p>
          <a:p>
            <a:pPr>
              <a:lnSpc>
                <a:spcPct val="120000"/>
              </a:lnSpc>
            </a:pPr>
            <a:r>
              <a:rPr lang="en-GB" sz="6800" b="1" i="0" dirty="0">
                <a:solidFill>
                  <a:srgbClr val="555555"/>
                </a:solidFill>
                <a:effectLst/>
              </a:rPr>
              <a:t>Tailored marketing </a:t>
            </a:r>
            <a:r>
              <a:rPr lang="en-GB" sz="6800" b="0" i="0" dirty="0">
                <a:solidFill>
                  <a:srgbClr val="555555"/>
                </a:solidFill>
                <a:effectLst/>
              </a:rPr>
              <a:t>that speaks directly to the values and needs of individual consumers has been shown to significantly increase engagement across different segments. Designing out unsustainable options to make sustainability the default choice can facilitate the decision-making process and improve the overall experience.  </a:t>
            </a:r>
          </a:p>
          <a:p>
            <a:pPr algn="l" fontAlgn="base">
              <a:lnSpc>
                <a:spcPct val="120000"/>
              </a:lnSpc>
              <a:spcAft>
                <a:spcPts val="750"/>
              </a:spcAft>
            </a:pPr>
            <a:r>
              <a:rPr lang="en-GB" sz="6800" b="1" i="0" dirty="0">
                <a:solidFill>
                  <a:srgbClr val="555555"/>
                </a:solidFill>
                <a:effectLst/>
              </a:rPr>
              <a:t>Intrepid Travel </a:t>
            </a:r>
            <a:r>
              <a:rPr lang="en-GB" sz="6800" b="0" i="0" dirty="0">
                <a:solidFill>
                  <a:srgbClr val="555555"/>
                </a:solidFill>
                <a:effectLst/>
              </a:rPr>
              <a:t>labels trip itineraries with their carbon impact and offsets  emissions automatically. </a:t>
            </a:r>
            <a:r>
              <a:rPr lang="en-GB" sz="6800" b="1" i="0" dirty="0">
                <a:solidFill>
                  <a:srgbClr val="555555"/>
                </a:solidFill>
                <a:effectLst/>
              </a:rPr>
              <a:t>Iberostar</a:t>
            </a:r>
            <a:r>
              <a:rPr lang="en-GB" sz="6800" b="0" i="0" dirty="0">
                <a:solidFill>
                  <a:srgbClr val="555555"/>
                </a:solidFill>
                <a:effectLst/>
              </a:rPr>
              <a:t> leverages AI technology to reduce food waste in its hotels and prioritises underutilised fish stocks. </a:t>
            </a:r>
            <a:r>
              <a:rPr lang="en-GB" sz="6800" b="1" i="0" dirty="0">
                <a:solidFill>
                  <a:srgbClr val="555555"/>
                </a:solidFill>
                <a:effectLst/>
              </a:rPr>
              <a:t>Hilton</a:t>
            </a:r>
            <a:r>
              <a:rPr lang="en-GB" sz="6800" b="0" i="0" dirty="0">
                <a:solidFill>
                  <a:srgbClr val="555555"/>
                </a:solidFill>
                <a:effectLst/>
              </a:rPr>
              <a:t> has equipped over 1,800 hotels with EV charging points, with nearly a third of its EMEA properties powered entirely by renewable energy. </a:t>
            </a:r>
          </a:p>
          <a:p>
            <a:endParaRPr lang="en-GB" dirty="0"/>
          </a:p>
        </p:txBody>
      </p:sp>
    </p:spTree>
    <p:extLst>
      <p:ext uri="{BB962C8B-B14F-4D97-AF65-F5344CB8AC3E}">
        <p14:creationId xmlns:p14="http://schemas.microsoft.com/office/powerpoint/2010/main" val="17591627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54204-4B23-B11D-84F0-F62128126407}"/>
              </a:ext>
            </a:extLst>
          </p:cNvPr>
          <p:cNvSpPr>
            <a:spLocks noGrp="1"/>
          </p:cNvSpPr>
          <p:nvPr>
            <p:ph type="title"/>
          </p:nvPr>
        </p:nvSpPr>
        <p:spPr>
          <a:xfrm>
            <a:off x="838200" y="365126"/>
            <a:ext cx="10515600" cy="463549"/>
          </a:xfrm>
        </p:spPr>
        <p:txBody>
          <a:bodyPr anchor="ctr">
            <a:normAutofit fontScale="90000"/>
          </a:bodyPr>
          <a:lstStyle/>
          <a:p>
            <a:r>
              <a:rPr lang="en-GB" dirty="0"/>
              <a:t>United Nations </a:t>
            </a:r>
          </a:p>
        </p:txBody>
      </p:sp>
      <p:sp>
        <p:nvSpPr>
          <p:cNvPr id="3" name="Content Placeholder 2">
            <a:extLst>
              <a:ext uri="{FF2B5EF4-FFF2-40B4-BE49-F238E27FC236}">
                <a16:creationId xmlns:a16="http://schemas.microsoft.com/office/drawing/2014/main" id="{0882EC7B-C864-BAD7-CD7C-840AEE391D67}"/>
              </a:ext>
            </a:extLst>
          </p:cNvPr>
          <p:cNvSpPr>
            <a:spLocks noGrp="1"/>
          </p:cNvSpPr>
          <p:nvPr>
            <p:ph sz="half" idx="1"/>
          </p:nvPr>
        </p:nvSpPr>
        <p:spPr>
          <a:xfrm>
            <a:off x="142874" y="990599"/>
            <a:ext cx="6010275" cy="4886325"/>
          </a:xfrm>
        </p:spPr>
        <p:txBody>
          <a:bodyPr>
            <a:normAutofit fontScale="92500" lnSpcReduction="10000"/>
          </a:bodyPr>
          <a:lstStyle/>
          <a:p>
            <a:r>
              <a:rPr lang="en-GB" sz="1600" dirty="0">
                <a:hlinkClick r:id="rId3"/>
              </a:rPr>
              <a:t>https://www.un.org/en</a:t>
            </a:r>
            <a:endParaRPr lang="en-GB" sz="1600" dirty="0"/>
          </a:p>
          <a:p>
            <a:pPr>
              <a:lnSpc>
                <a:spcPct val="120000"/>
              </a:lnSpc>
            </a:pPr>
            <a:r>
              <a:rPr lang="en-GB" sz="1600" dirty="0"/>
              <a:t>The United Nations launched its sustainable development agenda in 2015, reflecting the growing understanding by Member States that </a:t>
            </a:r>
            <a:r>
              <a:rPr lang="en-GB" sz="1600" b="1" dirty="0"/>
              <a:t>a development model that is sustainable for this and future generations </a:t>
            </a:r>
            <a:r>
              <a:rPr lang="en-GB" sz="1600" dirty="0"/>
              <a:t>offers the best path forward for reducing poverty and improving the lives of people everywhere. </a:t>
            </a:r>
          </a:p>
          <a:p>
            <a:pPr>
              <a:lnSpc>
                <a:spcPct val="120000"/>
              </a:lnSpc>
            </a:pPr>
            <a:r>
              <a:rPr lang="en-GB" sz="1600" dirty="0"/>
              <a:t>At the same time, </a:t>
            </a:r>
            <a:r>
              <a:rPr lang="en-GB" sz="1600" b="1" dirty="0"/>
              <a:t>climate change began making a profound impact on the consciousness of humanity</a:t>
            </a:r>
            <a:r>
              <a:rPr lang="en-GB" sz="1600" dirty="0"/>
              <a:t>. With the polar ice caps melting, global sea levels rising and cataclysmic weather events increasing in ferocity, no country in the world is safe from the effects of climate change.</a:t>
            </a:r>
          </a:p>
          <a:p>
            <a:pPr>
              <a:lnSpc>
                <a:spcPct val="120000"/>
              </a:lnSpc>
            </a:pPr>
            <a:r>
              <a:rPr lang="en-GB" sz="1600" dirty="0"/>
              <a:t>The 2023 SDG Summit took place on 18-19 September 2023 in New York. It marked the beginning </a:t>
            </a:r>
            <a:r>
              <a:rPr lang="en-GB" sz="1600" b="1" dirty="0"/>
              <a:t>of a new phase of accelerated progress</a:t>
            </a:r>
            <a:r>
              <a:rPr lang="en-GB" sz="1600" dirty="0"/>
              <a:t> towards the Sustainable Development Goals with high-level political guidance on transformative and accelerated actions leading up to 2030.</a:t>
            </a:r>
          </a:p>
          <a:p>
            <a:pPr>
              <a:lnSpc>
                <a:spcPct val="120000"/>
              </a:lnSpc>
            </a:pPr>
            <a:r>
              <a:rPr lang="en-GB" sz="1600" dirty="0"/>
              <a:t>The next World Sustainable Development Summit (WSDS) will be held in New Delhi, India from March 5–7, 2025. The summit is organized by TERI and will take place at the India Habitat Centre. </a:t>
            </a:r>
          </a:p>
        </p:txBody>
      </p:sp>
      <p:pic>
        <p:nvPicPr>
          <p:cNvPr id="4" name="Online Media 3" title="What is the role of the United Nations Secretary-General?">
            <a:hlinkClick r:id="" action="ppaction://media"/>
            <a:extLst>
              <a:ext uri="{FF2B5EF4-FFF2-40B4-BE49-F238E27FC236}">
                <a16:creationId xmlns:a16="http://schemas.microsoft.com/office/drawing/2014/main" id="{9EEB3E4D-1F37-6025-B77F-92BA04FBB8EA}"/>
              </a:ext>
            </a:extLst>
          </p:cNvPr>
          <p:cNvPicPr>
            <a:picLocks noRot="1" noChangeAspect="1"/>
          </p:cNvPicPr>
          <p:nvPr>
            <a:videoFile r:link="rId1"/>
          </p:nvPr>
        </p:nvPicPr>
        <p:blipFill>
          <a:blip r:embed="rId4"/>
          <a:stretch>
            <a:fillRect/>
          </a:stretch>
        </p:blipFill>
        <p:spPr>
          <a:xfrm>
            <a:off x="6197600" y="990600"/>
            <a:ext cx="5156200" cy="4196582"/>
          </a:xfrm>
          <a:prstGeom prst="rect">
            <a:avLst/>
          </a:prstGeom>
          <a:noFill/>
        </p:spPr>
      </p:pic>
    </p:spTree>
    <p:extLst>
      <p:ext uri="{BB962C8B-B14F-4D97-AF65-F5344CB8AC3E}">
        <p14:creationId xmlns:p14="http://schemas.microsoft.com/office/powerpoint/2010/main" val="3499043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BEB4E-F39B-D882-55E5-C35CC370EF3F}"/>
              </a:ext>
            </a:extLst>
          </p:cNvPr>
          <p:cNvSpPr>
            <a:spLocks noGrp="1"/>
          </p:cNvSpPr>
          <p:nvPr>
            <p:ph type="title"/>
          </p:nvPr>
        </p:nvSpPr>
        <p:spPr>
          <a:xfrm>
            <a:off x="133350" y="-2148647"/>
            <a:ext cx="10515600" cy="1325563"/>
          </a:xfrm>
        </p:spPr>
        <p:txBody>
          <a:bodyPr/>
          <a:lstStyle/>
          <a:p>
            <a:endParaRPr lang="en-GB" dirty="0"/>
          </a:p>
        </p:txBody>
      </p:sp>
      <p:pic>
        <p:nvPicPr>
          <p:cNvPr id="4" name="Content Placeholder 3">
            <a:extLst>
              <a:ext uri="{FF2B5EF4-FFF2-40B4-BE49-F238E27FC236}">
                <a16:creationId xmlns:a16="http://schemas.microsoft.com/office/drawing/2014/main" id="{592285CF-9EEE-0605-2026-D00DDD12DFE5}"/>
              </a:ext>
            </a:extLst>
          </p:cNvPr>
          <p:cNvPicPr>
            <a:picLocks noGrp="1" noChangeAspect="1"/>
          </p:cNvPicPr>
          <p:nvPr>
            <p:ph idx="1"/>
          </p:nvPr>
        </p:nvPicPr>
        <p:blipFill>
          <a:blip r:embed="rId3"/>
          <a:stretch>
            <a:fillRect/>
          </a:stretch>
        </p:blipFill>
        <p:spPr>
          <a:xfrm>
            <a:off x="0" y="1"/>
            <a:ext cx="5429250" cy="4953000"/>
          </a:xfrm>
          <a:prstGeom prst="rect">
            <a:avLst/>
          </a:prstGeom>
        </p:spPr>
      </p:pic>
      <p:pic>
        <p:nvPicPr>
          <p:cNvPr id="7" name="Online Media 6" title="Priorities for the implementation of the 2030 Agenda">
            <a:hlinkClick r:id="" action="ppaction://media"/>
            <a:extLst>
              <a:ext uri="{FF2B5EF4-FFF2-40B4-BE49-F238E27FC236}">
                <a16:creationId xmlns:a16="http://schemas.microsoft.com/office/drawing/2014/main" id="{54802A71-0B67-F47D-FCB0-C25BB794B83A}"/>
              </a:ext>
            </a:extLst>
          </p:cNvPr>
          <p:cNvPicPr>
            <a:picLocks noRot="1" noChangeAspect="1"/>
          </p:cNvPicPr>
          <p:nvPr>
            <a:videoFile r:link="rId1"/>
          </p:nvPr>
        </p:nvPicPr>
        <p:blipFill>
          <a:blip r:embed="rId4"/>
          <a:stretch>
            <a:fillRect/>
          </a:stretch>
        </p:blipFill>
        <p:spPr>
          <a:xfrm>
            <a:off x="5578707" y="1019175"/>
            <a:ext cx="5756043" cy="4305300"/>
          </a:xfrm>
          <a:prstGeom prst="rect">
            <a:avLst/>
          </a:prstGeom>
        </p:spPr>
      </p:pic>
    </p:spTree>
    <p:extLst>
      <p:ext uri="{BB962C8B-B14F-4D97-AF65-F5344CB8AC3E}">
        <p14:creationId xmlns:p14="http://schemas.microsoft.com/office/powerpoint/2010/main" val="1394253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89D6-F60A-6166-2E95-D52F0CBA292F}"/>
              </a:ext>
            </a:extLst>
          </p:cNvPr>
          <p:cNvSpPr>
            <a:spLocks noGrp="1"/>
          </p:cNvSpPr>
          <p:nvPr>
            <p:ph type="title"/>
          </p:nvPr>
        </p:nvSpPr>
        <p:spPr>
          <a:xfrm>
            <a:off x="0" y="1"/>
            <a:ext cx="10515600" cy="1290638"/>
          </a:xfrm>
        </p:spPr>
        <p:txBody>
          <a:bodyPr>
            <a:normAutofit fontScale="90000"/>
          </a:bodyPr>
          <a:lstStyle/>
          <a:p>
            <a:r>
              <a:rPr lang="en-GB" dirty="0"/>
              <a:t>Tourism and the global sustainable development agenda</a:t>
            </a:r>
          </a:p>
        </p:txBody>
      </p:sp>
      <p:sp>
        <p:nvSpPr>
          <p:cNvPr id="3" name="Content Placeholder 2">
            <a:extLst>
              <a:ext uri="{FF2B5EF4-FFF2-40B4-BE49-F238E27FC236}">
                <a16:creationId xmlns:a16="http://schemas.microsoft.com/office/drawing/2014/main" id="{1A92781A-4DA7-536F-E1D1-2A988E4A9FAF}"/>
              </a:ext>
            </a:extLst>
          </p:cNvPr>
          <p:cNvSpPr>
            <a:spLocks noGrp="1"/>
          </p:cNvSpPr>
          <p:nvPr>
            <p:ph idx="1"/>
          </p:nvPr>
        </p:nvSpPr>
        <p:spPr>
          <a:xfrm>
            <a:off x="142875" y="1219200"/>
            <a:ext cx="10515600" cy="4676775"/>
          </a:xfrm>
        </p:spPr>
        <p:txBody>
          <a:bodyPr>
            <a:normAutofit fontScale="62500" lnSpcReduction="20000"/>
          </a:bodyPr>
          <a:lstStyle/>
          <a:p>
            <a:pPr marL="0" indent="0">
              <a:lnSpc>
                <a:spcPct val="120000"/>
              </a:lnSpc>
              <a:buNone/>
            </a:pPr>
            <a:r>
              <a:rPr lang="en-GB" dirty="0"/>
              <a:t>The 17 Sustainable Development Goals (SDGs) were adopted by the UN Member States in 2015 as part of the 2030 Agenda for Sustainable Development and as a universal call to action to end poverty, protect the planet and ensure that all people enjoy peace and prosperity by 20303 . </a:t>
            </a:r>
          </a:p>
          <a:p>
            <a:pPr marL="0" indent="0">
              <a:lnSpc>
                <a:spcPct val="120000"/>
              </a:lnSpc>
              <a:buNone/>
            </a:pPr>
            <a:r>
              <a:rPr lang="en-GB" dirty="0"/>
              <a:t>The goals are integrated, in that action in one area influences outcomes in others. TOURISM IS MENTIONED SPECIFICALLY IN THREE OF THE SDGS: </a:t>
            </a:r>
          </a:p>
          <a:p>
            <a:pPr marL="0" indent="0">
              <a:lnSpc>
                <a:spcPct val="120000"/>
              </a:lnSpc>
              <a:buNone/>
            </a:pPr>
            <a:r>
              <a:rPr lang="en-GB" dirty="0"/>
              <a:t>• Target 8.9 envisages ‘policies to promote sustainable tourism that creates jobs and promotes local culture and products’; </a:t>
            </a:r>
          </a:p>
          <a:p>
            <a:pPr marL="0" indent="0">
              <a:lnSpc>
                <a:spcPct val="120000"/>
              </a:lnSpc>
              <a:buNone/>
            </a:pPr>
            <a:r>
              <a:rPr lang="en-GB" dirty="0"/>
              <a:t>• Target 12b requires tools to ‘monitor sustainable development impacts for sustainable tourism which creates jobs, promotes local culture and products’;</a:t>
            </a:r>
          </a:p>
          <a:p>
            <a:pPr marL="0" indent="0">
              <a:lnSpc>
                <a:spcPct val="120000"/>
              </a:lnSpc>
              <a:buNone/>
            </a:pPr>
            <a:r>
              <a:rPr lang="en-GB" dirty="0"/>
              <a:t> • Target 14.7 identifies tourism as one of the tools to ‘increase [by 2030] the economic benefits to Small Island developing States and least developed countries’. </a:t>
            </a:r>
          </a:p>
          <a:p>
            <a:pPr marL="0" indent="0">
              <a:lnSpc>
                <a:spcPct val="120000"/>
              </a:lnSpc>
              <a:buNone/>
            </a:pPr>
            <a:r>
              <a:rPr lang="en-GB" dirty="0"/>
              <a:t>However, as a global and cross-cutting sector, ABTA believes the tourism industry can and must play a significant role by contributing directly or indirectly to all 17 goals4 .</a:t>
            </a:r>
          </a:p>
        </p:txBody>
      </p:sp>
    </p:spTree>
    <p:extLst>
      <p:ext uri="{BB962C8B-B14F-4D97-AF65-F5344CB8AC3E}">
        <p14:creationId xmlns:p14="http://schemas.microsoft.com/office/powerpoint/2010/main" val="2828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A285A-AB1B-64BE-8CCB-7A6B1AEFC8E6}"/>
              </a:ext>
            </a:extLst>
          </p:cNvPr>
          <p:cNvSpPr>
            <a:spLocks noGrp="1"/>
          </p:cNvSpPr>
          <p:nvPr>
            <p:ph type="title"/>
          </p:nvPr>
        </p:nvSpPr>
        <p:spPr>
          <a:xfrm>
            <a:off x="0" y="0"/>
            <a:ext cx="10515600" cy="1325563"/>
          </a:xfrm>
        </p:spPr>
        <p:txBody>
          <a:bodyPr anchor="ctr">
            <a:normAutofit/>
          </a:bodyPr>
          <a:lstStyle/>
          <a:p>
            <a:r>
              <a:rPr lang="en-GB" sz="2800" b="1" dirty="0"/>
              <a:t>The Worldwide Fund for Nature (WWF) and Tourism Concern (1991)</a:t>
            </a:r>
            <a:br>
              <a:rPr lang="en-GB" sz="2800" b="1" dirty="0"/>
            </a:br>
            <a:endParaRPr lang="en-GB" sz="2800" b="1" dirty="0"/>
          </a:p>
        </p:txBody>
      </p:sp>
      <p:sp>
        <p:nvSpPr>
          <p:cNvPr id="3" name="Content Placeholder 2">
            <a:extLst>
              <a:ext uri="{FF2B5EF4-FFF2-40B4-BE49-F238E27FC236}">
                <a16:creationId xmlns:a16="http://schemas.microsoft.com/office/drawing/2014/main" id="{1771EC8E-7286-727E-CF4A-3F43E8ED284C}"/>
              </a:ext>
            </a:extLst>
          </p:cNvPr>
          <p:cNvSpPr>
            <a:spLocks noGrp="1"/>
          </p:cNvSpPr>
          <p:nvPr>
            <p:ph sz="half" idx="1"/>
          </p:nvPr>
        </p:nvSpPr>
        <p:spPr>
          <a:xfrm>
            <a:off x="295275" y="923925"/>
            <a:ext cx="5156200" cy="4410006"/>
          </a:xfrm>
        </p:spPr>
        <p:txBody>
          <a:bodyPr>
            <a:normAutofit fontScale="85000" lnSpcReduction="10000"/>
          </a:bodyPr>
          <a:lstStyle/>
          <a:p>
            <a:pPr fontAlgn="base"/>
            <a:r>
              <a:rPr lang="en-GB" sz="1900" b="0" i="0" dirty="0">
                <a:effectLst/>
              </a:rPr>
              <a:t>For more than </a:t>
            </a:r>
            <a:r>
              <a:rPr lang="en-GB" sz="1900" b="1" i="0" dirty="0">
                <a:effectLst/>
              </a:rPr>
              <a:t>60 years, WWF </a:t>
            </a:r>
            <a:r>
              <a:rPr lang="en-GB" sz="1900" b="0" i="0" dirty="0">
                <a:effectLst/>
              </a:rPr>
              <a:t>has worked to help people and nature thrive.</a:t>
            </a:r>
          </a:p>
          <a:p>
            <a:pPr fontAlgn="base"/>
            <a:r>
              <a:rPr lang="en-GB" sz="1900" b="0" i="0" dirty="0">
                <a:effectLst/>
              </a:rPr>
              <a:t>As the world’s leading conservation organization, WWF works in nearly 100 countries. At every level, we collaborate with people around the world to </a:t>
            </a:r>
            <a:r>
              <a:rPr lang="en-GB" sz="1900" b="1" i="0" dirty="0">
                <a:effectLst/>
              </a:rPr>
              <a:t>develop and deliver innovative solutions that protect communities, wildlife, and the places</a:t>
            </a:r>
            <a:r>
              <a:rPr lang="en-GB" sz="1900" b="0" i="0" dirty="0">
                <a:effectLst/>
              </a:rPr>
              <a:t> in which they live.</a:t>
            </a:r>
          </a:p>
          <a:p>
            <a:pPr fontAlgn="base"/>
            <a:endParaRPr lang="en-GB" sz="1900" b="0" i="0" dirty="0">
              <a:effectLst/>
            </a:endParaRPr>
          </a:p>
          <a:p>
            <a:r>
              <a:rPr lang="en-GB" sz="1900" dirty="0"/>
              <a:t> Outline </a:t>
            </a:r>
            <a:r>
              <a:rPr lang="en-GB" sz="1900" b="1" dirty="0"/>
              <a:t>10 principles for sustainable tourism </a:t>
            </a:r>
          </a:p>
          <a:p>
            <a:r>
              <a:rPr lang="en-GB" sz="1900" dirty="0"/>
              <a:t>1. Using resources sustainably 2. Reducing over-consumption and waste 3. Maintaining biodiversity 4. Integrating tourism into planning 5. Supporting local economies 6. Involving local communities 7. Consulting stakeholders and the public 8. Training staff 9. Marketing tourism responsibly 10. Undertaking research.</a:t>
            </a:r>
          </a:p>
          <a:p>
            <a:endParaRPr lang="en-GB" sz="1500" dirty="0"/>
          </a:p>
          <a:p>
            <a:r>
              <a:rPr lang="en-GB" sz="2200" dirty="0">
                <a:hlinkClick r:id="rId2"/>
              </a:rPr>
              <a:t>About Us | WWF</a:t>
            </a:r>
            <a:endParaRPr lang="en-GB" sz="2200" dirty="0"/>
          </a:p>
          <a:p>
            <a:endParaRPr lang="en-GB" sz="1500" dirty="0"/>
          </a:p>
        </p:txBody>
      </p:sp>
      <p:pic>
        <p:nvPicPr>
          <p:cNvPr id="12" name="Picture 11">
            <a:extLst>
              <a:ext uri="{FF2B5EF4-FFF2-40B4-BE49-F238E27FC236}">
                <a16:creationId xmlns:a16="http://schemas.microsoft.com/office/drawing/2014/main" id="{4A7BC0EB-8094-F998-E672-E78007B64790}"/>
              </a:ext>
            </a:extLst>
          </p:cNvPr>
          <p:cNvPicPr>
            <a:picLocks noChangeAspect="1"/>
          </p:cNvPicPr>
          <p:nvPr/>
        </p:nvPicPr>
        <p:blipFill>
          <a:blip r:embed="rId3"/>
          <a:stretch>
            <a:fillRect/>
          </a:stretch>
        </p:blipFill>
        <p:spPr>
          <a:xfrm>
            <a:off x="6096000" y="1392238"/>
            <a:ext cx="5156200" cy="4143375"/>
          </a:xfrm>
          <a:prstGeom prst="rect">
            <a:avLst/>
          </a:prstGeom>
          <a:noFill/>
        </p:spPr>
      </p:pic>
      <p:pic>
        <p:nvPicPr>
          <p:cNvPr id="15" name="Picture 14">
            <a:extLst>
              <a:ext uri="{FF2B5EF4-FFF2-40B4-BE49-F238E27FC236}">
                <a16:creationId xmlns:a16="http://schemas.microsoft.com/office/drawing/2014/main" id="{E1BA8E1E-8461-BFF4-5FE0-EB643938DF48}"/>
              </a:ext>
            </a:extLst>
          </p:cNvPr>
          <p:cNvPicPr>
            <a:picLocks noChangeAspect="1"/>
          </p:cNvPicPr>
          <p:nvPr/>
        </p:nvPicPr>
        <p:blipFill>
          <a:blip r:embed="rId4"/>
          <a:stretch>
            <a:fillRect/>
          </a:stretch>
        </p:blipFill>
        <p:spPr>
          <a:xfrm>
            <a:off x="10315575" y="66675"/>
            <a:ext cx="1207696" cy="1453261"/>
          </a:xfrm>
          <a:prstGeom prst="rect">
            <a:avLst/>
          </a:prstGeom>
        </p:spPr>
      </p:pic>
    </p:spTree>
    <p:extLst>
      <p:ext uri="{BB962C8B-B14F-4D97-AF65-F5344CB8AC3E}">
        <p14:creationId xmlns:p14="http://schemas.microsoft.com/office/powerpoint/2010/main" val="14075691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423C3-1AC4-B2FA-534F-64CCAFD45E22}"/>
              </a:ext>
            </a:extLst>
          </p:cNvPr>
          <p:cNvSpPr>
            <a:spLocks noGrp="1"/>
          </p:cNvSpPr>
          <p:nvPr>
            <p:ph type="title"/>
          </p:nvPr>
        </p:nvSpPr>
        <p:spPr>
          <a:xfrm>
            <a:off x="66675" y="65915"/>
            <a:ext cx="10515600" cy="829436"/>
          </a:xfrm>
        </p:spPr>
        <p:txBody>
          <a:bodyPr>
            <a:normAutofit/>
          </a:bodyPr>
          <a:lstStyle/>
          <a:p>
            <a:r>
              <a:rPr lang="en-GB" sz="3600" b="1" dirty="0"/>
              <a:t>UNESCO -Tourism, Culture &amp; Sustainable Development</a:t>
            </a:r>
          </a:p>
        </p:txBody>
      </p:sp>
      <p:sp>
        <p:nvSpPr>
          <p:cNvPr id="3" name="Content Placeholder 2">
            <a:extLst>
              <a:ext uri="{FF2B5EF4-FFF2-40B4-BE49-F238E27FC236}">
                <a16:creationId xmlns:a16="http://schemas.microsoft.com/office/drawing/2014/main" id="{5DCBD108-B277-3AA4-534B-5656D7B075D2}"/>
              </a:ext>
            </a:extLst>
          </p:cNvPr>
          <p:cNvSpPr>
            <a:spLocks noGrp="1"/>
          </p:cNvSpPr>
          <p:nvPr>
            <p:ph idx="1"/>
          </p:nvPr>
        </p:nvSpPr>
        <p:spPr>
          <a:xfrm>
            <a:off x="66675" y="1054101"/>
            <a:ext cx="10515600" cy="4908549"/>
          </a:xfrm>
        </p:spPr>
        <p:txBody>
          <a:bodyPr>
            <a:normAutofit fontScale="62500" lnSpcReduction="20000"/>
          </a:bodyPr>
          <a:lstStyle/>
          <a:p>
            <a:r>
              <a:rPr lang="en-GB" dirty="0">
                <a:hlinkClick r:id="rId2">
                  <a:extLst>
                    <a:ext uri="{A12FA001-AC4F-418D-AE19-62706E023703}">
                      <ahyp:hlinkClr xmlns:ahyp="http://schemas.microsoft.com/office/drawing/2018/hyperlinkcolor" val="tx"/>
                    </a:ext>
                  </a:extLst>
                </a:hlinkClick>
              </a:rPr>
              <a:t>In the report key highlights:</a:t>
            </a:r>
          </a:p>
          <a:p>
            <a:pPr>
              <a:lnSpc>
                <a:spcPct val="120000"/>
              </a:lnSpc>
            </a:pPr>
            <a:r>
              <a:rPr lang="en-GB" dirty="0"/>
              <a:t>Economic Benefits and Cultural Preservation - Tourism can provide financial resources essential for the conservation of cultural sites and traditions. By generating revenue, tourism supports the maintenance and protection of cultural and natural heritage, aligning with Sustainable Development Goal (SDG) 11.4, which aims to strengthen efforts to protect and safeguard the world's cultural and natural heritage.</a:t>
            </a:r>
          </a:p>
          <a:p>
            <a:pPr>
              <a:lnSpc>
                <a:spcPct val="120000"/>
              </a:lnSpc>
            </a:pPr>
            <a:r>
              <a:rPr lang="en-GB" b="1" dirty="0"/>
              <a:t>Community Engagement and Empowerment - </a:t>
            </a:r>
            <a:r>
              <a:rPr lang="en-GB" dirty="0"/>
              <a:t>The report advocates for involving local communities in tourism planning and development. Such participation ensures that tourism initiatives respect and reflect local cultures, leading to community empowerment and the promotion of cultural diversity.</a:t>
            </a:r>
            <a:endParaRPr lang="en-GB" b="1" dirty="0"/>
          </a:p>
          <a:p>
            <a:pPr>
              <a:lnSpc>
                <a:spcPct val="120000"/>
              </a:lnSpc>
            </a:pPr>
            <a:r>
              <a:rPr lang="en-GB" dirty="0"/>
              <a:t>Challenges of Over-Tourism - It emphasizes the need for sustainable tourism practices that balance visitor numbers with the preservation of cultural sites and the well-being of local communities.</a:t>
            </a:r>
          </a:p>
          <a:p>
            <a:pPr>
              <a:lnSpc>
                <a:spcPct val="120000"/>
              </a:lnSpc>
            </a:pPr>
            <a:r>
              <a:rPr lang="en-GB" dirty="0"/>
              <a:t>Policy Recommendations- UNESCO calls for the development and implementation of policies that promote sustainable tourism. This includes creating tools to monitor tourism's impact, fostering responsible consumption, and ensuring that tourism contributes to inclusive and sustainable economic growth, in line with SDG 8.9.</a:t>
            </a:r>
            <a:endParaRPr lang="en-GB" dirty="0">
              <a:hlinkClick r:id="rId2"/>
            </a:endParaRPr>
          </a:p>
          <a:p>
            <a:r>
              <a:rPr lang="en-GB" dirty="0">
                <a:hlinkClick r:id="rId2"/>
              </a:rPr>
              <a:t>Culture and Sustainable Development | General Assembly of the United Nations</a:t>
            </a:r>
            <a:endParaRPr lang="en-GB" dirty="0"/>
          </a:p>
        </p:txBody>
      </p:sp>
      <p:pic>
        <p:nvPicPr>
          <p:cNvPr id="4" name="Picture 3">
            <a:extLst>
              <a:ext uri="{FF2B5EF4-FFF2-40B4-BE49-F238E27FC236}">
                <a16:creationId xmlns:a16="http://schemas.microsoft.com/office/drawing/2014/main" id="{C5D581BE-934E-5275-547C-90D66716284A}"/>
              </a:ext>
            </a:extLst>
          </p:cNvPr>
          <p:cNvPicPr>
            <a:picLocks noChangeAspect="1"/>
          </p:cNvPicPr>
          <p:nvPr/>
        </p:nvPicPr>
        <p:blipFill>
          <a:blip r:embed="rId3"/>
          <a:stretch>
            <a:fillRect/>
          </a:stretch>
        </p:blipFill>
        <p:spPr>
          <a:xfrm>
            <a:off x="9077325" y="5144260"/>
            <a:ext cx="2476500" cy="1647825"/>
          </a:xfrm>
          <a:prstGeom prst="rect">
            <a:avLst/>
          </a:prstGeom>
        </p:spPr>
      </p:pic>
    </p:spTree>
    <p:extLst>
      <p:ext uri="{BB962C8B-B14F-4D97-AF65-F5344CB8AC3E}">
        <p14:creationId xmlns:p14="http://schemas.microsoft.com/office/powerpoint/2010/main" val="7434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EF932-7916-DB4F-10A1-54EA322C3D7D}"/>
              </a:ext>
            </a:extLst>
          </p:cNvPr>
          <p:cNvSpPr>
            <a:spLocks noGrp="1"/>
          </p:cNvSpPr>
          <p:nvPr>
            <p:ph type="title"/>
          </p:nvPr>
        </p:nvSpPr>
        <p:spPr>
          <a:xfrm>
            <a:off x="138112" y="66674"/>
            <a:ext cx="10515600" cy="1325563"/>
          </a:xfrm>
        </p:spPr>
        <p:txBody>
          <a:bodyPr>
            <a:normAutofit/>
          </a:bodyPr>
          <a:lstStyle/>
          <a:p>
            <a:r>
              <a:rPr lang="en-GB" sz="2200" b="1" i="0" dirty="0">
                <a:solidFill>
                  <a:srgbClr val="0F0F0F"/>
                </a:solidFill>
                <a:effectLst/>
                <a:latin typeface="Roboto" panose="02000000000000000000" pitchFamily="2" charset="0"/>
              </a:rPr>
              <a:t>Prince William, Sir David Attenborough &amp; </a:t>
            </a:r>
            <a:r>
              <a:rPr lang="en-GB" sz="2200" b="1" i="0" dirty="0">
                <a:solidFill>
                  <a:srgbClr val="0F0F0F"/>
                </a:solidFill>
                <a:effectLst/>
                <a:latin typeface="Roboto" panose="02000000000000000000" pitchFamily="2" charset="0"/>
                <a:hlinkClick r:id="rId3"/>
              </a:rPr>
              <a:t>‪@</a:t>
            </a:r>
            <a:r>
              <a:rPr lang="en-GB" sz="2200" b="1" i="0" dirty="0" err="1">
                <a:solidFill>
                  <a:srgbClr val="0F0F0F"/>
                </a:solidFill>
                <a:effectLst/>
                <a:latin typeface="Roboto" panose="02000000000000000000" pitchFamily="2" charset="0"/>
                <a:hlinkClick r:id="rId3"/>
              </a:rPr>
              <a:t>EarthshotPrize‬</a:t>
            </a:r>
            <a:r>
              <a:rPr lang="en-GB" sz="2200" b="1" i="0" dirty="0" err="1">
                <a:solidFill>
                  <a:srgbClr val="0F0F0F"/>
                </a:solidFill>
                <a:effectLst/>
                <a:latin typeface="Roboto" panose="02000000000000000000" pitchFamily="2" charset="0"/>
              </a:rPr>
              <a:t>Council</a:t>
            </a:r>
            <a:r>
              <a:rPr lang="en-GB" sz="2200" b="1" i="0" dirty="0">
                <a:solidFill>
                  <a:srgbClr val="0F0F0F"/>
                </a:solidFill>
                <a:effectLst/>
                <a:latin typeface="Roboto" panose="02000000000000000000" pitchFamily="2" charset="0"/>
              </a:rPr>
              <a:t> | 10 YEARS TO REPAIR OUR PLANET 🌍</a:t>
            </a:r>
            <a:br>
              <a:rPr lang="en-GB" b="1" i="0" dirty="0">
                <a:solidFill>
                  <a:srgbClr val="0F0F0F"/>
                </a:solidFill>
                <a:effectLst/>
                <a:latin typeface="Roboto" panose="02000000000000000000" pitchFamily="2" charset="0"/>
              </a:rPr>
            </a:br>
            <a:endParaRPr lang="en-GB" dirty="0"/>
          </a:p>
        </p:txBody>
      </p:sp>
      <p:pic>
        <p:nvPicPr>
          <p:cNvPr id="4" name="Online Media 3" title="Prince William, Sir David Attenborough &amp; @EarthshotPrizeCouncil | 10 YEARS TO REPAIR OUR PLANET 🌍">
            <a:hlinkClick r:id="" action="ppaction://media"/>
            <a:extLst>
              <a:ext uri="{FF2B5EF4-FFF2-40B4-BE49-F238E27FC236}">
                <a16:creationId xmlns:a16="http://schemas.microsoft.com/office/drawing/2014/main" id="{D9CC2E86-0F66-986E-5975-4F1A92CF7E48}"/>
              </a:ext>
            </a:extLst>
          </p:cNvPr>
          <p:cNvPicPr>
            <a:picLocks noGrp="1" noRot="1" noChangeAspect="1"/>
          </p:cNvPicPr>
          <p:nvPr>
            <p:ph idx="1"/>
            <a:videoFile r:link="rId1"/>
          </p:nvPr>
        </p:nvPicPr>
        <p:blipFill>
          <a:blip r:embed="rId4"/>
          <a:stretch>
            <a:fillRect/>
          </a:stretch>
        </p:blipFill>
        <p:spPr>
          <a:xfrm>
            <a:off x="4266644" y="1510124"/>
            <a:ext cx="6236257" cy="3523839"/>
          </a:xfrm>
          <a:prstGeom prst="rect">
            <a:avLst/>
          </a:prstGeom>
        </p:spPr>
      </p:pic>
      <p:sp>
        <p:nvSpPr>
          <p:cNvPr id="6" name="TextBox 5">
            <a:extLst>
              <a:ext uri="{FF2B5EF4-FFF2-40B4-BE49-F238E27FC236}">
                <a16:creationId xmlns:a16="http://schemas.microsoft.com/office/drawing/2014/main" id="{54D9EDA8-9F9E-E7F3-66C9-81DBC825FE0F}"/>
              </a:ext>
            </a:extLst>
          </p:cNvPr>
          <p:cNvSpPr txBox="1"/>
          <p:nvPr/>
        </p:nvSpPr>
        <p:spPr>
          <a:xfrm>
            <a:off x="138112" y="1392237"/>
            <a:ext cx="4095194" cy="4247317"/>
          </a:xfrm>
          <a:prstGeom prst="rect">
            <a:avLst/>
          </a:prstGeom>
          <a:noFill/>
        </p:spPr>
        <p:txBody>
          <a:bodyPr wrap="square">
            <a:spAutoFit/>
          </a:bodyPr>
          <a:lstStyle/>
          <a:p>
            <a:r>
              <a:rPr lang="en-GB" dirty="0"/>
              <a:t>Every year from 2021 until 2030, Prince William, alongside a panel of Prize Council Members, will award The </a:t>
            </a:r>
            <a:r>
              <a:rPr lang="en-GB" dirty="0" err="1"/>
              <a:t>Earthshot</a:t>
            </a:r>
            <a:r>
              <a:rPr lang="en-GB" dirty="0"/>
              <a:t> Prize to five winners whose evidence-based solutions make the most progress towards repairing our planet.</a:t>
            </a:r>
          </a:p>
          <a:p>
            <a:endParaRPr lang="en-GB" dirty="0"/>
          </a:p>
          <a:p>
            <a:r>
              <a:rPr lang="en-GB" dirty="0"/>
              <a:t>The </a:t>
            </a:r>
            <a:r>
              <a:rPr lang="en-GB" dirty="0" err="1"/>
              <a:t>Earthshot</a:t>
            </a:r>
            <a:r>
              <a:rPr lang="en-GB" dirty="0"/>
              <a:t> Prize is centred around five ‘</a:t>
            </a:r>
            <a:r>
              <a:rPr lang="en-GB" dirty="0" err="1"/>
              <a:t>Earthshots</a:t>
            </a:r>
            <a:r>
              <a:rPr lang="en-GB" dirty="0"/>
              <a:t>’ – simple but ambitious goals, underpinned by scientifically agreed targets, which if achieved by 2030 will improve life for us all, for generations to come. </a:t>
            </a:r>
          </a:p>
          <a:p>
            <a:r>
              <a:rPr lang="en-GB" dirty="0"/>
              <a:t>They are focused </a:t>
            </a:r>
            <a:r>
              <a:rPr lang="en-GB" b="1" dirty="0"/>
              <a:t>on climate, nature, air, oceans and waste.</a:t>
            </a:r>
          </a:p>
        </p:txBody>
      </p:sp>
    </p:spTree>
    <p:extLst>
      <p:ext uri="{BB962C8B-B14F-4D97-AF65-F5344CB8AC3E}">
        <p14:creationId xmlns:p14="http://schemas.microsoft.com/office/powerpoint/2010/main" val="2051032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62CCC-8D50-6E04-A748-51BD713E6C40}"/>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AAFB3057-8084-A155-D149-86E7514F3196}"/>
              </a:ext>
            </a:extLst>
          </p:cNvPr>
          <p:cNvSpPr>
            <a:spLocks noGrp="1"/>
          </p:cNvSpPr>
          <p:nvPr>
            <p:ph idx="1"/>
          </p:nvPr>
        </p:nvSpPr>
        <p:spPr/>
        <p:txBody>
          <a:bodyPr/>
          <a:lstStyle/>
          <a:p>
            <a:r>
              <a:rPr lang="en-GB" dirty="0"/>
              <a:t>Ready for next week as part of your independent study time: </a:t>
            </a:r>
          </a:p>
          <a:p>
            <a:pPr marL="0" indent="0">
              <a:buNone/>
            </a:pPr>
            <a:r>
              <a:rPr lang="en-GB" dirty="0"/>
              <a:t>• What Is Doxey's Irritation Index And How Does It Work? - Tourism Teacher</a:t>
            </a:r>
          </a:p>
          <a:p>
            <a:pPr marL="0" indent="0">
              <a:buNone/>
            </a:pPr>
            <a:endParaRPr lang="en-GB" dirty="0"/>
          </a:p>
          <a:p>
            <a:pPr marL="0" indent="0">
              <a:buNone/>
            </a:pPr>
            <a:r>
              <a:rPr lang="en-GB" dirty="0"/>
              <a:t> • Butler's Tourism Area Life Cycle Model: A Simple Explanation - Tourism Teacher</a:t>
            </a:r>
          </a:p>
        </p:txBody>
      </p:sp>
    </p:spTree>
    <p:extLst>
      <p:ext uri="{BB962C8B-B14F-4D97-AF65-F5344CB8AC3E}">
        <p14:creationId xmlns:p14="http://schemas.microsoft.com/office/powerpoint/2010/main" val="3641161161"/>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3278</Words>
  <Application>Microsoft Office PowerPoint</Application>
  <PresentationFormat>Widescreen</PresentationFormat>
  <Paragraphs>198</Paragraphs>
  <Slides>39</Slides>
  <Notes>0</Notes>
  <HiddenSlides>0</HiddenSlides>
  <MMClips>10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39</vt:i4>
      </vt:variant>
    </vt:vector>
  </HeadingPairs>
  <TitlesOfParts>
    <vt:vector size="47" baseType="lpstr">
      <vt:lpstr>URWGeometric-Bold</vt:lpstr>
      <vt:lpstr>Arial</vt:lpstr>
      <vt:lpstr>Calibri</vt:lpstr>
      <vt:lpstr>Calibri Light</vt:lpstr>
      <vt:lpstr>Roboto</vt:lpstr>
      <vt:lpstr>AccessTheme1</vt:lpstr>
      <vt:lpstr>Accessible 2</vt:lpstr>
      <vt:lpstr>Sub Title 1</vt:lpstr>
      <vt:lpstr>PowerPoint Presentation</vt:lpstr>
      <vt:lpstr>Sustainable Global Tourism </vt:lpstr>
      <vt:lpstr>What is the purpose of sustainability?</vt:lpstr>
      <vt:lpstr>What are the 3 principles of sustainability?</vt:lpstr>
      <vt:lpstr>PowerPoint Presentation</vt:lpstr>
      <vt:lpstr>Sustainable development and global goals</vt:lpstr>
      <vt:lpstr>PowerPoint Presentation</vt:lpstr>
      <vt:lpstr>Economic impacts of tourism</vt:lpstr>
      <vt:lpstr>PowerPoint Presentation</vt:lpstr>
      <vt:lpstr>Economy</vt:lpstr>
      <vt:lpstr>Positive economic tourism impacts</vt:lpstr>
      <vt:lpstr>Negative economic impact</vt:lpstr>
      <vt:lpstr>Positive Environmental Impacts of Tourism 🌿</vt:lpstr>
      <vt:lpstr>Negative Environmental Impacts of Tourism 🌍</vt:lpstr>
      <vt:lpstr>Environmental Impacts – Borocay Island</vt:lpstr>
      <vt:lpstr>Social impacts of tourism</vt:lpstr>
      <vt:lpstr>Negative Social Impacts 😞</vt:lpstr>
      <vt:lpstr>How to Manage Tourism’s Social Impact Sustainably 🌍✨</vt:lpstr>
      <vt:lpstr>PowerPoint Presentation</vt:lpstr>
      <vt:lpstr>Successful Sustainable Tourism Initiatives 🌍✨</vt:lpstr>
      <vt:lpstr>Costa Rica – Eco-Tourism &amp; Community Empowerment </vt:lpstr>
      <vt:lpstr>Kenya – Maasai Mara Cultural Tourism </vt:lpstr>
      <vt:lpstr>Amsterdam – Managing Over-Tourism </vt:lpstr>
      <vt:lpstr>Peru – Machu Picchu Visitor Limits </vt:lpstr>
      <vt:lpstr>The Solution</vt:lpstr>
      <vt:lpstr>ABTA</vt:lpstr>
      <vt:lpstr>ABTA</vt:lpstr>
      <vt:lpstr>PowerPoint Presentation</vt:lpstr>
      <vt:lpstr>Sustainable Tourism </vt:lpstr>
      <vt:lpstr>Envisioning Tourism in 2030 and Beyond</vt:lpstr>
      <vt:lpstr>Measuring Tourism’s Impact</vt:lpstr>
      <vt:lpstr>WTTC</vt:lpstr>
      <vt:lpstr>United Nations </vt:lpstr>
      <vt:lpstr>PowerPoint Presentation</vt:lpstr>
      <vt:lpstr>Tourism and the global sustainable development agenda</vt:lpstr>
      <vt:lpstr>The Worldwide Fund for Nature (WWF) and Tourism Concern (1991) </vt:lpstr>
      <vt:lpstr>UNESCO -Tourism, Culture &amp; Sustainable Development</vt:lpstr>
      <vt:lpstr>Prince William, Sir David Attenborough &amp; ‪@EarthshotPrize‬Council | 10 YEARS TO REPAIR OUR PLANET 🌍 </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1</cp:revision>
  <dcterms:created xsi:type="dcterms:W3CDTF">2025-02-05T17:15:29Z</dcterms:created>
  <dcterms:modified xsi:type="dcterms:W3CDTF">2025-02-06T12:53:32Z</dcterms:modified>
</cp:coreProperties>
</file>