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90" r:id="rId2"/>
  </p:sldMasterIdLst>
  <p:notesMasterIdLst>
    <p:notesMasterId r:id="rId62"/>
  </p:notesMasterIdLst>
  <p:sldIdLst>
    <p:sldId id="292" r:id="rId3"/>
    <p:sldId id="302" r:id="rId4"/>
    <p:sldId id="303" r:id="rId5"/>
    <p:sldId id="304" r:id="rId6"/>
    <p:sldId id="322" r:id="rId7"/>
    <p:sldId id="321" r:id="rId8"/>
    <p:sldId id="305" r:id="rId9"/>
    <p:sldId id="306" r:id="rId10"/>
    <p:sldId id="307" r:id="rId11"/>
    <p:sldId id="308" r:id="rId12"/>
    <p:sldId id="323" r:id="rId13"/>
    <p:sldId id="324" r:id="rId14"/>
    <p:sldId id="325" r:id="rId15"/>
    <p:sldId id="326" r:id="rId16"/>
    <p:sldId id="327" r:id="rId17"/>
    <p:sldId id="328" r:id="rId18"/>
    <p:sldId id="309" r:id="rId19"/>
    <p:sldId id="310" r:id="rId20"/>
    <p:sldId id="311" r:id="rId21"/>
    <p:sldId id="312" r:id="rId22"/>
    <p:sldId id="313" r:id="rId23"/>
    <p:sldId id="320" r:id="rId24"/>
    <p:sldId id="350" r:id="rId25"/>
    <p:sldId id="351" r:id="rId26"/>
    <p:sldId id="353" r:id="rId27"/>
    <p:sldId id="354" r:id="rId28"/>
    <p:sldId id="338" r:id="rId29"/>
    <p:sldId id="339" r:id="rId30"/>
    <p:sldId id="340" r:id="rId31"/>
    <p:sldId id="341" r:id="rId32"/>
    <p:sldId id="342" r:id="rId33"/>
    <p:sldId id="343" r:id="rId34"/>
    <p:sldId id="344" r:id="rId35"/>
    <p:sldId id="345" r:id="rId36"/>
    <p:sldId id="346" r:id="rId37"/>
    <p:sldId id="347" r:id="rId38"/>
    <p:sldId id="348" r:id="rId39"/>
    <p:sldId id="262" r:id="rId40"/>
    <p:sldId id="263" r:id="rId41"/>
    <p:sldId id="264" r:id="rId42"/>
    <p:sldId id="331" r:id="rId43"/>
    <p:sldId id="332" r:id="rId44"/>
    <p:sldId id="333" r:id="rId45"/>
    <p:sldId id="334" r:id="rId46"/>
    <p:sldId id="335" r:id="rId47"/>
    <p:sldId id="336" r:id="rId48"/>
    <p:sldId id="337" r:id="rId49"/>
    <p:sldId id="329" r:id="rId50"/>
    <p:sldId id="330" r:id="rId51"/>
    <p:sldId id="349" r:id="rId52"/>
    <p:sldId id="352" r:id="rId53"/>
    <p:sldId id="289" r:id="rId54"/>
    <p:sldId id="275" r:id="rId55"/>
    <p:sldId id="276" r:id="rId56"/>
    <p:sldId id="277" r:id="rId57"/>
    <p:sldId id="278" r:id="rId58"/>
    <p:sldId id="279" r:id="rId59"/>
    <p:sldId id="280" r:id="rId60"/>
    <p:sldId id="281" r:id="rId6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56" y="4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61" Type="http://schemas.openxmlformats.org/officeDocument/2006/relationships/slide" Target="slides/slide59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876E76-0281-4315-9CCD-9065047ABA59}" type="doc">
      <dgm:prSet loTypeId="urn:microsoft.com/office/officeart/2005/8/layout/hList1" loCatId="list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95EF5D95-C96B-4976-BB32-570253D0A5B7}">
      <dgm:prSet phldrT="[Text]" custT="1"/>
      <dgm:spPr/>
      <dgm:t>
        <a:bodyPr/>
        <a:lstStyle/>
        <a:p>
          <a:r>
            <a:rPr lang="en-GB" sz="1800" b="1" dirty="0" smtClean="0">
              <a:latin typeface="NeueHaasGroteskDisp Std Blk"/>
              <a:cs typeface="Arial" pitchFamily="34" charset="0"/>
            </a:rPr>
            <a:t>Primary</a:t>
          </a:r>
          <a:endParaRPr lang="en-GB" sz="1800" b="1" dirty="0">
            <a:latin typeface="NeueHaasGroteskDisp Std Blk"/>
            <a:cs typeface="Arial" pitchFamily="34" charset="0"/>
          </a:endParaRPr>
        </a:p>
      </dgm:t>
    </dgm:pt>
    <dgm:pt modelId="{819C1359-15FD-479B-9C49-DF0B3FF86574}" type="parTrans" cxnId="{7C9B34DF-A021-4B09-AD68-FD9A9401C497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68874244-E4E4-49B7-9A5A-00D871066826}" type="sibTrans" cxnId="{7C9B34DF-A021-4B09-AD68-FD9A9401C497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825C9572-B966-4528-BBA4-8F87079C04E7}">
      <dgm:prSet phldrT="[Text]" custT="1"/>
      <dgm:spPr/>
      <dgm:t>
        <a:bodyPr/>
        <a:lstStyle/>
        <a:p>
          <a:r>
            <a:rPr lang="en-GB" sz="1800" b="1" dirty="0" smtClean="0">
              <a:latin typeface="NeueHaasGroteskDisp Std Blk"/>
              <a:cs typeface="Arial" pitchFamily="34" charset="0"/>
            </a:rPr>
            <a:t>Secondary</a:t>
          </a:r>
          <a:r>
            <a:rPr lang="en-GB" sz="1800" dirty="0" smtClean="0">
              <a:latin typeface="NeueHaasGroteskDisp Std Blk"/>
            </a:rPr>
            <a:t> </a:t>
          </a:r>
          <a:endParaRPr lang="en-GB" sz="1800" dirty="0">
            <a:latin typeface="NeueHaasGroteskDisp Std Blk"/>
          </a:endParaRPr>
        </a:p>
      </dgm:t>
    </dgm:pt>
    <dgm:pt modelId="{3C74926F-4122-42F8-84E5-E38EAE024520}" type="parTrans" cxnId="{2601382C-C492-4F5C-9B14-05A202A165BB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C07838BA-A122-46B7-9547-E66C52DD1399}" type="sibTrans" cxnId="{2601382C-C492-4F5C-9B14-05A202A165BB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C6ABBDD6-F8BE-4205-92C1-FDF90199A14A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Bricklayer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B987F768-409B-4866-B9A5-D72BA619696C}" type="parTrans" cxnId="{E6D39AB9-CD2A-4941-AB28-12A59D7F4CE9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1B8E6183-FF99-4B3E-A52C-2E990E11959D}" type="sibTrans" cxnId="{E6D39AB9-CD2A-4941-AB28-12A59D7F4CE9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DF22BBD7-BC58-43D8-B124-968209AE973D}">
      <dgm:prSet phldrT="[Text]" custT="1"/>
      <dgm:spPr/>
      <dgm:t>
        <a:bodyPr/>
        <a:lstStyle/>
        <a:p>
          <a:r>
            <a:rPr lang="en-GB" sz="1800" b="1" dirty="0" smtClean="0">
              <a:latin typeface="NeueHaasGroteskDisp Std Blk"/>
              <a:cs typeface="Arial" pitchFamily="34" charset="0"/>
            </a:rPr>
            <a:t>Tertiary</a:t>
          </a:r>
          <a:endParaRPr lang="en-GB" sz="1800" b="1" dirty="0">
            <a:latin typeface="NeueHaasGroteskDisp Std Blk"/>
            <a:cs typeface="Arial" pitchFamily="34" charset="0"/>
          </a:endParaRPr>
        </a:p>
      </dgm:t>
    </dgm:pt>
    <dgm:pt modelId="{A6DDA4F0-FBD8-4321-A2F0-5E2CB2BA9FFA}" type="parTrans" cxnId="{6ADAFFC8-B9D7-4AAB-B0A0-42D42DB53A74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2010DB21-A6B8-4915-A7AB-1257AC78C4C7}" type="sibTrans" cxnId="{6ADAFFC8-B9D7-4AAB-B0A0-42D42DB53A74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E6521FA3-3038-42AC-9B72-271EEF04577B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>
              <a:latin typeface="NeueHaasGroteskDisp Std Blk"/>
              <a:cs typeface="Arial" pitchFamily="34" charset="0"/>
            </a:rPr>
            <a:t>Design Office Administrator</a:t>
          </a:r>
        </a:p>
      </dgm:t>
    </dgm:pt>
    <dgm:pt modelId="{7F131DF6-9E37-4596-BC16-243A9E34EB87}" type="parTrans" cxnId="{0DAC8417-4841-4A79-A520-5D187931F552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D17AEC6C-B3F5-4F66-ADB6-4FAFD694B12D}" type="sibTrans" cxnId="{0DAC8417-4841-4A79-A520-5D187931F552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24DF8534-8C63-4B6F-9473-93F901A588F1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b="0" dirty="0">
              <a:latin typeface="NeueHaasGroteskDisp Std Blk"/>
              <a:cs typeface="Arial" pitchFamily="34" charset="0"/>
            </a:rPr>
            <a:t>Architect</a:t>
          </a:r>
        </a:p>
      </dgm:t>
    </dgm:pt>
    <dgm:pt modelId="{82C9A62F-4A51-468A-9F62-0711D65C3832}" type="sibTrans" cxnId="{A5DDAF14-021A-48B5-B55C-0B561A298083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92B18AEE-7581-4089-B9A1-83D4770C07AB}" type="parTrans" cxnId="{A5DDAF14-021A-48B5-B55C-0B561A298083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3E9052F1-7F01-49EB-BC67-C7E1DF4180A9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BIM Modeller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BB1E6452-62C3-4E7B-9F0F-9C45CBD6B158}" type="parTrans" cxnId="{C2AF514C-0F86-488C-9869-60B1BCB2AB16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A3C040E5-E1C9-4979-B930-424483F0E49E}" type="sibTrans" cxnId="{C2AF514C-0F86-488C-9869-60B1BCB2AB16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CF489FDC-2165-42C1-B595-AD637C12640A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>
              <a:latin typeface="NeueHaasGroteskDisp Std Blk"/>
              <a:cs typeface="Arial" pitchFamily="34" charset="0"/>
            </a:rPr>
            <a:t>Site Supervisor</a:t>
          </a:r>
        </a:p>
      </dgm:t>
    </dgm:pt>
    <dgm:pt modelId="{801FDB36-6708-4619-8C0D-30524BE33505}" type="parTrans" cxnId="{28A00D5E-D868-4817-A29D-984EDB4334E9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BDEF811F-FB5A-4B65-B918-79A4C0A05716}" type="sibTrans" cxnId="{28A00D5E-D868-4817-A29D-984EDB4334E9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319AB830-2068-4AE3-BA8A-49485C877099}">
      <dgm:prSet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>
              <a:latin typeface="NeueHaasGroteskDisp Std Blk"/>
              <a:cs typeface="Arial" pitchFamily="34" charset="0"/>
            </a:rPr>
            <a:t>Painter/Decorator</a:t>
          </a:r>
        </a:p>
      </dgm:t>
    </dgm:pt>
    <dgm:pt modelId="{8D28245F-811C-4515-86BD-789013BE8E44}" type="parTrans" cxnId="{99B94B73-43D6-4C75-8DAC-D2367EC5D88D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661F8B09-73EC-43BC-8798-AB1AA80D060B}" type="sibTrans" cxnId="{99B94B73-43D6-4C75-8DAC-D2367EC5D88D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C4DB2C29-AA95-48D5-8E53-19CFE1C7CF9F}">
      <dgm:prSet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Structural Engineer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29D03876-8742-4C84-9276-68408E6F6355}" type="parTrans" cxnId="{641317B7-1FBC-4257-B1CE-1C2A455C12E1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A6E972A3-554F-4EF7-8C34-3A02FD176038}" type="sibTrans" cxnId="{641317B7-1FBC-4257-B1CE-1C2A455C12E1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C399B040-976E-4D6F-83BF-7008F8413188}">
      <dgm:prSet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Roofer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4AD75694-2DD6-4335-840B-38C791FD0F12}" type="parTrans" cxnId="{23AB6677-DD12-4471-876B-65F9CB061A59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30E77924-153C-42FC-B969-6F02AC63E625}" type="sibTrans" cxnId="{23AB6677-DD12-4471-876B-65F9CB061A59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E87B91DA-F927-4AD0-BFF4-F2C775AC0F7D}">
      <dgm:prSet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>
              <a:latin typeface="NeueHaasGroteskDisp Std Blk"/>
              <a:cs typeface="Arial" pitchFamily="34" charset="0"/>
            </a:rPr>
            <a:t>Technician</a:t>
          </a:r>
        </a:p>
      </dgm:t>
    </dgm:pt>
    <dgm:pt modelId="{1FB5DC48-AA7A-4E14-B715-8D0954524397}" type="parTrans" cxnId="{D257DABB-403C-4920-B2F3-05D9E15282D0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976434D2-F20F-48FF-B237-1D0A0141DF83}" type="sibTrans" cxnId="{D257DABB-403C-4920-B2F3-05D9E15282D0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2177ADC1-A0A5-4E98-A881-205773208F7B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Banker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D1A93A96-0309-46CA-8764-7C84EC0FE171}" type="parTrans" cxnId="{4B024F7A-DF2C-4EAC-B1E1-2EFB906780A7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EC0CC054-C32D-42A3-9289-793988C55BB1}" type="sibTrans" cxnId="{4B024F7A-DF2C-4EAC-B1E1-2EFB906780A7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1DDCFD2B-CEA3-4C29-9DB4-0A9E40775994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Logistics Manager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682E0B50-A708-4E4F-B855-1FD1FEF5ED7C}" type="parTrans" cxnId="{3FD699B2-B978-4E8E-9719-B480AED0613F}">
      <dgm:prSet/>
      <dgm:spPr/>
      <dgm:t>
        <a:bodyPr/>
        <a:lstStyle/>
        <a:p>
          <a:endParaRPr lang="en-GB"/>
        </a:p>
      </dgm:t>
    </dgm:pt>
    <dgm:pt modelId="{A77AB016-BE2A-4F32-9702-A924C10285A9}" type="sibTrans" cxnId="{3FD699B2-B978-4E8E-9719-B480AED0613F}">
      <dgm:prSet/>
      <dgm:spPr/>
      <dgm:t>
        <a:bodyPr/>
        <a:lstStyle/>
        <a:p>
          <a:endParaRPr lang="en-GB"/>
        </a:p>
      </dgm:t>
    </dgm:pt>
    <dgm:pt modelId="{3CFBAF19-F960-484E-8627-7A200AF8CE81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CAD  / BIM Specialist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8FF379D2-7358-41E7-8DAD-279CC8DFD371}" type="parTrans" cxnId="{77EA7032-2A0D-4486-BC14-6FCC7891F43B}">
      <dgm:prSet/>
      <dgm:spPr/>
      <dgm:t>
        <a:bodyPr/>
        <a:lstStyle/>
        <a:p>
          <a:endParaRPr lang="en-GB"/>
        </a:p>
      </dgm:t>
    </dgm:pt>
    <dgm:pt modelId="{675C2545-6046-413F-B1BE-2F6ED363990F}" type="sibTrans" cxnId="{77EA7032-2A0D-4486-BC14-6FCC7891F43B}">
      <dgm:prSet/>
      <dgm:spPr/>
      <dgm:t>
        <a:bodyPr/>
        <a:lstStyle/>
        <a:p>
          <a:endParaRPr lang="en-GB"/>
        </a:p>
      </dgm:t>
    </dgm:pt>
    <dgm:pt modelId="{791CBA7F-D7E0-4024-8938-8D06D999EF24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Consultant 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2082CF6C-F05C-4DE4-BD79-342342760A3D}" type="parTrans" cxnId="{1EB48F24-CD46-406D-B10B-7B1B7491048B}">
      <dgm:prSet/>
      <dgm:spPr/>
      <dgm:t>
        <a:bodyPr/>
        <a:lstStyle/>
        <a:p>
          <a:endParaRPr lang="en-GB"/>
        </a:p>
      </dgm:t>
    </dgm:pt>
    <dgm:pt modelId="{BFC8617E-5F0B-4F4F-8472-56AC2D5C8119}" type="sibTrans" cxnId="{1EB48F24-CD46-406D-B10B-7B1B7491048B}">
      <dgm:prSet/>
      <dgm:spPr/>
      <dgm:t>
        <a:bodyPr/>
        <a:lstStyle/>
        <a:p>
          <a:endParaRPr lang="en-GB"/>
        </a:p>
      </dgm:t>
    </dgm:pt>
    <dgm:pt modelId="{A673A6CC-41F4-4728-85CD-5219951A1B01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Estimator 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14EA0BAB-8976-4E49-85F8-58D037AE7F2F}" type="parTrans" cxnId="{8C10E064-D66A-46BB-BB47-FE2D2EE4F8A7}">
      <dgm:prSet/>
      <dgm:spPr/>
      <dgm:t>
        <a:bodyPr/>
        <a:lstStyle/>
        <a:p>
          <a:endParaRPr lang="en-GB"/>
        </a:p>
      </dgm:t>
    </dgm:pt>
    <dgm:pt modelId="{CA62C421-A919-448F-B963-4457C1C92256}" type="sibTrans" cxnId="{8C10E064-D66A-46BB-BB47-FE2D2EE4F8A7}">
      <dgm:prSet/>
      <dgm:spPr/>
      <dgm:t>
        <a:bodyPr/>
        <a:lstStyle/>
        <a:p>
          <a:endParaRPr lang="en-GB"/>
        </a:p>
      </dgm:t>
    </dgm:pt>
    <dgm:pt modelId="{6EFCE452-0465-492C-AB82-25DAF941BBD4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Planner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99C795CD-F165-4AC3-9A82-132954C49815}" type="parTrans" cxnId="{3BA69DEB-CE2D-4320-BB41-3022707C1E60}">
      <dgm:prSet/>
      <dgm:spPr/>
      <dgm:t>
        <a:bodyPr/>
        <a:lstStyle/>
        <a:p>
          <a:endParaRPr lang="en-GB"/>
        </a:p>
      </dgm:t>
    </dgm:pt>
    <dgm:pt modelId="{15F8D450-36CB-4EAA-B40B-D587E131DE45}" type="sibTrans" cxnId="{3BA69DEB-CE2D-4320-BB41-3022707C1E60}">
      <dgm:prSet/>
      <dgm:spPr/>
      <dgm:t>
        <a:bodyPr/>
        <a:lstStyle/>
        <a:p>
          <a:endParaRPr lang="en-GB"/>
        </a:p>
      </dgm:t>
    </dgm:pt>
    <dgm:pt modelId="{21C19851-E583-4046-B349-0563F3158605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Manufacturer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AF4B71EE-623D-4AF4-8EFF-3F52D1682F0E}" type="parTrans" cxnId="{8E137D6E-C132-4189-B409-5F826D0774DD}">
      <dgm:prSet/>
      <dgm:spPr/>
      <dgm:t>
        <a:bodyPr/>
        <a:lstStyle/>
        <a:p>
          <a:endParaRPr lang="en-GB"/>
        </a:p>
      </dgm:t>
    </dgm:pt>
    <dgm:pt modelId="{952F086D-96EC-4B88-8502-04F8D9AFCDD4}" type="sibTrans" cxnId="{8E137D6E-C132-4189-B409-5F826D0774DD}">
      <dgm:prSet/>
      <dgm:spPr/>
      <dgm:t>
        <a:bodyPr/>
        <a:lstStyle/>
        <a:p>
          <a:endParaRPr lang="en-GB"/>
        </a:p>
      </dgm:t>
    </dgm:pt>
    <dgm:pt modelId="{6ED688BE-E2FC-482E-8F83-A0A0BCD44C82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Quantity Surveyor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86EDBB4C-136B-46A6-B87D-3F90CD5BC229}" type="parTrans" cxnId="{67EF06A8-CFFA-45CA-8CFE-11D147205EA9}">
      <dgm:prSet/>
      <dgm:spPr/>
      <dgm:t>
        <a:bodyPr/>
        <a:lstStyle/>
        <a:p>
          <a:endParaRPr lang="en-GB"/>
        </a:p>
      </dgm:t>
    </dgm:pt>
    <dgm:pt modelId="{C36D03AD-2A4F-419B-90BB-F171526B951B}" type="sibTrans" cxnId="{67EF06A8-CFFA-45CA-8CFE-11D147205EA9}">
      <dgm:prSet/>
      <dgm:spPr/>
      <dgm:t>
        <a:bodyPr/>
        <a:lstStyle/>
        <a:p>
          <a:endParaRPr lang="en-GB"/>
        </a:p>
      </dgm:t>
    </dgm:pt>
    <dgm:pt modelId="{A0CE7AA4-D816-4BEB-8AB8-9991B5734907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Project Manager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E35E7EE1-A880-4044-BF9A-AE03E6B067AB}" type="parTrans" cxnId="{6DEF61AB-9E8F-4E64-A23F-2B751E63B3C1}">
      <dgm:prSet/>
      <dgm:spPr/>
      <dgm:t>
        <a:bodyPr/>
        <a:lstStyle/>
        <a:p>
          <a:endParaRPr lang="en-GB"/>
        </a:p>
      </dgm:t>
    </dgm:pt>
    <dgm:pt modelId="{A436945D-AE1E-4FFF-B6B3-6316D7F5DC31}" type="sibTrans" cxnId="{6DEF61AB-9E8F-4E64-A23F-2B751E63B3C1}">
      <dgm:prSet/>
      <dgm:spPr/>
      <dgm:t>
        <a:bodyPr/>
        <a:lstStyle/>
        <a:p>
          <a:endParaRPr lang="en-GB"/>
        </a:p>
      </dgm:t>
    </dgm:pt>
    <dgm:pt modelId="{757DBA6F-5CBF-4367-AF83-9AFF099959ED}">
      <dgm:prSet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Supply Chain Manager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79A980AB-EE08-4658-8FE0-F9E6499B09F9}" type="parTrans" cxnId="{06D14B2C-1FF1-487D-8FFD-0F0CF8CE9B4B}">
      <dgm:prSet/>
      <dgm:spPr/>
      <dgm:t>
        <a:bodyPr/>
        <a:lstStyle/>
        <a:p>
          <a:endParaRPr lang="en-GB"/>
        </a:p>
      </dgm:t>
    </dgm:pt>
    <dgm:pt modelId="{332AEB81-BE93-40BC-9B3F-53FD0725ADBD}" type="sibTrans" cxnId="{06D14B2C-1FF1-487D-8FFD-0F0CF8CE9B4B}">
      <dgm:prSet/>
      <dgm:spPr/>
      <dgm:t>
        <a:bodyPr/>
        <a:lstStyle/>
        <a:p>
          <a:endParaRPr lang="en-GB"/>
        </a:p>
      </dgm:t>
    </dgm:pt>
    <dgm:pt modelId="{36FE9858-2281-4B34-826D-3A0BF7BFF4AB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General Labourer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DC663733-0E14-4734-989E-E63E34CFF45F}" type="parTrans" cxnId="{5E27E7B8-53E9-49D7-8057-65C31474DF4D}">
      <dgm:prSet/>
      <dgm:spPr/>
      <dgm:t>
        <a:bodyPr/>
        <a:lstStyle/>
        <a:p>
          <a:endParaRPr lang="en-GB"/>
        </a:p>
      </dgm:t>
    </dgm:pt>
    <dgm:pt modelId="{DABF4E64-0ABB-493E-B19B-D0D3D6898705}" type="sibTrans" cxnId="{5E27E7B8-53E9-49D7-8057-65C31474DF4D}">
      <dgm:prSet/>
      <dgm:spPr/>
      <dgm:t>
        <a:bodyPr/>
        <a:lstStyle/>
        <a:p>
          <a:endParaRPr lang="en-GB"/>
        </a:p>
      </dgm:t>
    </dgm:pt>
    <dgm:pt modelId="{1D921D24-2204-4A72-8EC3-22470D28A6EA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Insurer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9355C767-7599-4CDC-8D31-EA397DE27D6B}" type="parTrans" cxnId="{F085DA6C-3414-4983-8C68-2AC9BDFA5409}">
      <dgm:prSet/>
      <dgm:spPr/>
      <dgm:t>
        <a:bodyPr/>
        <a:lstStyle/>
        <a:p>
          <a:endParaRPr lang="en-GB"/>
        </a:p>
      </dgm:t>
    </dgm:pt>
    <dgm:pt modelId="{08B66946-311D-4688-9544-F2567A78017C}" type="sibTrans" cxnId="{F085DA6C-3414-4983-8C68-2AC9BDFA5409}">
      <dgm:prSet/>
      <dgm:spPr/>
      <dgm:t>
        <a:bodyPr/>
        <a:lstStyle/>
        <a:p>
          <a:endParaRPr lang="en-GB"/>
        </a:p>
      </dgm:t>
    </dgm:pt>
    <dgm:pt modelId="{E7B0974D-7075-4E5E-BCBA-1025B0F2216A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Procurer 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5E1BAA26-3FBC-4F5A-B4CE-54B7336F9E53}" type="parTrans" cxnId="{3B79990B-1832-49F5-BBB9-D0E2448F623F}">
      <dgm:prSet/>
      <dgm:spPr/>
      <dgm:t>
        <a:bodyPr/>
        <a:lstStyle/>
        <a:p>
          <a:endParaRPr lang="en-GB"/>
        </a:p>
      </dgm:t>
    </dgm:pt>
    <dgm:pt modelId="{015D2BAC-2C57-43B9-AE83-D967F81FE417}" type="sibTrans" cxnId="{3B79990B-1832-49F5-BBB9-D0E2448F623F}">
      <dgm:prSet/>
      <dgm:spPr/>
      <dgm:t>
        <a:bodyPr/>
        <a:lstStyle/>
        <a:p>
          <a:endParaRPr lang="en-GB"/>
        </a:p>
      </dgm:t>
    </dgm:pt>
    <dgm:pt modelId="{D4CF2BFF-E237-4CBB-A70F-0E561A4ED69D}">
      <dgm:prSet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Masonry Worker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ECAF7220-29EE-47E3-A6C4-0A81A2874C12}" type="sibTrans" cxnId="{B0B73047-8324-4E77-A99D-8DE86CB12981}">
      <dgm:prSet/>
      <dgm:spPr/>
      <dgm:t>
        <a:bodyPr/>
        <a:lstStyle/>
        <a:p>
          <a:endParaRPr lang="en-GB"/>
        </a:p>
      </dgm:t>
    </dgm:pt>
    <dgm:pt modelId="{599589C0-0CE4-427C-859A-D91787765841}" type="parTrans" cxnId="{B0B73047-8324-4E77-A99D-8DE86CB12981}">
      <dgm:prSet/>
      <dgm:spPr/>
      <dgm:t>
        <a:bodyPr/>
        <a:lstStyle/>
        <a:p>
          <a:endParaRPr lang="en-GB"/>
        </a:p>
      </dgm:t>
    </dgm:pt>
    <dgm:pt modelId="{C98C9491-0A52-4E85-A3CB-F58111496C19}">
      <dgm:prSet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Insulation Installer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549EF779-CB84-4D63-8758-09B4A5D9E27D}" type="sibTrans" cxnId="{2AC737B1-D9E0-49D9-9367-906AF07907E0}">
      <dgm:prSet/>
      <dgm:spPr/>
      <dgm:t>
        <a:bodyPr/>
        <a:lstStyle/>
        <a:p>
          <a:endParaRPr lang="en-GB"/>
        </a:p>
      </dgm:t>
    </dgm:pt>
    <dgm:pt modelId="{103F0608-3877-442F-A0C6-FD52A1F611BA}" type="parTrans" cxnId="{2AC737B1-D9E0-49D9-9367-906AF07907E0}">
      <dgm:prSet/>
      <dgm:spPr/>
      <dgm:t>
        <a:bodyPr/>
        <a:lstStyle/>
        <a:p>
          <a:endParaRPr lang="en-GB"/>
        </a:p>
      </dgm:t>
    </dgm:pt>
    <dgm:pt modelId="{0D36A39B-F871-4C13-ACFE-EFE830BE28D4}">
      <dgm:prSet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Heating, Ventilation, Air-Conditioning and Refrigeration Engineer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73CEF569-3B49-47B8-B5B6-12F1A7B4DCED}" type="sibTrans" cxnId="{8F96D243-78C4-40AC-965E-64AA28D60240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E5A0AF49-740D-47AF-9F03-F8B5EF1603D3}" type="parTrans" cxnId="{8F96D243-78C4-40AC-965E-64AA28D60240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D61F3BD3-0352-46A4-93A4-9540B222EC68}">
      <dgm:prSet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Glazier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E57F8467-36F8-497C-BA60-55E7BA4A15F0}" type="sibTrans" cxnId="{5383FF7F-A7D5-4B4E-83A7-7589EF974297}">
      <dgm:prSet/>
      <dgm:spPr/>
      <dgm:t>
        <a:bodyPr/>
        <a:lstStyle/>
        <a:p>
          <a:endParaRPr lang="en-GB"/>
        </a:p>
      </dgm:t>
    </dgm:pt>
    <dgm:pt modelId="{F77E49B1-B3D5-46D2-A41C-896F69561BD9}" type="parTrans" cxnId="{5383FF7F-A7D5-4B4E-83A7-7589EF974297}">
      <dgm:prSet/>
      <dgm:spPr/>
      <dgm:t>
        <a:bodyPr/>
        <a:lstStyle/>
        <a:p>
          <a:endParaRPr lang="en-GB"/>
        </a:p>
      </dgm:t>
    </dgm:pt>
    <dgm:pt modelId="{E164F3D6-181A-4E1B-9DFC-7DED44D4943D}">
      <dgm:prSet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Factory Worker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1A3DB5F1-510D-4BDF-A764-E145E66B0B62}" type="sibTrans" cxnId="{A93E8BAC-D082-4090-9C29-873B2AE825A7}">
      <dgm:prSet/>
      <dgm:spPr/>
      <dgm:t>
        <a:bodyPr/>
        <a:lstStyle/>
        <a:p>
          <a:endParaRPr lang="en-GB"/>
        </a:p>
      </dgm:t>
    </dgm:pt>
    <dgm:pt modelId="{B36149EB-CD6A-4AEC-89F7-69463C14F1F4}" type="parTrans" cxnId="{A93E8BAC-D082-4090-9C29-873B2AE825A7}">
      <dgm:prSet/>
      <dgm:spPr/>
      <dgm:t>
        <a:bodyPr/>
        <a:lstStyle/>
        <a:p>
          <a:endParaRPr lang="en-GB"/>
        </a:p>
      </dgm:t>
    </dgm:pt>
    <dgm:pt modelId="{4244F94B-D056-4F07-80A9-51A64D31A144}">
      <dgm:prSet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Electrician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C5FB9603-70D2-43B1-B820-A4581B1F7F9F}" type="sibTrans" cxnId="{58EBE5AF-2802-4D83-ABD5-096E28A83B22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AD2721E2-9BC1-4C1B-ABDC-02702DB9BCDE}" type="parTrans" cxnId="{58EBE5AF-2802-4D83-ABD5-096E28A83B22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6217FA2A-3C42-436F-8016-32E654F7764F}">
      <dgm:prSet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>
              <a:latin typeface="NeueHaasGroteskDisp Std Blk"/>
              <a:cs typeface="Arial" pitchFamily="34" charset="0"/>
            </a:rPr>
            <a:t>Carpenter/Joiner</a:t>
          </a:r>
        </a:p>
      </dgm:t>
    </dgm:pt>
    <dgm:pt modelId="{BA23F2F5-E34C-48BD-9644-5B7142ACC7E5}" type="sibTrans" cxnId="{E78B36CD-BAA4-4325-80EA-75226F0F6D1D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3B97FC51-EC77-4AAB-B159-06ECAB1B9A49}" type="parTrans" cxnId="{E78B36CD-BAA4-4325-80EA-75226F0F6D1D}">
      <dgm:prSet/>
      <dgm:spPr/>
      <dgm:t>
        <a:bodyPr/>
        <a:lstStyle/>
        <a:p>
          <a:endParaRPr lang="en-GB">
            <a:latin typeface="NeueHaasGroteskDisp Std Blk"/>
          </a:endParaRPr>
        </a:p>
      </dgm:t>
    </dgm:pt>
    <dgm:pt modelId="{CC7B9DC2-0AF2-478B-8217-3E0CF2753285}">
      <dgm:prSet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Plasterer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B4109B95-7E33-4879-87A9-EA5E1AA8EF0A}" type="parTrans" cxnId="{3A3F8056-FAF0-415E-B917-2A58A4B7B298}">
      <dgm:prSet/>
      <dgm:spPr/>
      <dgm:t>
        <a:bodyPr/>
        <a:lstStyle/>
        <a:p>
          <a:endParaRPr lang="en-GB"/>
        </a:p>
      </dgm:t>
    </dgm:pt>
    <dgm:pt modelId="{08516D21-87AF-4103-A8B8-6505504CC71F}" type="sibTrans" cxnId="{3A3F8056-FAF0-415E-B917-2A58A4B7B298}">
      <dgm:prSet/>
      <dgm:spPr/>
      <dgm:t>
        <a:bodyPr/>
        <a:lstStyle/>
        <a:p>
          <a:endParaRPr lang="en-GB"/>
        </a:p>
      </dgm:t>
    </dgm:pt>
    <dgm:pt modelId="{F14213D5-F9CD-4590-A2C5-9DADC10EBB22}">
      <dgm:prSet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Plumber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0277D70B-C2E1-4A87-AED7-D892972A46DC}" type="parTrans" cxnId="{BBF113FB-8741-4128-8CB2-D2A443508CF4}">
      <dgm:prSet/>
      <dgm:spPr/>
      <dgm:t>
        <a:bodyPr/>
        <a:lstStyle/>
        <a:p>
          <a:endParaRPr lang="en-GB"/>
        </a:p>
      </dgm:t>
    </dgm:pt>
    <dgm:pt modelId="{DF59C2FE-6F41-4CCB-859B-E3764106E0D4}" type="sibTrans" cxnId="{BBF113FB-8741-4128-8CB2-D2A443508CF4}">
      <dgm:prSet/>
      <dgm:spPr/>
      <dgm:t>
        <a:bodyPr/>
        <a:lstStyle/>
        <a:p>
          <a:endParaRPr lang="en-GB"/>
        </a:p>
      </dgm:t>
    </dgm:pt>
    <dgm:pt modelId="{D9E8C666-C7FD-46BF-BD9C-1952E4471DEA}">
      <dgm:prSet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Tiler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C3787086-021B-4205-BDAF-69A80C0978E2}" type="parTrans" cxnId="{6675E301-41D4-4F94-A646-4FF9A1EA9565}">
      <dgm:prSet/>
      <dgm:spPr/>
      <dgm:t>
        <a:bodyPr/>
        <a:lstStyle/>
        <a:p>
          <a:endParaRPr lang="en-GB"/>
        </a:p>
      </dgm:t>
    </dgm:pt>
    <dgm:pt modelId="{6F37AE49-2AD7-43C7-9329-851EC10AD03E}" type="sibTrans" cxnId="{6675E301-41D4-4F94-A646-4FF9A1EA9565}">
      <dgm:prSet/>
      <dgm:spPr/>
      <dgm:t>
        <a:bodyPr/>
        <a:lstStyle/>
        <a:p>
          <a:endParaRPr lang="en-GB"/>
        </a:p>
      </dgm:t>
    </dgm:pt>
    <dgm:pt modelId="{AEC15532-60C4-43D0-8B7C-3B62AA65E498}">
      <dgm:prSet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Welder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03593BE5-F267-4211-A768-C7CF54BD5B60}" type="parTrans" cxnId="{68AD7A51-9BC6-4A6F-A1DD-2ECA61F5E7BA}">
      <dgm:prSet/>
      <dgm:spPr/>
      <dgm:t>
        <a:bodyPr/>
        <a:lstStyle/>
        <a:p>
          <a:endParaRPr lang="en-GB"/>
        </a:p>
      </dgm:t>
    </dgm:pt>
    <dgm:pt modelId="{6B07D4B2-BCCE-41BD-A776-6FD05375F625}" type="sibTrans" cxnId="{68AD7A51-9BC6-4A6F-A1DD-2ECA61F5E7BA}">
      <dgm:prSet/>
      <dgm:spPr/>
      <dgm:t>
        <a:bodyPr/>
        <a:lstStyle/>
        <a:p>
          <a:endParaRPr lang="en-GB"/>
        </a:p>
      </dgm:t>
    </dgm:pt>
    <dgm:pt modelId="{F2EDCF80-3BEC-487C-B43C-E802A6C7887A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Contracts Manager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1E8316B1-69A4-40BD-8D69-6313724FB272}" type="parTrans" cxnId="{F0A28206-0249-454B-8F68-A26B50CF0B92}">
      <dgm:prSet/>
      <dgm:spPr/>
      <dgm:t>
        <a:bodyPr/>
        <a:lstStyle/>
        <a:p>
          <a:endParaRPr lang="en-GB"/>
        </a:p>
      </dgm:t>
    </dgm:pt>
    <dgm:pt modelId="{15D1C86C-FCCD-4E65-A0F6-B7CCE55FE10B}" type="sibTrans" cxnId="{F0A28206-0249-454B-8F68-A26B50CF0B92}">
      <dgm:prSet/>
      <dgm:spPr/>
      <dgm:t>
        <a:bodyPr/>
        <a:lstStyle/>
        <a:p>
          <a:endParaRPr lang="en-GB"/>
        </a:p>
      </dgm:t>
    </dgm:pt>
    <dgm:pt modelId="{AD1F532B-74E6-4913-A5B2-23D1A6D70386}">
      <dgm:prSet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Buyer  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BF6E8162-11D8-46CF-A07D-FA32127D0016}" type="parTrans" cxnId="{1D260D5E-3BC6-48BE-9D99-5F71FC09885F}">
      <dgm:prSet/>
      <dgm:spPr/>
      <dgm:t>
        <a:bodyPr/>
        <a:lstStyle/>
        <a:p>
          <a:endParaRPr lang="en-GB"/>
        </a:p>
      </dgm:t>
    </dgm:pt>
    <dgm:pt modelId="{59CF5355-60DA-4C69-8E5D-C10C3BDD84CF}" type="sibTrans" cxnId="{1D260D5E-3BC6-48BE-9D99-5F71FC09885F}">
      <dgm:prSet/>
      <dgm:spPr/>
      <dgm:t>
        <a:bodyPr/>
        <a:lstStyle/>
        <a:p>
          <a:endParaRPr lang="en-GB"/>
        </a:p>
      </dgm:t>
    </dgm:pt>
    <dgm:pt modelId="{D0073112-61E1-4E1A-92F5-C76481785EDC}">
      <dgm:prSet phldrT="[Text]"/>
      <dgm:spPr/>
      <dgm:t>
        <a:bodyPr/>
        <a:lstStyle/>
        <a:p>
          <a:pPr>
            <a:lnSpc>
              <a:spcPct val="114000"/>
            </a:lnSpc>
            <a:spcAft>
              <a:spcPts val="0"/>
            </a:spcAft>
          </a:pPr>
          <a:r>
            <a:rPr lang="en-GB" dirty="0" smtClean="0">
              <a:latin typeface="NeueHaasGroteskDisp Std Blk"/>
              <a:cs typeface="Arial" pitchFamily="34" charset="0"/>
            </a:rPr>
            <a:t>Commercial Manager</a:t>
          </a:r>
          <a:endParaRPr lang="en-GB" dirty="0">
            <a:latin typeface="NeueHaasGroteskDisp Std Blk"/>
            <a:cs typeface="Arial" pitchFamily="34" charset="0"/>
          </a:endParaRPr>
        </a:p>
      </dgm:t>
    </dgm:pt>
    <dgm:pt modelId="{08FA7D66-18EC-4EC5-BA63-47264218C3BD}" type="parTrans" cxnId="{6669C447-1FE9-493F-BA9F-98888D3A3C93}">
      <dgm:prSet/>
      <dgm:spPr/>
      <dgm:t>
        <a:bodyPr/>
        <a:lstStyle/>
        <a:p>
          <a:endParaRPr lang="en-GB"/>
        </a:p>
      </dgm:t>
    </dgm:pt>
    <dgm:pt modelId="{916FBD53-2DAE-4490-A0CE-D4034941F147}" type="sibTrans" cxnId="{6669C447-1FE9-493F-BA9F-98888D3A3C93}">
      <dgm:prSet/>
      <dgm:spPr/>
      <dgm:t>
        <a:bodyPr/>
        <a:lstStyle/>
        <a:p>
          <a:endParaRPr lang="en-GB"/>
        </a:p>
      </dgm:t>
    </dgm:pt>
    <dgm:pt modelId="{42DDF74A-AFD6-4C1A-94F0-37BAF0634371}" type="pres">
      <dgm:prSet presAssocID="{06876E76-0281-4315-9CCD-9065047ABA5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A2100D5-0591-4FBD-9E32-C4FA48A9298B}" type="pres">
      <dgm:prSet presAssocID="{95EF5D95-C96B-4976-BB32-570253D0A5B7}" presName="composite" presStyleCnt="0"/>
      <dgm:spPr/>
      <dgm:t>
        <a:bodyPr/>
        <a:lstStyle/>
        <a:p>
          <a:endParaRPr lang="en-GB"/>
        </a:p>
      </dgm:t>
    </dgm:pt>
    <dgm:pt modelId="{6D012CE9-8A02-4D00-B10C-9F197F79CFC4}" type="pres">
      <dgm:prSet presAssocID="{95EF5D95-C96B-4976-BB32-570253D0A5B7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AC70E5A-900E-4510-9086-033C9CA95C82}" type="pres">
      <dgm:prSet presAssocID="{95EF5D95-C96B-4976-BB32-570253D0A5B7}" presName="desTx" presStyleLbl="alignAccFollowNode1" presStyleIdx="0" presStyleCnt="3" custLinFactNeighborX="-103" custLinFactNeighborY="46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D3B2E14-22FC-4B5A-BEDE-9EEFE9DD7843}" type="pres">
      <dgm:prSet presAssocID="{68874244-E4E4-49B7-9A5A-00D871066826}" presName="space" presStyleCnt="0"/>
      <dgm:spPr/>
      <dgm:t>
        <a:bodyPr/>
        <a:lstStyle/>
        <a:p>
          <a:endParaRPr lang="en-GB"/>
        </a:p>
      </dgm:t>
    </dgm:pt>
    <dgm:pt modelId="{1B64CD3D-B620-45F7-87CC-91282E34025B}" type="pres">
      <dgm:prSet presAssocID="{825C9572-B966-4528-BBA4-8F87079C04E7}" presName="composite" presStyleCnt="0"/>
      <dgm:spPr/>
      <dgm:t>
        <a:bodyPr/>
        <a:lstStyle/>
        <a:p>
          <a:endParaRPr lang="en-GB"/>
        </a:p>
      </dgm:t>
    </dgm:pt>
    <dgm:pt modelId="{8C4E35D5-F5EC-46FD-8C02-75EC5F0078D6}" type="pres">
      <dgm:prSet presAssocID="{825C9572-B966-4528-BBA4-8F87079C04E7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7298AA2-0167-47A9-A93B-5C38459010BA}" type="pres">
      <dgm:prSet presAssocID="{825C9572-B966-4528-BBA4-8F87079C04E7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C6BE0A9-AB2E-4D69-AB51-12B893CED5B1}" type="pres">
      <dgm:prSet presAssocID="{C07838BA-A122-46B7-9547-E66C52DD1399}" presName="space" presStyleCnt="0"/>
      <dgm:spPr/>
      <dgm:t>
        <a:bodyPr/>
        <a:lstStyle/>
        <a:p>
          <a:endParaRPr lang="en-GB"/>
        </a:p>
      </dgm:t>
    </dgm:pt>
    <dgm:pt modelId="{E02AEB79-7288-4982-B56E-A2C3283E73E3}" type="pres">
      <dgm:prSet presAssocID="{DF22BBD7-BC58-43D8-B124-968209AE973D}" presName="composite" presStyleCnt="0"/>
      <dgm:spPr/>
      <dgm:t>
        <a:bodyPr/>
        <a:lstStyle/>
        <a:p>
          <a:endParaRPr lang="en-GB"/>
        </a:p>
      </dgm:t>
    </dgm:pt>
    <dgm:pt modelId="{4BA40B04-A547-494F-B870-4D090E55C096}" type="pres">
      <dgm:prSet presAssocID="{DF22BBD7-BC58-43D8-B124-968209AE973D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9BA6B2D-F1CD-4C3F-B3D1-47E21D19F7F2}" type="pres">
      <dgm:prSet presAssocID="{DF22BBD7-BC58-43D8-B124-968209AE973D}" presName="desTx" presStyleLbl="alignAccFollowNode1" presStyleIdx="2" presStyleCnt="3" custScaleY="9630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E27E7B8-53E9-49D7-8057-65C31474DF4D}" srcId="{DF22BBD7-BC58-43D8-B124-968209AE973D}" destId="{36FE9858-2281-4B34-826D-3A0BF7BFF4AB}" srcOrd="2" destOrd="0" parTransId="{DC663733-0E14-4734-989E-E63E34CFF45F}" sibTransId="{DABF4E64-0ABB-493E-B19B-D0D3D6898705}"/>
    <dgm:cxn modelId="{EB73ECCA-7E93-48CC-B6E5-7A8A83A2D588}" type="presOf" srcId="{21C19851-E583-4046-B349-0563F3158605}" destId="{AAC70E5A-900E-4510-9086-033C9CA95C82}" srcOrd="0" destOrd="6" presId="urn:microsoft.com/office/officeart/2005/8/layout/hList1"/>
    <dgm:cxn modelId="{A13C4112-F063-44BA-901E-39262C6560B8}" type="presOf" srcId="{E7B0974D-7075-4E5E-BCBA-1025B0F2216A}" destId="{99BA6B2D-F1CD-4C3F-B3D1-47E21D19F7F2}" srcOrd="0" destOrd="4" presId="urn:microsoft.com/office/officeart/2005/8/layout/hList1"/>
    <dgm:cxn modelId="{5383FF7F-A7D5-4B4E-83A7-7589EF974297}" srcId="{825C9572-B966-4528-BBA4-8F87079C04E7}" destId="{D61F3BD3-0352-46A4-93A4-9540B222EC68}" srcOrd="4" destOrd="0" parTransId="{F77E49B1-B3D5-46D2-A41C-896F69561BD9}" sibTransId="{E57F8467-36F8-497C-BA60-55E7BA4A15F0}"/>
    <dgm:cxn modelId="{D82FAE0D-4ACB-470E-9A2B-C20132573848}" type="presOf" srcId="{F14213D5-F9CD-4590-A2C5-9DADC10EBB22}" destId="{07298AA2-0167-47A9-A93B-5C38459010BA}" srcOrd="0" destOrd="10" presId="urn:microsoft.com/office/officeart/2005/8/layout/hList1"/>
    <dgm:cxn modelId="{77EA7032-2A0D-4486-BC14-6FCC7891F43B}" srcId="{95EF5D95-C96B-4976-BB32-570253D0A5B7}" destId="{3CFBAF19-F960-484E-8627-7A200AF8CE81}" srcOrd="2" destOrd="0" parTransId="{8FF379D2-7358-41E7-8DAD-279CC8DFD371}" sibTransId="{675C2545-6046-413F-B1BE-2F6ED363990F}"/>
    <dgm:cxn modelId="{641317B7-1FBC-4257-B1CE-1C2A455C12E1}" srcId="{95EF5D95-C96B-4976-BB32-570253D0A5B7}" destId="{C4DB2C29-AA95-48D5-8E53-19CFE1C7CF9F}" srcOrd="13" destOrd="0" parTransId="{29D03876-8742-4C84-9276-68408E6F6355}" sibTransId="{A6E972A3-554F-4EF7-8C34-3A02FD176038}"/>
    <dgm:cxn modelId="{46E96096-1ED0-4ABC-9D97-B200708EFB28}" type="presOf" srcId="{A673A6CC-41F4-4728-85CD-5219951A1B01}" destId="{AAC70E5A-900E-4510-9086-033C9CA95C82}" srcOrd="0" destOrd="4" presId="urn:microsoft.com/office/officeart/2005/8/layout/hList1"/>
    <dgm:cxn modelId="{A00DFFCB-E6E1-4EF1-AEFB-AE8587643DB3}" type="presOf" srcId="{AD1F532B-74E6-4913-A5B2-23D1A6D70386}" destId="{AAC70E5A-900E-4510-9086-033C9CA95C82}" srcOrd="0" destOrd="16" presId="urn:microsoft.com/office/officeart/2005/8/layout/hList1"/>
    <dgm:cxn modelId="{659944A3-D3A6-4659-933B-52B99F469C6B}" type="presOf" srcId="{06876E76-0281-4315-9CCD-9065047ABA59}" destId="{42DDF74A-AFD6-4C1A-94F0-37BAF0634371}" srcOrd="0" destOrd="0" presId="urn:microsoft.com/office/officeart/2005/8/layout/hList1"/>
    <dgm:cxn modelId="{A5DDAF14-021A-48B5-B55C-0B561A298083}" srcId="{95EF5D95-C96B-4976-BB32-570253D0A5B7}" destId="{24DF8534-8C63-4B6F-9473-93F901A588F1}" srcOrd="0" destOrd="0" parTransId="{92B18AEE-7581-4089-B9A1-83D4770C07AB}" sibTransId="{82C9A62F-4A51-468A-9F62-0711D65C3832}"/>
    <dgm:cxn modelId="{D4E67D0C-1337-4801-8CE3-9CB9BB696868}" type="presOf" srcId="{D4CF2BFF-E237-4CBB-A70F-0E561A4ED69D}" destId="{07298AA2-0167-47A9-A93B-5C38459010BA}" srcOrd="0" destOrd="7" presId="urn:microsoft.com/office/officeart/2005/8/layout/hList1"/>
    <dgm:cxn modelId="{CDC1F273-2BDC-4935-9690-F2081602FE0B}" type="presOf" srcId="{C4DB2C29-AA95-48D5-8E53-19CFE1C7CF9F}" destId="{AAC70E5A-900E-4510-9086-033C9CA95C82}" srcOrd="0" destOrd="13" presId="urn:microsoft.com/office/officeart/2005/8/layout/hList1"/>
    <dgm:cxn modelId="{28A00D5E-D868-4817-A29D-984EDB4334E9}" srcId="{95EF5D95-C96B-4976-BB32-570253D0A5B7}" destId="{CF489FDC-2165-42C1-B595-AD637C12640A}" srcOrd="12" destOrd="0" parTransId="{801FDB36-6708-4619-8C0D-30524BE33505}" sibTransId="{BDEF811F-FB5A-4B65-B918-79A4C0A05716}"/>
    <dgm:cxn modelId="{88F37BCA-535E-4525-96E0-937103109864}" type="presOf" srcId="{A0CE7AA4-D816-4BEB-8AB8-9991B5734907}" destId="{AAC70E5A-900E-4510-9086-033C9CA95C82}" srcOrd="0" destOrd="8" presId="urn:microsoft.com/office/officeart/2005/8/layout/hList1"/>
    <dgm:cxn modelId="{2A6CE38F-58AB-435F-A7D5-88D6C9689421}" type="presOf" srcId="{825C9572-B966-4528-BBA4-8F87079C04E7}" destId="{8C4E35D5-F5EC-46FD-8C02-75EC5F0078D6}" srcOrd="0" destOrd="0" presId="urn:microsoft.com/office/officeart/2005/8/layout/hList1"/>
    <dgm:cxn modelId="{8C10E064-D66A-46BB-BB47-FE2D2EE4F8A7}" srcId="{95EF5D95-C96B-4976-BB32-570253D0A5B7}" destId="{A673A6CC-41F4-4728-85CD-5219951A1B01}" srcOrd="4" destOrd="0" parTransId="{14EA0BAB-8976-4E49-85F8-58D037AE7F2F}" sibTransId="{CA62C421-A919-448F-B963-4457C1C92256}"/>
    <dgm:cxn modelId="{4CE245DA-E991-48E6-94E2-95247BF4C37A}" type="presOf" srcId="{3CFBAF19-F960-484E-8627-7A200AF8CE81}" destId="{AAC70E5A-900E-4510-9086-033C9CA95C82}" srcOrd="0" destOrd="2" presId="urn:microsoft.com/office/officeart/2005/8/layout/hList1"/>
    <dgm:cxn modelId="{3B79990B-1832-49F5-BBB9-D0E2448F623F}" srcId="{DF22BBD7-BC58-43D8-B124-968209AE973D}" destId="{E7B0974D-7075-4E5E-BCBA-1025B0F2216A}" srcOrd="4" destOrd="0" parTransId="{5E1BAA26-3FBC-4F5A-B4CE-54B7336F9E53}" sibTransId="{015D2BAC-2C57-43B9-AE83-D967F81FE417}"/>
    <dgm:cxn modelId="{2AC737B1-D9E0-49D9-9367-906AF07907E0}" srcId="{825C9572-B966-4528-BBA4-8F87079C04E7}" destId="{C98C9491-0A52-4E85-A3CB-F58111496C19}" srcOrd="6" destOrd="0" parTransId="{103F0608-3877-442F-A0C6-FD52A1F611BA}" sibTransId="{549EF779-CB84-4D63-8758-09B4A5D9E27D}"/>
    <dgm:cxn modelId="{2720972A-F430-4C17-9D58-4FFD90C91192}" type="presOf" srcId="{DF22BBD7-BC58-43D8-B124-968209AE973D}" destId="{4BA40B04-A547-494F-B870-4D090E55C096}" srcOrd="0" destOrd="0" presId="urn:microsoft.com/office/officeart/2005/8/layout/hList1"/>
    <dgm:cxn modelId="{74D2E4D8-8FCD-477A-97E0-A067B305B747}" type="presOf" srcId="{D9E8C666-C7FD-46BF-BD9C-1952E4471DEA}" destId="{07298AA2-0167-47A9-A93B-5C38459010BA}" srcOrd="0" destOrd="12" presId="urn:microsoft.com/office/officeart/2005/8/layout/hList1"/>
    <dgm:cxn modelId="{1EB48F24-CD46-406D-B10B-7B1B7491048B}" srcId="{95EF5D95-C96B-4976-BB32-570253D0A5B7}" destId="{791CBA7F-D7E0-4024-8938-8D06D999EF24}" srcOrd="3" destOrd="0" parTransId="{2082CF6C-F05C-4DE4-BD79-342342760A3D}" sibTransId="{BFC8617E-5F0B-4F4F-8472-56AC2D5C8119}"/>
    <dgm:cxn modelId="{E6D39AB9-CD2A-4941-AB28-12A59D7F4CE9}" srcId="{825C9572-B966-4528-BBA4-8F87079C04E7}" destId="{C6ABBDD6-F8BE-4205-92C1-FDF90199A14A}" srcOrd="0" destOrd="0" parTransId="{B987F768-409B-4866-B9A5-D72BA619696C}" sibTransId="{1B8E6183-FF99-4B3E-A52C-2E990E11959D}"/>
    <dgm:cxn modelId="{C2AF514C-0F86-488C-9869-60B1BCB2AB16}" srcId="{95EF5D95-C96B-4976-BB32-570253D0A5B7}" destId="{3E9052F1-7F01-49EB-BC67-C7E1DF4180A9}" srcOrd="1" destOrd="0" parTransId="{BB1E6452-62C3-4E7B-9F0F-9C45CBD6B158}" sibTransId="{A3C040E5-E1C9-4979-B930-424483F0E49E}"/>
    <dgm:cxn modelId="{99B94B73-43D6-4C75-8DAC-D2367EC5D88D}" srcId="{825C9572-B966-4528-BBA4-8F87079C04E7}" destId="{319AB830-2068-4AE3-BA8A-49485C877099}" srcOrd="8" destOrd="0" parTransId="{8D28245F-811C-4515-86BD-789013BE8E44}" sibTransId="{661F8B09-73EC-43BC-8798-AB1AA80D060B}"/>
    <dgm:cxn modelId="{2DDA1D37-6ADF-4D0C-983D-D66AAB2E924B}" type="presOf" srcId="{791CBA7F-D7E0-4024-8938-8D06D999EF24}" destId="{AAC70E5A-900E-4510-9086-033C9CA95C82}" srcOrd="0" destOrd="3" presId="urn:microsoft.com/office/officeart/2005/8/layout/hList1"/>
    <dgm:cxn modelId="{50770B21-6C38-4C32-820E-A11EB2D13A50}" type="presOf" srcId="{E164F3D6-181A-4E1B-9DFC-7DED44D4943D}" destId="{07298AA2-0167-47A9-A93B-5C38459010BA}" srcOrd="0" destOrd="3" presId="urn:microsoft.com/office/officeart/2005/8/layout/hList1"/>
    <dgm:cxn modelId="{6FE46371-7F17-4CD7-9689-829123557BBD}" type="presOf" srcId="{319AB830-2068-4AE3-BA8A-49485C877099}" destId="{07298AA2-0167-47A9-A93B-5C38459010BA}" srcOrd="0" destOrd="8" presId="urn:microsoft.com/office/officeart/2005/8/layout/hList1"/>
    <dgm:cxn modelId="{1D260D5E-3BC6-48BE-9D99-5F71FC09885F}" srcId="{95EF5D95-C96B-4976-BB32-570253D0A5B7}" destId="{AD1F532B-74E6-4913-A5B2-23D1A6D70386}" srcOrd="16" destOrd="0" parTransId="{BF6E8162-11D8-46CF-A07D-FA32127D0016}" sibTransId="{59CF5355-60DA-4C69-8E5D-C10C3BDD84CF}"/>
    <dgm:cxn modelId="{9884F0A5-3CFF-4B7C-B7F1-22F6F3EED385}" type="presOf" srcId="{6EFCE452-0465-492C-AB82-25DAF941BBD4}" destId="{AAC70E5A-900E-4510-9086-033C9CA95C82}" srcOrd="0" destOrd="7" presId="urn:microsoft.com/office/officeart/2005/8/layout/hList1"/>
    <dgm:cxn modelId="{12CE22A6-D9FC-4879-A9B3-635EFA6FE804}" type="presOf" srcId="{E87B91DA-F927-4AD0-BFF4-F2C775AC0F7D}" destId="{AAC70E5A-900E-4510-9086-033C9CA95C82}" srcOrd="0" destOrd="15" presId="urn:microsoft.com/office/officeart/2005/8/layout/hList1"/>
    <dgm:cxn modelId="{DCE77C6D-D3BF-4896-8974-DBEAEFA8B60E}" type="presOf" srcId="{F2EDCF80-3BEC-487C-B43C-E802A6C7887A}" destId="{AAC70E5A-900E-4510-9086-033C9CA95C82}" srcOrd="0" destOrd="9" presId="urn:microsoft.com/office/officeart/2005/8/layout/hList1"/>
    <dgm:cxn modelId="{67EF06A8-CFFA-45CA-8CFE-11D147205EA9}" srcId="{95EF5D95-C96B-4976-BB32-570253D0A5B7}" destId="{6ED688BE-E2FC-482E-8F83-A0A0BCD44C82}" srcOrd="11" destOrd="0" parTransId="{86EDBB4C-136B-46A6-B87D-3F90CD5BC229}" sibTransId="{C36D03AD-2A4F-419B-90BB-F171526B951B}"/>
    <dgm:cxn modelId="{0CACD80F-F0E8-4386-BC9F-FFD7DF3725C2}" type="presOf" srcId="{6ED688BE-E2FC-482E-8F83-A0A0BCD44C82}" destId="{AAC70E5A-900E-4510-9086-033C9CA95C82}" srcOrd="0" destOrd="11" presId="urn:microsoft.com/office/officeart/2005/8/layout/hList1"/>
    <dgm:cxn modelId="{68AD7A51-9BC6-4A6F-A1DD-2ECA61F5E7BA}" srcId="{825C9572-B966-4528-BBA4-8F87079C04E7}" destId="{AEC15532-60C4-43D0-8B7C-3B62AA65E498}" srcOrd="13" destOrd="0" parTransId="{03593BE5-F267-4211-A768-C7CF54BD5B60}" sibTransId="{6B07D4B2-BCCE-41BD-A776-6FD05375F625}"/>
    <dgm:cxn modelId="{6ADAFFC8-B9D7-4AAB-B0A0-42D42DB53A74}" srcId="{06876E76-0281-4315-9CCD-9065047ABA59}" destId="{DF22BBD7-BC58-43D8-B124-968209AE973D}" srcOrd="2" destOrd="0" parTransId="{A6DDA4F0-FBD8-4321-A2F0-5E2CB2BA9FFA}" sibTransId="{2010DB21-A6B8-4915-A7AB-1257AC78C4C7}"/>
    <dgm:cxn modelId="{2B2291FE-EB6D-4873-908D-2B01A49F7E56}" type="presOf" srcId="{CF489FDC-2165-42C1-B595-AD637C12640A}" destId="{AAC70E5A-900E-4510-9086-033C9CA95C82}" srcOrd="0" destOrd="12" presId="urn:microsoft.com/office/officeart/2005/8/layout/hList1"/>
    <dgm:cxn modelId="{2601382C-C492-4F5C-9B14-05A202A165BB}" srcId="{06876E76-0281-4315-9CCD-9065047ABA59}" destId="{825C9572-B966-4528-BBA4-8F87079C04E7}" srcOrd="1" destOrd="0" parTransId="{3C74926F-4122-42F8-84E5-E38EAE024520}" sibTransId="{C07838BA-A122-46B7-9547-E66C52DD1399}"/>
    <dgm:cxn modelId="{F0A28206-0249-454B-8F68-A26B50CF0B92}" srcId="{95EF5D95-C96B-4976-BB32-570253D0A5B7}" destId="{F2EDCF80-3BEC-487C-B43C-E802A6C7887A}" srcOrd="9" destOrd="0" parTransId="{1E8316B1-69A4-40BD-8D69-6313724FB272}" sibTransId="{15D1C86C-FCCD-4E65-A0F6-B7CCE55FE10B}"/>
    <dgm:cxn modelId="{3A3F8056-FAF0-415E-B917-2A58A4B7B298}" srcId="{825C9572-B966-4528-BBA4-8F87079C04E7}" destId="{CC7B9DC2-0AF2-478B-8217-3E0CF2753285}" srcOrd="9" destOrd="0" parTransId="{B4109B95-7E33-4879-87A9-EA5E1AA8EF0A}" sibTransId="{08516D21-87AF-4103-A8B8-6505504CC71F}"/>
    <dgm:cxn modelId="{CD0FE359-350F-423F-A1E0-62A7D38E576F}" type="presOf" srcId="{2177ADC1-A0A5-4E98-A881-205773208F7B}" destId="{99BA6B2D-F1CD-4C3F-B3D1-47E21D19F7F2}" srcOrd="0" destOrd="0" presId="urn:microsoft.com/office/officeart/2005/8/layout/hList1"/>
    <dgm:cxn modelId="{DA412EF0-FE57-4A3C-B0CB-F5911CD70827}" type="presOf" srcId="{36FE9858-2281-4B34-826D-3A0BF7BFF4AB}" destId="{99BA6B2D-F1CD-4C3F-B3D1-47E21D19F7F2}" srcOrd="0" destOrd="2" presId="urn:microsoft.com/office/officeart/2005/8/layout/hList1"/>
    <dgm:cxn modelId="{87A3CCBB-E5CB-49DE-92EB-B2F5C0744227}" type="presOf" srcId="{C399B040-976E-4D6F-83BF-7008F8413188}" destId="{07298AA2-0167-47A9-A93B-5C38459010BA}" srcOrd="0" destOrd="11" presId="urn:microsoft.com/office/officeart/2005/8/layout/hList1"/>
    <dgm:cxn modelId="{5B1C5728-8DB8-45E2-A1AB-8F5206525A38}" type="presOf" srcId="{C98C9491-0A52-4E85-A3CB-F58111496C19}" destId="{07298AA2-0167-47A9-A93B-5C38459010BA}" srcOrd="0" destOrd="6" presId="urn:microsoft.com/office/officeart/2005/8/layout/hList1"/>
    <dgm:cxn modelId="{6669C447-1FE9-493F-BA9F-98888D3A3C93}" srcId="{95EF5D95-C96B-4976-BB32-570253D0A5B7}" destId="{D0073112-61E1-4E1A-92F5-C76481785EDC}" srcOrd="10" destOrd="0" parTransId="{08FA7D66-18EC-4EC5-BA63-47264218C3BD}" sibTransId="{916FBD53-2DAE-4490-A0CE-D4034941F147}"/>
    <dgm:cxn modelId="{3FD699B2-B978-4E8E-9719-B480AED0613F}" srcId="{95EF5D95-C96B-4976-BB32-570253D0A5B7}" destId="{1DDCFD2B-CEA3-4C29-9DB4-0A9E40775994}" srcOrd="5" destOrd="0" parTransId="{682E0B50-A708-4E4F-B855-1FD1FEF5ED7C}" sibTransId="{A77AB016-BE2A-4F32-9702-A924C10285A9}"/>
    <dgm:cxn modelId="{57050B0C-F33A-4B1B-9994-1AC014C4236B}" type="presOf" srcId="{1D921D24-2204-4A72-8EC3-22470D28A6EA}" destId="{99BA6B2D-F1CD-4C3F-B3D1-47E21D19F7F2}" srcOrd="0" destOrd="3" presId="urn:microsoft.com/office/officeart/2005/8/layout/hList1"/>
    <dgm:cxn modelId="{19012238-873A-4F79-BCB7-9110DF7EA3CB}" type="presOf" srcId="{C6ABBDD6-F8BE-4205-92C1-FDF90199A14A}" destId="{07298AA2-0167-47A9-A93B-5C38459010BA}" srcOrd="0" destOrd="0" presId="urn:microsoft.com/office/officeart/2005/8/layout/hList1"/>
    <dgm:cxn modelId="{7B08C197-0086-4188-8D44-639225931BA2}" type="presOf" srcId="{1DDCFD2B-CEA3-4C29-9DB4-0A9E40775994}" destId="{AAC70E5A-900E-4510-9086-033C9CA95C82}" srcOrd="0" destOrd="5" presId="urn:microsoft.com/office/officeart/2005/8/layout/hList1"/>
    <dgm:cxn modelId="{23AB6677-DD12-4471-876B-65F9CB061A59}" srcId="{825C9572-B966-4528-BBA4-8F87079C04E7}" destId="{C399B040-976E-4D6F-83BF-7008F8413188}" srcOrd="11" destOrd="0" parTransId="{4AD75694-2DD6-4335-840B-38C791FD0F12}" sibTransId="{30E77924-153C-42FC-B969-6F02AC63E625}"/>
    <dgm:cxn modelId="{99777BAD-717D-4669-B191-71BFBF64D412}" type="presOf" srcId="{757DBA6F-5CBF-4367-AF83-9AFF099959ED}" destId="{AAC70E5A-900E-4510-9086-033C9CA95C82}" srcOrd="0" destOrd="14" presId="urn:microsoft.com/office/officeart/2005/8/layout/hList1"/>
    <dgm:cxn modelId="{6DEF61AB-9E8F-4E64-A23F-2B751E63B3C1}" srcId="{95EF5D95-C96B-4976-BB32-570253D0A5B7}" destId="{A0CE7AA4-D816-4BEB-8AB8-9991B5734907}" srcOrd="8" destOrd="0" parTransId="{E35E7EE1-A880-4044-BF9A-AE03E6B067AB}" sibTransId="{A436945D-AE1E-4FFF-B6B3-6316D7F5DC31}"/>
    <dgm:cxn modelId="{E78B36CD-BAA4-4325-80EA-75226F0F6D1D}" srcId="{825C9572-B966-4528-BBA4-8F87079C04E7}" destId="{6217FA2A-3C42-436F-8016-32E654F7764F}" srcOrd="1" destOrd="0" parTransId="{3B97FC51-EC77-4AAB-B159-06ECAB1B9A49}" sibTransId="{BA23F2F5-E34C-48BD-9644-5B7142ACC7E5}"/>
    <dgm:cxn modelId="{AEEED7DF-1B88-4795-8C53-723B30019648}" type="presOf" srcId="{6217FA2A-3C42-436F-8016-32E654F7764F}" destId="{07298AA2-0167-47A9-A93B-5C38459010BA}" srcOrd="0" destOrd="1" presId="urn:microsoft.com/office/officeart/2005/8/layout/hList1"/>
    <dgm:cxn modelId="{BD79E372-7A0C-41CC-BCAD-7361301FA441}" type="presOf" srcId="{0D36A39B-F871-4C13-ACFE-EFE830BE28D4}" destId="{07298AA2-0167-47A9-A93B-5C38459010BA}" srcOrd="0" destOrd="5" presId="urn:microsoft.com/office/officeart/2005/8/layout/hList1"/>
    <dgm:cxn modelId="{D140200A-2107-4B93-A468-BEEDE8593E87}" type="presOf" srcId="{D0073112-61E1-4E1A-92F5-C76481785EDC}" destId="{AAC70E5A-900E-4510-9086-033C9CA95C82}" srcOrd="0" destOrd="10" presId="urn:microsoft.com/office/officeart/2005/8/layout/hList1"/>
    <dgm:cxn modelId="{8E137D6E-C132-4189-B409-5F826D0774DD}" srcId="{95EF5D95-C96B-4976-BB32-570253D0A5B7}" destId="{21C19851-E583-4046-B349-0563F3158605}" srcOrd="6" destOrd="0" parTransId="{AF4B71EE-623D-4AF4-8EFF-3F52D1682F0E}" sibTransId="{952F086D-96EC-4B88-8502-04F8D9AFCDD4}"/>
    <dgm:cxn modelId="{1D5BA62E-5A14-439D-A75A-C11523FE743D}" type="presOf" srcId="{CC7B9DC2-0AF2-478B-8217-3E0CF2753285}" destId="{07298AA2-0167-47A9-A93B-5C38459010BA}" srcOrd="0" destOrd="9" presId="urn:microsoft.com/office/officeart/2005/8/layout/hList1"/>
    <dgm:cxn modelId="{8F96D243-78C4-40AC-965E-64AA28D60240}" srcId="{825C9572-B966-4528-BBA4-8F87079C04E7}" destId="{0D36A39B-F871-4C13-ACFE-EFE830BE28D4}" srcOrd="5" destOrd="0" parTransId="{E5A0AF49-740D-47AF-9F03-F8B5EF1603D3}" sibTransId="{73CEF569-3B49-47B8-B5B6-12F1A7B4DCED}"/>
    <dgm:cxn modelId="{3BA69DEB-CE2D-4320-BB41-3022707C1E60}" srcId="{95EF5D95-C96B-4976-BB32-570253D0A5B7}" destId="{6EFCE452-0465-492C-AB82-25DAF941BBD4}" srcOrd="7" destOrd="0" parTransId="{99C795CD-F165-4AC3-9A82-132954C49815}" sibTransId="{15F8D450-36CB-4EAA-B40B-D587E131DE45}"/>
    <dgm:cxn modelId="{F615F6C4-B3D2-4FCD-9688-49AF1CD24D0B}" type="presOf" srcId="{3E9052F1-7F01-49EB-BC67-C7E1DF4180A9}" destId="{AAC70E5A-900E-4510-9086-033C9CA95C82}" srcOrd="0" destOrd="1" presId="urn:microsoft.com/office/officeart/2005/8/layout/hList1"/>
    <dgm:cxn modelId="{FDD1421D-8148-4C9E-94F4-0BBD5F4004EC}" type="presOf" srcId="{95EF5D95-C96B-4976-BB32-570253D0A5B7}" destId="{6D012CE9-8A02-4D00-B10C-9F197F79CFC4}" srcOrd="0" destOrd="0" presId="urn:microsoft.com/office/officeart/2005/8/layout/hList1"/>
    <dgm:cxn modelId="{A93E8BAC-D082-4090-9C29-873B2AE825A7}" srcId="{825C9572-B966-4528-BBA4-8F87079C04E7}" destId="{E164F3D6-181A-4E1B-9DFC-7DED44D4943D}" srcOrd="3" destOrd="0" parTransId="{B36149EB-CD6A-4AEC-89F7-69463C14F1F4}" sibTransId="{1A3DB5F1-510D-4BDF-A764-E145E66B0B62}"/>
    <dgm:cxn modelId="{7C9B34DF-A021-4B09-AD68-FD9A9401C497}" srcId="{06876E76-0281-4315-9CCD-9065047ABA59}" destId="{95EF5D95-C96B-4976-BB32-570253D0A5B7}" srcOrd="0" destOrd="0" parTransId="{819C1359-15FD-479B-9C49-DF0B3FF86574}" sibTransId="{68874244-E4E4-49B7-9A5A-00D871066826}"/>
    <dgm:cxn modelId="{B0B73047-8324-4E77-A99D-8DE86CB12981}" srcId="{825C9572-B966-4528-BBA4-8F87079C04E7}" destId="{D4CF2BFF-E237-4CBB-A70F-0E561A4ED69D}" srcOrd="7" destOrd="0" parTransId="{599589C0-0CE4-427C-859A-D91787765841}" sibTransId="{ECAF7220-29EE-47E3-A6C4-0A81A2874C12}"/>
    <dgm:cxn modelId="{BBF113FB-8741-4128-8CB2-D2A443508CF4}" srcId="{825C9572-B966-4528-BBA4-8F87079C04E7}" destId="{F14213D5-F9CD-4590-A2C5-9DADC10EBB22}" srcOrd="10" destOrd="0" parTransId="{0277D70B-C2E1-4A87-AED7-D892972A46DC}" sibTransId="{DF59C2FE-6F41-4CCB-859B-E3764106E0D4}"/>
    <dgm:cxn modelId="{06D14B2C-1FF1-487D-8FFD-0F0CF8CE9B4B}" srcId="{95EF5D95-C96B-4976-BB32-570253D0A5B7}" destId="{757DBA6F-5CBF-4367-AF83-9AFF099959ED}" srcOrd="14" destOrd="0" parTransId="{79A980AB-EE08-4658-8FE0-F9E6499B09F9}" sibTransId="{332AEB81-BE93-40BC-9B3F-53FD0725ADBD}"/>
    <dgm:cxn modelId="{F085DA6C-3414-4983-8C68-2AC9BDFA5409}" srcId="{DF22BBD7-BC58-43D8-B124-968209AE973D}" destId="{1D921D24-2204-4A72-8EC3-22470D28A6EA}" srcOrd="3" destOrd="0" parTransId="{9355C767-7599-4CDC-8D31-EA397DE27D6B}" sibTransId="{08B66946-311D-4688-9544-F2567A78017C}"/>
    <dgm:cxn modelId="{88F97BB5-DEE5-4AC4-B6A4-634DF62C2B22}" type="presOf" srcId="{D61F3BD3-0352-46A4-93A4-9540B222EC68}" destId="{07298AA2-0167-47A9-A93B-5C38459010BA}" srcOrd="0" destOrd="4" presId="urn:microsoft.com/office/officeart/2005/8/layout/hList1"/>
    <dgm:cxn modelId="{6675E301-41D4-4F94-A646-4FF9A1EA9565}" srcId="{825C9572-B966-4528-BBA4-8F87079C04E7}" destId="{D9E8C666-C7FD-46BF-BD9C-1952E4471DEA}" srcOrd="12" destOrd="0" parTransId="{C3787086-021B-4205-BDAF-69A80C0978E2}" sibTransId="{6F37AE49-2AD7-43C7-9329-851EC10AD03E}"/>
    <dgm:cxn modelId="{1CE7B7F7-5848-4FBE-BCC1-601C1241A99E}" type="presOf" srcId="{4244F94B-D056-4F07-80A9-51A64D31A144}" destId="{07298AA2-0167-47A9-A93B-5C38459010BA}" srcOrd="0" destOrd="2" presId="urn:microsoft.com/office/officeart/2005/8/layout/hList1"/>
    <dgm:cxn modelId="{58EBE5AF-2802-4D83-ABD5-096E28A83B22}" srcId="{825C9572-B966-4528-BBA4-8F87079C04E7}" destId="{4244F94B-D056-4F07-80A9-51A64D31A144}" srcOrd="2" destOrd="0" parTransId="{AD2721E2-9BC1-4C1B-ABDC-02702DB9BCDE}" sibTransId="{C5FB9603-70D2-43B1-B820-A4581B1F7F9F}"/>
    <dgm:cxn modelId="{4CED18DE-7F7C-4FFB-9498-B19FB6BC735C}" type="presOf" srcId="{24DF8534-8C63-4B6F-9473-93F901A588F1}" destId="{AAC70E5A-900E-4510-9086-033C9CA95C82}" srcOrd="0" destOrd="0" presId="urn:microsoft.com/office/officeart/2005/8/layout/hList1"/>
    <dgm:cxn modelId="{0C04FEFB-3ACC-493D-A03E-D9FB968D7F6B}" type="presOf" srcId="{AEC15532-60C4-43D0-8B7C-3B62AA65E498}" destId="{07298AA2-0167-47A9-A93B-5C38459010BA}" srcOrd="0" destOrd="13" presId="urn:microsoft.com/office/officeart/2005/8/layout/hList1"/>
    <dgm:cxn modelId="{D257DABB-403C-4920-B2F3-05D9E15282D0}" srcId="{95EF5D95-C96B-4976-BB32-570253D0A5B7}" destId="{E87B91DA-F927-4AD0-BFF4-F2C775AC0F7D}" srcOrd="15" destOrd="0" parTransId="{1FB5DC48-AA7A-4E14-B715-8D0954524397}" sibTransId="{976434D2-F20F-48FF-B237-1D0A0141DF83}"/>
    <dgm:cxn modelId="{0DAC8417-4841-4A79-A520-5D187931F552}" srcId="{DF22BBD7-BC58-43D8-B124-968209AE973D}" destId="{E6521FA3-3038-42AC-9B72-271EEF04577B}" srcOrd="1" destOrd="0" parTransId="{7F131DF6-9E37-4596-BC16-243A9E34EB87}" sibTransId="{D17AEC6C-B3F5-4F66-ADB6-4FAFD694B12D}"/>
    <dgm:cxn modelId="{4B024F7A-DF2C-4EAC-B1E1-2EFB906780A7}" srcId="{DF22BBD7-BC58-43D8-B124-968209AE973D}" destId="{2177ADC1-A0A5-4E98-A881-205773208F7B}" srcOrd="0" destOrd="0" parTransId="{D1A93A96-0309-46CA-8764-7C84EC0FE171}" sibTransId="{EC0CC054-C32D-42A3-9289-793988C55BB1}"/>
    <dgm:cxn modelId="{15AE7ACA-3895-47B4-9870-5E4015C93362}" type="presOf" srcId="{E6521FA3-3038-42AC-9B72-271EEF04577B}" destId="{99BA6B2D-F1CD-4C3F-B3D1-47E21D19F7F2}" srcOrd="0" destOrd="1" presId="urn:microsoft.com/office/officeart/2005/8/layout/hList1"/>
    <dgm:cxn modelId="{5C01D790-4551-4B39-ABD9-C8D95C106CD8}" type="presParOf" srcId="{42DDF74A-AFD6-4C1A-94F0-37BAF0634371}" destId="{AA2100D5-0591-4FBD-9E32-C4FA48A9298B}" srcOrd="0" destOrd="0" presId="urn:microsoft.com/office/officeart/2005/8/layout/hList1"/>
    <dgm:cxn modelId="{43E3ECAC-E7C6-46C8-9092-0363D898BE47}" type="presParOf" srcId="{AA2100D5-0591-4FBD-9E32-C4FA48A9298B}" destId="{6D012CE9-8A02-4D00-B10C-9F197F79CFC4}" srcOrd="0" destOrd="0" presId="urn:microsoft.com/office/officeart/2005/8/layout/hList1"/>
    <dgm:cxn modelId="{49FC5598-8CEF-40B3-BE33-27D1EB34B766}" type="presParOf" srcId="{AA2100D5-0591-4FBD-9E32-C4FA48A9298B}" destId="{AAC70E5A-900E-4510-9086-033C9CA95C82}" srcOrd="1" destOrd="0" presId="urn:microsoft.com/office/officeart/2005/8/layout/hList1"/>
    <dgm:cxn modelId="{526AA903-3CF7-4B2B-BC95-C0A16F2EA60F}" type="presParOf" srcId="{42DDF74A-AFD6-4C1A-94F0-37BAF0634371}" destId="{ED3B2E14-22FC-4B5A-BEDE-9EEFE9DD7843}" srcOrd="1" destOrd="0" presId="urn:microsoft.com/office/officeart/2005/8/layout/hList1"/>
    <dgm:cxn modelId="{1DF9B1E3-4158-4FCD-B260-DA252C3B16BB}" type="presParOf" srcId="{42DDF74A-AFD6-4C1A-94F0-37BAF0634371}" destId="{1B64CD3D-B620-45F7-87CC-91282E34025B}" srcOrd="2" destOrd="0" presId="urn:microsoft.com/office/officeart/2005/8/layout/hList1"/>
    <dgm:cxn modelId="{80BF6D68-12CC-4FF2-ADD1-38503A1DF33F}" type="presParOf" srcId="{1B64CD3D-B620-45F7-87CC-91282E34025B}" destId="{8C4E35D5-F5EC-46FD-8C02-75EC5F0078D6}" srcOrd="0" destOrd="0" presId="urn:microsoft.com/office/officeart/2005/8/layout/hList1"/>
    <dgm:cxn modelId="{B711CF82-97A3-4F18-9D0A-BC89D01E50E2}" type="presParOf" srcId="{1B64CD3D-B620-45F7-87CC-91282E34025B}" destId="{07298AA2-0167-47A9-A93B-5C38459010BA}" srcOrd="1" destOrd="0" presId="urn:microsoft.com/office/officeart/2005/8/layout/hList1"/>
    <dgm:cxn modelId="{6F3B61D2-639F-4BD1-8EBC-D63E3BEBDCD8}" type="presParOf" srcId="{42DDF74A-AFD6-4C1A-94F0-37BAF0634371}" destId="{DC6BE0A9-AB2E-4D69-AB51-12B893CED5B1}" srcOrd="3" destOrd="0" presId="urn:microsoft.com/office/officeart/2005/8/layout/hList1"/>
    <dgm:cxn modelId="{37A20579-1E6B-469A-B718-E16555005FD0}" type="presParOf" srcId="{42DDF74A-AFD6-4C1A-94F0-37BAF0634371}" destId="{E02AEB79-7288-4982-B56E-A2C3283E73E3}" srcOrd="4" destOrd="0" presId="urn:microsoft.com/office/officeart/2005/8/layout/hList1"/>
    <dgm:cxn modelId="{6AE34645-11C1-4794-AAFB-57B39B5A343C}" type="presParOf" srcId="{E02AEB79-7288-4982-B56E-A2C3283E73E3}" destId="{4BA40B04-A547-494F-B870-4D090E55C096}" srcOrd="0" destOrd="0" presId="urn:microsoft.com/office/officeart/2005/8/layout/hList1"/>
    <dgm:cxn modelId="{D67FB02F-8CE2-49DC-A906-A525A531FFD3}" type="presParOf" srcId="{E02AEB79-7288-4982-B56E-A2C3283E73E3}" destId="{99BA6B2D-F1CD-4C3F-B3D1-47E21D19F7F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012CE9-8A02-4D00-B10C-9F197F79CFC4}">
      <dsp:nvSpPr>
        <dsp:cNvPr id="0" name=""/>
        <dsp:cNvSpPr/>
      </dsp:nvSpPr>
      <dsp:spPr>
        <a:xfrm>
          <a:off x="2573" y="1195"/>
          <a:ext cx="2509584" cy="432000"/>
        </a:xfrm>
        <a:prstGeom prst="rect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latin typeface="NeueHaasGroteskDisp Std Blk"/>
              <a:cs typeface="Arial" pitchFamily="34" charset="0"/>
            </a:rPr>
            <a:t>Primary</a:t>
          </a:r>
          <a:endParaRPr lang="en-GB" sz="1800" b="1" kern="1200" dirty="0">
            <a:latin typeface="NeueHaasGroteskDisp Std Blk"/>
            <a:cs typeface="Arial" pitchFamily="34" charset="0"/>
          </a:endParaRPr>
        </a:p>
      </dsp:txBody>
      <dsp:txXfrm>
        <a:off x="2573" y="1195"/>
        <a:ext cx="2509584" cy="432000"/>
      </dsp:txXfrm>
    </dsp:sp>
    <dsp:sp modelId="{AAC70E5A-900E-4510-9086-033C9CA95C82}">
      <dsp:nvSpPr>
        <dsp:cNvPr id="0" name=""/>
        <dsp:cNvSpPr/>
      </dsp:nvSpPr>
      <dsp:spPr>
        <a:xfrm>
          <a:off x="0" y="434391"/>
          <a:ext cx="2509584" cy="444690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b="0" kern="1200" dirty="0">
              <a:latin typeface="NeueHaasGroteskDisp Std Blk"/>
              <a:cs typeface="Arial" pitchFamily="34" charset="0"/>
            </a:rPr>
            <a:t>Architect</a:t>
          </a: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BIM Modeller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CAD  / BIM Specialist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Consultant 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Estimator 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Logistics Manager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Manufacturer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Planner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Project Manager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Contracts Manager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Commercial Manager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Quantity Surveyor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>
              <a:latin typeface="NeueHaasGroteskDisp Std Blk"/>
              <a:cs typeface="Arial" pitchFamily="34" charset="0"/>
            </a:rPr>
            <a:t>Site Supervisor</a:t>
          </a: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Structural Engineer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Supply Chain Manager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>
              <a:latin typeface="NeueHaasGroteskDisp Std Blk"/>
              <a:cs typeface="Arial" pitchFamily="34" charset="0"/>
            </a:rPr>
            <a:t>Technician</a:t>
          </a: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Buyer  </a:t>
          </a:r>
          <a:endParaRPr lang="en-GB" sz="1500" kern="1200" dirty="0">
            <a:latin typeface="NeueHaasGroteskDisp Std Blk"/>
            <a:cs typeface="Arial" pitchFamily="34" charset="0"/>
          </a:endParaRPr>
        </a:p>
      </dsp:txBody>
      <dsp:txXfrm>
        <a:off x="0" y="434391"/>
        <a:ext cx="2509584" cy="4446900"/>
      </dsp:txXfrm>
    </dsp:sp>
    <dsp:sp modelId="{8C4E35D5-F5EC-46FD-8C02-75EC5F0078D6}">
      <dsp:nvSpPr>
        <dsp:cNvPr id="0" name=""/>
        <dsp:cNvSpPr/>
      </dsp:nvSpPr>
      <dsp:spPr>
        <a:xfrm>
          <a:off x="2863500" y="1195"/>
          <a:ext cx="2509584" cy="432000"/>
        </a:xfrm>
        <a:prstGeom prst="rect">
          <a:avLst/>
        </a:prstGeom>
        <a:solidFill>
          <a:schemeClr val="accent3">
            <a:shade val="80000"/>
            <a:hueOff val="-71721"/>
            <a:satOff val="4703"/>
            <a:lumOff val="11134"/>
            <a:alphaOff val="0"/>
          </a:schemeClr>
        </a:solidFill>
        <a:ln w="38475" cap="flat" cmpd="sng" algn="ctr">
          <a:solidFill>
            <a:schemeClr val="accent3">
              <a:shade val="80000"/>
              <a:hueOff val="-71721"/>
              <a:satOff val="4703"/>
              <a:lumOff val="111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latin typeface="NeueHaasGroteskDisp Std Blk"/>
              <a:cs typeface="Arial" pitchFamily="34" charset="0"/>
            </a:rPr>
            <a:t>Secondary</a:t>
          </a:r>
          <a:r>
            <a:rPr lang="en-GB" sz="1800" kern="1200" dirty="0" smtClean="0">
              <a:latin typeface="NeueHaasGroteskDisp Std Blk"/>
            </a:rPr>
            <a:t> </a:t>
          </a:r>
          <a:endParaRPr lang="en-GB" sz="1800" kern="1200" dirty="0">
            <a:latin typeface="NeueHaasGroteskDisp Std Blk"/>
          </a:endParaRPr>
        </a:p>
      </dsp:txBody>
      <dsp:txXfrm>
        <a:off x="2863500" y="1195"/>
        <a:ext cx="2509584" cy="432000"/>
      </dsp:txXfrm>
    </dsp:sp>
    <dsp:sp modelId="{07298AA2-0167-47A9-A93B-5C38459010BA}">
      <dsp:nvSpPr>
        <dsp:cNvPr id="0" name=""/>
        <dsp:cNvSpPr/>
      </dsp:nvSpPr>
      <dsp:spPr>
        <a:xfrm>
          <a:off x="2863500" y="433195"/>
          <a:ext cx="2509584" cy="444690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Bricklayer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>
              <a:latin typeface="NeueHaasGroteskDisp Std Blk"/>
              <a:cs typeface="Arial" pitchFamily="34" charset="0"/>
            </a:rPr>
            <a:t>Carpenter/Joiner</a:t>
          </a: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Electrician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Factory Worker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Glazier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Heating, Ventilation, Air-Conditioning and Refrigeration Engineer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Insulation Installer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Masonry Worker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>
              <a:latin typeface="NeueHaasGroteskDisp Std Blk"/>
              <a:cs typeface="Arial" pitchFamily="34" charset="0"/>
            </a:rPr>
            <a:t>Painter/Decorator</a:t>
          </a: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Plasterer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Plumber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Roofer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Tiler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Welder</a:t>
          </a:r>
          <a:endParaRPr lang="en-GB" sz="1500" kern="1200" dirty="0">
            <a:latin typeface="NeueHaasGroteskDisp Std Blk"/>
            <a:cs typeface="Arial" pitchFamily="34" charset="0"/>
          </a:endParaRPr>
        </a:p>
      </dsp:txBody>
      <dsp:txXfrm>
        <a:off x="2863500" y="433195"/>
        <a:ext cx="2509584" cy="4446900"/>
      </dsp:txXfrm>
    </dsp:sp>
    <dsp:sp modelId="{4BA40B04-A547-494F-B870-4D090E55C096}">
      <dsp:nvSpPr>
        <dsp:cNvPr id="0" name=""/>
        <dsp:cNvSpPr/>
      </dsp:nvSpPr>
      <dsp:spPr>
        <a:xfrm>
          <a:off x="5724427" y="42263"/>
          <a:ext cx="2509584" cy="432000"/>
        </a:xfrm>
        <a:prstGeom prst="rect">
          <a:avLst/>
        </a:prstGeom>
        <a:solidFill>
          <a:schemeClr val="accent3">
            <a:shade val="80000"/>
            <a:hueOff val="-143443"/>
            <a:satOff val="9406"/>
            <a:lumOff val="22268"/>
            <a:alphaOff val="0"/>
          </a:schemeClr>
        </a:solidFill>
        <a:ln w="38475" cap="flat" cmpd="sng" algn="ctr">
          <a:solidFill>
            <a:schemeClr val="accent3">
              <a:shade val="80000"/>
              <a:hueOff val="-143443"/>
              <a:satOff val="9406"/>
              <a:lumOff val="222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latin typeface="NeueHaasGroteskDisp Std Blk"/>
              <a:cs typeface="Arial" pitchFamily="34" charset="0"/>
            </a:rPr>
            <a:t>Tertiary</a:t>
          </a:r>
          <a:endParaRPr lang="en-GB" sz="1800" b="1" kern="1200" dirty="0">
            <a:latin typeface="NeueHaasGroteskDisp Std Blk"/>
            <a:cs typeface="Arial" pitchFamily="34" charset="0"/>
          </a:endParaRPr>
        </a:p>
      </dsp:txBody>
      <dsp:txXfrm>
        <a:off x="5724427" y="42263"/>
        <a:ext cx="2509584" cy="432000"/>
      </dsp:txXfrm>
    </dsp:sp>
    <dsp:sp modelId="{99BA6B2D-F1CD-4C3F-B3D1-47E21D19F7F2}">
      <dsp:nvSpPr>
        <dsp:cNvPr id="0" name=""/>
        <dsp:cNvSpPr/>
      </dsp:nvSpPr>
      <dsp:spPr>
        <a:xfrm>
          <a:off x="5724427" y="556397"/>
          <a:ext cx="2509584" cy="4282631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Banker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>
              <a:latin typeface="NeueHaasGroteskDisp Std Blk"/>
              <a:cs typeface="Arial" pitchFamily="34" charset="0"/>
            </a:rPr>
            <a:t>Design Office Administrator</a:t>
          </a: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General Labourer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Insurer</a:t>
          </a:r>
          <a:endParaRPr lang="en-GB" sz="1500" kern="1200" dirty="0">
            <a:latin typeface="NeueHaasGroteskDisp Std Blk"/>
            <a:cs typeface="Arial" pitchFamily="34" charset="0"/>
          </a:endParaRPr>
        </a:p>
        <a:p>
          <a:pPr marL="114300" lvl="1" indent="-114300" algn="l" defTabSz="666750">
            <a:lnSpc>
              <a:spcPct val="11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en-GB" sz="1500" kern="1200" dirty="0" smtClean="0">
              <a:latin typeface="NeueHaasGroteskDisp Std Blk"/>
              <a:cs typeface="Arial" pitchFamily="34" charset="0"/>
            </a:rPr>
            <a:t>Procurer </a:t>
          </a:r>
          <a:endParaRPr lang="en-GB" sz="1500" kern="1200" dirty="0">
            <a:latin typeface="NeueHaasGroteskDisp Std Blk"/>
            <a:cs typeface="Arial" pitchFamily="34" charset="0"/>
          </a:endParaRPr>
        </a:p>
      </dsp:txBody>
      <dsp:txXfrm>
        <a:off x="5724427" y="556397"/>
        <a:ext cx="2509584" cy="42826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38E381-A448-4111-B549-B92A4CDC785A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E98D38-FCD2-4929-8007-D362955018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1432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Gill Sans" charset="0"/>
              </a:rPr>
              <a:t>Modern Methods of Construction, including offsite construction, dictate a need for ‘core’ or primary job roles in addition to others at secondary and tertiary levels.  </a:t>
            </a:r>
          </a:p>
          <a:p>
            <a:endParaRPr lang="en-GB" dirty="0">
              <a:latin typeface="Gill Sans" charset="0"/>
            </a:endParaRPr>
          </a:p>
          <a:p>
            <a:r>
              <a:rPr lang="en-GB" b="1" dirty="0">
                <a:latin typeface="Gill Sans" charset="0"/>
              </a:rPr>
              <a:t>Primary</a:t>
            </a:r>
            <a:r>
              <a:rPr lang="en-GB" dirty="0">
                <a:latin typeface="Gill Sans" charset="0"/>
              </a:rPr>
              <a:t> job roles are essential for both design and delivery of offsite projects, whilst </a:t>
            </a:r>
            <a:r>
              <a:rPr lang="en-GB" b="1" dirty="0">
                <a:latin typeface="Gill Sans" charset="0"/>
              </a:rPr>
              <a:t>secondary</a:t>
            </a:r>
            <a:r>
              <a:rPr lang="en-GB" dirty="0">
                <a:latin typeface="Gill Sans" charset="0"/>
              </a:rPr>
              <a:t> job roles are required to contribute to delivery, for example by assembly offsite or onsite.  </a:t>
            </a:r>
            <a:r>
              <a:rPr lang="en-GB" b="1" dirty="0">
                <a:latin typeface="Gill Sans" charset="0"/>
              </a:rPr>
              <a:t>Tertiary</a:t>
            </a:r>
            <a:r>
              <a:rPr lang="en-GB" dirty="0">
                <a:latin typeface="Gill Sans" charset="0"/>
              </a:rPr>
              <a:t> roles carry out a supporting or indirect function, for example through scheduling of component delivery in a logistics role, procuring the right types of materials or by supplying finance for the project.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53368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000">
                <a:solidFill>
                  <a:schemeClr val="tx1"/>
                </a:solidFill>
                <a:latin typeface="Times New Roman" charset="0"/>
                <a:cs typeface="Arial" charset="0"/>
              </a:defRPr>
            </a:lvl1pPr>
            <a:lvl2pPr marL="37419647" indent="-36968619" eaLnBrk="0" hangingPunct="0">
              <a:defRPr sz="2000">
                <a:solidFill>
                  <a:schemeClr val="tx1"/>
                </a:solidFill>
                <a:latin typeface="Times New Roman" charset="0"/>
                <a:cs typeface="Arial" charset="0"/>
              </a:defRPr>
            </a:lvl2pPr>
            <a:lvl3pPr eaLnBrk="0" hangingPunct="0">
              <a:defRPr sz="2000">
                <a:solidFill>
                  <a:schemeClr val="tx1"/>
                </a:solidFill>
                <a:latin typeface="Times New Roman" charset="0"/>
                <a:cs typeface="Arial" charset="0"/>
              </a:defRPr>
            </a:lvl3pPr>
            <a:lvl4pPr eaLnBrk="0" hangingPunct="0">
              <a:defRPr sz="2000">
                <a:solidFill>
                  <a:schemeClr val="tx1"/>
                </a:solidFill>
                <a:latin typeface="Times New Roman" charset="0"/>
                <a:cs typeface="Arial" charset="0"/>
              </a:defRPr>
            </a:lvl4pPr>
            <a:lvl5pPr eaLnBrk="0" hangingPunct="0">
              <a:defRPr sz="2000">
                <a:solidFill>
                  <a:schemeClr val="tx1"/>
                </a:solidFill>
                <a:latin typeface="Times New Roman" charset="0"/>
                <a:cs typeface="Arial" charset="0"/>
              </a:defRPr>
            </a:lvl5pPr>
            <a:lvl6pPr marL="451028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  <a:cs typeface="Arial" charset="0"/>
              </a:defRPr>
            </a:lvl6pPr>
            <a:lvl7pPr marL="902056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  <a:cs typeface="Arial" charset="0"/>
              </a:defRPr>
            </a:lvl7pPr>
            <a:lvl8pPr marL="1353083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  <a:cs typeface="Arial" charset="0"/>
              </a:defRPr>
            </a:lvl8pPr>
            <a:lvl9pPr marL="1804111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  <a:cs typeface="Arial" charset="0"/>
              </a:defRPr>
            </a:lvl9pPr>
          </a:lstStyle>
          <a:p>
            <a:pPr eaLnBrk="1" hangingPunct="1"/>
            <a:fld id="{3D6E27DE-EF3C-4469-81D8-3EACDA3CDE79}" type="slidenum">
              <a:rPr lang="en-US" altLang="en-US" sz="1200"/>
              <a:pPr eaLnBrk="1" hangingPunct="1"/>
              <a:t>13</a:t>
            </a:fld>
            <a:endParaRPr lang="en-US" altLang="en-US" sz="1200"/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626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1368064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Let’s forget</a:t>
            </a:r>
            <a:r>
              <a:rPr lang="en-US" baseline="0" dirty="0" smtClean="0"/>
              <a:t> about our party for  minute, and learn some basics of project management. You can clearly see the WHO WHAT WHERE WHEN WHY HOW incorporated into a logical plan. These are the first four ideas, but there is one more facet that we MUST acknowledge when planning a project.</a:t>
            </a:r>
          </a:p>
          <a:p>
            <a:r>
              <a:rPr lang="en-US" baseline="0" dirty="0" smtClean="0"/>
              <a:t>Next slide 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013CA-9569-2942-B86D-F82B7C772578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9939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8703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886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410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982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381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015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944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667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749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401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5543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00108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936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56698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2417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6408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4174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2401" y="1406021"/>
            <a:ext cx="82295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22400" y="3905864"/>
            <a:ext cx="82296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9378D-0E6F-4B5E-B56D-F82FEE13FA8D}" type="datetimeFigureOut">
              <a:rPr lang="en-GB" smtClean="0"/>
              <a:pPr/>
              <a:t>29/09/2020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85E8E6-CAD8-4D73-9D97-9FD36AD27A6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5429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4608576" y="1545336"/>
            <a:ext cx="5632704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E39378D-0E6F-4B5E-B56D-F82FEE13FA8D}" type="datetimeFigureOut">
              <a:rPr lang="en-GB" smtClean="0"/>
              <a:pPr/>
              <a:t>29/09/2020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85E8E6-CAD8-4D73-9D97-9FD36AD27A6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9607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464" y="1472184"/>
            <a:ext cx="82296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6464" y="3886200"/>
            <a:ext cx="82296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9378D-0E6F-4B5E-B56D-F82FEE13FA8D}" type="datetimeFigureOut">
              <a:rPr lang="en-GB" smtClean="0"/>
              <a:pPr/>
              <a:t>29/09/2020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85E8E6-CAD8-4D73-9D97-9FD36AD27A6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0555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369" y="609600"/>
            <a:ext cx="4821767" cy="1066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82664" y="1915859"/>
            <a:ext cx="4862621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2339" y="1915881"/>
            <a:ext cx="4852415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9378D-0E6F-4B5E-B56D-F82FEE13FA8D}" type="datetimeFigureOut">
              <a:rPr lang="en-GB" smtClean="0"/>
              <a:pPr/>
              <a:t>29/09/2020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85E8E6-CAD8-4D73-9D97-9FD36AD27A6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658368" y="6356351"/>
            <a:ext cx="6803136" cy="365125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724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368" y="609601"/>
            <a:ext cx="4820979" cy="1066799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401" y="1916113"/>
            <a:ext cx="485140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400" y="2860677"/>
            <a:ext cx="485140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168" y="1916113"/>
            <a:ext cx="4881033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168" y="2860676"/>
            <a:ext cx="4868333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9378D-0E6F-4B5E-B56D-F82FEE13FA8D}" type="datetimeFigureOut">
              <a:rPr lang="en-GB" smtClean="0"/>
              <a:pPr/>
              <a:t>29/09/2020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85E8E6-CAD8-4D73-9D97-9FD36AD27A6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658368" y="6356351"/>
            <a:ext cx="6803136" cy="365125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0167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9550400" y="1551544"/>
            <a:ext cx="2438400" cy="365125"/>
          </a:xfrm>
        </p:spPr>
        <p:txBody>
          <a:bodyPr/>
          <a:lstStyle/>
          <a:p>
            <a:fld id="{DE39378D-0E6F-4B5E-B56D-F82FEE13FA8D}" type="datetimeFigureOut">
              <a:rPr lang="en-GB" smtClean="0"/>
              <a:pPr/>
              <a:t>29/09/2020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85E8E6-CAD8-4D73-9D97-9FD36AD27A6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5879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9378D-0E6F-4B5E-B56D-F82FEE13FA8D}" type="datetimeFigureOut">
              <a:rPr lang="en-GB" smtClean="0"/>
              <a:pPr/>
              <a:t>29/09/2020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5E8E6-CAD8-4D73-9D97-9FD36AD27A6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1940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85934" y="1920877"/>
            <a:ext cx="4872567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369" y="606425"/>
            <a:ext cx="4838700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0401" y="1920876"/>
            <a:ext cx="4838700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9378D-0E6F-4B5E-B56D-F82FEE13FA8D}" type="datetimeFigureOut">
              <a:rPr lang="en-GB" smtClean="0"/>
              <a:pPr/>
              <a:t>29/09/2020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85E8E6-CAD8-4D73-9D97-9FD36AD27A6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658368" y="6356351"/>
            <a:ext cx="6803136" cy="365125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4652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368" y="600075"/>
            <a:ext cx="2766483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51817" y="1651000"/>
            <a:ext cx="7503583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951816" y="614364"/>
            <a:ext cx="4988984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9378D-0E6F-4B5E-B56D-F82FEE13FA8D}" type="datetimeFigureOut">
              <a:rPr lang="en-GB" smtClean="0"/>
              <a:pPr/>
              <a:t>29/09/2020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85E8E6-CAD8-4D73-9D97-9FD36AD27A6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658368" y="6356351"/>
            <a:ext cx="6803136" cy="365125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0903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05867" y="1554480"/>
            <a:ext cx="5629744" cy="388620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9378D-0E6F-4B5E-B56D-F82FEE13FA8D}" type="datetimeFigureOut">
              <a:rPr lang="en-GB" smtClean="0"/>
              <a:pPr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5E8E6-CAD8-4D73-9D97-9FD36AD27A6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6813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426464" y="1554480"/>
            <a:ext cx="2767584" cy="3886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08576" y="1554480"/>
            <a:ext cx="5632704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9378D-0E6F-4B5E-B56D-F82FEE13FA8D}" type="datetimeFigureOut">
              <a:rPr lang="en-GB" smtClean="0"/>
              <a:pPr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5E8E6-CAD8-4D73-9D97-9FD36AD27A6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8373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Intro Page + Imag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39349" y="260648"/>
            <a:ext cx="11617291" cy="864096"/>
          </a:xfrm>
          <a:prstGeom prst="rect">
            <a:avLst/>
          </a:prstGeom>
        </p:spPr>
        <p:txBody>
          <a:bodyPr/>
          <a:lstStyle>
            <a:lvl1pPr algn="l">
              <a:defRPr sz="3400">
                <a:solidFill>
                  <a:schemeClr val="tx2"/>
                </a:solidFill>
                <a:latin typeface="NeueHaasGroteskDisp Std Blk"/>
              </a:defRPr>
            </a:lvl1pPr>
          </a:lstStyle>
          <a:p>
            <a:r>
              <a:rPr lang="en-US" dirty="0" smtClean="0"/>
              <a:t>Title goes here – Standard font 34pt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2927648" y="2204864"/>
            <a:ext cx="8928992" cy="4032448"/>
          </a:xfrm>
          <a:prstGeom prst="rect">
            <a:avLst/>
          </a:prstGeom>
        </p:spPr>
        <p:txBody>
          <a:bodyPr/>
          <a:lstStyle>
            <a:lvl1pPr marL="254000" indent="-254000" eaLnBrk="1" hangingPunct="1">
              <a:buSzPct val="125000"/>
              <a:buFontTx/>
              <a:buChar char="•"/>
              <a:defRPr sz="2100" i="0">
                <a:latin typeface="NeueHaasGroteskDisp Std Blk"/>
              </a:defRPr>
            </a:lvl1pPr>
            <a:lvl2pPr marL="742950" indent="-285750">
              <a:buFont typeface="Arial" pitchFamily="34" charset="0"/>
              <a:buChar char="•"/>
              <a:defRPr sz="2100">
                <a:latin typeface="NeueHaasGroteskDisp Std Blk"/>
              </a:defRPr>
            </a:lvl2pPr>
            <a:lvl3pPr>
              <a:defRPr>
                <a:latin typeface="NeueHaasGroteskDisp Std Blk"/>
              </a:defRPr>
            </a:lvl3pPr>
            <a:lvl4pPr>
              <a:defRPr>
                <a:latin typeface="NeueHaasGroteskDisp Std Blk"/>
              </a:defRPr>
            </a:lvl4pPr>
            <a:lvl5pPr>
              <a:defRPr>
                <a:latin typeface="NeueHaasGroteskDisp Std Blk"/>
              </a:defRPr>
            </a:lvl5pPr>
          </a:lstStyle>
          <a:p>
            <a:pPr lvl="0"/>
            <a:r>
              <a:rPr lang="en-US" dirty="0" smtClean="0"/>
              <a:t>Content should be added here in size 21 text.</a:t>
            </a:r>
          </a:p>
          <a:p>
            <a:pPr lvl="0"/>
            <a:r>
              <a:rPr lang="en-US" dirty="0" smtClean="0"/>
              <a:t>“Quotes should be shown in quotation marks and be size 21 in italic” – All quotes need to be attributed</a:t>
            </a:r>
          </a:p>
          <a:p>
            <a:pPr marL="254000" indent="-254000" eaLnBrk="1" hangingPunct="1">
              <a:buSzPct val="125000"/>
              <a:buFontTx/>
              <a:buChar char="•"/>
            </a:pPr>
            <a:endParaRPr lang="en-US" kern="0" dirty="0" smtClean="0"/>
          </a:p>
          <a:p>
            <a:pPr marL="254000" indent="-254000" eaLnBrk="1" hangingPunct="1">
              <a:buSzPct val="125000"/>
              <a:buFontTx/>
              <a:buChar char="•"/>
            </a:pPr>
            <a:r>
              <a:rPr lang="en-US" kern="0" dirty="0" smtClean="0"/>
              <a:t>Line break after ten words; </a:t>
            </a:r>
          </a:p>
          <a:p>
            <a:pPr marL="254000" indent="-254000" eaLnBrk="1" hangingPunct="1">
              <a:buSzPct val="125000"/>
              <a:buFontTx/>
              <a:buChar char="•"/>
            </a:pPr>
            <a:r>
              <a:rPr lang="en-US" kern="0" dirty="0" smtClean="0"/>
              <a:t>Standard font should be 21 point;</a:t>
            </a:r>
          </a:p>
          <a:p>
            <a:pPr marL="254000" indent="-254000" eaLnBrk="1" hangingPunct="1">
              <a:buSzPct val="125000"/>
              <a:buFontTx/>
              <a:buChar char="•"/>
            </a:pPr>
            <a:r>
              <a:rPr lang="en-US" kern="0" dirty="0" smtClean="0"/>
              <a:t>Best practice is no more than three bullets.</a:t>
            </a:r>
          </a:p>
          <a:p>
            <a:pPr lvl="0"/>
            <a:endParaRPr lang="en-US" dirty="0" smtClean="0"/>
          </a:p>
        </p:txBody>
      </p:sp>
      <p:sp>
        <p:nvSpPr>
          <p:cNvPr id="4" name="Text Box 1"/>
          <p:cNvSpPr txBox="1"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3D1A83-DC1D-43E7-A826-A080D0E04935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1"/>
          </p:nvPr>
        </p:nvSpPr>
        <p:spPr>
          <a:xfrm>
            <a:off x="239184" y="1340768"/>
            <a:ext cx="2495549" cy="3816424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239184" y="5157788"/>
            <a:ext cx="2495549" cy="10795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00">
                <a:latin typeface="NeueHaasGroteskDisp Std Blk"/>
              </a:defRPr>
            </a:lvl1pPr>
            <a:lvl2pPr>
              <a:defRPr sz="1300"/>
            </a:lvl2pPr>
            <a:lvl3pPr>
              <a:defRPr sz="1300"/>
            </a:lvl3pPr>
            <a:lvl4pPr>
              <a:defRPr sz="1300"/>
            </a:lvl4pPr>
            <a:lvl5pPr>
              <a:defRPr sz="1300"/>
            </a:lvl5pPr>
          </a:lstStyle>
          <a:p>
            <a:pPr lvl="0"/>
            <a:r>
              <a:rPr lang="en-US" dirty="0" smtClean="0"/>
              <a:t>Picture description goes here – standard font 13pt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 hasCustomPrompt="1"/>
          </p:nvPr>
        </p:nvSpPr>
        <p:spPr>
          <a:xfrm>
            <a:off x="2927648" y="1341439"/>
            <a:ext cx="8929919" cy="719137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100" b="1">
                <a:latin typeface="NeueHaasGroteskDisp Std Blk"/>
              </a:defRPr>
            </a:lvl1pPr>
          </a:lstStyle>
          <a:p>
            <a:pPr algn="l"/>
            <a:r>
              <a:rPr lang="en-US" sz="2100" dirty="0" smtClean="0">
                <a:solidFill>
                  <a:schemeClr val="tx1"/>
                </a:solidFill>
                <a:latin typeface="NeueHaasGroteskDisp Std Blk" charset="0"/>
                <a:ea typeface="NeueHaasGroteskDisp Std Blk" charset="0"/>
                <a:cs typeface="NeueHaasGroteskDisp Std Blk" charset="0"/>
                <a:sym typeface="NeueHaasGroteskDisp Std Blk" charset="0"/>
              </a:rPr>
              <a:t>Subtitle if needed in 21pt bold. Subtitle should not run over three lines.</a:t>
            </a:r>
            <a:endParaRPr lang="en-US" sz="2100" dirty="0">
              <a:solidFill>
                <a:schemeClr val="tx1"/>
              </a:solidFill>
              <a:latin typeface="NeueHaasGroteskDisp Std Blk" charset="0"/>
              <a:ea typeface="NeueHaasGroteskDisp Std Blk" charset="0"/>
              <a:cs typeface="NeueHaasGroteskDisp Std Blk" charset="0"/>
              <a:sym typeface="NeueHaasGroteskDisp Std Blk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11672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  <p:hf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0889129" y="282574"/>
            <a:ext cx="9144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800"/>
          </a:p>
        </p:txBody>
      </p:sp>
      <p:sp>
        <p:nvSpPr>
          <p:cNvPr id="10" name="TextBox 9"/>
          <p:cNvSpPr txBox="1"/>
          <p:nvPr/>
        </p:nvSpPr>
        <p:spPr>
          <a:xfrm>
            <a:off x="297581" y="228600"/>
            <a:ext cx="34787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pPr/>
              <a:t>9/29/2020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670561" y="1985963"/>
            <a:ext cx="4876551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670561" y="4164965"/>
            <a:ext cx="4876551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5880100" y="1985963"/>
            <a:ext cx="48768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5880100" y="4169664"/>
            <a:ext cx="48768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358643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914400" y="609600"/>
            <a:ext cx="10363200" cy="5715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929607"/>
      </p:ext>
    </p:extLst>
  </p:cSld>
  <p:clrMapOvr>
    <a:masterClrMapping/>
  </p:clrMapOvr>
  <p:transition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910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E67663A4-B6A6-4B10-8AFE-6F0F4F35A9D6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986C0BD-CF2C-4AFF-AAE6-D5ADA39F63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9802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26464" y="1554480"/>
            <a:ext cx="2764464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05867" y="1547036"/>
            <a:ext cx="5629744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550400" y="189469"/>
            <a:ext cx="24384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39378D-0E6F-4B5E-B56D-F82FEE13FA8D}" type="datetimeFigureOut">
              <a:rPr lang="en-GB" smtClean="0"/>
              <a:pPr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26464" y="6356351"/>
            <a:ext cx="680313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46336" y="6356351"/>
            <a:ext cx="151691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85E8E6-CAD8-4D73-9D97-9FD36AD27A6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1947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thumbs.dreamstime.com/z/construction-workers-high-rise-building-2028852.jpg" TargetMode="External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multiproject.org/multiproject_guides/multiproject_guides/multiproject_guides/no_6_files/BIGmaster_prog_1000.jpg.jpg" TargetMode="External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softwarealliancewales.us1.list-manage2.com/track/click?u=4a47fa3afd7d648fb4563cacd&amp;id=fcdd7b4698&amp;e=3aff94fe25" TargetMode="External"/><Relationship Id="rId1" Type="http://schemas.openxmlformats.org/officeDocument/2006/relationships/slideLayout" Target="../slideLayouts/slideLayout2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softwarealliancewales.us1.list-manage.com/track/click?u=4a47fa3afd7d648fb4563cacd&amp;id=4303d1494e&amp;e=3aff94fe25" TargetMode="External"/><Relationship Id="rId1" Type="http://schemas.openxmlformats.org/officeDocument/2006/relationships/slideLayout" Target="../slideLayouts/slideLayout2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hyperlink" Target="http://www.google.co.uk/url?sa=i&amp;rct=j&amp;q=&amp;esrc=s&amp;frm=1&amp;source=images&amp;cd=&amp;cad=rja&amp;docid=15H8nBKb913PyM&amp;tbnid=S9RDb6RmUWT8uM:&amp;ved=0CAUQjRw&amp;url=http://cbspeeradvising.wordpress.com/exam-schedule-draft-only/&amp;ei=KptAUqy7PMiphAeotYGgDQ&amp;psig=AFQjCNGyFQwAe8hFo7dehDsHvUFYqPjDpg&amp;ust=1380052047836200" TargetMode="Externa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18.gif"/><Relationship Id="rId4" Type="http://schemas.openxmlformats.org/officeDocument/2006/relationships/hyperlink" Target="http://www.google.co.uk/url?sa=i&amp;rct=j&amp;q=&amp;esrc=s&amp;frm=1&amp;source=images&amp;cd=&amp;cad=rja&amp;docid=PCBeI2JQK3wqLM&amp;tbnid=nbOifbg-DYKLcM:&amp;ved=0CAUQjRw&amp;url=http://news.uckfieldfm.co.uk/2013/thought-for-the-day/&amp;ei=sCJIUuLSA8GdtQbmlYG4Dg&amp;bvm=bv.53217764,d.bGE&amp;psig=AFQjCNE2l6fL2wD-quLVDJi-YGW9kFP9pQ&amp;ust=1380545570521659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openxmlformats.org/officeDocument/2006/relationships/slideLayout" Target="../slideLayouts/slideLayout24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9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4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2.xml"/><Relationship Id="rId6" Type="http://schemas.openxmlformats.org/officeDocument/2006/relationships/hyperlink" Target="http://www.google.co.uk/url?sa=i&amp;rct=j&amp;q=&amp;esrc=s&amp;source=images&amp;cd=&amp;cad=rja&amp;uact=8&amp;ved=0CAcQjRxqFQoTCM7OlOrlj8gCFQGt2wodpBQOzQ&amp;url=http://indulgy.com/post/wqbGr2Ef41/be-original&amp;psig=AFQjCNE2NZ9rYqYQfCbE93VzqLGep0dHcw&amp;ust=1443188102664505" TargetMode="External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CAcQjRxqFQoTCNKOio_Lj8gCFWVD2wodxw0FlA&amp;url=http://www.systemcourse.fr/companies-that-require-critical-thinking/&amp;psig=AFQjCNFK3skXhn8uE6gQ7YZD3EyV0uzPUw&amp;ust=1443180822369856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27.png"/><Relationship Id="rId4" Type="http://schemas.openxmlformats.org/officeDocument/2006/relationships/image" Target="../media/image26.gi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s://www.google.co.uk/url?sa=i&amp;rct=j&amp;q=&amp;esrc=s&amp;source=images&amp;cd=&amp;cad=rja&amp;uact=8&amp;ved=0CAcQjRxqFQoTCLaV3NHlj8gCFSsg2wodvDIDaw&amp;url=https://primeloops.com/blog/blog/post/slug/five-tips-on-composition-and-production/&amp;psig=AFQjCNE2NZ9rYqYQfCbE93VzqLGep0dHcw&amp;ust=1443188102664505" TargetMode="External"/><Relationship Id="rId1" Type="http://schemas.openxmlformats.org/officeDocument/2006/relationships/slideLayout" Target="../slideLayouts/slideLayout2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ved=0CAcQjRw&amp;url=http://betterbodychemistry.com/neurotechnology-tip/stick-youre-stressed/&amp;ei=ERtBVP7NBYyw7Aa49YD4BA&amp;bvm=bv.77648437,d.ZGU&amp;psig=AFQjCNEZKLr1qxEClkMs2INSq-Blj-mNTw&amp;ust=1413639234766845" TargetMode="External"/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31.jpe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hyperlink" Target="http://www.google.co.uk/url?sa=i&amp;rct=j&amp;q=&amp;esrc=s&amp;frm=1&amp;source=images&amp;cd=&amp;cad=rja&amp;docid=15H8nBKb913PyM&amp;tbnid=S9RDb6RmUWT8uM:&amp;ved=0CAUQjRw&amp;url=http://cbspeeradvising.wordpress.com/exam-schedule-draft-only/&amp;ei=KptAUqy7PMiphAeotYGgDQ&amp;psig=AFQjCNGyFQwAe8hFo7dehDsHvUFYqPjDpg&amp;ust=1380052047836200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gif"/><Relationship Id="rId4" Type="http://schemas.openxmlformats.org/officeDocument/2006/relationships/hyperlink" Target="http://www.google.co.uk/url?sa=i&amp;rct=j&amp;q=&amp;esrc=s&amp;frm=1&amp;source=images&amp;cd=&amp;cad=rja&amp;docid=PCBeI2JQK3wqLM&amp;tbnid=nbOifbg-DYKLcM:&amp;ved=0CAUQjRw&amp;url=http://news.uckfieldfm.co.uk/2013/thought-for-the-day/&amp;ei=sCJIUuLSA8GdtQbmlYG4Dg&amp;bvm=bv.53217764,d.bGE&amp;psig=AFQjCNE2l6fL2wD-quLVDJi-YGW9kFP9pQ&amp;ust=1380545570521659" TargetMode="Externa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hyperlink" Target="http://www.google.co.uk/url?sa=i&amp;rct=j&amp;q=&amp;esrc=s&amp;frm=1&amp;source=images&amp;cd=&amp;cad=rja&amp;docid=izW5a2T2sIHnKM&amp;tbnid=HhcYquzfnJF38M:&amp;ved=0CAUQjRw&amp;url=http%3A%2F%2Fwww.screwfast.com%2FScrewFastSI%2F&amp;ei=qW9MUrW7Oc3I0AWT34GQCQ&amp;bvm=bv.53371865,d.d2k&amp;psig=AFQjCNFieG3AKaYzkUCUYBDreu953lH93g&amp;ust=1380827404789114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hyperlink" Target="http://www.google.co.uk/url?sa=i&amp;rct=j&amp;q=&amp;esrc=s&amp;frm=1&amp;source=images&amp;cd=&amp;cad=rja&amp;docid=_jO0JU36vqu4RM&amp;tbnid=sFUCz08GxSw5sM:&amp;ved=0CAUQjRw&amp;url=http%3A%2F%2Fwww.geoman.co.uk%2Fservices.asp%3Fpage%3Dcase-studies&amp;ei=-29MUpHdEomr0QWb0IHwBA&amp;bvm=bv.53371865,d.d2k&amp;psig=AFQjCNFieG3AKaYzkUCUYBDreu953lH93g&amp;ust=1380827404789114" TargetMode="Externa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hyperlink" Target="http://www.google.co.uk/url?sa=i&amp;rct=j&amp;q=&amp;esrc=s&amp;frm=1&amp;source=images&amp;cd=&amp;cad=rja&amp;docid=MnUJJ7CXXLnWfM&amp;tbnid=03ri8nW4U34WTM:&amp;ved=0CAUQjRw&amp;url=http%3A%2F%2Fwww.surecoredrilling.com%2Fcompany%2Fservices%2F&amp;ei=vHJMUoqNIeWa0QXpvYGYBQ&amp;bvm=bv.53371865,d.d2k&amp;psig=AFQjCNHQllFqfYL_oGHicirf3x8bWqpDTg&amp;ust=1380828143631531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jpeg"/><Relationship Id="rId4" Type="http://schemas.openxmlformats.org/officeDocument/2006/relationships/hyperlink" Target="http://www.google.co.uk/url?sa=i&amp;rct=j&amp;q=&amp;esrc=s&amp;frm=1&amp;source=images&amp;cd=&amp;cad=rja&amp;docid=MnUJJ7CXXLnWfM&amp;tbnid=03ri8nW4U34WTM:&amp;ved=0CAUQjRw&amp;url=http%3A%2F%2Fwww.ontrackdrilling.com%2Fhollow_and_solid_stem_auger.php&amp;ei=9nJMUv_tJ4iJ0AXOz4EI&amp;bvm=bv.53371865,d.d2k&amp;psig=AFQjCNHQllFqfYL_oGHicirf3x8bWqpDTg&amp;ust=1380828143631531" TargetMode="Externa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14438" y="1000125"/>
            <a:ext cx="965835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FUNDAMENTALS OF CONSTRUCTION TECHNOLOGY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LEVEL 4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Cohort 2020</a:t>
            </a:r>
            <a:r>
              <a:rPr kumimoji="0" lang="en-GB" sz="24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/ 2021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Mr. Allan Nantel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Mr. Gavin Traylor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760076" y="6013838"/>
            <a:ext cx="6057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University of Wales Trinity Saint David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Wales Institute of Science and Art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383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07566" y="1137765"/>
            <a:ext cx="998161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Welcome</a:t>
            </a:r>
          </a:p>
          <a:p>
            <a:pPr marL="342900" indent="-342900">
              <a:buAutoNum type="arabicPeriod"/>
            </a:pPr>
            <a:endParaRPr lang="en-GB" b="1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Answers to Quiz</a:t>
            </a:r>
          </a:p>
          <a:p>
            <a:pPr marL="342900" indent="-342900">
              <a:buAutoNum type="arabicPeriod"/>
            </a:pPr>
            <a:endParaRPr lang="en-GB" b="1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Roles Exercise</a:t>
            </a:r>
          </a:p>
          <a:p>
            <a:pPr marL="342900" indent="-342900">
              <a:buAutoNum type="arabicPeriod"/>
            </a:pPr>
            <a:endParaRPr lang="en-GB" b="1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Some general rules and information</a:t>
            </a:r>
          </a:p>
          <a:p>
            <a:pPr marL="342900" indent="-342900">
              <a:buAutoNum type="arabicPeriod"/>
            </a:pPr>
            <a:endParaRPr lang="en-GB" b="1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Introduction to the subject area</a:t>
            </a:r>
          </a:p>
          <a:p>
            <a:pPr marL="342900" indent="-342900">
              <a:buAutoNum type="arabicPeriod"/>
            </a:pPr>
            <a:endParaRPr lang="en-GB" b="1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Assignment</a:t>
            </a:r>
          </a:p>
          <a:p>
            <a:pPr marL="342900" indent="-342900">
              <a:buAutoNum type="arabicPeriod"/>
            </a:pPr>
            <a:endParaRPr lang="en-GB" b="1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Report writing exercise</a:t>
            </a:r>
          </a:p>
          <a:p>
            <a:pPr marL="342900" indent="-342900">
              <a:buAutoNum type="arabicPeriod"/>
            </a:pPr>
            <a:endParaRPr lang="en-GB" b="1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Finish</a:t>
            </a:r>
          </a:p>
        </p:txBody>
      </p:sp>
    </p:spTree>
    <p:extLst>
      <p:ext uri="{BB962C8B-B14F-4D97-AF65-F5344CB8AC3E}">
        <p14:creationId xmlns:p14="http://schemas.microsoft.com/office/powerpoint/2010/main" val="1349616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03744" y="2394192"/>
            <a:ext cx="65055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>
                <a:solidFill>
                  <a:schemeClr val="bg1"/>
                </a:solidFill>
              </a:rPr>
              <a:t>WELCOME</a:t>
            </a:r>
            <a:endParaRPr lang="en-GB" sz="4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130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03744" y="2394192"/>
            <a:ext cx="65055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>
                <a:solidFill>
                  <a:schemeClr val="bg1"/>
                </a:solidFill>
              </a:rPr>
              <a:t>ANSWERS TO THE QUIZ</a:t>
            </a:r>
            <a:endParaRPr lang="en-GB" sz="4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103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50326" y="2450033"/>
            <a:ext cx="65822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>
                <a:solidFill>
                  <a:schemeClr val="bg1"/>
                </a:solidFill>
              </a:rPr>
              <a:t>OUR INDUSTRY</a:t>
            </a:r>
            <a:endParaRPr lang="en-GB" sz="4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0160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44451" y="169907"/>
            <a:ext cx="962331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Government </a:t>
            </a:r>
            <a:r>
              <a:rPr lang="en-GB" sz="2400" b="1" dirty="0">
                <a:solidFill>
                  <a:schemeClr val="bg1"/>
                </a:solidFill>
              </a:rPr>
              <a:t>investment</a:t>
            </a:r>
            <a:r>
              <a:rPr lang="en-GB" sz="2400" dirty="0">
                <a:solidFill>
                  <a:schemeClr val="bg1"/>
                </a:solidFill>
              </a:rPr>
              <a:t> in </a:t>
            </a:r>
            <a:r>
              <a:rPr lang="en-GB" sz="2400" dirty="0" smtClean="0">
                <a:solidFill>
                  <a:schemeClr val="bg1"/>
                </a:solidFill>
              </a:rPr>
              <a:t>economy (and therefore construction) </a:t>
            </a:r>
            <a:r>
              <a:rPr lang="en-GB" sz="2400" dirty="0">
                <a:solidFill>
                  <a:schemeClr val="bg1"/>
                </a:solidFill>
              </a:rPr>
              <a:t>has </a:t>
            </a:r>
            <a:r>
              <a:rPr lang="en-GB" sz="2400" b="1" dirty="0">
                <a:solidFill>
                  <a:schemeClr val="bg1"/>
                </a:solidFill>
              </a:rPr>
              <a:t>historically focused on  infrastructure, education, housing and health.</a:t>
            </a:r>
          </a:p>
          <a:p>
            <a:pPr algn="just"/>
            <a:endParaRPr lang="en-GB" sz="2000" b="1" dirty="0">
              <a:solidFill>
                <a:schemeClr val="bg1"/>
              </a:solidFill>
            </a:endParaRPr>
          </a:p>
          <a:p>
            <a:pPr algn="just">
              <a:buFont typeface="Arial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    Construction is a major contributor to UK GDP </a:t>
            </a:r>
          </a:p>
          <a:p>
            <a:pPr algn="just"/>
            <a:r>
              <a:rPr lang="en-GB" sz="2000" dirty="0">
                <a:solidFill>
                  <a:schemeClr val="bg1"/>
                </a:solidFill>
              </a:rPr>
              <a:t>     (directly around 8.5% in 2008, rising to around </a:t>
            </a:r>
            <a:r>
              <a:rPr lang="en-GB" sz="2000" b="1" dirty="0">
                <a:solidFill>
                  <a:schemeClr val="bg1"/>
                </a:solidFill>
              </a:rPr>
              <a:t>12% overall by </a:t>
            </a:r>
            <a:r>
              <a:rPr lang="en-GB" sz="2000" b="1" dirty="0" smtClean="0">
                <a:solidFill>
                  <a:schemeClr val="bg1"/>
                </a:solidFill>
              </a:rPr>
              <a:t>2018</a:t>
            </a:r>
            <a:r>
              <a:rPr lang="en-GB" sz="2000" dirty="0" smtClean="0">
                <a:solidFill>
                  <a:schemeClr val="bg1"/>
                </a:solidFill>
              </a:rPr>
              <a:t> </a:t>
            </a:r>
            <a:r>
              <a:rPr lang="en-GB" sz="2000" dirty="0">
                <a:solidFill>
                  <a:schemeClr val="bg1"/>
                </a:solidFill>
              </a:rPr>
              <a:t>– </a:t>
            </a:r>
          </a:p>
          <a:p>
            <a:pPr algn="just"/>
            <a:r>
              <a:rPr lang="en-GB" sz="2000" dirty="0">
                <a:solidFill>
                  <a:schemeClr val="bg1"/>
                </a:solidFill>
              </a:rPr>
              <a:t>     </a:t>
            </a:r>
            <a:r>
              <a:rPr lang="en-GB" sz="2000" b="1" dirty="0">
                <a:solidFill>
                  <a:schemeClr val="bg1"/>
                </a:solidFill>
              </a:rPr>
              <a:t>around </a:t>
            </a:r>
            <a:r>
              <a:rPr lang="en-GB" sz="2000" b="1" dirty="0" smtClean="0">
                <a:solidFill>
                  <a:schemeClr val="bg1"/>
                </a:solidFill>
              </a:rPr>
              <a:t>128 - 130 </a:t>
            </a:r>
            <a:r>
              <a:rPr lang="en-GB" sz="2000" b="1" dirty="0">
                <a:solidFill>
                  <a:schemeClr val="bg1"/>
                </a:solidFill>
              </a:rPr>
              <a:t>billion pounds</a:t>
            </a:r>
            <a:r>
              <a:rPr lang="en-GB" sz="2000" dirty="0">
                <a:solidFill>
                  <a:schemeClr val="bg1"/>
                </a:solidFill>
              </a:rPr>
              <a:t>) </a:t>
            </a:r>
          </a:p>
          <a:p>
            <a:pPr algn="just"/>
            <a:endParaRPr lang="en-GB" sz="2000" dirty="0">
              <a:solidFill>
                <a:schemeClr val="bg1"/>
              </a:solidFill>
            </a:endParaRPr>
          </a:p>
          <a:p>
            <a:pPr algn="just">
              <a:buFont typeface="Arial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    </a:t>
            </a:r>
            <a:r>
              <a:rPr lang="en-GB" sz="2000" b="1" dirty="0">
                <a:solidFill>
                  <a:schemeClr val="bg1"/>
                </a:solidFill>
              </a:rPr>
              <a:t>It consists of 300,000 firms</a:t>
            </a:r>
            <a:r>
              <a:rPr lang="en-GB" sz="2000" dirty="0">
                <a:solidFill>
                  <a:schemeClr val="bg1"/>
                </a:solidFill>
              </a:rPr>
              <a:t>, including many small- and medium-sized family</a:t>
            </a:r>
          </a:p>
          <a:p>
            <a:pPr algn="just"/>
            <a:r>
              <a:rPr lang="en-GB" sz="2000" dirty="0">
                <a:solidFill>
                  <a:schemeClr val="bg1"/>
                </a:solidFill>
              </a:rPr>
              <a:t>     and local  businesses, as well as the ‘big boys’ of the industry.</a:t>
            </a:r>
          </a:p>
          <a:p>
            <a:pPr marL="342900" indent="-342900" algn="just"/>
            <a:endParaRPr lang="en-GB" sz="2000" dirty="0">
              <a:solidFill>
                <a:schemeClr val="bg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It employs around </a:t>
            </a:r>
            <a:r>
              <a:rPr lang="en-GB" sz="2000" b="1" dirty="0">
                <a:solidFill>
                  <a:schemeClr val="bg1"/>
                </a:solidFill>
              </a:rPr>
              <a:t>3.1 million </a:t>
            </a:r>
            <a:r>
              <a:rPr lang="en-GB" sz="2000" dirty="0">
                <a:solidFill>
                  <a:schemeClr val="bg1"/>
                </a:solidFill>
              </a:rPr>
              <a:t>people in a multitude of roles </a:t>
            </a:r>
            <a:r>
              <a:rPr lang="en-GB" sz="2000" b="1" dirty="0">
                <a:solidFill>
                  <a:schemeClr val="bg1"/>
                </a:solidFill>
              </a:rPr>
              <a:t>representing 9% of all UK </a:t>
            </a:r>
            <a:r>
              <a:rPr lang="en-GB" sz="2000" b="1" dirty="0" smtClean="0">
                <a:solidFill>
                  <a:schemeClr val="bg1"/>
                </a:solidFill>
              </a:rPr>
              <a:t>employment. Yes COVID hit us….but Construction will bounce back </a:t>
            </a:r>
            <a:endParaRPr lang="en-GB" sz="2000" b="1" dirty="0">
              <a:solidFill>
                <a:schemeClr val="bg1"/>
              </a:solidFill>
            </a:endParaRPr>
          </a:p>
          <a:p>
            <a:pPr marL="342900" indent="-342900" algn="just">
              <a:buFontTx/>
              <a:buChar char="-"/>
            </a:pPr>
            <a:endParaRPr lang="en-GB" sz="2000" dirty="0">
              <a:solidFill>
                <a:schemeClr val="bg1"/>
              </a:solidFill>
            </a:endParaRPr>
          </a:p>
          <a:p>
            <a:pPr algn="just">
              <a:buFont typeface="Arial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  </a:t>
            </a:r>
            <a:endParaRPr lang="en-GB" sz="2000" b="1" dirty="0">
              <a:solidFill>
                <a:schemeClr val="bg1"/>
              </a:solidFill>
            </a:endParaRPr>
          </a:p>
        </p:txBody>
      </p:sp>
      <p:pic>
        <p:nvPicPr>
          <p:cNvPr id="3" name="Picture 3" descr="Construction workers at high-rise building">
            <a:hlinkClick r:id="rId2" tooltip="Download Construction Workers At High-rise Building Stock Photography - Image: 202885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5679" y="4216076"/>
            <a:ext cx="3726924" cy="2469088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</p:pic>
      <p:sp>
        <p:nvSpPr>
          <p:cNvPr id="4" name="Rectangle 3"/>
          <p:cNvSpPr/>
          <p:nvPr/>
        </p:nvSpPr>
        <p:spPr>
          <a:xfrm>
            <a:off x="842005" y="4216076"/>
            <a:ext cx="4632041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sz="2000" dirty="0">
                <a:solidFill>
                  <a:schemeClr val="bg1"/>
                </a:solidFill>
              </a:rPr>
              <a:t>A significant proportion of construction </a:t>
            </a:r>
          </a:p>
          <a:p>
            <a:pPr algn="just"/>
            <a:r>
              <a:rPr lang="en-GB" sz="2000" dirty="0">
                <a:solidFill>
                  <a:schemeClr val="bg1"/>
                </a:solidFill>
              </a:rPr>
              <a:t>   employees </a:t>
            </a:r>
            <a:r>
              <a:rPr lang="en-GB" sz="2000" b="1" dirty="0">
                <a:solidFill>
                  <a:schemeClr val="bg1"/>
                </a:solidFill>
              </a:rPr>
              <a:t>(60%) are lower-skilled</a:t>
            </a:r>
          </a:p>
          <a:p>
            <a:pPr algn="just"/>
            <a:r>
              <a:rPr lang="en-GB" sz="2000" b="1" dirty="0">
                <a:solidFill>
                  <a:schemeClr val="bg1"/>
                </a:solidFill>
              </a:rPr>
              <a:t>   labourers </a:t>
            </a:r>
            <a:r>
              <a:rPr lang="en-GB" sz="2000" dirty="0">
                <a:solidFill>
                  <a:schemeClr val="bg1"/>
                </a:solidFill>
              </a:rPr>
              <a:t>with </a:t>
            </a:r>
            <a:r>
              <a:rPr lang="en-GB" sz="2000" b="1" dirty="0">
                <a:solidFill>
                  <a:schemeClr val="bg1"/>
                </a:solidFill>
              </a:rPr>
              <a:t>short term </a:t>
            </a:r>
          </a:p>
          <a:p>
            <a:pPr algn="just"/>
            <a:r>
              <a:rPr lang="en-GB" sz="2000" b="1" dirty="0">
                <a:solidFill>
                  <a:schemeClr val="bg1"/>
                </a:solidFill>
              </a:rPr>
              <a:t>   employment opportunities</a:t>
            </a:r>
            <a:r>
              <a:rPr lang="en-GB" sz="2000" dirty="0">
                <a:solidFill>
                  <a:schemeClr val="bg1"/>
                </a:solidFill>
              </a:rPr>
              <a:t> with a</a:t>
            </a:r>
          </a:p>
          <a:p>
            <a:pPr algn="just"/>
            <a:r>
              <a:rPr lang="en-GB" sz="2000" dirty="0">
                <a:solidFill>
                  <a:schemeClr val="bg1"/>
                </a:solidFill>
              </a:rPr>
              <a:t>   specific company – </a:t>
            </a:r>
            <a:r>
              <a:rPr lang="en-GB" sz="2000" b="1" dirty="0">
                <a:solidFill>
                  <a:schemeClr val="bg1"/>
                </a:solidFill>
              </a:rPr>
              <a:t>Agency Work</a:t>
            </a:r>
          </a:p>
        </p:txBody>
      </p:sp>
    </p:spTree>
    <p:extLst>
      <p:ext uri="{BB962C8B-B14F-4D97-AF65-F5344CB8AC3E}">
        <p14:creationId xmlns:p14="http://schemas.microsoft.com/office/powerpoint/2010/main" val="3171177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156" y="1171574"/>
            <a:ext cx="8503324" cy="54257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528" y="332657"/>
            <a:ext cx="5524500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207568" y="1412777"/>
            <a:ext cx="7776864" cy="830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FF"/>
                </a:solidFill>
                <a:latin typeface="Candara"/>
              </a:rPr>
              <a:t>Number of people employed by construction firms in the UK in </a:t>
            </a:r>
            <a:r>
              <a:rPr lang="en-GB" sz="2400" dirty="0" smtClean="0">
                <a:solidFill>
                  <a:srgbClr val="FFFFFF"/>
                </a:solidFill>
                <a:latin typeface="Candara"/>
              </a:rPr>
              <a:t>2018-9</a:t>
            </a:r>
            <a:endParaRPr lang="en-GB" sz="2400" dirty="0">
              <a:solidFill>
                <a:srgbClr val="FFFFFF"/>
              </a:solidFill>
              <a:latin typeface="Candara"/>
            </a:endParaRPr>
          </a:p>
        </p:txBody>
      </p:sp>
    </p:spTree>
    <p:extLst>
      <p:ext uri="{BB962C8B-B14F-4D97-AF65-F5344CB8AC3E}">
        <p14:creationId xmlns:p14="http://schemas.microsoft.com/office/powerpoint/2010/main" val="3114550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/>
          <p:cNvSpPr>
            <a:spLocks noGrp="1"/>
          </p:cNvSpPr>
          <p:nvPr>
            <p:ph type="title"/>
          </p:nvPr>
        </p:nvSpPr>
        <p:spPr>
          <a:xfrm>
            <a:off x="1775520" y="116632"/>
            <a:ext cx="8712968" cy="864096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+mn-lt"/>
              </a:rPr>
              <a:t>job roles  - Exercise 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Content Placeholder 24"/>
          <p:cNvSpPr>
            <a:spLocks noGrp="1"/>
          </p:cNvSpPr>
          <p:nvPr>
            <p:ph idx="1"/>
          </p:nvPr>
        </p:nvSpPr>
        <p:spPr>
          <a:xfrm>
            <a:off x="1847528" y="1832050"/>
            <a:ext cx="8568952" cy="439248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28" name="Text Placeholder 27"/>
          <p:cNvSpPr>
            <a:spLocks noGrp="1"/>
          </p:cNvSpPr>
          <p:nvPr>
            <p:ph type="body" sz="quarter" idx="12"/>
          </p:nvPr>
        </p:nvSpPr>
        <p:spPr>
          <a:xfrm>
            <a:off x="1775520" y="621632"/>
            <a:ext cx="7776865" cy="719137"/>
          </a:xfrm>
        </p:spPr>
        <p:txBody>
          <a:bodyPr>
            <a:normAutofit/>
          </a:bodyPr>
          <a:lstStyle/>
          <a:p>
            <a:r>
              <a:rPr lang="en-GB" sz="2000" i="0" dirty="0">
                <a:solidFill>
                  <a:schemeClr val="bg1"/>
                </a:solidFill>
              </a:rPr>
              <a:t>Primary, secondary and tertiary job roles required for construction</a:t>
            </a:r>
            <a:r>
              <a:rPr lang="en-GB" i="0" dirty="0" smtClean="0">
                <a:solidFill>
                  <a:schemeClr val="bg1"/>
                </a:solidFill>
              </a:rPr>
              <a:t>:</a:t>
            </a:r>
            <a:endParaRPr lang="en-GB" i="0" dirty="0">
              <a:solidFill>
                <a:schemeClr val="bg1"/>
              </a:solidFill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187063675"/>
              </p:ext>
            </p:extLst>
          </p:nvPr>
        </p:nvGraphicFramePr>
        <p:xfrm>
          <a:off x="1919536" y="1844824"/>
          <a:ext cx="8236586" cy="48812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928686" y="1031597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  <a:latin typeface="Candara"/>
              </a:rPr>
              <a:t>PRIMARY (management)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88722" y="1037614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  <a:latin typeface="Candara"/>
              </a:rPr>
              <a:t>SECONDARY</a:t>
            </a:r>
          </a:p>
          <a:p>
            <a:pPr algn="ctr"/>
            <a:r>
              <a:rPr lang="en-GB" dirty="0">
                <a:solidFill>
                  <a:srgbClr val="FFFFFF"/>
                </a:solidFill>
                <a:latin typeface="Candara"/>
              </a:rPr>
              <a:t>(skilled operatives)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680176" y="993502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  <a:latin typeface="Candara"/>
              </a:rPr>
              <a:t>TERTIARY</a:t>
            </a:r>
          </a:p>
          <a:p>
            <a:pPr algn="ctr"/>
            <a:r>
              <a:rPr lang="en-GB" dirty="0">
                <a:solidFill>
                  <a:srgbClr val="FFFFFF"/>
                </a:solidFill>
                <a:latin typeface="Candara"/>
              </a:rPr>
              <a:t>Finance , admin and general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9939738" y="6264451"/>
            <a:ext cx="23848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rgbClr val="3F3F3F"/>
                </a:solidFill>
                <a:latin typeface="Candara"/>
              </a:rPr>
              <a:t>10 </a:t>
            </a:r>
            <a:r>
              <a:rPr lang="en-GB" sz="2400" b="1" dirty="0">
                <a:solidFill>
                  <a:srgbClr val="3F3F3F"/>
                </a:solidFill>
                <a:latin typeface="Candara"/>
              </a:rPr>
              <a:t>minutes</a:t>
            </a:r>
            <a:endParaRPr lang="en-US" sz="2400" b="1" dirty="0">
              <a:solidFill>
                <a:srgbClr val="3F3F3F"/>
              </a:solidFill>
              <a:latin typeface="Candara"/>
            </a:endParaRPr>
          </a:p>
        </p:txBody>
      </p:sp>
    </p:spTree>
    <p:extLst>
      <p:ext uri="{BB962C8B-B14F-4D97-AF65-F5344CB8AC3E}">
        <p14:creationId xmlns:p14="http://schemas.microsoft.com/office/powerpoint/2010/main" val="192359817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55540" y="1693426"/>
            <a:ext cx="813690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3F3F3F"/>
                </a:solidFill>
                <a:latin typeface="Candara"/>
              </a:rPr>
              <a:t>1. </a:t>
            </a:r>
          </a:p>
          <a:p>
            <a:pPr algn="just"/>
            <a:r>
              <a:rPr lang="en-GB" sz="3200" dirty="0" smtClean="0">
                <a:solidFill>
                  <a:srgbClr val="3F3F3F"/>
                </a:solidFill>
                <a:latin typeface="Candara"/>
              </a:rPr>
              <a:t>What is the job </a:t>
            </a:r>
            <a:r>
              <a:rPr lang="en-GB" sz="3200" dirty="0">
                <a:solidFill>
                  <a:srgbClr val="3F3F3F"/>
                </a:solidFill>
                <a:latin typeface="Candara"/>
              </a:rPr>
              <a:t>description of the project team </a:t>
            </a:r>
            <a:r>
              <a:rPr lang="en-GB" sz="3200" dirty="0" smtClean="0">
                <a:solidFill>
                  <a:srgbClr val="3F3F3F"/>
                </a:solidFill>
                <a:latin typeface="Candara"/>
              </a:rPr>
              <a:t>member you have chosen and </a:t>
            </a:r>
            <a:r>
              <a:rPr lang="en-GB" sz="3200" dirty="0">
                <a:solidFill>
                  <a:srgbClr val="3F3F3F"/>
                </a:solidFill>
                <a:latin typeface="Candara"/>
              </a:rPr>
              <a:t>his/her full involvement in the project. </a:t>
            </a:r>
            <a:endParaRPr lang="en-US" sz="3200" dirty="0">
              <a:solidFill>
                <a:srgbClr val="3F3F3F"/>
              </a:solidFill>
              <a:latin typeface="Candara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991544" y="3948821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200" dirty="0">
                <a:solidFill>
                  <a:srgbClr val="3F3F3F"/>
                </a:solidFill>
                <a:latin typeface="Candara"/>
              </a:rPr>
              <a:t>2. </a:t>
            </a:r>
          </a:p>
          <a:p>
            <a:pPr algn="just"/>
            <a:r>
              <a:rPr lang="en-GB" sz="3200" dirty="0" smtClean="0">
                <a:solidFill>
                  <a:srgbClr val="3F3F3F"/>
                </a:solidFill>
                <a:latin typeface="Candara"/>
              </a:rPr>
              <a:t>What do you feel are </a:t>
            </a:r>
            <a:r>
              <a:rPr lang="en-GB" sz="3200" dirty="0">
                <a:solidFill>
                  <a:srgbClr val="3F3F3F"/>
                </a:solidFill>
                <a:latin typeface="Candara"/>
              </a:rPr>
              <a:t>the </a:t>
            </a:r>
            <a:r>
              <a:rPr lang="en-GB" sz="3200" b="1" dirty="0">
                <a:solidFill>
                  <a:srgbClr val="3F3F3F"/>
                </a:solidFill>
                <a:latin typeface="Candara"/>
              </a:rPr>
              <a:t>professional</a:t>
            </a:r>
            <a:r>
              <a:rPr lang="en-GB" sz="3200" dirty="0">
                <a:solidFill>
                  <a:srgbClr val="3F3F3F"/>
                </a:solidFill>
                <a:latin typeface="Candara"/>
              </a:rPr>
              <a:t> and </a:t>
            </a:r>
            <a:r>
              <a:rPr lang="en-GB" sz="3200" b="1" dirty="0">
                <a:solidFill>
                  <a:schemeClr val="bg1"/>
                </a:solidFill>
                <a:latin typeface="Candara"/>
              </a:rPr>
              <a:t>personal skills </a:t>
            </a:r>
            <a:r>
              <a:rPr lang="en-GB" sz="3200" dirty="0">
                <a:solidFill>
                  <a:srgbClr val="3F3F3F"/>
                </a:solidFill>
                <a:latin typeface="Candara"/>
              </a:rPr>
              <a:t>required for this particular job? </a:t>
            </a:r>
            <a:endParaRPr lang="en-US" sz="3200" dirty="0">
              <a:solidFill>
                <a:srgbClr val="3F3F3F"/>
              </a:solidFill>
              <a:latin typeface="Candara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84056" y="432769"/>
            <a:ext cx="109518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Chose one of the job roles from the list below ( one that is NOT your own focus) and answer the questions ….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ARCHITECT, PROJECT MANAGER, QUANTITY SURVEYOR, STRUCTURAL ENGINEER, SITE ENGINEER, PLANNER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318504" y="5898229"/>
            <a:ext cx="2443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20 minutes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966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07568" y="908721"/>
            <a:ext cx="2232248" cy="193899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solidFill>
                  <a:srgbClr val="3F3F3F"/>
                </a:solidFill>
                <a:latin typeface="Candara"/>
              </a:rPr>
              <a:t>Job Description</a:t>
            </a:r>
          </a:p>
          <a:p>
            <a:endParaRPr lang="en-GB" sz="2400" b="1" u="sng" dirty="0">
              <a:solidFill>
                <a:srgbClr val="3F3F3F"/>
              </a:solidFill>
              <a:latin typeface="Candara"/>
            </a:endParaRPr>
          </a:p>
          <a:p>
            <a:endParaRPr lang="en-GB" sz="2400" b="1" u="sng" dirty="0">
              <a:solidFill>
                <a:srgbClr val="3F3F3F"/>
              </a:solidFill>
              <a:latin typeface="Candara"/>
            </a:endParaRPr>
          </a:p>
          <a:p>
            <a:endParaRPr lang="en-GB" sz="2400" b="1" dirty="0">
              <a:solidFill>
                <a:srgbClr val="3F3F3F"/>
              </a:solidFill>
              <a:latin typeface="Candara"/>
            </a:endParaRPr>
          </a:p>
          <a:p>
            <a:endParaRPr lang="en-GB" sz="2400" b="1" u="sng" dirty="0">
              <a:solidFill>
                <a:srgbClr val="3F3F3F"/>
              </a:solidFill>
              <a:latin typeface="Candara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877954" y="913186"/>
            <a:ext cx="2232248" cy="452431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solidFill>
                  <a:srgbClr val="3F3F3F"/>
                </a:solidFill>
                <a:latin typeface="Candara"/>
              </a:rPr>
              <a:t>Professional Skills Required</a:t>
            </a:r>
          </a:p>
          <a:p>
            <a:endParaRPr lang="en-GB" sz="2400" b="1" u="sng" dirty="0">
              <a:solidFill>
                <a:srgbClr val="3F3F3F"/>
              </a:solidFill>
              <a:latin typeface="Candara"/>
            </a:endParaRPr>
          </a:p>
          <a:p>
            <a:r>
              <a:rPr lang="en-GB" sz="2400" b="1" dirty="0">
                <a:solidFill>
                  <a:srgbClr val="3F3F3F"/>
                </a:solidFill>
                <a:latin typeface="Candara"/>
              </a:rPr>
              <a:t>1</a:t>
            </a:r>
          </a:p>
          <a:p>
            <a:r>
              <a:rPr lang="en-GB" sz="2400" b="1" dirty="0">
                <a:solidFill>
                  <a:srgbClr val="3F3F3F"/>
                </a:solidFill>
                <a:latin typeface="Candara"/>
              </a:rPr>
              <a:t>2</a:t>
            </a:r>
          </a:p>
          <a:p>
            <a:r>
              <a:rPr lang="en-GB" sz="2400" b="1" dirty="0">
                <a:solidFill>
                  <a:srgbClr val="3F3F3F"/>
                </a:solidFill>
                <a:latin typeface="Candara"/>
              </a:rPr>
              <a:t>3</a:t>
            </a:r>
          </a:p>
          <a:p>
            <a:r>
              <a:rPr lang="en-GB" sz="2400" b="1" dirty="0">
                <a:solidFill>
                  <a:srgbClr val="3F3F3F"/>
                </a:solidFill>
                <a:latin typeface="Candara"/>
              </a:rPr>
              <a:t>4</a:t>
            </a:r>
          </a:p>
          <a:p>
            <a:r>
              <a:rPr lang="en-GB" sz="2400" b="1" dirty="0">
                <a:solidFill>
                  <a:srgbClr val="3F3F3F"/>
                </a:solidFill>
                <a:latin typeface="Candara"/>
              </a:rPr>
              <a:t>5</a:t>
            </a:r>
          </a:p>
          <a:p>
            <a:r>
              <a:rPr lang="en-GB" sz="2400" b="1" dirty="0">
                <a:solidFill>
                  <a:srgbClr val="3F3F3F"/>
                </a:solidFill>
                <a:latin typeface="Candara"/>
              </a:rPr>
              <a:t>6</a:t>
            </a:r>
          </a:p>
          <a:p>
            <a:r>
              <a:rPr lang="en-GB" sz="2400" b="1" dirty="0">
                <a:solidFill>
                  <a:srgbClr val="3F3F3F"/>
                </a:solidFill>
                <a:latin typeface="Candara"/>
              </a:rPr>
              <a:t>7</a:t>
            </a:r>
          </a:p>
          <a:p>
            <a:r>
              <a:rPr lang="en-GB" sz="2400" b="1" dirty="0">
                <a:solidFill>
                  <a:srgbClr val="3F3F3F"/>
                </a:solidFill>
                <a:latin typeface="Candara"/>
              </a:rPr>
              <a:t>8</a:t>
            </a:r>
          </a:p>
          <a:p>
            <a:endParaRPr lang="en-GB" sz="2400" b="1" u="sng" dirty="0">
              <a:solidFill>
                <a:srgbClr val="3F3F3F"/>
              </a:solidFill>
              <a:latin typeface="Candara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544261" y="908720"/>
            <a:ext cx="2232248" cy="452431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solidFill>
                  <a:srgbClr val="3F3F3F"/>
                </a:solidFill>
                <a:latin typeface="Candara"/>
              </a:rPr>
              <a:t>Personal Skills Required</a:t>
            </a:r>
          </a:p>
          <a:p>
            <a:endParaRPr lang="en-GB" sz="2400" b="1" u="sng" dirty="0">
              <a:solidFill>
                <a:srgbClr val="3F3F3F"/>
              </a:solidFill>
              <a:latin typeface="Candara"/>
            </a:endParaRPr>
          </a:p>
          <a:p>
            <a:r>
              <a:rPr lang="en-GB" sz="2400" b="1" dirty="0">
                <a:solidFill>
                  <a:srgbClr val="3F3F3F"/>
                </a:solidFill>
                <a:latin typeface="Candara"/>
              </a:rPr>
              <a:t>1</a:t>
            </a:r>
          </a:p>
          <a:p>
            <a:r>
              <a:rPr lang="en-GB" sz="2400" b="1" dirty="0">
                <a:solidFill>
                  <a:srgbClr val="3F3F3F"/>
                </a:solidFill>
                <a:latin typeface="Candara"/>
              </a:rPr>
              <a:t>2</a:t>
            </a:r>
          </a:p>
          <a:p>
            <a:r>
              <a:rPr lang="en-GB" sz="2400" b="1" dirty="0">
                <a:solidFill>
                  <a:srgbClr val="3F3F3F"/>
                </a:solidFill>
                <a:latin typeface="Candara"/>
              </a:rPr>
              <a:t>3</a:t>
            </a:r>
          </a:p>
          <a:p>
            <a:r>
              <a:rPr lang="en-GB" sz="2400" b="1" dirty="0">
                <a:solidFill>
                  <a:srgbClr val="3F3F3F"/>
                </a:solidFill>
                <a:latin typeface="Candara"/>
              </a:rPr>
              <a:t>4</a:t>
            </a:r>
          </a:p>
          <a:p>
            <a:r>
              <a:rPr lang="en-GB" sz="2400" b="1" dirty="0">
                <a:solidFill>
                  <a:srgbClr val="3F3F3F"/>
                </a:solidFill>
                <a:latin typeface="Candara"/>
              </a:rPr>
              <a:t>5</a:t>
            </a:r>
          </a:p>
          <a:p>
            <a:r>
              <a:rPr lang="en-GB" sz="2400" b="1" dirty="0">
                <a:solidFill>
                  <a:srgbClr val="3F3F3F"/>
                </a:solidFill>
                <a:latin typeface="Candara"/>
              </a:rPr>
              <a:t>6</a:t>
            </a:r>
          </a:p>
          <a:p>
            <a:r>
              <a:rPr lang="en-GB" sz="2400" b="1" dirty="0">
                <a:solidFill>
                  <a:srgbClr val="3F3F3F"/>
                </a:solidFill>
                <a:latin typeface="Candara"/>
              </a:rPr>
              <a:t>7</a:t>
            </a:r>
          </a:p>
          <a:p>
            <a:r>
              <a:rPr lang="en-GB" sz="2400" b="1" dirty="0">
                <a:solidFill>
                  <a:srgbClr val="3F3F3F"/>
                </a:solidFill>
                <a:latin typeface="Candara"/>
              </a:rPr>
              <a:t>8</a:t>
            </a:r>
          </a:p>
          <a:p>
            <a:endParaRPr lang="en-GB" sz="2400" b="1" u="sng" dirty="0">
              <a:solidFill>
                <a:srgbClr val="3F3F3F"/>
              </a:solidFill>
              <a:latin typeface="Candara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467708" y="134075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solidFill>
                  <a:srgbClr val="3F3F3F"/>
                </a:solidFill>
                <a:latin typeface="Candara"/>
              </a:rPr>
              <a:t>PROJECT MANAGER</a:t>
            </a:r>
            <a:endParaRPr lang="en-US" sz="2800" b="1" u="sng" dirty="0">
              <a:solidFill>
                <a:srgbClr val="3F3F3F"/>
              </a:solidFill>
              <a:latin typeface="Candara"/>
            </a:endParaRPr>
          </a:p>
        </p:txBody>
      </p:sp>
    </p:spTree>
    <p:extLst>
      <p:ext uri="{BB962C8B-B14F-4D97-AF65-F5344CB8AC3E}">
        <p14:creationId xmlns:p14="http://schemas.microsoft.com/office/powerpoint/2010/main" val="3747404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91544" y="47667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74320" indent="-274320">
              <a:spcBef>
                <a:spcPct val="20000"/>
              </a:spcBef>
              <a:defRPr/>
            </a:pPr>
            <a:r>
              <a:rPr lang="en-US" altLang="en-US" sz="3600" b="1" dirty="0">
                <a:solidFill>
                  <a:schemeClr val="bg1"/>
                </a:solidFill>
              </a:rPr>
              <a:t>The  Architect 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91544" y="1340769"/>
            <a:ext cx="792088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Operate as sole traders or partnerships, adhering to strict codes of professional practice.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Rely on the reputation </a:t>
            </a:r>
            <a:r>
              <a:rPr lang="en-GB" sz="2000" dirty="0">
                <a:solidFill>
                  <a:schemeClr val="bg1"/>
                </a:solidFill>
              </a:rPr>
              <a:t>gained through the impacts of their previous work.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Trained in all aspects of building design,  they are </a:t>
            </a:r>
            <a:r>
              <a:rPr lang="en-GB" sz="2000" b="1" dirty="0">
                <a:solidFill>
                  <a:schemeClr val="bg1"/>
                </a:solidFill>
              </a:rPr>
              <a:t>artistically gifted ‘outside the box’ thinkers</a:t>
            </a:r>
            <a:r>
              <a:rPr lang="en-GB" sz="2000" dirty="0">
                <a:solidFill>
                  <a:schemeClr val="bg1"/>
                </a:solidFill>
              </a:rPr>
              <a:t>, that </a:t>
            </a:r>
            <a:r>
              <a:rPr lang="en-GB" sz="2000" b="1" dirty="0">
                <a:solidFill>
                  <a:schemeClr val="bg1"/>
                </a:solidFill>
              </a:rPr>
              <a:t>combine form (shape), new technologies, new materials and sustainability.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The Design of structure is so complex, </a:t>
            </a:r>
            <a:r>
              <a:rPr lang="en-GB" sz="2000" b="1" dirty="0">
                <a:solidFill>
                  <a:schemeClr val="bg1"/>
                </a:solidFill>
              </a:rPr>
              <a:t>advice may be sought by the Architect from a specialist Structural Engineer</a:t>
            </a:r>
            <a:r>
              <a:rPr lang="en-GB" sz="2000" dirty="0">
                <a:solidFill>
                  <a:schemeClr val="bg1"/>
                </a:solidFill>
              </a:rPr>
              <a:t>, who would assist with problems related to calculations of structural stability and soil bearing capacity.</a:t>
            </a:r>
          </a:p>
        </p:txBody>
      </p:sp>
    </p:spTree>
    <p:extLst>
      <p:ext uri="{BB962C8B-B14F-4D97-AF65-F5344CB8AC3E}">
        <p14:creationId xmlns:p14="http://schemas.microsoft.com/office/powerpoint/2010/main" val="770341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47529" y="404665"/>
            <a:ext cx="52325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74320" indent="-274320">
              <a:spcBef>
                <a:spcPct val="20000"/>
              </a:spcBef>
              <a:defRPr/>
            </a:pPr>
            <a:r>
              <a:rPr lang="en-US" altLang="en-US" sz="3600" b="1" dirty="0">
                <a:solidFill>
                  <a:schemeClr val="bg1"/>
                </a:solidFill>
              </a:rPr>
              <a:t>The  Structural Engineer 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47528" y="1412777"/>
            <a:ext cx="820891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Receives all structural queries and problems from the Architect.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Will advise on sizes of structural components and their orientation in the design to allow the safe transfer of loads from one member to another….. and into the foundations.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Skilled Mathematician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Generally, the stability of the </a:t>
            </a:r>
          </a:p>
          <a:p>
            <a:r>
              <a:rPr lang="en-GB" sz="2000" dirty="0">
                <a:solidFill>
                  <a:schemeClr val="bg1"/>
                </a:solidFill>
              </a:rPr>
              <a:t>     whole structure is his/her </a:t>
            </a:r>
          </a:p>
          <a:p>
            <a:r>
              <a:rPr lang="en-GB" sz="2000" dirty="0">
                <a:solidFill>
                  <a:schemeClr val="bg1"/>
                </a:solidFill>
              </a:rPr>
              <a:t>     responsibility !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098" name="Picture 2" descr="All about Structural Engineeri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985" y="3837480"/>
            <a:ext cx="4260747" cy="2834629"/>
          </a:xfrm>
          <a:prstGeom prst="rect">
            <a:avLst/>
          </a:prstGeom>
          <a:noFill/>
          <a:ln w="381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2662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1672114" y="44535"/>
            <a:ext cx="3343766" cy="1368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74320" indent="-274320">
              <a:spcBef>
                <a:spcPct val="20000"/>
              </a:spcBef>
              <a:defRPr/>
            </a:pPr>
            <a:r>
              <a:rPr lang="en-US" altLang="en-US" sz="3600" dirty="0">
                <a:solidFill>
                  <a:schemeClr val="bg1"/>
                </a:solidFill>
              </a:rPr>
              <a:t>The  Project</a:t>
            </a:r>
          </a:p>
          <a:p>
            <a:pPr marL="274320" indent="-274320">
              <a:spcBef>
                <a:spcPct val="20000"/>
              </a:spcBef>
              <a:defRPr/>
            </a:pPr>
            <a:r>
              <a:rPr lang="en-US" altLang="en-US" sz="3600" dirty="0">
                <a:solidFill>
                  <a:schemeClr val="bg1"/>
                </a:solidFill>
              </a:rPr>
              <a:t>Manager ?  </a:t>
            </a:r>
          </a:p>
          <a:p>
            <a:pPr marL="274320" indent="-274320">
              <a:spcBef>
                <a:spcPct val="20000"/>
              </a:spcBef>
              <a:defRPr/>
            </a:pPr>
            <a:endParaRPr lang="en-US" altLang="en-US" sz="3600" dirty="0">
              <a:solidFill>
                <a:schemeClr val="bg1"/>
              </a:solidFill>
            </a:endParaRPr>
          </a:p>
        </p:txBody>
      </p:sp>
      <p:sp>
        <p:nvSpPr>
          <p:cNvPr id="5" name="Title 3"/>
          <p:cNvSpPr txBox="1">
            <a:spLocks/>
          </p:cNvSpPr>
          <p:nvPr/>
        </p:nvSpPr>
        <p:spPr>
          <a:xfrm>
            <a:off x="1703512" y="1412776"/>
            <a:ext cx="4176464" cy="57606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0000" lnSpcReduction="10000"/>
          </a:bodyPr>
          <a:lstStyle/>
          <a:p>
            <a:pPr marL="274320" indent="-274320" algn="just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altLang="en-US" sz="2100" dirty="0">
                <a:solidFill>
                  <a:schemeClr val="bg1"/>
                </a:solidFill>
              </a:rPr>
              <a:t>Is responsible for leading and coordinating the project effort from inception to its successful completion. </a:t>
            </a:r>
          </a:p>
          <a:p>
            <a:pPr marL="274320" indent="-274320" algn="just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altLang="en-US" sz="2100" dirty="0">
                <a:solidFill>
                  <a:schemeClr val="bg1"/>
                </a:solidFill>
              </a:rPr>
              <a:t>He is a manpower and situation manager</a:t>
            </a:r>
          </a:p>
          <a:p>
            <a:pPr marL="274320" indent="-274320" algn="just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altLang="en-US" sz="2100" dirty="0">
                <a:solidFill>
                  <a:schemeClr val="bg1"/>
                </a:solidFill>
              </a:rPr>
              <a:t>Control the site work in management of time, cost and quality.</a:t>
            </a:r>
          </a:p>
          <a:p>
            <a:pPr marL="274320" indent="-274320" algn="just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altLang="en-US" sz="2100" dirty="0">
                <a:solidFill>
                  <a:schemeClr val="bg1"/>
                </a:solidFill>
              </a:rPr>
              <a:t>Directs administration and communications.</a:t>
            </a:r>
          </a:p>
          <a:p>
            <a:pPr marL="274320" indent="-274320" algn="just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altLang="en-US" sz="2100" dirty="0">
                <a:solidFill>
                  <a:schemeClr val="bg1"/>
                </a:solidFill>
              </a:rPr>
              <a:t>Liaison point for Clients representatives and Contractor’s</a:t>
            </a:r>
          </a:p>
          <a:p>
            <a:pPr algn="just">
              <a:spcBef>
                <a:spcPct val="20000"/>
              </a:spcBef>
              <a:defRPr/>
            </a:pPr>
            <a:r>
              <a:rPr lang="en-US" altLang="en-US" sz="2100" dirty="0">
                <a:solidFill>
                  <a:schemeClr val="bg1"/>
                </a:solidFill>
              </a:rPr>
              <a:t>     head-office.</a:t>
            </a:r>
          </a:p>
          <a:p>
            <a:pPr marL="342900" indent="-342900" algn="just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2100" dirty="0">
                <a:solidFill>
                  <a:schemeClr val="bg1"/>
                </a:solidFill>
              </a:rPr>
              <a:t>Liaison with Marketing specialist in new housing developments.</a:t>
            </a:r>
          </a:p>
          <a:p>
            <a:pPr>
              <a:spcBef>
                <a:spcPct val="20000"/>
              </a:spcBef>
              <a:defRPr/>
            </a:pPr>
            <a:endParaRPr lang="en-US" altLang="en-US" sz="2100" dirty="0">
              <a:solidFill>
                <a:schemeClr val="bg1"/>
              </a:solidFill>
            </a:endParaRPr>
          </a:p>
          <a:p>
            <a:pPr>
              <a:spcBef>
                <a:spcPct val="20000"/>
              </a:spcBef>
              <a:defRPr/>
            </a:pPr>
            <a:r>
              <a:rPr lang="en-US" altLang="en-US" dirty="0">
                <a:solidFill>
                  <a:schemeClr val="bg1"/>
                </a:solidFill>
              </a:rPr>
              <a:t/>
            </a:r>
            <a:br>
              <a:rPr lang="en-US" altLang="en-US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Picture 9" descr="pm.tiff                                                        0015D192Macintosh HD                   C4DF8719: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3993" y="476672"/>
            <a:ext cx="4441939" cy="5544616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2" name="TextBox 1"/>
          <p:cNvSpPr txBox="1"/>
          <p:nvPr/>
        </p:nvSpPr>
        <p:spPr>
          <a:xfrm>
            <a:off x="6312024" y="4581129"/>
            <a:ext cx="1008112" cy="30777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Architect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479044" y="4914866"/>
            <a:ext cx="929324" cy="69249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1300" b="1" dirty="0">
                <a:solidFill>
                  <a:schemeClr val="bg1"/>
                </a:solidFill>
              </a:rPr>
              <a:t>Structural / Technical</a:t>
            </a:r>
          </a:p>
          <a:p>
            <a:r>
              <a:rPr lang="en-GB" sz="1300" b="1" dirty="0">
                <a:solidFill>
                  <a:schemeClr val="bg1"/>
                </a:solidFill>
              </a:rPr>
              <a:t>      lead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408368" y="3095092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M+E  etc.</a:t>
            </a:r>
          </a:p>
        </p:txBody>
      </p:sp>
    </p:spTree>
    <p:extLst>
      <p:ext uri="{BB962C8B-B14F-4D97-AF65-F5344CB8AC3E}">
        <p14:creationId xmlns:p14="http://schemas.microsoft.com/office/powerpoint/2010/main" val="31766455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91544" y="47667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74320" indent="-274320">
              <a:spcBef>
                <a:spcPct val="20000"/>
              </a:spcBef>
              <a:defRPr/>
            </a:pPr>
            <a:r>
              <a:rPr lang="en-US" altLang="en-US" sz="3600" b="1" dirty="0">
                <a:solidFill>
                  <a:schemeClr val="bg1"/>
                </a:solidFill>
              </a:rPr>
              <a:t>The  Site Engineer 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063552" y="1628801"/>
            <a:ext cx="813690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Permanently based on site operative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Takes instruction from the Project Manager.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Sets out the framework of the Build for all excavation, concrete, steelwork, brickwork and drainage ( and liaises with specialist sub-contractors (M+E.. etc.))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Assists in quality control, on site records and reporting on issues/progress.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Checks the work, levels, verticality and installation as the work proceeds.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Reports to Project Manager</a:t>
            </a:r>
          </a:p>
        </p:txBody>
      </p:sp>
      <p:pic>
        <p:nvPicPr>
          <p:cNvPr id="3074" name="Picture 2" descr="http://www.amanoverseas.com/images/engine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144" y="188640"/>
            <a:ext cx="3168352" cy="2376264"/>
          </a:xfrm>
          <a:prstGeom prst="rect">
            <a:avLst/>
          </a:prstGeom>
          <a:noFill/>
          <a:ln w="28575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384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91544" y="476673"/>
            <a:ext cx="58326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indent="-274320">
              <a:spcBef>
                <a:spcPct val="20000"/>
              </a:spcBef>
              <a:defRPr/>
            </a:pPr>
            <a:r>
              <a:rPr lang="en-US" altLang="en-US" sz="3600" b="1" dirty="0">
                <a:solidFill>
                  <a:schemeClr val="bg1"/>
                </a:solidFill>
              </a:rPr>
              <a:t>The  Quantity Surveyor 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135560" y="1484784"/>
            <a:ext cx="7920880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Is equal to the Project Manager, but more usually is directed by the Chief Surveyor (or Commercial Manager) at Head Office.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Measures the work done on site and agrees payment with the Client’s professional QS.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Records and prices variations to the work shown in the Bills of Quantity by the Architect, so that claims for payment may be made.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Prepares the ‘Final Account’, taking into consideration any overrun of work, which may lead to additional claim for </a:t>
            </a:r>
            <a:r>
              <a:rPr lang="en-GB" b="1" dirty="0">
                <a:solidFill>
                  <a:schemeClr val="bg1"/>
                </a:solidFill>
              </a:rPr>
              <a:t>preliminaries</a:t>
            </a:r>
            <a:r>
              <a:rPr lang="en-GB" dirty="0">
                <a:solidFill>
                  <a:schemeClr val="bg1"/>
                </a:solidFill>
              </a:rPr>
              <a:t>, price fluctuations….etc.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Records and agrees the work done monthly with the various sub-contractors.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Is responsible for the Cost-Control information reports being sent to the Head Office so that the progress can be monitored against the costs of the job.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662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09767" y="237141"/>
            <a:ext cx="575991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74320" indent="-274320">
              <a:spcBef>
                <a:spcPct val="20000"/>
              </a:spcBef>
              <a:defRPr/>
            </a:pPr>
            <a:r>
              <a:rPr lang="en-US" altLang="en-US" sz="3600" b="1" dirty="0">
                <a:solidFill>
                  <a:schemeClr val="bg1"/>
                </a:solidFill>
              </a:rPr>
              <a:t>The  Planner / Programmer 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09767" y="1342974"/>
            <a:ext cx="828092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Assists the Project Manager to prepare weekly programmes of work for the main contractor and various sub-contractors, using the initial master programme as a guide.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Up-dates the master programme (bar chart and critical path) when required to take into account progress, time delay and variations.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Records and reports the various stages of work as they are completed so that progress can be monitored by the Project Manager.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2050" name="Picture 2" descr="Gantt Chart">
            <a:hlinkClick r:id="rId2" tooltip="Gantt Chart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58" y="4420945"/>
            <a:ext cx="4857750" cy="2376264"/>
          </a:xfrm>
          <a:prstGeom prst="rect">
            <a:avLst/>
          </a:prstGeom>
          <a:noFill/>
          <a:ln w="381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857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32832" y="1523876"/>
            <a:ext cx="74168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600" dirty="0">
                <a:solidFill>
                  <a:srgbClr val="3F3F3F"/>
                </a:solidFill>
                <a:latin typeface="Candara"/>
              </a:rPr>
              <a:t>Sketch out a  organisational chart for a typical </a:t>
            </a:r>
            <a:r>
              <a:rPr lang="en-GB" sz="3600" b="1" dirty="0">
                <a:solidFill>
                  <a:srgbClr val="3F3F3F"/>
                </a:solidFill>
                <a:latin typeface="Candara"/>
              </a:rPr>
              <a:t>medium size Construction Company</a:t>
            </a:r>
            <a:r>
              <a:rPr lang="en-GB" sz="3600" dirty="0">
                <a:solidFill>
                  <a:srgbClr val="3F3F3F"/>
                </a:solidFill>
                <a:latin typeface="Candara"/>
              </a:rPr>
              <a:t>, using  some of the relevant  personnel from the list just completed….</a:t>
            </a:r>
          </a:p>
          <a:p>
            <a:pPr algn="just"/>
            <a:r>
              <a:rPr lang="en-GB" sz="3600" dirty="0">
                <a:solidFill>
                  <a:srgbClr val="3F3F3F"/>
                </a:solidFill>
                <a:latin typeface="Candara"/>
              </a:rPr>
              <a:t>Start with the ‘managing director’.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332832" y="519644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3F3F3F"/>
                </a:solidFill>
                <a:latin typeface="Candara"/>
              </a:rPr>
              <a:t>Exercise </a:t>
            </a:r>
            <a:r>
              <a:rPr lang="en-GB" sz="3600" dirty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3600" dirty="0">
                <a:solidFill>
                  <a:srgbClr val="3F3F3F"/>
                </a:solidFill>
                <a:latin typeface="Candara"/>
              </a:rPr>
              <a:t>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716888" y="5784325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3F3F3F"/>
                </a:solidFill>
                <a:latin typeface="Candara"/>
              </a:rPr>
              <a:t>20 minutes</a:t>
            </a:r>
          </a:p>
        </p:txBody>
      </p:sp>
    </p:spTree>
    <p:extLst>
      <p:ext uri="{BB962C8B-B14F-4D97-AF65-F5344CB8AC3E}">
        <p14:creationId xmlns:p14="http://schemas.microsoft.com/office/powerpoint/2010/main" val="2816564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6157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03512" y="6309320"/>
            <a:ext cx="792088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>
              <a:solidFill>
                <a:srgbClr val="FFFFFF"/>
              </a:solidFill>
              <a:latin typeface="Candara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087888" y="3212976"/>
            <a:ext cx="864096" cy="36933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solidFill>
                  <a:srgbClr val="3F3F3F"/>
                </a:solidFill>
                <a:latin typeface="Candara"/>
              </a:rPr>
              <a:t>Project </a:t>
            </a:r>
          </a:p>
          <a:p>
            <a:pPr algn="ctr"/>
            <a:r>
              <a:rPr lang="en-GB" sz="900" dirty="0">
                <a:solidFill>
                  <a:srgbClr val="3F3F3F"/>
                </a:solidFill>
                <a:latin typeface="Candara"/>
              </a:rPr>
              <a:t>Manager</a:t>
            </a:r>
          </a:p>
        </p:txBody>
      </p:sp>
      <p:cxnSp>
        <p:nvCxnSpPr>
          <p:cNvPr id="6" name="Straight Connector 5"/>
          <p:cNvCxnSpPr/>
          <p:nvPr/>
        </p:nvCxnSpPr>
        <p:spPr>
          <a:xfrm>
            <a:off x="8184232" y="2996952"/>
            <a:ext cx="0" cy="28803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7752184" y="3212976"/>
            <a:ext cx="864096" cy="36933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solidFill>
                  <a:srgbClr val="3F3F3F"/>
                </a:solidFill>
                <a:latin typeface="Candara"/>
              </a:rPr>
              <a:t>Quantity </a:t>
            </a:r>
          </a:p>
          <a:p>
            <a:pPr algn="ctr"/>
            <a:r>
              <a:rPr lang="en-GB" sz="900" dirty="0">
                <a:solidFill>
                  <a:srgbClr val="3F3F3F"/>
                </a:solidFill>
                <a:latin typeface="Candara"/>
              </a:rPr>
              <a:t>Surveyor</a:t>
            </a:r>
          </a:p>
        </p:txBody>
      </p:sp>
      <p:cxnSp>
        <p:nvCxnSpPr>
          <p:cNvPr id="10" name="Straight Connector 9"/>
          <p:cNvCxnSpPr>
            <a:stCxn id="4" idx="3"/>
            <a:endCxn id="8" idx="1"/>
          </p:cNvCxnSpPr>
          <p:nvPr/>
        </p:nvCxnSpPr>
        <p:spPr>
          <a:xfrm>
            <a:off x="5951984" y="3397642"/>
            <a:ext cx="18002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8328248" y="404665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ysClr val="windowText" lastClr="000000"/>
                </a:solidFill>
                <a:latin typeface="Candara"/>
              </a:rPr>
              <a:t>Plus ‘Security’</a:t>
            </a:r>
          </a:p>
          <a:p>
            <a:r>
              <a:rPr lang="en-GB" dirty="0">
                <a:solidFill>
                  <a:sysClr val="windowText" lastClr="000000"/>
                </a:solidFill>
                <a:latin typeface="Candara"/>
              </a:rPr>
              <a:t>Plus ‘Q.A.’</a:t>
            </a:r>
          </a:p>
        </p:txBody>
      </p:sp>
    </p:spTree>
    <p:extLst>
      <p:ext uri="{BB962C8B-B14F-4D97-AF65-F5344CB8AC3E}">
        <p14:creationId xmlns:p14="http://schemas.microsoft.com/office/powerpoint/2010/main" val="1476659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67608" y="1052736"/>
            <a:ext cx="72008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What are the principal stages of the development of the construction tender process to get our building built?</a:t>
            </a:r>
          </a:p>
          <a:p>
            <a:endParaRPr lang="en-US" sz="3600" dirty="0"/>
          </a:p>
        </p:txBody>
      </p:sp>
      <p:sp>
        <p:nvSpPr>
          <p:cNvPr id="2" name="TextBox 1"/>
          <p:cNvSpPr txBox="1"/>
          <p:nvPr/>
        </p:nvSpPr>
        <p:spPr>
          <a:xfrm>
            <a:off x="3575720" y="4314292"/>
            <a:ext cx="54726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Sketch these initially  for the main contractor…start this from the decision to build by the client</a:t>
            </a: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930755" y="6044271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10 minutes</a:t>
            </a:r>
            <a:endParaRPr lang="en-US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14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7569" y="509628"/>
            <a:ext cx="7820761" cy="58717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91544" y="5877272"/>
            <a:ext cx="8352928" cy="677108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sz="2000" b="1" dirty="0">
                <a:solidFill>
                  <a:schemeClr val="bg1"/>
                </a:solidFill>
              </a:rPr>
              <a:t>What is initiated at this stage of the process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7248128" y="3113148"/>
            <a:ext cx="1491023" cy="3091657"/>
          </a:xfrm>
          <a:prstGeom prst="straightConnector1">
            <a:avLst/>
          </a:prstGeom>
          <a:ln w="571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1868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2728" y="701080"/>
            <a:ext cx="8887968" cy="539492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cxnSp>
        <p:nvCxnSpPr>
          <p:cNvPr id="4" name="Straight Connector 3"/>
          <p:cNvCxnSpPr>
            <a:stCxn id="2" idx="0"/>
          </p:cNvCxnSpPr>
          <p:nvPr/>
        </p:nvCxnSpPr>
        <p:spPr>
          <a:xfrm flipH="1">
            <a:off x="6096000" y="701080"/>
            <a:ext cx="712" cy="54642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>
            <a:off x="5457056" y="2348880"/>
            <a:ext cx="1143000" cy="381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8915400" y="1295401"/>
            <a:ext cx="152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28" name="Straight Connector 27"/>
          <p:cNvCxnSpPr/>
          <p:nvPr/>
        </p:nvCxnSpPr>
        <p:spPr>
          <a:xfrm flipV="1">
            <a:off x="3314700" y="1836420"/>
            <a:ext cx="38100" cy="381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Flowchart: Connector 32"/>
          <p:cNvSpPr/>
          <p:nvPr/>
        </p:nvSpPr>
        <p:spPr>
          <a:xfrm>
            <a:off x="3181350" y="1447800"/>
            <a:ext cx="342900" cy="381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TextBox 33"/>
          <p:cNvSpPr txBox="1"/>
          <p:nvPr/>
        </p:nvSpPr>
        <p:spPr>
          <a:xfrm>
            <a:off x="3154952" y="1515190"/>
            <a:ext cx="47625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EIA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3181351" y="118428"/>
            <a:ext cx="5915569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PROCESS FROM INCEPTION TO SITE OPERATION</a:t>
            </a:r>
          </a:p>
        </p:txBody>
      </p:sp>
      <p:cxnSp>
        <p:nvCxnSpPr>
          <p:cNvPr id="36" name="Straight Connector 35"/>
          <p:cNvCxnSpPr/>
          <p:nvPr/>
        </p:nvCxnSpPr>
        <p:spPr>
          <a:xfrm flipV="1">
            <a:off x="3314700" y="3733800"/>
            <a:ext cx="0" cy="4572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8" name="Flowchart: Connector 37"/>
          <p:cNvSpPr/>
          <p:nvPr/>
        </p:nvSpPr>
        <p:spPr>
          <a:xfrm>
            <a:off x="3108824" y="4191000"/>
            <a:ext cx="449852" cy="381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TextBox 38"/>
          <p:cNvSpPr txBox="1"/>
          <p:nvPr/>
        </p:nvSpPr>
        <p:spPr>
          <a:xfrm>
            <a:off x="3100385" y="4258390"/>
            <a:ext cx="65777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H+sty.</a:t>
            </a:r>
          </a:p>
        </p:txBody>
      </p:sp>
    </p:spTree>
    <p:extLst>
      <p:ext uri="{BB962C8B-B14F-4D97-AF65-F5344CB8AC3E}">
        <p14:creationId xmlns:p14="http://schemas.microsoft.com/office/powerpoint/2010/main" val="2109449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roject management triangl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9696" y="1700809"/>
            <a:ext cx="5644982" cy="4154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://saasmarkets.com/wordpress/wp-content/up/2013/08/Project-Managemen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495779" y="342028"/>
            <a:ext cx="2051720" cy="1308998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</p:pic>
      <p:sp>
        <p:nvSpPr>
          <p:cNvPr id="2" name="TextBox 1"/>
          <p:cNvSpPr txBox="1"/>
          <p:nvPr/>
        </p:nvSpPr>
        <p:spPr>
          <a:xfrm>
            <a:off x="1775520" y="260648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chemeClr val="bg1"/>
                </a:solidFill>
              </a:rPr>
              <a:t>CONSIDERATIONS FOR OUR NEW PROJECT</a:t>
            </a:r>
          </a:p>
        </p:txBody>
      </p:sp>
    </p:spTree>
    <p:extLst>
      <p:ext uri="{BB962C8B-B14F-4D97-AF65-F5344CB8AC3E}">
        <p14:creationId xmlns:p14="http://schemas.microsoft.com/office/powerpoint/2010/main" val="1936932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360" y="255803"/>
            <a:ext cx="5760640" cy="648072"/>
          </a:xfrm>
          <a:solidFill>
            <a:schemeClr val="bg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en-US" sz="3600" dirty="0">
                <a:solidFill>
                  <a:schemeClr val="bg1"/>
                </a:solidFill>
                <a:latin typeface="+mn-lt"/>
              </a:rPr>
              <a:t>Project Management Logic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17"/>
          </p:nvPr>
        </p:nvSpPr>
        <p:spPr>
          <a:xfrm>
            <a:off x="1991544" y="1268760"/>
            <a:ext cx="3960440" cy="2592288"/>
          </a:xfrm>
        </p:spPr>
        <p:txBody>
          <a:bodyPr>
            <a:normAutofit fontScale="92500" lnSpcReduction="10000"/>
          </a:bodyPr>
          <a:lstStyle/>
          <a:p>
            <a:r>
              <a:rPr lang="en-US" sz="2100" b="1" dirty="0">
                <a:solidFill>
                  <a:schemeClr val="bg1"/>
                </a:solidFill>
              </a:rPr>
              <a:t>TIMING</a:t>
            </a:r>
            <a:r>
              <a:rPr lang="en-US" sz="2100" b="1" dirty="0"/>
              <a:t> </a:t>
            </a:r>
            <a:r>
              <a:rPr lang="en-US" sz="2100" dirty="0"/>
              <a:t>of the project</a:t>
            </a:r>
          </a:p>
          <a:p>
            <a:pPr lvl="1"/>
            <a:r>
              <a:rPr lang="en-US" sz="2100" dirty="0"/>
              <a:t>WHEN is the deadline?</a:t>
            </a:r>
          </a:p>
          <a:p>
            <a:pPr lvl="1"/>
            <a:r>
              <a:rPr lang="en-US" sz="2100" dirty="0"/>
              <a:t>In WHAT order do tasks need to be completed?</a:t>
            </a:r>
          </a:p>
          <a:p>
            <a:pPr lvl="1"/>
            <a:r>
              <a:rPr lang="en-US" sz="2100" dirty="0"/>
              <a:t>WHAT needs to be done?</a:t>
            </a:r>
          </a:p>
          <a:p>
            <a:pPr lvl="1"/>
            <a:r>
              <a:rPr lang="en-US" sz="2100" dirty="0"/>
              <a:t>Will the contract ‘run-on’</a:t>
            </a:r>
          </a:p>
          <a:p>
            <a:pPr lvl="1"/>
            <a:r>
              <a:rPr lang="en-US" sz="2100" dirty="0"/>
              <a:t>What are the implications of this?</a:t>
            </a:r>
          </a:p>
          <a:p>
            <a:pPr lvl="1"/>
            <a:endParaRPr lang="en-US" dirty="0" smtClean="0"/>
          </a:p>
          <a:p>
            <a:pPr lvl="1"/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18"/>
          </p:nvPr>
        </p:nvSpPr>
        <p:spPr>
          <a:xfrm>
            <a:off x="1991545" y="3933056"/>
            <a:ext cx="3657413" cy="1965960"/>
          </a:xfrm>
        </p:spPr>
        <p:txBody>
          <a:bodyPr>
            <a:noAutofit/>
          </a:bodyPr>
          <a:lstStyle/>
          <a:p>
            <a:r>
              <a:rPr lang="en-US" b="1" dirty="0" smtClean="0">
                <a:solidFill>
                  <a:schemeClr val="bg1"/>
                </a:solidFill>
              </a:rPr>
              <a:t>COST</a:t>
            </a:r>
            <a:r>
              <a:rPr lang="en-US" b="1" dirty="0" smtClean="0"/>
              <a:t> </a:t>
            </a:r>
            <a:r>
              <a:rPr lang="en-US" dirty="0" smtClean="0"/>
              <a:t>of the project</a:t>
            </a:r>
          </a:p>
          <a:p>
            <a:pPr lvl="1"/>
            <a:r>
              <a:rPr lang="en-US" dirty="0"/>
              <a:t>HOW MUCH will it cost to bring this project up to that standard</a:t>
            </a:r>
            <a:r>
              <a:rPr lang="en-US" dirty="0" smtClean="0"/>
              <a:t>? This with profit added will form the Tender.</a:t>
            </a:r>
          </a:p>
          <a:p>
            <a:pPr lvl="1"/>
            <a:r>
              <a:rPr lang="en-US" dirty="0" smtClean="0"/>
              <a:t>WHAT ‘choices’ cost more than others? </a:t>
            </a:r>
          </a:p>
          <a:p>
            <a:pPr lvl="1"/>
            <a:r>
              <a:rPr lang="en-US" dirty="0" smtClean="0"/>
              <a:t>Control and monitoring of costs during project delivery.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0" y="4221088"/>
            <a:ext cx="4248472" cy="2636912"/>
          </a:xfrm>
        </p:spPr>
        <p:txBody>
          <a:bodyPr>
            <a:normAutofit/>
          </a:bodyPr>
          <a:lstStyle/>
          <a:p>
            <a:r>
              <a:rPr lang="en-US" b="1" dirty="0" smtClean="0">
                <a:solidFill>
                  <a:schemeClr val="bg1"/>
                </a:solidFill>
              </a:rPr>
              <a:t>QUALITY</a:t>
            </a:r>
            <a:r>
              <a:rPr lang="en-US" dirty="0" smtClean="0"/>
              <a:t> of the project</a:t>
            </a:r>
          </a:p>
          <a:p>
            <a:pPr lvl="1"/>
            <a:r>
              <a:rPr lang="en-US" dirty="0" smtClean="0"/>
              <a:t>WHAT standards must be </a:t>
            </a:r>
          </a:p>
          <a:p>
            <a:pPr marL="457200" lvl="1" indent="0">
              <a:buNone/>
            </a:pPr>
            <a:r>
              <a:rPr lang="en-US" dirty="0"/>
              <a:t> </a:t>
            </a:r>
            <a:r>
              <a:rPr lang="en-US" dirty="0" smtClean="0"/>
              <a:t>      met?</a:t>
            </a:r>
          </a:p>
          <a:p>
            <a:pPr lvl="1"/>
            <a:r>
              <a:rPr lang="en-US" dirty="0" smtClean="0"/>
              <a:t>WHY is that standard important?</a:t>
            </a:r>
          </a:p>
          <a:p>
            <a:pPr lvl="1"/>
            <a:r>
              <a:rPr lang="en-US" dirty="0" smtClean="0"/>
              <a:t>Delivery to the Client’s request and to required standard </a:t>
            </a:r>
          </a:p>
          <a:p>
            <a:pPr lvl="1"/>
            <a:endParaRPr lang="en-US" dirty="0"/>
          </a:p>
        </p:txBody>
      </p:sp>
      <p:sp>
        <p:nvSpPr>
          <p:cNvPr id="5" name="Content Placeholder 10"/>
          <p:cNvSpPr>
            <a:spLocks noGrp="1"/>
          </p:cNvSpPr>
          <p:nvPr>
            <p:ph sz="half" idx="16"/>
          </p:nvPr>
        </p:nvSpPr>
        <p:spPr>
          <a:xfrm>
            <a:off x="6023992" y="1124744"/>
            <a:ext cx="3657600" cy="2880320"/>
          </a:xfrm>
        </p:spPr>
        <p:txBody>
          <a:bodyPr>
            <a:normAutofit fontScale="92500" lnSpcReduction="20000"/>
          </a:bodyPr>
          <a:lstStyle/>
          <a:p>
            <a:r>
              <a:rPr lang="en-US" sz="2100" b="1" dirty="0">
                <a:solidFill>
                  <a:schemeClr val="bg1"/>
                </a:solidFill>
              </a:rPr>
              <a:t>DELIVERABLES (Scope)</a:t>
            </a:r>
            <a:r>
              <a:rPr lang="en-US" sz="2100" b="1" dirty="0"/>
              <a:t> </a:t>
            </a:r>
            <a:r>
              <a:rPr lang="en-US" sz="2100" b="1" dirty="0">
                <a:solidFill>
                  <a:schemeClr val="bg1"/>
                </a:solidFill>
              </a:rPr>
              <a:t>of the project</a:t>
            </a:r>
          </a:p>
          <a:p>
            <a:pPr lvl="1"/>
            <a:r>
              <a:rPr lang="en-US" sz="2100" dirty="0"/>
              <a:t>WHAT elements make up the total project?</a:t>
            </a:r>
          </a:p>
          <a:p>
            <a:pPr lvl="1"/>
            <a:r>
              <a:rPr lang="en-US" sz="2100" dirty="0"/>
              <a:t>WHO will be responsible for each element?</a:t>
            </a:r>
          </a:p>
          <a:p>
            <a:pPr lvl="1"/>
            <a:r>
              <a:rPr lang="en-US" sz="2100" dirty="0"/>
              <a:t>WHEN will each element be delivered?  </a:t>
            </a:r>
          </a:p>
          <a:p>
            <a:pPr lvl="1"/>
            <a:r>
              <a:rPr lang="en-US" sz="2100" dirty="0"/>
              <a:t>HOW will each element be delivered?</a:t>
            </a:r>
          </a:p>
          <a:p>
            <a:pPr lvl="1"/>
            <a:endParaRPr lang="en-US" dirty="0"/>
          </a:p>
          <a:p>
            <a:pPr marL="0" indent="0">
              <a:buNone/>
            </a:pPr>
            <a:endParaRPr lang="en-US" sz="2800" dirty="0"/>
          </a:p>
        </p:txBody>
      </p:sp>
      <p:pic>
        <p:nvPicPr>
          <p:cNvPr id="54274" name="Picture 2" descr="http://heythrop.su/wp-content/uploads/2014/11/keep-calm-and-use-logic-6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861774" y="116632"/>
            <a:ext cx="1020772" cy="201622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sp>
        <p:nvSpPr>
          <p:cNvPr id="4" name="TextBox 3"/>
          <p:cNvSpPr txBox="1"/>
          <p:nvPr/>
        </p:nvSpPr>
        <p:spPr>
          <a:xfrm>
            <a:off x="9853662" y="16434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/>
                </a:solidFill>
              </a:rPr>
              <a:t>TIME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</a:rPr>
              <a:t>QUALITY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</a:rPr>
              <a:t>COST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</a:rPr>
              <a:t>SCOPE</a:t>
            </a:r>
          </a:p>
        </p:txBody>
      </p:sp>
    </p:spTree>
    <p:extLst>
      <p:ext uri="{BB962C8B-B14F-4D97-AF65-F5344CB8AC3E}">
        <p14:creationId xmlns:p14="http://schemas.microsoft.com/office/powerpoint/2010/main" val="3989427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2" grpId="0" build="p"/>
      <p:bldP spid="3" grpId="0" build="p"/>
      <p:bldP spid="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477219" y="1501142"/>
            <a:ext cx="8229600" cy="43735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71500" indent="-457200">
              <a:buFont typeface="+mj-lt"/>
              <a:buAutoNum type="arabicPeriod"/>
            </a:pPr>
            <a:r>
              <a:rPr lang="en-CA" sz="2400" b="1" dirty="0" smtClean="0">
                <a:solidFill>
                  <a:schemeClr val="bg1"/>
                </a:solidFill>
              </a:rPr>
              <a:t>Cost overruns</a:t>
            </a:r>
          </a:p>
          <a:p>
            <a:pPr marL="571500" indent="-457200">
              <a:buFont typeface="+mj-lt"/>
              <a:buAutoNum type="arabicPeriod"/>
            </a:pPr>
            <a:r>
              <a:rPr lang="en-CA" sz="2400" b="1" dirty="0" smtClean="0">
                <a:solidFill>
                  <a:schemeClr val="bg1"/>
                </a:solidFill>
              </a:rPr>
              <a:t>Unrealistic schedules (In time and Cost and Scope)</a:t>
            </a:r>
          </a:p>
          <a:p>
            <a:pPr marL="571500" indent="-457200">
              <a:buFont typeface="+mj-lt"/>
              <a:buAutoNum type="arabicPeriod"/>
            </a:pPr>
            <a:r>
              <a:rPr lang="en-CA" sz="2400" b="1" dirty="0" smtClean="0">
                <a:solidFill>
                  <a:schemeClr val="bg1"/>
                </a:solidFill>
              </a:rPr>
              <a:t>Does not meet expectations of the Client.</a:t>
            </a:r>
          </a:p>
          <a:p>
            <a:pPr marL="571500" indent="-457200">
              <a:buFont typeface="+mj-lt"/>
              <a:buAutoNum type="arabicPeriod"/>
            </a:pPr>
            <a:r>
              <a:rPr lang="en-CA" sz="2400" b="1" dirty="0" smtClean="0">
                <a:solidFill>
                  <a:schemeClr val="bg1"/>
                </a:solidFill>
              </a:rPr>
              <a:t>Project team is not clearly informed….communication….</a:t>
            </a:r>
          </a:p>
          <a:p>
            <a:pPr marL="571500" indent="-457200">
              <a:buFont typeface="+mj-lt"/>
              <a:buAutoNum type="arabicPeriod"/>
            </a:pPr>
            <a:r>
              <a:rPr lang="en-CA" sz="2400" b="1" dirty="0" smtClean="0">
                <a:solidFill>
                  <a:schemeClr val="bg1"/>
                </a:solidFill>
              </a:rPr>
              <a:t>Project Contract  is ambiguous (HOTEL EXAMPLE), and causes delay and dispute.</a:t>
            </a:r>
          </a:p>
          <a:p>
            <a:pPr marL="571500" indent="-457200">
              <a:buFont typeface="+mj-lt"/>
              <a:buAutoNum type="arabicPeriod"/>
            </a:pPr>
            <a:r>
              <a:rPr lang="en-CA" sz="2400" b="1" dirty="0" smtClean="0">
                <a:solidFill>
                  <a:schemeClr val="bg1"/>
                </a:solidFill>
              </a:rPr>
              <a:t>Project  Manager  has responsibility but not the authority </a:t>
            </a:r>
          </a:p>
          <a:p>
            <a:pPr marL="571500" indent="-457200">
              <a:buFont typeface="+mj-lt"/>
              <a:buAutoNum type="arabicPeriod"/>
            </a:pPr>
            <a:r>
              <a:rPr lang="en-CA" sz="2400" b="1" dirty="0" smtClean="0">
                <a:solidFill>
                  <a:schemeClr val="bg1"/>
                </a:solidFill>
              </a:rPr>
              <a:t>Risks, that are apparent and that develop,  are not properly managed at the time of emergence</a:t>
            </a:r>
          </a:p>
          <a:p>
            <a:pPr marL="114300" indent="0">
              <a:buNone/>
            </a:pPr>
            <a:endParaRPr lang="en-CA" sz="1600" dirty="0"/>
          </a:p>
          <a:p>
            <a:pPr marL="571500" indent="-457200">
              <a:buFont typeface="+mj-lt"/>
              <a:buAutoNum type="arabicPeriod"/>
            </a:pPr>
            <a:endParaRPr lang="en-CA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91841" y="386291"/>
            <a:ext cx="7704856" cy="936104"/>
          </a:xfrm>
        </p:spPr>
        <p:txBody>
          <a:bodyPr>
            <a:normAutofit/>
          </a:bodyPr>
          <a:lstStyle/>
          <a:p>
            <a:r>
              <a:rPr lang="en-CA" sz="3600" dirty="0">
                <a:solidFill>
                  <a:schemeClr val="bg1"/>
                </a:solidFill>
                <a:latin typeface="+mn-lt"/>
              </a:rPr>
              <a:t>Why do Projects Fail?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840416" y="58747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10 minutes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98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24392" y="572372"/>
            <a:ext cx="871123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solidFill>
                  <a:schemeClr val="bg1"/>
                </a:solidFill>
              </a:rPr>
              <a:t>What Issues does the Industry currently face, apart from COVID?</a:t>
            </a: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63114" y="3175969"/>
            <a:ext cx="112380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bg1"/>
                </a:solidFill>
              </a:rPr>
              <a:t>Do you think there is bias / favouritism between some main contractors and their sub contractors?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 smtClean="0">
                <a:solidFill>
                  <a:schemeClr val="bg1"/>
                </a:solidFill>
              </a:rPr>
              <a:t>What do you think about undercutting on project price?  (INTERVIEW EXAMPLE)</a:t>
            </a: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71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33942" y="2512855"/>
            <a:ext cx="705693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>
                <a:solidFill>
                  <a:schemeClr val="bg1"/>
                </a:solidFill>
              </a:rPr>
              <a:t>TAKE A BREAK !</a:t>
            </a:r>
          </a:p>
          <a:p>
            <a:pPr algn="ctr"/>
            <a:r>
              <a:rPr lang="en-GB" sz="4000" dirty="0" smtClean="0">
                <a:solidFill>
                  <a:schemeClr val="bg1"/>
                </a:solidFill>
              </a:rPr>
              <a:t>Back in 15 minutes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104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80949" y="1038813"/>
            <a:ext cx="9703680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ATTENDANCE</a:t>
            </a:r>
          </a:p>
          <a:p>
            <a:endParaRPr lang="en-US" sz="1400" dirty="0">
              <a:solidFill>
                <a:schemeClr val="bg1"/>
              </a:solidFill>
            </a:endParaRPr>
          </a:p>
          <a:p>
            <a:pPr algn="just">
              <a:buFont typeface="Wingdings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</a:rPr>
              <a:t> Is mandatory….</a:t>
            </a:r>
          </a:p>
          <a:p>
            <a:pPr algn="just">
              <a:buFont typeface="Wingdings" pitchFamily="2" charset="2"/>
              <a:buChar char="Ø"/>
            </a:pPr>
            <a:endParaRPr lang="en-US" sz="2000" dirty="0">
              <a:solidFill>
                <a:schemeClr val="bg1"/>
              </a:solidFill>
            </a:endParaRPr>
          </a:p>
          <a:p>
            <a:pPr algn="just">
              <a:buFont typeface="Wingdings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</a:rPr>
              <a:t> 3 strikes rule – letter – and you could be automatically withdrawn.</a:t>
            </a:r>
          </a:p>
          <a:p>
            <a:pPr algn="just">
              <a:buFont typeface="Wingdings" pitchFamily="2" charset="2"/>
              <a:buChar char="Ø"/>
            </a:pPr>
            <a:endParaRPr lang="en-US" sz="2000" dirty="0">
              <a:solidFill>
                <a:schemeClr val="bg1"/>
              </a:solidFill>
            </a:endParaRPr>
          </a:p>
          <a:p>
            <a:pPr algn="just">
              <a:buFont typeface="Wingdings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</a:rPr>
              <a:t>  Keep me informed of ‘issues’- Vitally important at assignment times. </a:t>
            </a:r>
          </a:p>
          <a:p>
            <a:pPr algn="just"/>
            <a:r>
              <a:rPr lang="en-US" sz="2000" dirty="0">
                <a:solidFill>
                  <a:schemeClr val="bg1"/>
                </a:solidFill>
              </a:rPr>
              <a:t>     If you are unable to submit in time for whatever reason, you need to</a:t>
            </a:r>
          </a:p>
          <a:p>
            <a:pPr algn="just"/>
            <a:r>
              <a:rPr lang="en-US" sz="2000" dirty="0">
                <a:solidFill>
                  <a:schemeClr val="bg1"/>
                </a:solidFill>
              </a:rPr>
              <a:t>     complete a supported ‘extenuating circumstances’ form </a:t>
            </a:r>
            <a:r>
              <a:rPr lang="en-US" sz="2000" b="1" dirty="0">
                <a:solidFill>
                  <a:schemeClr val="bg1"/>
                </a:solidFill>
              </a:rPr>
              <a:t>before the </a:t>
            </a:r>
          </a:p>
          <a:p>
            <a:pPr algn="just"/>
            <a:r>
              <a:rPr lang="en-US" sz="2000" b="1" dirty="0">
                <a:solidFill>
                  <a:schemeClr val="bg1"/>
                </a:solidFill>
              </a:rPr>
              <a:t>     submission date.</a:t>
            </a:r>
          </a:p>
          <a:p>
            <a:pPr algn="just"/>
            <a:endParaRPr lang="en-US" sz="2000" dirty="0">
              <a:solidFill>
                <a:schemeClr val="bg1"/>
              </a:solidFill>
            </a:endParaRPr>
          </a:p>
          <a:p>
            <a:pPr algn="just"/>
            <a:r>
              <a:rPr lang="en-US" sz="2000" dirty="0">
                <a:solidFill>
                  <a:schemeClr val="bg1"/>
                </a:solidFill>
              </a:rPr>
              <a:t>     Tutors cannot authorise extensions.</a:t>
            </a:r>
          </a:p>
          <a:p>
            <a:pPr algn="just">
              <a:buFont typeface="Wingdings" pitchFamily="2" charset="2"/>
              <a:buChar char="Ø"/>
            </a:pPr>
            <a:endParaRPr lang="en-US" sz="2000" dirty="0">
              <a:solidFill>
                <a:schemeClr val="bg1"/>
              </a:solidFill>
            </a:endParaRPr>
          </a:p>
          <a:p>
            <a:pPr algn="just">
              <a:buFont typeface="Wingdings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</a:rPr>
              <a:t> Sickness needs to be covered by a </a:t>
            </a:r>
            <a:r>
              <a:rPr lang="en-US" sz="2000" b="1" dirty="0">
                <a:solidFill>
                  <a:schemeClr val="bg1"/>
                </a:solidFill>
              </a:rPr>
              <a:t>medical certificate as supporting</a:t>
            </a:r>
          </a:p>
          <a:p>
            <a:pPr algn="just"/>
            <a:r>
              <a:rPr lang="en-US" sz="2000" b="1" dirty="0">
                <a:solidFill>
                  <a:schemeClr val="bg1"/>
                </a:solidFill>
              </a:rPr>
              <a:t>    evidence</a:t>
            </a:r>
          </a:p>
          <a:p>
            <a:pPr>
              <a:buFont typeface="Wingdings" pitchFamily="2" charset="2"/>
              <a:buChar char="Ø"/>
            </a:pPr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 </a:t>
            </a:r>
          </a:p>
        </p:txBody>
      </p:sp>
      <p:sp>
        <p:nvSpPr>
          <p:cNvPr id="4" name="Rectangle 3"/>
          <p:cNvSpPr/>
          <p:nvPr/>
        </p:nvSpPr>
        <p:spPr>
          <a:xfrm>
            <a:off x="487344" y="200097"/>
            <a:ext cx="772679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dirty="0" smtClean="0">
                <a:solidFill>
                  <a:schemeClr val="bg1"/>
                </a:solidFill>
              </a:rPr>
              <a:t>All Lectures….General Information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36496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witter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95600" y="1676400"/>
            <a:ext cx="3352800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 rot="198324">
            <a:off x="4206587" y="2101030"/>
            <a:ext cx="15302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         NOT</a:t>
            </a:r>
          </a:p>
          <a:p>
            <a:r>
              <a:rPr lang="en-GB" sz="1600" dirty="0"/>
              <a:t>ACCEPTABLE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43120" y="3028805"/>
            <a:ext cx="3733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WHAT CONSTITUTES ‘UNFAIR PRACTICE’?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746317" y="1988181"/>
            <a:ext cx="4495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Assessments and Assignments</a:t>
            </a:r>
          </a:p>
        </p:txBody>
      </p:sp>
    </p:spTree>
    <p:extLst>
      <p:ext uri="{BB962C8B-B14F-4D97-AF65-F5344CB8AC3E}">
        <p14:creationId xmlns:p14="http://schemas.microsoft.com/office/powerpoint/2010/main" val="5857318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366948" y="892296"/>
            <a:ext cx="164339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u="sng" dirty="0">
                <a:solidFill>
                  <a:schemeClr val="bg1"/>
                </a:solidFill>
              </a:rPr>
              <a:t>Plagiarism: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79211" y="1540880"/>
            <a:ext cx="92632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solidFill>
                  <a:schemeClr val="bg1"/>
                </a:solidFill>
              </a:rPr>
              <a:t>This is when you intentionally submit work that is not your own and attempt to pass it off as your own. Here are some examples:</a:t>
            </a:r>
          </a:p>
          <a:p>
            <a:pPr algn="just"/>
            <a:endParaRPr lang="en-GB" dirty="0">
              <a:solidFill>
                <a:schemeClr val="bg1"/>
              </a:solidFill>
            </a:endParaRPr>
          </a:p>
          <a:p>
            <a:pPr marL="342900" indent="-342900" algn="just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Fully quoting someone else’s work, word for word, without using quotation marks or </a:t>
            </a:r>
            <a:r>
              <a:rPr lang="en-GB" b="1" dirty="0">
                <a:solidFill>
                  <a:schemeClr val="bg1"/>
                </a:solidFill>
              </a:rPr>
              <a:t>‘referencing’ </a:t>
            </a:r>
            <a:r>
              <a:rPr lang="en-GB" dirty="0">
                <a:solidFill>
                  <a:schemeClr val="bg1"/>
                </a:solidFill>
              </a:rPr>
              <a:t>it.</a:t>
            </a:r>
          </a:p>
          <a:p>
            <a:pPr marL="342900" indent="-342900" algn="just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Using diagrams, charts, tables, photo’s etc from literature or internet sources without referencing them.</a:t>
            </a:r>
          </a:p>
          <a:p>
            <a:pPr marL="342900" indent="-342900" algn="just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Copying work from another student and submitting it as your own, with or without that student’s permission.</a:t>
            </a:r>
          </a:p>
          <a:p>
            <a:pPr marL="342900" indent="-342900" algn="just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If you BUY or commission work by someone else and then submit it as your own.</a:t>
            </a:r>
          </a:p>
          <a:p>
            <a:pPr marL="342900" indent="-342900" algn="just">
              <a:buAutoNum type="arabicPeriod"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 algn="just"/>
            <a:endParaRPr lang="en-GB" dirty="0">
              <a:solidFill>
                <a:schemeClr val="bg1"/>
              </a:solidFill>
            </a:endParaRPr>
          </a:p>
          <a:p>
            <a:pPr marL="342900" indent="-342900" algn="just"/>
            <a:r>
              <a:rPr lang="en-GB" dirty="0">
                <a:solidFill>
                  <a:schemeClr val="bg1"/>
                </a:solidFill>
              </a:rPr>
              <a:t>It is your responsibility to make yourself familiar with the different types </a:t>
            </a:r>
            <a:r>
              <a:rPr lang="en-GB" dirty="0" smtClean="0">
                <a:solidFill>
                  <a:schemeClr val="bg1"/>
                </a:solidFill>
              </a:rPr>
              <a:t>of unacceptable</a:t>
            </a:r>
            <a:endParaRPr lang="en-GB" dirty="0">
              <a:solidFill>
                <a:schemeClr val="bg1"/>
              </a:solidFill>
            </a:endParaRPr>
          </a:p>
          <a:p>
            <a:pPr marL="342900" indent="-342900" algn="just"/>
            <a:r>
              <a:rPr lang="en-GB" dirty="0">
                <a:solidFill>
                  <a:schemeClr val="bg1"/>
                </a:solidFill>
              </a:rPr>
              <a:t>plagiarism practices and how NOT to commit such offenses.</a:t>
            </a:r>
          </a:p>
          <a:p>
            <a:pPr marL="342900" indent="-342900" algn="just"/>
            <a:endParaRPr lang="en-GB" dirty="0">
              <a:solidFill>
                <a:schemeClr val="bg1"/>
              </a:solidFill>
            </a:endParaRPr>
          </a:p>
          <a:p>
            <a:pPr marL="342900" indent="-342900" algn="just"/>
            <a:r>
              <a:rPr lang="en-GB" dirty="0">
                <a:solidFill>
                  <a:schemeClr val="bg1"/>
                </a:solidFill>
              </a:rPr>
              <a:t>The University’s  ‘TURNITIN’ software measures plagiarism for written assignments.</a:t>
            </a:r>
          </a:p>
          <a:p>
            <a:pPr marL="342900" indent="-342900"/>
            <a:endParaRPr lang="en-GB" dirty="0"/>
          </a:p>
          <a:p>
            <a:pPr marL="342900" indent="-342900"/>
            <a:endParaRPr lang="en-GB" dirty="0"/>
          </a:p>
          <a:p>
            <a:pPr marL="342900" indent="-342900"/>
            <a:endParaRPr lang="en-GB" dirty="0"/>
          </a:p>
          <a:p>
            <a:pPr marL="342900" indent="-342900"/>
            <a:endParaRPr lang="en-GB" dirty="0"/>
          </a:p>
        </p:txBody>
      </p:sp>
      <p:pic>
        <p:nvPicPr>
          <p:cNvPr id="5" name="Picture 4" descr="linkedin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311060">
            <a:off x="10643973" y="462217"/>
            <a:ext cx="885720" cy="879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467089" y="90951"/>
            <a:ext cx="322556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dirty="0" smtClean="0">
                <a:solidFill>
                  <a:schemeClr val="bg1"/>
                </a:solidFill>
              </a:rPr>
              <a:t>Be aware……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79776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61299" y="438549"/>
            <a:ext cx="97441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During an ordinary day…</a:t>
            </a:r>
          </a:p>
          <a:p>
            <a:r>
              <a:rPr lang="en-GB" sz="4000" dirty="0">
                <a:solidFill>
                  <a:schemeClr val="bg1"/>
                </a:solidFill>
              </a:rPr>
              <a:t>Essentials : Everyone needs to….. ???</a:t>
            </a:r>
          </a:p>
          <a:p>
            <a:r>
              <a:rPr lang="en-GB" sz="4000" dirty="0">
                <a:solidFill>
                  <a:schemeClr val="bg1"/>
                </a:solidFill>
              </a:rPr>
              <a:t>                   TEESH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4600" y="2514601"/>
            <a:ext cx="3429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T</a:t>
            </a:r>
            <a:r>
              <a:rPr lang="en-GB" sz="2400" dirty="0">
                <a:solidFill>
                  <a:schemeClr val="bg1"/>
                </a:solidFill>
              </a:rPr>
              <a:t>RAVEL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27819" y="2976266"/>
            <a:ext cx="358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</a:t>
            </a:r>
            <a:r>
              <a:rPr lang="en-GB" sz="2400" dirty="0">
                <a:solidFill>
                  <a:schemeClr val="bg1"/>
                </a:solidFill>
              </a:rPr>
              <a:t>AT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36651" y="3420071"/>
            <a:ext cx="29497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</a:t>
            </a:r>
            <a:r>
              <a:rPr lang="en-GB" sz="2400" dirty="0">
                <a:solidFill>
                  <a:schemeClr val="bg1"/>
                </a:solidFill>
              </a:rPr>
              <a:t>RRAND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36651" y="3885434"/>
            <a:ext cx="5257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</a:t>
            </a:r>
            <a:r>
              <a:rPr lang="en-GB" sz="2400" dirty="0">
                <a:solidFill>
                  <a:schemeClr val="bg1"/>
                </a:solidFill>
              </a:rPr>
              <a:t>LEEP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19572" y="4343401"/>
            <a:ext cx="2628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H</a:t>
            </a:r>
            <a:r>
              <a:rPr lang="en-GB" sz="2400" dirty="0">
                <a:solidFill>
                  <a:schemeClr val="bg1"/>
                </a:solidFill>
              </a:rPr>
              <a:t>YGIENE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286000" y="6125256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The Reality of Study Time Needed….A calculation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503205" y="5334000"/>
            <a:ext cx="764089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and</a:t>
            </a:r>
          </a:p>
        </p:txBody>
      </p:sp>
      <p:sp>
        <p:nvSpPr>
          <p:cNvPr id="10" name="TextBox 9"/>
          <p:cNvSpPr txBox="1"/>
          <p:nvPr/>
        </p:nvSpPr>
        <p:spPr>
          <a:xfrm rot="20486457">
            <a:off x="3564935" y="5239062"/>
            <a:ext cx="1852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Socialising</a:t>
            </a:r>
          </a:p>
        </p:txBody>
      </p:sp>
      <p:sp>
        <p:nvSpPr>
          <p:cNvPr id="11" name="TextBox 10"/>
          <p:cNvSpPr txBox="1"/>
          <p:nvPr/>
        </p:nvSpPr>
        <p:spPr>
          <a:xfrm rot="20486457">
            <a:off x="4854749" y="5336467"/>
            <a:ext cx="121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Sports</a:t>
            </a:r>
          </a:p>
        </p:txBody>
      </p:sp>
      <p:sp>
        <p:nvSpPr>
          <p:cNvPr id="12" name="TextBox 11"/>
          <p:cNvSpPr txBox="1"/>
          <p:nvPr/>
        </p:nvSpPr>
        <p:spPr>
          <a:xfrm rot="20486457">
            <a:off x="5742073" y="5339832"/>
            <a:ext cx="121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Hobbies</a:t>
            </a:r>
          </a:p>
        </p:txBody>
      </p:sp>
      <p:pic>
        <p:nvPicPr>
          <p:cNvPr id="5122" name="Picture 2" descr="C:\Users\fad-an\Desktop\urban-city-life-bus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400" y="2554618"/>
            <a:ext cx="2743200" cy="2743200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048767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19300" y="914400"/>
            <a:ext cx="4114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TRAVEL      1 hour</a:t>
            </a:r>
          </a:p>
          <a:p>
            <a:r>
              <a:rPr lang="en-GB" dirty="0">
                <a:solidFill>
                  <a:schemeClr val="bg1"/>
                </a:solidFill>
              </a:rPr>
              <a:t>EAT              2 hours</a:t>
            </a:r>
          </a:p>
          <a:p>
            <a:r>
              <a:rPr lang="en-GB" dirty="0">
                <a:solidFill>
                  <a:schemeClr val="bg1"/>
                </a:solidFill>
              </a:rPr>
              <a:t>ERRAND     1 hour</a:t>
            </a:r>
          </a:p>
          <a:p>
            <a:r>
              <a:rPr lang="en-GB" dirty="0">
                <a:solidFill>
                  <a:schemeClr val="bg1"/>
                </a:solidFill>
              </a:rPr>
              <a:t>SLEEP          7 hours</a:t>
            </a:r>
          </a:p>
          <a:p>
            <a:r>
              <a:rPr lang="en-GB" dirty="0">
                <a:solidFill>
                  <a:schemeClr val="bg1"/>
                </a:solidFill>
              </a:rPr>
              <a:t>HYGIENE    1 hour</a:t>
            </a:r>
          </a:p>
        </p:txBody>
      </p:sp>
      <p:cxnSp>
        <p:nvCxnSpPr>
          <p:cNvPr id="4" name="Straight Connector 3"/>
          <p:cNvCxnSpPr/>
          <p:nvPr/>
        </p:nvCxnSpPr>
        <p:spPr>
          <a:xfrm>
            <a:off x="3200400" y="2514600"/>
            <a:ext cx="99060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3048000" y="2590800"/>
            <a:ext cx="175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12 hours a day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51289" y="3036331"/>
            <a:ext cx="792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How many modules at say </a:t>
            </a:r>
            <a:r>
              <a:rPr lang="en-GB" dirty="0" smtClean="0">
                <a:solidFill>
                  <a:schemeClr val="bg1"/>
                </a:solidFill>
              </a:rPr>
              <a:t>4 </a:t>
            </a:r>
            <a:r>
              <a:rPr lang="en-GB" dirty="0">
                <a:solidFill>
                  <a:schemeClr val="bg1"/>
                </a:solidFill>
              </a:rPr>
              <a:t>hrs learning per week?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951289" y="3405663"/>
            <a:ext cx="7451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Lets average </a:t>
            </a:r>
            <a:r>
              <a:rPr lang="en-GB" dirty="0" smtClean="0">
                <a:solidFill>
                  <a:schemeClr val="bg1"/>
                </a:solidFill>
              </a:rPr>
              <a:t>2 </a:t>
            </a:r>
            <a:r>
              <a:rPr lang="en-GB" dirty="0">
                <a:solidFill>
                  <a:schemeClr val="bg1"/>
                </a:solidFill>
              </a:rPr>
              <a:t>modules </a:t>
            </a:r>
            <a:r>
              <a:rPr lang="en-GB" dirty="0" smtClean="0">
                <a:solidFill>
                  <a:schemeClr val="bg1"/>
                </a:solidFill>
              </a:rPr>
              <a:t>(per Semester) </a:t>
            </a:r>
            <a:r>
              <a:rPr lang="en-GB" dirty="0">
                <a:solidFill>
                  <a:schemeClr val="bg1"/>
                </a:solidFill>
              </a:rPr>
              <a:t>at 4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hours lectures per week each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951289" y="3773573"/>
            <a:ext cx="5502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= </a:t>
            </a:r>
            <a:r>
              <a:rPr lang="en-GB" b="1" dirty="0" smtClean="0">
                <a:solidFill>
                  <a:schemeClr val="bg1"/>
                </a:solidFill>
              </a:rPr>
              <a:t>8 </a:t>
            </a:r>
            <a:r>
              <a:rPr lang="en-GB" b="1" dirty="0">
                <a:solidFill>
                  <a:schemeClr val="bg1"/>
                </a:solidFill>
              </a:rPr>
              <a:t>hours per week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881488" y="4227924"/>
            <a:ext cx="83656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Rule of thumb is for every hour spent in lecture time you should spend twice that for study yourselves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881488" y="4881854"/>
            <a:ext cx="5502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= </a:t>
            </a:r>
            <a:r>
              <a:rPr lang="en-GB" b="1" dirty="0" smtClean="0">
                <a:solidFill>
                  <a:schemeClr val="bg1"/>
                </a:solidFill>
              </a:rPr>
              <a:t>16 </a:t>
            </a:r>
            <a:r>
              <a:rPr lang="en-GB" b="1" dirty="0">
                <a:solidFill>
                  <a:schemeClr val="bg1"/>
                </a:solidFill>
              </a:rPr>
              <a:t>hours per week minimum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875089" y="5404996"/>
            <a:ext cx="800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Divide this by 6 days in a week (one day off cos we are kind!)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881488" y="5908586"/>
            <a:ext cx="68786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= </a:t>
            </a:r>
            <a:r>
              <a:rPr lang="en-GB" b="1" dirty="0" smtClean="0">
                <a:solidFill>
                  <a:schemeClr val="bg1"/>
                </a:solidFill>
              </a:rPr>
              <a:t>2 and 40 minutes per </a:t>
            </a:r>
            <a:r>
              <a:rPr lang="en-GB" b="1" dirty="0">
                <a:solidFill>
                  <a:schemeClr val="bg1"/>
                </a:solidFill>
              </a:rPr>
              <a:t>day for private study !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334000" y="2590800"/>
            <a:ext cx="3124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That’s half a day gone !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951290" y="228601"/>
            <a:ext cx="45066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The Reality of Study Time Needed</a:t>
            </a:r>
            <a:endParaRPr lang="en-GB" sz="2400" dirty="0"/>
          </a:p>
        </p:txBody>
      </p:sp>
      <p:pic>
        <p:nvPicPr>
          <p:cNvPr id="15" name="Picture 10" descr="http://cbspeeradvising.files.wordpress.com/2011/08/exams-exams-22022569-866-352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3867" y="595234"/>
            <a:ext cx="3219450" cy="1308599"/>
          </a:xfrm>
          <a:prstGeom prst="rect">
            <a:avLst/>
          </a:prstGeom>
          <a:noFill/>
        </p:spPr>
      </p:pic>
      <p:pic>
        <p:nvPicPr>
          <p:cNvPr id="16" name="Picture 2" descr="http://news.uckfieldfm.co.uk/wp-content/uploads/2013/08/animated-clock.gif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67800" y="152400"/>
            <a:ext cx="762000" cy="762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72303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/>
          </p:nvPr>
        </p:nvGraphicFramePr>
        <p:xfrm>
          <a:off x="423031" y="76200"/>
          <a:ext cx="11408327" cy="561800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Worksheet" r:id="rId3" imgW="11525222" imgH="5677020" progId="Excel.Sheet.12">
                  <p:embed/>
                </p:oleObj>
              </mc:Choice>
              <mc:Fallback>
                <p:oleObj name="Worksheet" r:id="rId3" imgW="11525222" imgH="5677020" progId="Excel.Sheet.12">
                  <p:embed/>
                  <p:pic>
                    <p:nvPicPr>
                      <p:cNvPr id="2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3031" y="76200"/>
                        <a:ext cx="11408327" cy="5618007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23030" y="76200"/>
            <a:ext cx="5258813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Plan your Academic Year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65247" y="5694207"/>
            <a:ext cx="85344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1600" b="1" dirty="0">
                <a:solidFill>
                  <a:schemeClr val="bg1"/>
                </a:solidFill>
              </a:rPr>
              <a:t>Set specific goals </a:t>
            </a:r>
            <a:r>
              <a:rPr lang="en-GB" sz="1600" dirty="0">
                <a:solidFill>
                  <a:schemeClr val="bg1"/>
                </a:solidFill>
              </a:rPr>
              <a:t>– Both academic and personal</a:t>
            </a:r>
          </a:p>
          <a:p>
            <a:pPr marL="342900" indent="-342900">
              <a:buAutoNum type="arabicPeriod"/>
            </a:pPr>
            <a:r>
              <a:rPr lang="en-GB" sz="1600" b="1" dirty="0">
                <a:solidFill>
                  <a:schemeClr val="bg1"/>
                </a:solidFill>
              </a:rPr>
              <a:t>Create a Term Calendar</a:t>
            </a:r>
            <a:r>
              <a:rPr lang="en-GB" sz="1600" dirty="0">
                <a:solidFill>
                  <a:schemeClr val="bg1"/>
                </a:solidFill>
              </a:rPr>
              <a:t>, recording events (assignment deadlines, trips, tutorials etc.)</a:t>
            </a:r>
          </a:p>
          <a:p>
            <a:pPr marL="342900" indent="-342900">
              <a:buAutoNum type="arabicPeriod"/>
            </a:pPr>
            <a:r>
              <a:rPr lang="en-GB" sz="1600" b="1" dirty="0">
                <a:solidFill>
                  <a:schemeClr val="bg1"/>
                </a:solidFill>
              </a:rPr>
              <a:t>Create a weekly schedule of classes</a:t>
            </a:r>
            <a:r>
              <a:rPr lang="en-GB" sz="1600" dirty="0">
                <a:solidFill>
                  <a:schemeClr val="bg1"/>
                </a:solidFill>
              </a:rPr>
              <a:t>, labs, meetings….so nothing is missed.</a:t>
            </a:r>
          </a:p>
          <a:p>
            <a:pPr marL="342900" indent="-342900">
              <a:buAutoNum type="arabicPeriod"/>
            </a:pPr>
            <a:r>
              <a:rPr lang="en-GB" sz="1600" b="1" dirty="0">
                <a:solidFill>
                  <a:schemeClr val="bg1"/>
                </a:solidFill>
              </a:rPr>
              <a:t>Decide on specific times to work </a:t>
            </a:r>
            <a:r>
              <a:rPr lang="en-GB" sz="1600" dirty="0">
                <a:solidFill>
                  <a:schemeClr val="bg1"/>
                </a:solidFill>
              </a:rPr>
              <a:t>on each module coursework.</a:t>
            </a:r>
          </a:p>
        </p:txBody>
      </p:sp>
    </p:spTree>
    <p:extLst>
      <p:ext uri="{BB962C8B-B14F-4D97-AF65-F5344CB8AC3E}">
        <p14:creationId xmlns:p14="http://schemas.microsoft.com/office/powerpoint/2010/main" val="111862753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63575" y="482117"/>
            <a:ext cx="7315200" cy="533431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0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INDEPENDENT LEARNER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963261" y="1343944"/>
            <a:ext cx="9060238" cy="5264046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dirty="0">
                <a:latin typeface="Trebuchet MS" pitchFamily="34" charset="0"/>
              </a:rPr>
              <a:t>   </a:t>
            </a:r>
            <a:r>
              <a:rPr lang="en-GB" altLang="en-US" sz="2400" dirty="0">
                <a:solidFill>
                  <a:schemeClr val="bg1"/>
                </a:solidFill>
                <a:latin typeface="Trebuchet MS" pitchFamily="34" charset="0"/>
              </a:rPr>
              <a:t>Develop these in yourself…</a:t>
            </a:r>
          </a:p>
          <a:p>
            <a:pPr eaLnBrk="1" hangingPunct="1">
              <a:buFontTx/>
              <a:buNone/>
            </a:pPr>
            <a:endParaRPr lang="en-GB" altLang="en-US" sz="2400" dirty="0">
              <a:solidFill>
                <a:schemeClr val="bg1"/>
              </a:solidFill>
              <a:latin typeface="Trebuchet MS" pitchFamily="34" charset="0"/>
            </a:endParaRPr>
          </a:p>
          <a:p>
            <a:pPr eaLnBrk="1" hangingPunct="1"/>
            <a:r>
              <a:rPr lang="en-GB" altLang="en-US" sz="2400" dirty="0">
                <a:solidFill>
                  <a:schemeClr val="bg1"/>
                </a:solidFill>
                <a:latin typeface="Trebuchet MS" pitchFamily="34" charset="0"/>
              </a:rPr>
              <a:t>Ask questions – Experience share </a:t>
            </a:r>
          </a:p>
          <a:p>
            <a:pPr eaLnBrk="1" hangingPunct="1"/>
            <a:endParaRPr lang="en-GB" altLang="en-US" sz="2400" dirty="0">
              <a:solidFill>
                <a:schemeClr val="bg1"/>
              </a:solidFill>
              <a:latin typeface="Trebuchet MS" pitchFamily="34" charset="0"/>
            </a:endParaRPr>
          </a:p>
          <a:p>
            <a:pPr eaLnBrk="1" hangingPunct="1"/>
            <a:r>
              <a:rPr lang="en-GB" altLang="en-US" sz="2400" dirty="0">
                <a:solidFill>
                  <a:schemeClr val="bg1"/>
                </a:solidFill>
                <a:latin typeface="Trebuchet MS" pitchFamily="34" charset="0"/>
              </a:rPr>
              <a:t>Discuss topics with your peers – Get other views</a:t>
            </a:r>
          </a:p>
          <a:p>
            <a:pPr eaLnBrk="1" hangingPunct="1"/>
            <a:endParaRPr lang="en-GB" altLang="en-US" sz="2400" dirty="0">
              <a:solidFill>
                <a:schemeClr val="bg1"/>
              </a:solidFill>
              <a:latin typeface="Trebuchet MS" pitchFamily="34" charset="0"/>
            </a:endParaRPr>
          </a:p>
          <a:p>
            <a:pPr eaLnBrk="1" hangingPunct="1"/>
            <a:r>
              <a:rPr lang="en-GB" altLang="en-US" sz="2400" dirty="0">
                <a:solidFill>
                  <a:schemeClr val="bg1"/>
                </a:solidFill>
                <a:latin typeface="Trebuchet MS" pitchFamily="34" charset="0"/>
              </a:rPr>
              <a:t>If you don’t understand </a:t>
            </a:r>
          </a:p>
          <a:p>
            <a:pPr eaLnBrk="1" hangingPunct="1">
              <a:buFontTx/>
              <a:buNone/>
            </a:pPr>
            <a:r>
              <a:rPr lang="en-GB" altLang="en-US" sz="2400" dirty="0">
                <a:solidFill>
                  <a:schemeClr val="bg1"/>
                </a:solidFill>
                <a:latin typeface="Trebuchet MS" pitchFamily="34" charset="0"/>
              </a:rPr>
              <a:t>   something, speak </a:t>
            </a:r>
            <a:r>
              <a:rPr lang="en-GB" altLang="en-US" sz="2400" dirty="0" smtClean="0">
                <a:solidFill>
                  <a:schemeClr val="bg1"/>
                </a:solidFill>
                <a:latin typeface="Trebuchet MS" pitchFamily="34" charset="0"/>
              </a:rPr>
              <a:t>up!</a:t>
            </a:r>
            <a:endParaRPr lang="en-GB" altLang="en-US" sz="2400" dirty="0">
              <a:solidFill>
                <a:schemeClr val="bg1"/>
              </a:solidFill>
              <a:latin typeface="Trebuchet MS" pitchFamily="34" charset="0"/>
            </a:endParaRPr>
          </a:p>
          <a:p>
            <a:pPr eaLnBrk="1" hangingPunct="1">
              <a:buFontTx/>
              <a:buNone/>
            </a:pPr>
            <a:endParaRPr lang="en-GB" altLang="en-US" sz="2400" dirty="0">
              <a:solidFill>
                <a:schemeClr val="bg1"/>
              </a:solidFill>
              <a:latin typeface="Trebuchet MS" pitchFamily="34" charset="0"/>
            </a:endParaRP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chemeClr val="bg1"/>
                </a:solidFill>
                <a:latin typeface="Trebuchet MS" pitchFamily="34" charset="0"/>
              </a:rPr>
              <a:t>Commit your ideas to Paper</a:t>
            </a:r>
          </a:p>
        </p:txBody>
      </p:sp>
      <p:pic>
        <p:nvPicPr>
          <p:cNvPr id="7172" name="Picture 5" descr="question%20mark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1709976"/>
            <a:ext cx="1327150" cy="165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7" descr="Dartmouth_Energy_Journal_00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1600" y="1651491"/>
            <a:ext cx="1484312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9" descr="blog_big_JULY_TILED_IMAGES_p4CEC9E_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5826" y="4308167"/>
            <a:ext cx="3090863" cy="232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5" descr="IdeasToPaper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5425" y="1"/>
            <a:ext cx="2792123" cy="14668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http://in1.ccio.co/KR/6s/6I/54817320433877906QXOdEqg8c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277" y="1492514"/>
            <a:ext cx="1769004" cy="2737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97753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s://stevepiscitelli.files.wordpress.com/2012/01/red_model_web.jpg?w=150&amp;h=13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9650" y="1120395"/>
            <a:ext cx="2840923" cy="2632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35975" y="834129"/>
            <a:ext cx="438453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/>
              <a:t> </a:t>
            </a:r>
            <a:r>
              <a:rPr lang="en-GB" sz="4400" dirty="0">
                <a:solidFill>
                  <a:schemeClr val="bg1"/>
                </a:solidFill>
              </a:rPr>
              <a:t>Critical Thinking ! </a:t>
            </a:r>
          </a:p>
        </p:txBody>
      </p:sp>
      <p:pic>
        <p:nvPicPr>
          <p:cNvPr id="7172" name="Picture 4" descr="https://ruthcatchen.files.wordpress.com/2012/03/thinking-cap.gi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7729" y="2436690"/>
            <a:ext cx="2943960" cy="340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fad-an\AppData\Local\Microsoft\Windows\Temporary Internet Files\Content.IE5\V9PA58TC\thinking-150339_64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8037" y="2308669"/>
            <a:ext cx="1913859" cy="1285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 rot="20071146">
            <a:off x="1933735" y="3353272"/>
            <a:ext cx="13502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NEW WAYS</a:t>
            </a:r>
          </a:p>
        </p:txBody>
      </p:sp>
    </p:spTree>
    <p:extLst>
      <p:ext uri="{BB962C8B-B14F-4D97-AF65-F5344CB8AC3E}">
        <p14:creationId xmlns:p14="http://schemas.microsoft.com/office/powerpoint/2010/main" val="4680481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75096" y="914982"/>
            <a:ext cx="658225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3200" i="1" dirty="0">
                <a:solidFill>
                  <a:srgbClr val="0070C0"/>
                </a:solidFill>
                <a:latin typeface="Trebuchet MS" pitchFamily="34" charset="0"/>
              </a:rPr>
              <a:t>‘Be a </a:t>
            </a:r>
            <a:r>
              <a:rPr lang="en-GB" altLang="en-US" sz="4000" i="1" dirty="0">
                <a:solidFill>
                  <a:srgbClr val="0070C0"/>
                </a:solidFill>
                <a:latin typeface="Trebuchet MS" pitchFamily="34" charset="0"/>
              </a:rPr>
              <a:t>NEW VOICE</a:t>
            </a:r>
            <a:r>
              <a:rPr lang="en-GB" altLang="en-US" sz="3200" i="1" dirty="0">
                <a:solidFill>
                  <a:srgbClr val="0070C0"/>
                </a:solidFill>
                <a:latin typeface="Trebuchet MS" pitchFamily="34" charset="0"/>
              </a:rPr>
              <a:t>….not an echo’</a:t>
            </a:r>
          </a:p>
        </p:txBody>
      </p:sp>
      <p:pic>
        <p:nvPicPr>
          <p:cNvPr id="8196" name="Picture 4" descr="http://50.57.22.103/wp-content/uploads/2014/06/Love-Happiness-2-600x45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3919" y="2058688"/>
            <a:ext cx="3686086" cy="2764565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85406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4" descr="boystudy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196351" y="186136"/>
            <a:ext cx="2565206" cy="2131783"/>
          </a:xfrm>
          <a:noFill/>
        </p:spPr>
      </p:pic>
      <p:sp>
        <p:nvSpPr>
          <p:cNvPr id="14338" name="Rectangle 3"/>
          <p:cNvSpPr>
            <a:spLocks noGrp="1" noChangeArrowheads="1"/>
          </p:cNvSpPr>
          <p:nvPr>
            <p:ph idx="1"/>
          </p:nvPr>
        </p:nvSpPr>
        <p:spPr>
          <a:xfrm>
            <a:off x="704995" y="963261"/>
            <a:ext cx="9277205" cy="5010503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GB" altLang="en-US" sz="2400" i="0" dirty="0">
                <a:solidFill>
                  <a:schemeClr val="bg1"/>
                </a:solidFill>
                <a:latin typeface="Trebuchet MS" pitchFamily="34" charset="0"/>
              </a:rPr>
              <a:t>Academic skills are learned by doing problems, </a:t>
            </a:r>
          </a:p>
          <a:p>
            <a:pPr marL="0" indent="0" algn="just">
              <a:buNone/>
            </a:pPr>
            <a:r>
              <a:rPr lang="en-GB" altLang="en-US" sz="2400" i="0" dirty="0">
                <a:solidFill>
                  <a:schemeClr val="bg1"/>
                </a:solidFill>
                <a:latin typeface="Trebuchet MS" pitchFamily="34" charset="0"/>
              </a:rPr>
              <a:t>   exercises and essays – </a:t>
            </a:r>
            <a:r>
              <a:rPr lang="en-GB" altLang="en-US" sz="2400" b="1" i="0" dirty="0">
                <a:solidFill>
                  <a:schemeClr val="bg1"/>
                </a:solidFill>
                <a:latin typeface="Trebuchet MS" pitchFamily="34" charset="0"/>
              </a:rPr>
              <a:t>repetition is the key.</a:t>
            </a:r>
          </a:p>
          <a:p>
            <a:pPr marL="0" indent="0" algn="just">
              <a:buNone/>
            </a:pPr>
            <a:endParaRPr lang="en-GB" altLang="en-US" sz="2400" i="0" dirty="0">
              <a:solidFill>
                <a:schemeClr val="bg1"/>
              </a:solidFill>
              <a:latin typeface="Trebuchet MS" pitchFamily="34" charset="0"/>
            </a:endParaRPr>
          </a:p>
          <a:p>
            <a:pPr algn="just" eaLnBrk="1" hangingPunct="1"/>
            <a:r>
              <a:rPr lang="en-GB" altLang="en-US" sz="2400" i="0" dirty="0">
                <a:solidFill>
                  <a:schemeClr val="bg1"/>
                </a:solidFill>
                <a:latin typeface="Trebuchet MS" pitchFamily="34" charset="0"/>
              </a:rPr>
              <a:t>Aim to build a clear understanding </a:t>
            </a:r>
            <a:r>
              <a:rPr lang="en-GB" altLang="en-US" sz="2400" i="0" dirty="0" smtClean="0">
                <a:solidFill>
                  <a:schemeClr val="bg1"/>
                </a:solidFill>
                <a:latin typeface="Trebuchet MS" pitchFamily="34" charset="0"/>
              </a:rPr>
              <a:t>by…..</a:t>
            </a:r>
          </a:p>
          <a:p>
            <a:pPr marL="0" indent="0" algn="just" eaLnBrk="1" hangingPunct="1">
              <a:buNone/>
            </a:pPr>
            <a:r>
              <a:rPr lang="en-GB" altLang="en-US" sz="2400" i="0" dirty="0">
                <a:solidFill>
                  <a:schemeClr val="bg1"/>
                </a:solidFill>
                <a:latin typeface="Trebuchet MS" pitchFamily="34" charset="0"/>
              </a:rPr>
              <a:t> </a:t>
            </a:r>
            <a:r>
              <a:rPr lang="en-GB" altLang="en-US" sz="2400" i="0" dirty="0" smtClean="0">
                <a:solidFill>
                  <a:schemeClr val="bg1"/>
                </a:solidFill>
                <a:latin typeface="Trebuchet MS" pitchFamily="34" charset="0"/>
              </a:rPr>
              <a:t>  </a:t>
            </a:r>
            <a:r>
              <a:rPr lang="en-GB" altLang="en-US" sz="2400" b="1" i="0" dirty="0">
                <a:solidFill>
                  <a:schemeClr val="bg1"/>
                </a:solidFill>
                <a:latin typeface="Trebuchet MS" pitchFamily="34" charset="0"/>
              </a:rPr>
              <a:t>connecting areas of knowledge.</a:t>
            </a:r>
          </a:p>
          <a:p>
            <a:pPr algn="just" eaLnBrk="1" hangingPunct="1"/>
            <a:endParaRPr lang="en-GB" altLang="en-US" sz="2400" b="1" i="0" dirty="0">
              <a:solidFill>
                <a:schemeClr val="bg1"/>
              </a:solidFill>
              <a:latin typeface="Trebuchet MS" pitchFamily="34" charset="0"/>
            </a:endParaRPr>
          </a:p>
          <a:p>
            <a:pPr algn="just" eaLnBrk="1" hangingPunct="1"/>
            <a:r>
              <a:rPr lang="en-GB" altLang="en-US" sz="2400" i="0" dirty="0">
                <a:solidFill>
                  <a:schemeClr val="bg1"/>
                </a:solidFill>
                <a:latin typeface="Trebuchet MS" pitchFamily="34" charset="0"/>
              </a:rPr>
              <a:t>Lecture sessions are the backbone of your Study Programme, </a:t>
            </a:r>
            <a:r>
              <a:rPr lang="en-GB" altLang="en-US" sz="2400" b="1" i="0" dirty="0">
                <a:solidFill>
                  <a:schemeClr val="bg1"/>
                </a:solidFill>
                <a:latin typeface="Trebuchet MS" pitchFamily="34" charset="0"/>
              </a:rPr>
              <a:t>but put flesh on the bone</a:t>
            </a:r>
            <a:r>
              <a:rPr lang="en-GB" altLang="en-US" sz="2400" i="0" dirty="0">
                <a:solidFill>
                  <a:schemeClr val="bg1"/>
                </a:solidFill>
                <a:latin typeface="Trebuchet MS" pitchFamily="34" charset="0"/>
              </a:rPr>
              <a:t>.</a:t>
            </a:r>
          </a:p>
          <a:p>
            <a:pPr eaLnBrk="1" hangingPunct="1"/>
            <a:endParaRPr lang="en-GB" altLang="en-US" sz="2400" i="0" dirty="0">
              <a:solidFill>
                <a:schemeClr val="bg1"/>
              </a:solidFill>
              <a:latin typeface="Trebuchet MS" pitchFamily="34" charset="0"/>
            </a:endParaRPr>
          </a:p>
          <a:p>
            <a:pPr algn="ctr" eaLnBrk="1" hangingPunct="1">
              <a:buFontTx/>
              <a:buNone/>
            </a:pPr>
            <a:r>
              <a:rPr lang="en-GB" altLang="en-US" sz="2400" i="0" dirty="0">
                <a:solidFill>
                  <a:schemeClr val="bg1"/>
                </a:solidFill>
                <a:latin typeface="Trebuchet MS" pitchFamily="34" charset="0"/>
              </a:rPr>
              <a:t>	</a:t>
            </a:r>
            <a:r>
              <a:rPr lang="en-GB" altLang="en-US" sz="2000" b="1" i="0" dirty="0">
                <a:solidFill>
                  <a:schemeClr val="bg1"/>
                </a:solidFill>
                <a:latin typeface="Trebuchet MS" pitchFamily="34" charset="0"/>
              </a:rPr>
              <a:t>‘ Some succeed because they are destined to:</a:t>
            </a:r>
          </a:p>
          <a:p>
            <a:pPr algn="ctr" eaLnBrk="1" hangingPunct="1">
              <a:buFontTx/>
              <a:buNone/>
            </a:pPr>
            <a:r>
              <a:rPr lang="en-GB" altLang="en-US" sz="2000" b="1" i="0" dirty="0">
                <a:solidFill>
                  <a:schemeClr val="bg1"/>
                </a:solidFill>
                <a:latin typeface="Trebuchet MS" pitchFamily="34" charset="0"/>
              </a:rPr>
              <a:t>	 most succeed because they are determined to.’</a:t>
            </a:r>
          </a:p>
        </p:txBody>
      </p:sp>
    </p:spTree>
    <p:extLst>
      <p:ext uri="{BB962C8B-B14F-4D97-AF65-F5344CB8AC3E}">
        <p14:creationId xmlns:p14="http://schemas.microsoft.com/office/powerpoint/2010/main" val="22935768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fad-an\Desktop\curve of forgetting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2690" y="584775"/>
            <a:ext cx="7277100" cy="3362020"/>
          </a:xfrm>
          <a:prstGeom prst="rect">
            <a:avLst/>
          </a:prstGeom>
          <a:noFill/>
          <a:ln w="38100"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267223" y="-43385"/>
            <a:ext cx="363753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Curve of Forgetting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882140" y="4038600"/>
            <a:ext cx="84582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By day 2</a:t>
            </a:r>
            <a:r>
              <a:rPr lang="en-GB" dirty="0">
                <a:solidFill>
                  <a:schemeClr val="bg1"/>
                </a:solidFill>
              </a:rPr>
              <a:t>, if you have done nothing with the information you learned in that lecture, didn't think about it again, read it again, etc. you will have lost </a:t>
            </a:r>
            <a:r>
              <a:rPr lang="en-GB" b="1" dirty="0">
                <a:solidFill>
                  <a:schemeClr val="bg1"/>
                </a:solidFill>
              </a:rPr>
              <a:t>50%-80% </a:t>
            </a:r>
            <a:r>
              <a:rPr lang="en-GB" dirty="0">
                <a:solidFill>
                  <a:schemeClr val="bg1"/>
                </a:solidFill>
              </a:rPr>
              <a:t>of what you learned. </a:t>
            </a:r>
          </a:p>
        </p:txBody>
      </p:sp>
      <p:sp>
        <p:nvSpPr>
          <p:cNvPr id="6" name="Rectangle 5"/>
          <p:cNvSpPr/>
          <p:nvPr/>
        </p:nvSpPr>
        <p:spPr>
          <a:xfrm>
            <a:off x="1935480" y="4872255"/>
            <a:ext cx="83515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By day 7</a:t>
            </a:r>
            <a:r>
              <a:rPr lang="en-GB" dirty="0">
                <a:solidFill>
                  <a:schemeClr val="bg1"/>
                </a:solidFill>
              </a:rPr>
              <a:t>, we remember even less, and by day 30, we retain about </a:t>
            </a:r>
            <a:r>
              <a:rPr lang="en-GB" b="1" dirty="0">
                <a:solidFill>
                  <a:schemeClr val="bg1"/>
                </a:solidFill>
              </a:rPr>
              <a:t>2%-3% </a:t>
            </a:r>
            <a:r>
              <a:rPr lang="en-GB" dirty="0">
                <a:solidFill>
                  <a:schemeClr val="bg1"/>
                </a:solidFill>
              </a:rPr>
              <a:t>of the original hour! </a:t>
            </a:r>
          </a:p>
        </p:txBody>
      </p:sp>
      <p:sp>
        <p:nvSpPr>
          <p:cNvPr id="7" name="Rectangle 6"/>
          <p:cNvSpPr/>
          <p:nvPr/>
        </p:nvSpPr>
        <p:spPr>
          <a:xfrm>
            <a:off x="1935480" y="5542215"/>
            <a:ext cx="82753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Reprocessing the same chunk of information sends a big signal to your brain to hold onto that data.</a:t>
            </a:r>
          </a:p>
        </p:txBody>
      </p:sp>
      <p:pic>
        <p:nvPicPr>
          <p:cNvPr id="8" name="Picture 2" descr="https://encrypted-tbn2.gstatic.com/images?q=tbn:ANd9GcRupuZe3rM4Rs5-eNdFtWZuM4JcKQg1ByHOMQ9HuAGNxfcGbFgEEw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1967750"/>
            <a:ext cx="2133600" cy="1516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4038600" y="2819401"/>
            <a:ext cx="1143000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Short term memory loss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 flipV="1">
            <a:off x="5181600" y="2971800"/>
            <a:ext cx="5334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7391400" y="152401"/>
            <a:ext cx="1600200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Long term memory reinforced</a:t>
            </a:r>
          </a:p>
        </p:txBody>
      </p:sp>
      <p:cxnSp>
        <p:nvCxnSpPr>
          <p:cNvPr id="14" name="Straight Arrow Connector 13"/>
          <p:cNvCxnSpPr>
            <a:stCxn id="12" idx="2"/>
          </p:cNvCxnSpPr>
          <p:nvPr/>
        </p:nvCxnSpPr>
        <p:spPr>
          <a:xfrm flipH="1">
            <a:off x="7696200" y="614066"/>
            <a:ext cx="495300" cy="68133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2247900" y="6231931"/>
            <a:ext cx="693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Repetition is the key ! ……(formulae triggers)</a:t>
            </a:r>
            <a:endParaRPr lang="en-US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45822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8785" y="246717"/>
            <a:ext cx="8229600" cy="715962"/>
          </a:xfrm>
        </p:spPr>
        <p:txBody>
          <a:bodyPr>
            <a:normAutofit/>
          </a:bodyPr>
          <a:lstStyle/>
          <a:p>
            <a:r>
              <a:rPr lang="en-US" sz="4000" dirty="0" smtClean="0">
                <a:solidFill>
                  <a:schemeClr val="bg1"/>
                </a:solidFill>
              </a:rPr>
              <a:t>INTRODUCTION</a:t>
            </a:r>
            <a:endParaRPr lang="en-US" sz="40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1105" y="1274794"/>
            <a:ext cx="8229600" cy="5334000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u="sng" dirty="0" smtClean="0"/>
          </a:p>
          <a:p>
            <a:pPr lvl="1">
              <a:buFont typeface="Wingdings" pitchFamily="2" charset="2"/>
              <a:buChar char="§"/>
            </a:pPr>
            <a:endParaRPr lang="en-US" dirty="0" smtClean="0"/>
          </a:p>
          <a:p>
            <a:pPr lvl="1">
              <a:buSzPct val="100000"/>
              <a:buFont typeface="Wingdings" pitchFamily="2" charset="2"/>
              <a:buChar char="§"/>
            </a:pPr>
            <a:r>
              <a:rPr lang="en-US" dirty="0" smtClean="0">
                <a:solidFill>
                  <a:schemeClr val="bg1"/>
                </a:solidFill>
              </a:rPr>
              <a:t>Investigate and report on an issue in an academic manner.</a:t>
            </a:r>
          </a:p>
          <a:p>
            <a:pPr lvl="2">
              <a:buSzPct val="80000"/>
              <a:buFont typeface="Wingdings" pitchFamily="2" charset="2"/>
              <a:buChar char="Ø"/>
            </a:pPr>
            <a:r>
              <a:rPr lang="en-US" b="1" dirty="0" smtClean="0">
                <a:solidFill>
                  <a:schemeClr val="bg1"/>
                </a:solidFill>
              </a:rPr>
              <a:t>What Industry issues do we come across presently?</a:t>
            </a:r>
          </a:p>
          <a:p>
            <a:pPr lvl="2">
              <a:buSzPct val="80000"/>
              <a:buFont typeface="Wingdings" pitchFamily="2" charset="2"/>
              <a:buChar char="Ø"/>
            </a:pPr>
            <a:endParaRPr lang="en-US" b="1" dirty="0" smtClean="0">
              <a:solidFill>
                <a:schemeClr val="bg1"/>
              </a:solidFill>
            </a:endParaRPr>
          </a:p>
          <a:p>
            <a:pPr lvl="2">
              <a:buSzPct val="80000"/>
              <a:buFont typeface="Wingdings" pitchFamily="2" charset="2"/>
              <a:buChar char="Ø"/>
            </a:pPr>
            <a:endParaRPr lang="en-US" b="1" dirty="0" smtClean="0">
              <a:solidFill>
                <a:schemeClr val="bg1"/>
              </a:solidFill>
            </a:endParaRPr>
          </a:p>
          <a:p>
            <a:pPr lvl="3">
              <a:buSzPct val="80000"/>
              <a:buFont typeface="Wingdings" pitchFamily="2" charset="2"/>
              <a:buChar char="v"/>
            </a:pP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b="1" dirty="0" smtClean="0">
                <a:solidFill>
                  <a:schemeClr val="bg1"/>
                </a:solidFill>
              </a:rPr>
              <a:t>Define the issue – precise, concise and analytical</a:t>
            </a:r>
          </a:p>
          <a:p>
            <a:pPr lvl="3">
              <a:buSzPct val="80000"/>
              <a:buFont typeface="Wingdings" pitchFamily="2" charset="2"/>
              <a:buChar char="v"/>
            </a:pP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b="1" dirty="0" smtClean="0">
                <a:solidFill>
                  <a:schemeClr val="bg1"/>
                </a:solidFill>
              </a:rPr>
              <a:t>Sources of information?</a:t>
            </a:r>
          </a:p>
          <a:p>
            <a:pPr lvl="3">
              <a:buSzPct val="80000"/>
              <a:buFont typeface="Wingdings" pitchFamily="2" charset="2"/>
              <a:buChar char="v"/>
            </a:pP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b="1" dirty="0" smtClean="0">
                <a:solidFill>
                  <a:schemeClr val="bg1"/>
                </a:solidFill>
              </a:rPr>
              <a:t>Referencing and the Harvard system / Bibliographies</a:t>
            </a:r>
            <a:endParaRPr lang="en-US" dirty="0" smtClean="0">
              <a:solidFill>
                <a:schemeClr val="bg1"/>
              </a:solidFill>
            </a:endParaRPr>
          </a:p>
          <a:p>
            <a:pPr lvl="3">
              <a:buSzPct val="80000"/>
              <a:buFont typeface="Wingdings" pitchFamily="2" charset="2"/>
              <a:buChar char="v"/>
            </a:pP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b="1" dirty="0">
                <a:solidFill>
                  <a:schemeClr val="bg1"/>
                </a:solidFill>
              </a:rPr>
              <a:t>T</a:t>
            </a:r>
            <a:r>
              <a:rPr lang="en-US" b="1" dirty="0" smtClean="0">
                <a:solidFill>
                  <a:schemeClr val="bg1"/>
                </a:solidFill>
              </a:rPr>
              <a:t>ime Management, structuring your report/assignment</a:t>
            </a:r>
          </a:p>
          <a:p>
            <a:pPr lvl="3">
              <a:buSzPct val="80000"/>
              <a:buFont typeface="Wingdings" pitchFamily="2" charset="2"/>
              <a:buChar char="v"/>
            </a:pP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b="1" dirty="0" smtClean="0">
                <a:solidFill>
                  <a:schemeClr val="bg1"/>
                </a:solidFill>
              </a:rPr>
              <a:t>Critical Thinking !?</a:t>
            </a:r>
          </a:p>
          <a:p>
            <a:pPr lvl="3">
              <a:buSzPct val="80000"/>
              <a:buFont typeface="Wingdings" pitchFamily="2" charset="2"/>
              <a:buChar char="v"/>
            </a:pPr>
            <a:r>
              <a:rPr lang="en-US" b="1" dirty="0" smtClean="0">
                <a:solidFill>
                  <a:schemeClr val="bg1"/>
                </a:solidFill>
              </a:rPr>
              <a:t> Plagiarism</a:t>
            </a:r>
          </a:p>
          <a:p>
            <a:pPr lvl="3">
              <a:buSzPct val="80000"/>
              <a:buFont typeface="Wingdings" pitchFamily="2" charset="2"/>
              <a:buChar char="v"/>
            </a:pPr>
            <a:r>
              <a:rPr lang="en-US" b="1" dirty="0" smtClean="0">
                <a:solidFill>
                  <a:schemeClr val="bg1"/>
                </a:solidFill>
              </a:rPr>
              <a:t> Presentation + Use of Words?</a:t>
            </a:r>
          </a:p>
          <a:p>
            <a:pPr marL="978408" lvl="3" indent="0">
              <a:buSzPct val="80000"/>
              <a:buNone/>
            </a:pPr>
            <a:endParaRPr lang="en-US" b="1" dirty="0" smtClean="0">
              <a:solidFill>
                <a:srgbClr val="0070C0"/>
              </a:solidFill>
            </a:endParaRPr>
          </a:p>
          <a:p>
            <a:pPr lvl="3">
              <a:buSzPct val="80000"/>
              <a:buFont typeface="Wingdings" pitchFamily="2" charset="2"/>
              <a:buChar char="v"/>
            </a:pPr>
            <a:endParaRPr lang="en-US" b="1" dirty="0">
              <a:solidFill>
                <a:srgbClr val="0070C0"/>
              </a:solidFill>
            </a:endParaRPr>
          </a:p>
          <a:p>
            <a:pPr lvl="3">
              <a:buSzPct val="80000"/>
              <a:buFont typeface="Wingdings" pitchFamily="2" charset="2"/>
              <a:buChar char="v"/>
            </a:pPr>
            <a:endParaRPr lang="en-US" b="1" dirty="0" smtClean="0">
              <a:solidFill>
                <a:srgbClr val="0070C0"/>
              </a:solidFill>
            </a:endParaRPr>
          </a:p>
          <a:p>
            <a:pPr lvl="3">
              <a:buSzPct val="80000"/>
              <a:buFont typeface="Wingdings" pitchFamily="2" charset="2"/>
              <a:buChar char="v"/>
            </a:pPr>
            <a:endParaRPr lang="en-US" b="1" dirty="0" smtClean="0">
              <a:solidFill>
                <a:srgbClr val="0070C0"/>
              </a:solidFill>
            </a:endParaRPr>
          </a:p>
          <a:p>
            <a:pPr lvl="3">
              <a:buSzPct val="80000"/>
              <a:buNone/>
            </a:pPr>
            <a:endParaRPr lang="en-US" dirty="0" smtClean="0"/>
          </a:p>
          <a:p>
            <a:pPr lvl="3">
              <a:buSzPct val="80000"/>
              <a:buNone/>
            </a:pPr>
            <a:endParaRPr lang="en-US" dirty="0" smtClean="0"/>
          </a:p>
          <a:p>
            <a:pPr lvl="3">
              <a:buSzPct val="80000"/>
              <a:buNone/>
            </a:pPr>
            <a:endParaRPr lang="en-US" dirty="0" smtClean="0"/>
          </a:p>
          <a:p>
            <a:pPr lvl="3">
              <a:buSzPct val="80000"/>
              <a:buNone/>
            </a:pPr>
            <a:endParaRPr 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1119020" y="2063798"/>
            <a:ext cx="79191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If we are ‘reporting’ on these issues…..what would we need to consider ?</a:t>
            </a:r>
          </a:p>
        </p:txBody>
      </p:sp>
    </p:spTree>
    <p:extLst>
      <p:ext uri="{BB962C8B-B14F-4D97-AF65-F5344CB8AC3E}">
        <p14:creationId xmlns:p14="http://schemas.microsoft.com/office/powerpoint/2010/main" val="785607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453" y="288598"/>
            <a:ext cx="8305800" cy="715962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INTRODUCTION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9102" y="1004560"/>
            <a:ext cx="9191698" cy="4900649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§"/>
            </a:pPr>
            <a:r>
              <a:rPr lang="en-US" dirty="0" smtClean="0">
                <a:solidFill>
                  <a:schemeClr val="bg1"/>
                </a:solidFill>
              </a:rPr>
              <a:t>Develop a ‘professional standard’ of report writing</a:t>
            </a:r>
            <a:endParaRPr lang="en-US" b="1" dirty="0" smtClean="0">
              <a:solidFill>
                <a:schemeClr val="bg1"/>
              </a:solidFill>
            </a:endParaRPr>
          </a:p>
          <a:p>
            <a:pPr marL="667512" lvl="2" indent="0">
              <a:buNone/>
            </a:pPr>
            <a:endParaRPr lang="en-US" b="1" dirty="0" smtClean="0">
              <a:solidFill>
                <a:schemeClr val="bg1"/>
              </a:solidFill>
            </a:endParaRPr>
          </a:p>
          <a:p>
            <a:pPr lvl="2">
              <a:buFont typeface="Wingdings" pitchFamily="2" charset="2"/>
              <a:buChar char="v"/>
            </a:pPr>
            <a:r>
              <a:rPr lang="en-US" b="1" dirty="0" smtClean="0">
                <a:solidFill>
                  <a:schemeClr val="bg1"/>
                </a:solidFill>
              </a:rPr>
              <a:t>Preparing and planning </a:t>
            </a:r>
            <a:endParaRPr lang="en-US" b="1" dirty="0">
              <a:solidFill>
                <a:schemeClr val="bg1"/>
              </a:solidFill>
            </a:endParaRPr>
          </a:p>
          <a:p>
            <a:pPr lvl="2">
              <a:buFont typeface="Wingdings" pitchFamily="2" charset="2"/>
              <a:buChar char="v"/>
            </a:pPr>
            <a:r>
              <a:rPr lang="en-US" b="1" dirty="0" smtClean="0">
                <a:solidFill>
                  <a:schemeClr val="bg1"/>
                </a:solidFill>
              </a:rPr>
              <a:t>Choosing your words</a:t>
            </a:r>
          </a:p>
          <a:p>
            <a:pPr lvl="2">
              <a:buFont typeface="Wingdings" pitchFamily="2" charset="2"/>
              <a:buChar char="v"/>
            </a:pPr>
            <a:r>
              <a:rPr lang="en-US" b="1" dirty="0" smtClean="0">
                <a:solidFill>
                  <a:schemeClr val="bg1"/>
                </a:solidFill>
              </a:rPr>
              <a:t>Writing Style – developing your own</a:t>
            </a:r>
          </a:p>
          <a:p>
            <a:pPr lvl="2">
              <a:buFont typeface="Wingdings" pitchFamily="2" charset="2"/>
              <a:buChar char="v"/>
            </a:pPr>
            <a:r>
              <a:rPr lang="en-US" b="1" dirty="0" smtClean="0">
                <a:solidFill>
                  <a:schemeClr val="bg1"/>
                </a:solidFill>
              </a:rPr>
              <a:t>Collecting Information – sources, methods</a:t>
            </a:r>
          </a:p>
          <a:p>
            <a:pPr lvl="2">
              <a:buFont typeface="Wingdings" pitchFamily="2" charset="2"/>
              <a:buChar char="v"/>
            </a:pPr>
            <a:r>
              <a:rPr lang="en-US" b="1" dirty="0" smtClean="0">
                <a:solidFill>
                  <a:schemeClr val="bg1"/>
                </a:solidFill>
              </a:rPr>
              <a:t>Producing ‘Technical’ appraisals</a:t>
            </a:r>
          </a:p>
          <a:p>
            <a:pPr lvl="2">
              <a:buFont typeface="Wingdings" pitchFamily="2" charset="2"/>
              <a:buChar char="v"/>
            </a:pPr>
            <a:r>
              <a:rPr lang="en-US" b="1" dirty="0" smtClean="0">
                <a:solidFill>
                  <a:schemeClr val="bg1"/>
                </a:solidFill>
              </a:rPr>
              <a:t>How to Review / focus prior to issue </a:t>
            </a:r>
          </a:p>
          <a:p>
            <a:pPr lvl="2">
              <a:buNone/>
            </a:pPr>
            <a:endParaRPr lang="en-US" dirty="0" smtClean="0"/>
          </a:p>
        </p:txBody>
      </p:sp>
      <p:sp>
        <p:nvSpPr>
          <p:cNvPr id="5" name="Rectangle 4"/>
          <p:cNvSpPr/>
          <p:nvPr/>
        </p:nvSpPr>
        <p:spPr>
          <a:xfrm>
            <a:off x="6096000" y="6324600"/>
            <a:ext cx="3886200" cy="381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43297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33999" y="324779"/>
            <a:ext cx="1032968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What is the purpose of any professional repor</a:t>
            </a:r>
            <a:r>
              <a:rPr lang="en-GB" sz="3600" b="1" dirty="0">
                <a:solidFill>
                  <a:schemeClr val="bg1"/>
                </a:solidFill>
              </a:rPr>
              <a:t>t ?</a:t>
            </a:r>
          </a:p>
          <a:p>
            <a:r>
              <a:rPr lang="en-GB" sz="2800" b="1" dirty="0" smtClean="0">
                <a:solidFill>
                  <a:schemeClr val="bg1"/>
                </a:solidFill>
              </a:rPr>
              <a:t>Write </a:t>
            </a:r>
            <a:r>
              <a:rPr lang="en-GB" sz="2800" b="1" dirty="0">
                <a:solidFill>
                  <a:schemeClr val="bg1"/>
                </a:solidFill>
              </a:rPr>
              <a:t>down five reasons….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475720" y="1631760"/>
            <a:ext cx="73152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To Inform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To Describe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To Explain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To Instruct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To Evaluate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To Provoke Debate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To Persuade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068288" y="6242549"/>
            <a:ext cx="25908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10 </a:t>
            </a:r>
            <a:r>
              <a:rPr lang="en-GB" b="1" dirty="0">
                <a:solidFill>
                  <a:schemeClr val="bg1"/>
                </a:solidFill>
              </a:rPr>
              <a:t>minutes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9698" y="6254217"/>
            <a:ext cx="6393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Hold these answers….we will come back to them later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809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10702" y="1149007"/>
            <a:ext cx="11039476" cy="39149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Describe appropriate site evaluation, site and soil investigation techniques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Identify the different types of substructure available for a range of low-rise building systems and techniques used in their production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Define and produce annotated sketches that illustrate a broad range of common constructional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forms……Understand superstructure.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74650" y="251285"/>
            <a:ext cx="72314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FUNDAMENTALS of CONSTRUCTION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7613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8896" y="1403896"/>
            <a:ext cx="10925176" cy="39149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Groundwork and Foundations, Site evaluation and site investigation. Functional requirements of foundations, and appreciation of the relationship with ground conditions and underlying geology.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Introduction to the functions of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foundations,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causes of ground movement, subsoil bearing capacity and types of foundations for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low-rise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.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Analysis through the Code of Practice for Ground Investigation </a:t>
            </a:r>
          </a:p>
          <a:p>
            <a:pPr marL="0" marR="0" lvl="0" indent="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and Foundation.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0223" y="529982"/>
            <a:ext cx="44291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ALLAN will lead….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2526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05743" y="1127219"/>
            <a:ext cx="4968027" cy="4108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Methods of 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constructing the superstructure.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30412" y="298501"/>
            <a:ext cx="44291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GAVIN will lead….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05743" y="1668764"/>
            <a:ext cx="10966304" cy="23221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Supported and suspended ground and inter-mediate floors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;</a:t>
            </a:r>
          </a:p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Functional requirements of external walls: thermal insulation; Solid, layered and Cavity loadbearing Masonry construction; Heavy and lightweight forms, 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Timber and steel framed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construction: damp proof courses (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dpc’s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); Modular methods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Roofs - Functional requirements of timber roof structures: cut roofs and trussed rafter roofs.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05743" y="4173298"/>
            <a:ext cx="10966304" cy="1047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Floor; Wall; Ceiling 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Finishes</a:t>
            </a:r>
          </a:p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 defTabSz="457200" rtl="0" eaLnBrk="1" fontAlgn="base" latinLnBrk="0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Prefabrication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5267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/>
          </p:nvPr>
        </p:nvGraphicFramePr>
        <p:xfrm>
          <a:off x="663388" y="609600"/>
          <a:ext cx="10685929" cy="532830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85929">
                  <a:extLst>
                    <a:ext uri="{9D8B030D-6E8A-4147-A177-3AD203B41FA5}">
                      <a16:colId xmlns:a16="http://schemas.microsoft.com/office/drawing/2014/main" val="2090270323"/>
                    </a:ext>
                  </a:extLst>
                </a:gridCol>
              </a:tblGrid>
              <a:tr h="155325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Riley</a:t>
                      </a:r>
                      <a:r>
                        <a:rPr lang="en-GB" sz="28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M. and </a:t>
                      </a:r>
                      <a:r>
                        <a:rPr lang="en-GB" sz="2800" dirty="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Cotgrave</a:t>
                      </a:r>
                      <a:r>
                        <a:rPr lang="en-GB" sz="28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A</a:t>
                      </a:r>
                      <a:r>
                        <a:rPr lang="en-GB" sz="2800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(</a:t>
                      </a:r>
                      <a:r>
                        <a:rPr lang="en-GB" sz="28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2013) Construction Technology </a:t>
                      </a:r>
                      <a:r>
                        <a:rPr lang="en-GB" sz="2800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Part1</a:t>
                      </a:r>
                      <a:r>
                        <a:rPr lang="en-GB" sz="28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House Construction. 3</a:t>
                      </a:r>
                      <a:r>
                        <a:rPr lang="en-GB" sz="2800" baseline="300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rd</a:t>
                      </a:r>
                      <a:r>
                        <a:rPr lang="en-GB" sz="28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Ed. Basingstoke: Palgrave Macmillan</a:t>
                      </a:r>
                      <a:endParaRPr lang="en-GB" sz="28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2886845"/>
                  </a:ext>
                </a:extLst>
              </a:tr>
              <a:tr h="155325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Riley, M. </a:t>
                      </a:r>
                      <a:r>
                        <a:rPr lang="en-GB" sz="28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</a:t>
                      </a:r>
                      <a:r>
                        <a:rPr lang="en-GB" sz="2800" dirty="0" err="1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Cotgrave</a:t>
                      </a:r>
                      <a:r>
                        <a:rPr lang="en-GB" sz="2800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A. </a:t>
                      </a:r>
                      <a:r>
                        <a:rPr lang="en-GB" sz="28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(2013) Construction Technology </a:t>
                      </a:r>
                      <a:endParaRPr lang="en-GB" sz="2800" dirty="0" smtClean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</a:t>
                      </a:r>
                      <a:r>
                        <a:rPr lang="en-GB" sz="28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2: Industrial and Commercial Building. 3</a:t>
                      </a:r>
                      <a:r>
                        <a:rPr lang="en-GB" sz="2800" baseline="300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rd</a:t>
                      </a:r>
                      <a:r>
                        <a:rPr lang="en-GB" sz="28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Ed. Basingstoke: Palgrave Macmillan</a:t>
                      </a:r>
                      <a:endParaRPr lang="en-GB" sz="28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55787648"/>
                  </a:ext>
                </a:extLst>
              </a:tr>
              <a:tr h="1197927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3.Chudley,R</a:t>
                      </a:r>
                      <a:r>
                        <a:rPr lang="en-GB" sz="28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and </a:t>
                      </a:r>
                      <a:r>
                        <a:rPr lang="en-GB" sz="2800" dirty="0" err="1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Greeno,R</a:t>
                      </a:r>
                      <a:r>
                        <a:rPr lang="en-GB" sz="28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(2017) The Building Construction Handbook.  London: </a:t>
                      </a:r>
                      <a:r>
                        <a:rPr lang="en-GB" sz="2800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Pearson</a:t>
                      </a:r>
                      <a:r>
                        <a:rPr lang="en-GB" sz="28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8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6962610"/>
                  </a:ext>
                </a:extLst>
              </a:tr>
              <a:tr h="1023874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Emmitt, Stephen </a:t>
                      </a:r>
                      <a:r>
                        <a:rPr lang="en-GB" sz="28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(2012) Architectural Technology </a:t>
                      </a:r>
                      <a:endParaRPr lang="en-GB" sz="2800" dirty="0" smtClean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2</a:t>
                      </a:r>
                      <a:r>
                        <a:rPr lang="en-GB" sz="2800" baseline="30000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nd</a:t>
                      </a:r>
                      <a:r>
                        <a:rPr lang="en-GB" sz="2800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8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Edition</a:t>
                      </a:r>
                      <a:r>
                        <a:rPr lang="en-GB" sz="2800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Wiley-Blackwell</a:t>
                      </a:r>
                      <a:endParaRPr lang="en-GB" sz="28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40542202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578863" y="84524"/>
            <a:ext cx="32631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ESSENTIAL READING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723353" y="6226296"/>
            <a:ext cx="25756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COPY DOWN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09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3518" y="746632"/>
            <a:ext cx="8229600" cy="49831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</a:p>
          <a:p>
            <a:pPr lvl="1">
              <a:buFont typeface="Wingdings" pitchFamily="2" charset="2"/>
              <a:buChar char="§"/>
            </a:pPr>
            <a:endParaRPr lang="en-US" dirty="0" smtClean="0"/>
          </a:p>
          <a:p>
            <a:pPr lvl="1">
              <a:buFont typeface="Wingdings" pitchFamily="2" charset="2"/>
              <a:buChar char="§"/>
            </a:pPr>
            <a:r>
              <a:rPr lang="en-US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will be through  coursework:</a:t>
            </a:r>
          </a:p>
          <a:p>
            <a:pPr lvl="1">
              <a:buNone/>
            </a:pPr>
            <a:endParaRPr lang="en-US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buFont typeface="Wingdings" pitchFamily="2" charset="2"/>
              <a:buChar char="Ø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Assignments for this module… </a:t>
            </a:r>
          </a:p>
          <a:p>
            <a:pPr lvl="2">
              <a:buFont typeface="Wingdings" pitchFamily="2" charset="2"/>
              <a:buChar char="§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Pieces </a:t>
            </a:r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written coursework.</a:t>
            </a:r>
            <a:endParaRPr lang="en-US" sz="2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buFont typeface="Wingdings" pitchFamily="2" charset="2"/>
              <a:buChar char="Ø"/>
            </a:pPr>
            <a:endParaRPr lang="en-US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buFont typeface="Wingdings" pitchFamily="2" charset="2"/>
              <a:buChar char="Ø"/>
            </a:pPr>
            <a:r>
              <a:rPr lang="en-US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Both 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assessments will count 50% each towards your final mark</a:t>
            </a:r>
          </a:p>
          <a:p>
            <a:pPr lvl="2">
              <a:buNone/>
            </a:pPr>
            <a:endParaRPr lang="en-US" sz="2400" dirty="0"/>
          </a:p>
          <a:p>
            <a:pPr lvl="3">
              <a:buNone/>
            </a:pPr>
            <a:endParaRPr lang="en-US" dirty="0" smtClean="0"/>
          </a:p>
        </p:txBody>
      </p:sp>
      <p:pic>
        <p:nvPicPr>
          <p:cNvPr id="4" name="Picture 10" descr="http://cbspeeradvising.files.wordpress.com/2011/08/exams-exams-22022569-866-352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63430" y="1474695"/>
            <a:ext cx="3219450" cy="1308599"/>
          </a:xfrm>
          <a:prstGeom prst="rect">
            <a:avLst/>
          </a:prstGeom>
          <a:noFill/>
        </p:spPr>
      </p:pic>
      <p:pic>
        <p:nvPicPr>
          <p:cNvPr id="5" name="Picture 2" descr="http://news.uckfieldfm.co.uk/wp-content/uploads/2013/08/animated-clock.gif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820880" y="365632"/>
            <a:ext cx="762000" cy="762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80688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63794" y="892297"/>
            <a:ext cx="6248400" cy="65864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Planning: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September 29</a:t>
            </a:r>
            <a:r>
              <a:rPr lang="en-US" sz="2400" baseline="300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</a:t>
            </a:r>
            <a:r>
              <a:rPr lang="en-US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 10th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Ground Investigation and Foundation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noProof="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 10</a:t>
            </a:r>
            <a:r>
              <a:rPr lang="en-US" sz="2400" baseline="30000" noProof="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400" noProof="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January 2021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Superstructure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050" name="Picture 2" descr="http://t2.gstatic.com/images?q=tbn:ANd9GcScA5FNMNrNzlIKrxwfv-uLk67wD7oi92qU9grTRc2iLCvvrZTL7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05801" y="3810000"/>
            <a:ext cx="1990725" cy="229552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579040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531542" y="572642"/>
            <a:ext cx="10511059" cy="49859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Assignment 1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 : </a:t>
            </a:r>
            <a:r>
              <a:rPr lang="en-GB" sz="2000" b="1" dirty="0" smtClean="0">
                <a:solidFill>
                  <a:prstClr val="black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Site</a:t>
            </a:r>
            <a:r>
              <a:rPr kumimoji="0" lang="en-GB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 Investigation and Foundation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Written Report – Case study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Hand out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29</a:t>
            </a:r>
            <a:r>
              <a:rPr kumimoji="0" lang="en-GB" sz="2000" b="0" i="0" u="none" strike="noStrike" kern="1200" cap="none" spc="0" normalizeH="0" baseline="3000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th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 September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2020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Hand in expected </a:t>
            </a:r>
            <a:r>
              <a:rPr lang="en-GB" sz="2000" dirty="0" smtClean="0">
                <a:solidFill>
                  <a:prstClr val="black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17</a:t>
            </a:r>
            <a:r>
              <a:rPr lang="en-GB" sz="2000" baseline="30000" dirty="0" smtClean="0">
                <a:solidFill>
                  <a:prstClr val="black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th</a:t>
            </a:r>
            <a:r>
              <a:rPr lang="en-GB" sz="2000" dirty="0" smtClean="0">
                <a:solidFill>
                  <a:prstClr val="black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November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2020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Assignment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 :  </a:t>
            </a:r>
            <a:r>
              <a:rPr kumimoji="0" lang="en-GB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Superstructure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Hand out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during November 2020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Hand in expected 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- January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                                                                                                                                      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Dates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are open to slight change if necessary but should follow this general </a:t>
            </a:r>
            <a:r>
              <a:rPr kumimoji="0" lang="en-GB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format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Calibri" pitchFamily="34" charset="0"/>
                <a:cs typeface="Times New Roman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239000" y="6019801"/>
            <a:ext cx="2971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Copy Down</a:t>
            </a:r>
          </a:p>
        </p:txBody>
      </p:sp>
    </p:spTree>
    <p:extLst>
      <p:ext uri="{BB962C8B-B14F-4D97-AF65-F5344CB8AC3E}">
        <p14:creationId xmlns:p14="http://schemas.microsoft.com/office/powerpoint/2010/main" val="1785311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64624" y="392612"/>
            <a:ext cx="5588388" cy="461665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Times New Roman"/>
              </a:rPr>
              <a:t>What do we mean by ‘site investigation’?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133600" y="2895600"/>
            <a:ext cx="54864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en-GB" sz="2800" b="1" dirty="0">
                <a:solidFill>
                  <a:schemeClr val="bg1"/>
                </a:solidFill>
                <a:latin typeface="Times New Roman"/>
              </a:rPr>
              <a:t>Location and History</a:t>
            </a:r>
          </a:p>
          <a:p>
            <a:pPr marL="342900" indent="-342900">
              <a:buFontTx/>
              <a:buAutoNum type="arabicPeriod"/>
            </a:pPr>
            <a:r>
              <a:rPr lang="en-GB" sz="2800" b="1" dirty="0">
                <a:solidFill>
                  <a:schemeClr val="bg1"/>
                </a:solidFill>
                <a:latin typeface="Times New Roman"/>
              </a:rPr>
              <a:t>Possibility of contaminants</a:t>
            </a:r>
          </a:p>
          <a:p>
            <a:pPr marL="342900" indent="-342900">
              <a:buFontTx/>
              <a:buAutoNum type="arabicPeriod"/>
            </a:pPr>
            <a:r>
              <a:rPr lang="en-GB" sz="2800" b="1" dirty="0">
                <a:solidFill>
                  <a:schemeClr val="bg1"/>
                </a:solidFill>
                <a:latin typeface="Times New Roman"/>
              </a:rPr>
              <a:t>Previous Mine-workings</a:t>
            </a:r>
          </a:p>
          <a:p>
            <a:pPr marL="342900" indent="-342900">
              <a:buFontTx/>
              <a:buAutoNum type="arabicPeriod"/>
            </a:pPr>
            <a:r>
              <a:rPr lang="en-GB" sz="2800" b="1" dirty="0">
                <a:solidFill>
                  <a:schemeClr val="bg1"/>
                </a:solidFill>
                <a:latin typeface="Times New Roman"/>
              </a:rPr>
              <a:t>Hydrogeology</a:t>
            </a:r>
          </a:p>
          <a:p>
            <a:pPr marL="342900" indent="-342900">
              <a:buFontTx/>
              <a:buAutoNum type="arabicPeriod"/>
            </a:pPr>
            <a:r>
              <a:rPr lang="en-GB" sz="2800" b="1" dirty="0">
                <a:solidFill>
                  <a:schemeClr val="bg1"/>
                </a:solidFill>
                <a:latin typeface="Times New Roman"/>
              </a:rPr>
              <a:t>Groundwater levels</a:t>
            </a:r>
          </a:p>
          <a:p>
            <a:pPr marL="342900" indent="-342900">
              <a:buFontTx/>
              <a:buAutoNum type="arabicPeriod"/>
            </a:pPr>
            <a:r>
              <a:rPr lang="en-GB" sz="2800" b="1" dirty="0">
                <a:solidFill>
                  <a:schemeClr val="bg1"/>
                </a:solidFill>
                <a:latin typeface="Times New Roman"/>
              </a:rPr>
              <a:t>Water table level</a:t>
            </a:r>
          </a:p>
          <a:p>
            <a:pPr marL="342900" indent="-342900">
              <a:buFontTx/>
              <a:buAutoNum type="arabicPeriod"/>
            </a:pPr>
            <a:r>
              <a:rPr lang="en-GB" sz="2800" b="1" dirty="0">
                <a:solidFill>
                  <a:schemeClr val="bg1"/>
                </a:solidFill>
                <a:latin typeface="Times New Roman"/>
              </a:rPr>
              <a:t>Site </a:t>
            </a:r>
            <a:r>
              <a:rPr lang="en-GB" sz="2800" b="1" dirty="0" smtClean="0">
                <a:solidFill>
                  <a:schemeClr val="bg1"/>
                </a:solidFill>
                <a:latin typeface="Times New Roman"/>
              </a:rPr>
              <a:t>geological </a:t>
            </a:r>
            <a:r>
              <a:rPr lang="en-GB" sz="2800" b="1" dirty="0">
                <a:solidFill>
                  <a:schemeClr val="bg1"/>
                </a:solidFill>
                <a:latin typeface="Times New Roman"/>
              </a:rPr>
              <a:t>stratification</a:t>
            </a:r>
          </a:p>
          <a:p>
            <a:pPr marL="342900" indent="-342900">
              <a:buFontTx/>
              <a:buAutoNum type="arabicPeriod"/>
            </a:pPr>
            <a:r>
              <a:rPr lang="en-GB" sz="2800" b="1" dirty="0">
                <a:solidFill>
                  <a:schemeClr val="bg1"/>
                </a:solidFill>
                <a:latin typeface="Times New Roman"/>
              </a:rPr>
              <a:t>Soil Classification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61908" y="1175541"/>
            <a:ext cx="861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Times New Roman"/>
              </a:rPr>
              <a:t>A site investigation is carried out in order to enable an assessment of the ground conditions and an analysis of the engineering and environmental considerations related to the proposed</a:t>
            </a:r>
          </a:p>
          <a:p>
            <a:r>
              <a:rPr lang="en-GB" dirty="0">
                <a:solidFill>
                  <a:prstClr val="black"/>
                </a:solidFill>
                <a:latin typeface="Times New Roman"/>
              </a:rPr>
              <a:t>                                                                development.</a:t>
            </a:r>
          </a:p>
        </p:txBody>
      </p:sp>
      <p:sp>
        <p:nvSpPr>
          <p:cNvPr id="1026" name="AutoShape 2" descr="data:image/jpeg;base64,/9j/4AAQSkZJRgABAQAAAQABAAD/2wCEAAkGBwgHBgkIBwgKCgkLDRYPDQwMDRsUFRAWIB0iIiAdHx8kKDQsJCYxJx8fLT0tMTU3Ojo6Iys/RD84QzQ5OjcBCgoKDQwNGg8PGjclHyU3Nzc3Nzc3Nzc3Nzc3Nzc3Nzc3Nzc3Nzc3Nzc3Nzc3Nzc3Nzc3Nzc3Nzc3Nzc3Nzc3N//AABEIAFwAegMBIgACEQEDEQH/xAAcAAACAgMBAQAAAAAAAAAAAAADBAIFAQYHAAj/xAA6EAACAQMCAggDBgUEAwAAAAABAgMABBESIQUxBhMiQVFhcZEUgaEyQrHB0eEVIyRi8FJygpIHNFP/xAAZAQADAQEBAAAAAAAAAAAAAAAAAQIDBAX/xAAjEQACAgICAgIDAQAAAAAAAAAAAQIRAyESMQRBFFETIoEF/9oADAMBAAIRAxEAPwDqtogjkwdgasuwNs1XxE53xUzIQd60ZKGZkUrz7J50i0IHnTAkB2qLsBsRSGCVCpyKatwGGDS6Ek+FHjBHfQA0qBBQpNzsNqzk99SCgjJNIDWelL44dIDjJYYyue/wrKXBaNCDnKg0fpXCzWSCJC7GQHsjOMfh60GxspWsoOsVg2gAhgMg+BxVIBXo5LrbiCsQSt7JnffurZoSMCta6MwMRflVOPjpcHOxGQNvatnhXC4IoYEWkwcLUWYjeisI87AZoEyNvgZ9KSAHJITuTgVDr18ag0cjbFcVH4OTxpiIqz8968ZiPtUUsHOHA9akI1P2u1QAIT94puP+YoaoCGLA0qB5VNdKDAGKTGTxREGKgu/LepZKjJG1IAoIrIweeaCrg0ZDny86AKzj4jNvpYTYZcdjkO0OdO2KRiADtfabd+f2jSfHnKwdjGCyAnOPvjyqHGeMLwLhEt68Bm0zqmjVgku4HP8A5U7EkQ6MKGj4nsQ38SnzqfPf4d3+GrrScEbCqfo7KnUcQKxqo/iNwMj72H5/54VYmVaAMEaWJI5VlJSc7DNR1gmvHAGSMUIGTMn9n1FY1j/T9RQS6nIGo+lQ65f9Rp0idnzSvG74A7cQU+VxL+tGTpFxFc/13FF8P57/AK0ykr9+TjfNMRzNtXnfnZ0IBb9M+L266Y+K8QG5OGkLbn1zTZ6d8YaLQ3GLwZ54wp+RG9eWeTGORHPb96KJm05ZSPlyo+QOkIDpNeltS8XvVJ55ncH6Gr3gfT694c8Uc3Epbi26wPIs3bYjbIDNkjYUnrRj2wh9UzUZWs1A6yG0GptIzGOdNeR9IKs6dwPp1w3i3xOFeJbdQxZmDBuecY54xU7j/wAh9H7adoWu3ZkJVgIm2I2/I1y2/soGtVaziijmV8PpTGRR/hbCXOqOGedFBds5Y+Z8/wBKfyzrl/m5FG/6b1xPp9wa7g/p5ZMlk7LR7kK4P5H3pDpZ0vseJ8Om4dbPrJu7eTrj2VYB0zgHfxNaebC0yP6VV8gTyql48IbRUa2gQKTvrJJztjvrWGdSdHE4Udy6P8VtFs7wyXEEY+PuTlpAoIMrEEZ5ggjerSK9trhC0NxFIoOCUcH8K4RwHiFzeW8sVy+IAqqiozAjyBzmrnhNpbNeKEa5jAOptEz5OPn6U5+TGHZPD2dfaXScasH1r3xOObg/Oub8Wt4ha5Xil6bqALrYXBAlBO7YOd9/pVMbi6KkLxO8zgjcg/lU4/Mx5FaFxb6OwfxDClQyBT3Zofxo8R71xl7jiAjKji85U89SjPvzqAveMgYHEm9h+lbLNAXCRW9UcbAjHhgfWp6da74J8zSwWTZGK5G42NESIFTolAY+GDmvNaNaGo4iB2VAHkRvRVTDciQNyNgaWW3mQiN7jGvYB5VH50Kc3dl8Q8U1nMYYOtIklBJGcYUcif2ohjblQjHEeJC0kVVTEow6HQNOPAnOfpS11eyS3FvPcMgwiyZVAdLcxgeOMe+9Vl9xC7vVV7mJEAO2FA+W1YtXka3WRi+heYB2FdqgkkCbs2aW7IlWCNQVjftjZtzuTketPQyp1zythWdcdns59arLCe3SFTItyjaAMop96JdXdk2n+dLscnWu5Phv8q5pY96PSj5KWOvZZ64yxXOT3FWxitd6TEO8UYYYBbc9nv2/Gmzew/BtIsyMVAyNWN+8b8/lVLxt+vuoF0MCylgDt6fhTxQcZbPPlstOjD6YJMqpxj86vIuIfw7rL3qVkEaEFFbGcjA3wa1zo9OyWzjqy2W335c6evHE9vKhUgspABA5+tRlSlNp9CtUXc/H4uKGWK2icQqFw7jDN38h3cudJGQHkV+e1VFspSWQgFV0p7gYxTRlbOxOPXlSUIw/WPRKaSGJJNAOBq8ds0LX/cfb96VaQgkaceeQaAZGzyj+taRRVgzKj7am54xqyBQ+qt2OVmfrO8KwGPlURDFzGosTkDOKkYUD5SA6v7RkgCkLkMa1SM6JC7E5Ot6pOL5lvImUHIUbjfBzVvpUxglWwTpzp2zUIbCMSRvKCBk4GMcquDUXbB7Ki9eTUse3tUV1xoozs2+nNW09kDlkzId8Fu6gvC7SIZIUZBuQTzrZTT6BpnrbiJijCyWkE2PvF3U/QgVm74oZIykVmYSfvCdn+hosawoh02y5PofbNCeLXgxwKp5EEb07Q7YC9iAaJI2eR3Gpiyjal78TsEaXB0jAw2cVaWNu6zxSsYyImGY3bmMg45cqsOP9VxBoltACFLF2klXU2TnG3cOQpKS9hxYlwK5zHIHXtk5LD7x8fWrMlWOGDKvP0qusYGs8kDDsNOeYxRQ0uVGEOrlju+tc+SNytDURslASUYeuNq8va2wrYGcrQlE8YLOpHicYqatjBc8+RyM/hWdUPiCuJDDJ2ojpPgMMvrQ/jIO5/dP3p6eQMeuRwrZyD4Gkm6lmLMqkk5JxW0ZRraIcN6FoY5JJlhjDSyMeyvd7/nVj1ptpPgbLSbiTAmmXYf7R4AVC2/kW6JF2euB1t348M+FLWkzRxzOuNX2ckd1VVEheINqdbeAkQQDGrxJ5ms3sHaSEMQIowCc82O5pSKRutQnfDasHvPOiyOZZGd+ZJbAqHZRBdcakRFue+3KnLeJpF7RQEd5OKQmJE222nBHvTLLoCEE5NJFJhWt445WWeeNgBjEbHOfXBo0HC5ZjqiEujVpJMfec4HzxScajXy5jerKS8nWJZesYuQu5OfIVVo05FrHwOztDMt/c9a4TCxwc9WORz59/L07yQdEIbzhMd1bXB69sBtWNAbODyGedUD3MrFA7ltYGdRz/AJzp614hc21lcQRSsEYa9yTg57vajlH6IbKu4szbzSxPkPGxVsHIBHOl5Y9KauwwPec/lTpleWQySMWdhkk99RcdjVncHFZ2JMUjI6sl15Y+yf1qMseEDdZkD7Kg0zCNXMnln6VKUDsDAwQe6ix2V5uDpyVyvmNhURNt/wCsfarJlRMYjWi6U/8Amn/WnYH/2Q=="/>
          <p:cNvSpPr>
            <a:spLocks noChangeAspect="1" noChangeArrowheads="1"/>
          </p:cNvSpPr>
          <p:nvPr/>
        </p:nvSpPr>
        <p:spPr bwMode="auto">
          <a:xfrm>
            <a:off x="1587500" y="-136525"/>
            <a:ext cx="1162050" cy="8763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black"/>
              </a:solidFill>
              <a:latin typeface="Times New Roman"/>
            </a:endParaRPr>
          </a:p>
        </p:txBody>
      </p:sp>
      <p:pic>
        <p:nvPicPr>
          <p:cNvPr id="1028" name="Picture 4" descr="http://www.screwfast.com/Assets/Images/ScrewFastSiteInvestigationsField.jpg?1339413331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96200" y="2514601"/>
            <a:ext cx="2330750" cy="1752195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</p:pic>
      <p:pic>
        <p:nvPicPr>
          <p:cNvPr id="1030" name="Picture 6" descr="http://www.geoman.co.uk/img/case-studies/img/14-site-investigatio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96200" y="4495800"/>
            <a:ext cx="2362200" cy="1773468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</p:pic>
      <p:sp>
        <p:nvSpPr>
          <p:cNvPr id="9" name="Rectangle 8"/>
          <p:cNvSpPr/>
          <p:nvPr/>
        </p:nvSpPr>
        <p:spPr>
          <a:xfrm>
            <a:off x="1761908" y="2354639"/>
            <a:ext cx="49816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Times New Roman"/>
              </a:rPr>
              <a:t>What elements are we investigating?</a:t>
            </a:r>
          </a:p>
        </p:txBody>
      </p:sp>
    </p:spTree>
    <p:extLst>
      <p:ext uri="{BB962C8B-B14F-4D97-AF65-F5344CB8AC3E}">
        <p14:creationId xmlns:p14="http://schemas.microsoft.com/office/powerpoint/2010/main" val="3930447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58080" y="1125333"/>
            <a:ext cx="792480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Times New Roman"/>
              </a:rPr>
              <a:t>Phase 1 -   Desk study and reconnaissance survey of history and </a:t>
            </a:r>
          </a:p>
          <a:p>
            <a:r>
              <a:rPr lang="en-GB" sz="2000" b="1" dirty="0">
                <a:solidFill>
                  <a:schemeClr val="bg1"/>
                </a:solidFill>
                <a:latin typeface="Times New Roman"/>
              </a:rPr>
              <a:t>                   conditions.</a:t>
            </a:r>
          </a:p>
          <a:p>
            <a:endParaRPr lang="en-GB" sz="2000" dirty="0">
              <a:solidFill>
                <a:schemeClr val="bg1"/>
              </a:solidFill>
              <a:latin typeface="Times New Roman"/>
            </a:endParaRPr>
          </a:p>
          <a:p>
            <a:r>
              <a:rPr lang="en-GB" sz="2000" b="1" dirty="0">
                <a:solidFill>
                  <a:schemeClr val="bg1"/>
                </a:solidFill>
                <a:latin typeface="Times New Roman"/>
              </a:rPr>
              <a:t>Phase 2 — Intrusive investigation, soil and rock sampling (cores, pits,</a:t>
            </a:r>
          </a:p>
          <a:p>
            <a:r>
              <a:rPr lang="en-GB" sz="2000" b="1" dirty="0">
                <a:solidFill>
                  <a:schemeClr val="bg1"/>
                </a:solidFill>
                <a:latin typeface="Times New Roman"/>
              </a:rPr>
              <a:t>                   bore holes),....followed by..........</a:t>
            </a:r>
          </a:p>
          <a:p>
            <a:r>
              <a:rPr lang="en-GB" sz="2000" b="1" dirty="0">
                <a:solidFill>
                  <a:schemeClr val="bg1"/>
                </a:solidFill>
                <a:latin typeface="Times New Roman"/>
              </a:rPr>
              <a:t>                   analysis of geotechnical conditions  and formal report.</a:t>
            </a:r>
          </a:p>
          <a:p>
            <a:endParaRPr lang="en-GB" sz="2000" dirty="0">
              <a:solidFill>
                <a:schemeClr val="bg1"/>
              </a:solidFill>
              <a:latin typeface="Times New Roman"/>
            </a:endParaRPr>
          </a:p>
          <a:p>
            <a:r>
              <a:rPr lang="en-GB" sz="2000" b="1" dirty="0">
                <a:solidFill>
                  <a:schemeClr val="bg1"/>
                </a:solidFill>
                <a:latin typeface="Times New Roman"/>
              </a:rPr>
              <a:t>Phase 3 — Design of remediation strategy (if required).</a:t>
            </a:r>
          </a:p>
          <a:p>
            <a:endParaRPr lang="en-GB" sz="2000" dirty="0">
              <a:solidFill>
                <a:schemeClr val="bg1"/>
              </a:solidFill>
              <a:latin typeface="Times New Roman"/>
            </a:endParaRPr>
          </a:p>
          <a:p>
            <a:r>
              <a:rPr lang="en-GB" sz="2000" b="1" dirty="0">
                <a:solidFill>
                  <a:schemeClr val="bg1"/>
                </a:solidFill>
                <a:latin typeface="Times New Roman"/>
              </a:rPr>
              <a:t>Phase 4 — Validation and monitoring of remediation during the </a:t>
            </a:r>
          </a:p>
          <a:p>
            <a:r>
              <a:rPr lang="en-GB" sz="2000" b="1" dirty="0">
                <a:solidFill>
                  <a:schemeClr val="bg1"/>
                </a:solidFill>
                <a:latin typeface="Times New Roman"/>
              </a:rPr>
              <a:t>                    construction works</a:t>
            </a:r>
            <a:endParaRPr lang="en-GB" sz="2000" dirty="0">
              <a:solidFill>
                <a:schemeClr val="bg1"/>
              </a:solidFill>
              <a:latin typeface="Times New Roman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980037" y="281534"/>
            <a:ext cx="8305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Times New Roman"/>
              </a:rPr>
              <a:t>Successful Site Investigation is achieved by :</a:t>
            </a:r>
          </a:p>
        </p:txBody>
      </p:sp>
      <p:pic>
        <p:nvPicPr>
          <p:cNvPr id="64514" name="Picture 2" descr="http://www.surecoredrilling.com/company/wp-content/uploads/2012/10/soil_samp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87337" y="4469484"/>
            <a:ext cx="1524000" cy="2030649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</p:pic>
      <p:pic>
        <p:nvPicPr>
          <p:cNvPr id="64516" name="Picture 4" descr="http://www.ontrackdrilling.com/images/hollow_stem_01_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65612" y="4826917"/>
            <a:ext cx="2228850" cy="1673216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2876016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71121" y="2401173"/>
            <a:ext cx="82016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 smtClean="0">
                <a:solidFill>
                  <a:schemeClr val="bg1"/>
                </a:solidFill>
              </a:rPr>
              <a:t>THE FIRST ASSIGNMENT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578980" y="3985667"/>
            <a:ext cx="4153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A READ THROUGH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79250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07342" y="314284"/>
            <a:ext cx="8862593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</a:rPr>
              <a:t>SOME GENERAL POINTERS </a:t>
            </a:r>
            <a:r>
              <a:rPr lang="en-GB" sz="2400" b="1" dirty="0">
                <a:solidFill>
                  <a:schemeClr val="bg1"/>
                </a:solidFill>
              </a:rPr>
              <a:t>ON </a:t>
            </a:r>
            <a:r>
              <a:rPr lang="en-GB" sz="2400" b="1" dirty="0" smtClean="0">
                <a:solidFill>
                  <a:schemeClr val="bg1"/>
                </a:solidFill>
              </a:rPr>
              <a:t>ASSIGNMENT</a:t>
            </a:r>
            <a:endParaRPr lang="en-GB" sz="2400" b="1" dirty="0">
              <a:solidFill>
                <a:schemeClr val="bg1"/>
              </a:solidFill>
            </a:endParaRPr>
          </a:p>
          <a:p>
            <a:endParaRPr lang="en-GB" sz="2400" b="1" dirty="0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Add </a:t>
            </a:r>
            <a:r>
              <a:rPr lang="en-GB" sz="2400" b="1" dirty="0" smtClean="0">
                <a:solidFill>
                  <a:schemeClr val="bg1"/>
                </a:solidFill>
              </a:rPr>
              <a:t>‘CONTENTS’ </a:t>
            </a:r>
            <a:r>
              <a:rPr lang="en-GB" sz="2400" b="1" dirty="0">
                <a:solidFill>
                  <a:schemeClr val="bg1"/>
                </a:solidFill>
              </a:rPr>
              <a:t>PAGE and PAGE NUMBERING</a:t>
            </a:r>
          </a:p>
          <a:p>
            <a:pPr marL="457200" indent="-457200"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FIGURES/DRAWINGS must be readable</a:t>
            </a:r>
          </a:p>
          <a:p>
            <a:pPr marL="457200" indent="-457200"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FIGURES need to be Titled, referenced and ‘introduced’ in the text</a:t>
            </a:r>
          </a:p>
          <a:p>
            <a:pPr marL="457200" indent="-457200"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References and </a:t>
            </a:r>
            <a:r>
              <a:rPr lang="en-GB" sz="2400" b="1" dirty="0" smtClean="0">
                <a:solidFill>
                  <a:schemeClr val="bg1"/>
                </a:solidFill>
              </a:rPr>
              <a:t>Bibliography (difference?)</a:t>
            </a:r>
            <a:endParaRPr lang="en-GB" sz="2400" b="1" dirty="0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Support your comments with references….especially data/statistics/opinion</a:t>
            </a:r>
          </a:p>
          <a:p>
            <a:pPr marL="457200" indent="-457200"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Use Sub-headings to split your text</a:t>
            </a:r>
          </a:p>
          <a:p>
            <a:pPr marL="457200" indent="-457200"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HARVARD HARVARD </a:t>
            </a:r>
            <a:r>
              <a:rPr lang="en-GB" sz="2400" b="1" dirty="0" err="1">
                <a:solidFill>
                  <a:schemeClr val="bg1"/>
                </a:solidFill>
              </a:rPr>
              <a:t>HARVARD</a:t>
            </a:r>
            <a:r>
              <a:rPr lang="en-GB" sz="2400" b="1" dirty="0">
                <a:solidFill>
                  <a:schemeClr val="bg1"/>
                </a:solidFill>
              </a:rPr>
              <a:t> !!!</a:t>
            </a:r>
          </a:p>
          <a:p>
            <a:pPr marL="457200" indent="-457200"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Illustrations are better placed into your text.</a:t>
            </a:r>
          </a:p>
          <a:p>
            <a:pPr marL="457200" indent="-457200"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Use TABLES to cut down your word count</a:t>
            </a:r>
          </a:p>
          <a:p>
            <a:pPr marL="457200" indent="-457200"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Careful of plagiarism please!</a:t>
            </a:r>
          </a:p>
          <a:p>
            <a:pPr marL="457200" indent="-457200"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Apply the principles TO THE CASE STUDY.</a:t>
            </a:r>
          </a:p>
          <a:p>
            <a:pPr marL="457200" indent="-457200">
              <a:buAutoNum type="arabicPeriod"/>
            </a:pPr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725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48872"/>
            <a:ext cx="8229600" cy="7472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Assignments</a:t>
            </a:r>
            <a:endParaRPr lang="en-GB" altLang="en-US" sz="40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675621" y="1258172"/>
            <a:ext cx="8229600" cy="5068888"/>
          </a:xfrm>
        </p:spPr>
        <p:txBody>
          <a:bodyPr>
            <a:normAutofit fontScale="70000" lnSpcReduction="20000"/>
          </a:bodyPr>
          <a:lstStyle/>
          <a:p>
            <a:pPr eaLnBrk="1" hangingPunct="1">
              <a:buFontTx/>
              <a:buNone/>
            </a:pPr>
            <a:r>
              <a:rPr lang="en-GB" altLang="en-US" sz="2400" b="1" dirty="0">
                <a:solidFill>
                  <a:schemeClr val="bg1"/>
                </a:solidFill>
                <a:latin typeface="Trebuchet MS" pitchFamily="34" charset="0"/>
              </a:rPr>
              <a:t>The secrets to success:</a:t>
            </a:r>
          </a:p>
          <a:p>
            <a:pPr eaLnBrk="1" hangingPunct="1">
              <a:buFontTx/>
              <a:buNone/>
            </a:pPr>
            <a:endParaRPr lang="en-GB" altLang="en-US" sz="2400" b="1" dirty="0">
              <a:solidFill>
                <a:schemeClr val="bg1"/>
              </a:solidFill>
              <a:latin typeface="Trebuchet MS" pitchFamily="34" charset="0"/>
            </a:endParaRPr>
          </a:p>
          <a:p>
            <a:pPr eaLnBrk="1" hangingPunct="1"/>
            <a:r>
              <a:rPr lang="en-GB" altLang="en-US" sz="2400" b="1" dirty="0">
                <a:solidFill>
                  <a:schemeClr val="bg1"/>
                </a:solidFill>
                <a:latin typeface="Trebuchet MS" pitchFamily="34" charset="0"/>
              </a:rPr>
              <a:t>Have genuine faith in your preparation.</a:t>
            </a:r>
          </a:p>
          <a:p>
            <a:pPr eaLnBrk="1" hangingPunct="1"/>
            <a:r>
              <a:rPr lang="en-GB" altLang="en-US" sz="2400" b="1" dirty="0">
                <a:solidFill>
                  <a:schemeClr val="bg1"/>
                </a:solidFill>
                <a:latin typeface="Trebuchet MS" pitchFamily="34" charset="0"/>
              </a:rPr>
              <a:t>Don’t leave anything to chance.</a:t>
            </a:r>
          </a:p>
          <a:p>
            <a:pPr eaLnBrk="1" hangingPunct="1">
              <a:buFontTx/>
              <a:buNone/>
            </a:pPr>
            <a:r>
              <a:rPr lang="en-GB" altLang="en-US" sz="2400" b="1" dirty="0">
                <a:solidFill>
                  <a:schemeClr val="bg1"/>
                </a:solidFill>
                <a:latin typeface="Trebuchet MS" pitchFamily="34" charset="0"/>
              </a:rPr>
              <a:t>   </a:t>
            </a:r>
            <a:r>
              <a:rPr lang="en-GB" altLang="en-US" sz="2400" b="1" dirty="0" smtClean="0">
                <a:solidFill>
                  <a:schemeClr val="bg1"/>
                </a:solidFill>
                <a:latin typeface="Trebuchet MS" pitchFamily="34" charset="0"/>
              </a:rPr>
              <a:t> Know </a:t>
            </a:r>
            <a:r>
              <a:rPr lang="en-GB" altLang="en-US" sz="2400" b="1" dirty="0">
                <a:solidFill>
                  <a:schemeClr val="bg1"/>
                </a:solidFill>
                <a:latin typeface="Trebuchet MS" pitchFamily="34" charset="0"/>
              </a:rPr>
              <a:t>exactly what is required for each assessment.</a:t>
            </a:r>
          </a:p>
          <a:p>
            <a:pPr eaLnBrk="1" hangingPunct="1"/>
            <a:r>
              <a:rPr lang="en-GB" altLang="en-US" sz="2400" b="1" dirty="0">
                <a:solidFill>
                  <a:schemeClr val="bg1"/>
                </a:solidFill>
                <a:latin typeface="Trebuchet MS" pitchFamily="34" charset="0"/>
              </a:rPr>
              <a:t>Understand each subject as fully as possible.</a:t>
            </a:r>
          </a:p>
          <a:p>
            <a:pPr eaLnBrk="1" hangingPunct="1"/>
            <a:r>
              <a:rPr lang="en-GB" altLang="en-US" sz="2400" b="1" dirty="0">
                <a:solidFill>
                  <a:schemeClr val="bg1"/>
                </a:solidFill>
                <a:latin typeface="Trebuchet MS" pitchFamily="34" charset="0"/>
              </a:rPr>
              <a:t>Quiz your Lecturers, and each other.</a:t>
            </a:r>
          </a:p>
          <a:p>
            <a:pPr eaLnBrk="1" hangingPunct="1"/>
            <a:r>
              <a:rPr lang="en-GB" altLang="en-US" sz="2400" b="1" dirty="0">
                <a:solidFill>
                  <a:schemeClr val="bg1"/>
                </a:solidFill>
                <a:latin typeface="Trebuchet MS" pitchFamily="34" charset="0"/>
              </a:rPr>
              <a:t>Know the format of the task that will be presented.</a:t>
            </a:r>
          </a:p>
          <a:p>
            <a:pPr eaLnBrk="1" hangingPunct="1"/>
            <a:endParaRPr lang="en-GB" altLang="en-US" sz="2400" b="1" dirty="0">
              <a:solidFill>
                <a:schemeClr val="bg1"/>
              </a:solidFill>
              <a:latin typeface="Trebuchet MS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400" b="1" dirty="0">
                <a:solidFill>
                  <a:schemeClr val="bg1"/>
                </a:solidFill>
                <a:latin typeface="Trebuchet MS" pitchFamily="34" charset="0"/>
              </a:rPr>
              <a:t>		Multiple choice</a:t>
            </a:r>
          </a:p>
          <a:p>
            <a:pPr eaLnBrk="1" hangingPunct="1">
              <a:buFontTx/>
              <a:buNone/>
            </a:pPr>
            <a:r>
              <a:rPr lang="en-GB" altLang="en-US" sz="2400" b="1" dirty="0">
                <a:solidFill>
                  <a:schemeClr val="bg1"/>
                </a:solidFill>
                <a:latin typeface="Trebuchet MS" pitchFamily="34" charset="0"/>
              </a:rPr>
              <a:t>		Calculation</a:t>
            </a:r>
          </a:p>
          <a:p>
            <a:pPr eaLnBrk="1" hangingPunct="1">
              <a:buFontTx/>
              <a:buNone/>
            </a:pPr>
            <a:r>
              <a:rPr lang="en-GB" altLang="en-US" sz="2400" b="1" dirty="0">
                <a:solidFill>
                  <a:schemeClr val="bg1"/>
                </a:solidFill>
                <a:latin typeface="Trebuchet MS" pitchFamily="34" charset="0"/>
              </a:rPr>
              <a:t>		Essays</a:t>
            </a:r>
          </a:p>
          <a:p>
            <a:pPr eaLnBrk="1" hangingPunct="1">
              <a:buFontTx/>
              <a:buNone/>
            </a:pPr>
            <a:r>
              <a:rPr lang="en-GB" altLang="en-US" sz="2400" b="1" dirty="0">
                <a:solidFill>
                  <a:schemeClr val="bg1"/>
                </a:solidFill>
                <a:latin typeface="Trebuchet MS" pitchFamily="34" charset="0"/>
              </a:rPr>
              <a:t>		Reports</a:t>
            </a:r>
          </a:p>
          <a:p>
            <a:pPr eaLnBrk="1" hangingPunct="1">
              <a:buFontTx/>
              <a:buNone/>
            </a:pPr>
            <a:r>
              <a:rPr lang="en-GB" altLang="en-US" sz="2400" b="1" dirty="0">
                <a:solidFill>
                  <a:schemeClr val="bg1"/>
                </a:solidFill>
                <a:latin typeface="Trebuchet MS" pitchFamily="34" charset="0"/>
              </a:rPr>
              <a:t>		Software</a:t>
            </a:r>
          </a:p>
          <a:p>
            <a:pPr eaLnBrk="1" hangingPunct="1">
              <a:buFontTx/>
              <a:buNone/>
            </a:pPr>
            <a:r>
              <a:rPr lang="en-GB" altLang="en-US" sz="2400" b="1" dirty="0">
                <a:solidFill>
                  <a:schemeClr val="bg1"/>
                </a:solidFill>
                <a:latin typeface="Trebuchet MS" pitchFamily="34" charset="0"/>
              </a:rPr>
              <a:t>		Practical Testing</a:t>
            </a:r>
          </a:p>
        </p:txBody>
      </p:sp>
      <p:pic>
        <p:nvPicPr>
          <p:cNvPr id="24580" name="Picture 4" descr="boystud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1227" y="266398"/>
            <a:ext cx="2517508" cy="2088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8953500" y="4845390"/>
            <a:ext cx="2514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ANY QUESTIONS ??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1843342" y="3980433"/>
            <a:ext cx="0" cy="228600"/>
          </a:xfrm>
          <a:prstGeom prst="straightConnector1">
            <a:avLst/>
          </a:prstGeom>
          <a:ln w="28575">
            <a:solidFill>
              <a:schemeClr val="bg1">
                <a:alpha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265090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01378" y="556960"/>
            <a:ext cx="8610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What is the purpose of any professional repor</a:t>
            </a:r>
            <a:r>
              <a:rPr lang="en-GB" sz="3600" b="1" dirty="0">
                <a:solidFill>
                  <a:schemeClr val="bg1"/>
                </a:solidFill>
              </a:rPr>
              <a:t>t ?</a:t>
            </a:r>
          </a:p>
          <a:p>
            <a:r>
              <a:rPr lang="en-GB" sz="2800" b="1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84832" y="2126620"/>
            <a:ext cx="73152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To Inform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To Describe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To Explain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To Instruct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To Evaluate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To Provoke Debate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To Persuade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686800" y="5781893"/>
            <a:ext cx="25908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15 </a:t>
            </a:r>
            <a:r>
              <a:rPr lang="en-GB" b="1" dirty="0">
                <a:solidFill>
                  <a:srgbClr val="0070C0"/>
                </a:solidFill>
              </a:rPr>
              <a:t>minutes</a:t>
            </a:r>
          </a:p>
        </p:txBody>
      </p:sp>
    </p:spTree>
    <p:extLst>
      <p:ext uri="{BB962C8B-B14F-4D97-AF65-F5344CB8AC3E}">
        <p14:creationId xmlns:p14="http://schemas.microsoft.com/office/powerpoint/2010/main" val="258561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05576" y="240984"/>
            <a:ext cx="106441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What would you consider to be the keys to good report writing?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14496" y="1823566"/>
            <a:ext cx="10863445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4000" dirty="0">
                <a:solidFill>
                  <a:schemeClr val="bg1"/>
                </a:solidFill>
              </a:rPr>
              <a:t> Accuracy of Information</a:t>
            </a:r>
          </a:p>
          <a:p>
            <a:pPr marL="342900" indent="-342900">
              <a:buAutoNum type="arabicPeriod"/>
            </a:pPr>
            <a:r>
              <a:rPr lang="en-GB" sz="4000" dirty="0">
                <a:solidFill>
                  <a:schemeClr val="bg1"/>
                </a:solidFill>
              </a:rPr>
              <a:t> Be Precise with the Information</a:t>
            </a:r>
          </a:p>
          <a:p>
            <a:pPr marL="342900" indent="-342900">
              <a:buFontTx/>
              <a:buAutoNum type="arabicPeriod"/>
            </a:pPr>
            <a:r>
              <a:rPr lang="en-GB" sz="4000" dirty="0">
                <a:solidFill>
                  <a:schemeClr val="bg1"/>
                </a:solidFill>
              </a:rPr>
              <a:t> Data Presentation is REALLY</a:t>
            </a:r>
          </a:p>
          <a:p>
            <a:r>
              <a:rPr lang="en-GB" sz="4000" dirty="0">
                <a:solidFill>
                  <a:schemeClr val="bg1"/>
                </a:solidFill>
              </a:rPr>
              <a:t>    important.</a:t>
            </a:r>
          </a:p>
          <a:p>
            <a:r>
              <a:rPr lang="en-GB" sz="4000" dirty="0">
                <a:solidFill>
                  <a:schemeClr val="bg1"/>
                </a:solidFill>
              </a:rPr>
              <a:t>4. </a:t>
            </a:r>
            <a:r>
              <a:rPr lang="en-GB" sz="4000" dirty="0" smtClean="0">
                <a:solidFill>
                  <a:schemeClr val="bg1"/>
                </a:solidFill>
              </a:rPr>
              <a:t>Evidence Supported</a:t>
            </a:r>
          </a:p>
          <a:p>
            <a:r>
              <a:rPr lang="en-GB" sz="4000" dirty="0">
                <a:solidFill>
                  <a:schemeClr val="bg1"/>
                </a:solidFill>
              </a:rPr>
              <a:t> </a:t>
            </a:r>
            <a:r>
              <a:rPr lang="en-GB" sz="4000" dirty="0" smtClean="0">
                <a:solidFill>
                  <a:schemeClr val="bg1"/>
                </a:solidFill>
              </a:rPr>
              <a:t>  </a:t>
            </a:r>
            <a:r>
              <a:rPr lang="en-GB" sz="4000" dirty="0">
                <a:solidFill>
                  <a:schemeClr val="bg1"/>
                </a:solidFill>
              </a:rPr>
              <a:t>(</a:t>
            </a:r>
            <a:r>
              <a:rPr lang="en-GB" sz="3200" dirty="0">
                <a:solidFill>
                  <a:schemeClr val="bg1"/>
                </a:solidFill>
              </a:rPr>
              <a:t>Photo’s, Graphs, </a:t>
            </a:r>
            <a:r>
              <a:rPr lang="en-GB" sz="3200" dirty="0" smtClean="0">
                <a:solidFill>
                  <a:schemeClr val="bg1"/>
                </a:solidFill>
              </a:rPr>
              <a:t>Tables, Data</a:t>
            </a:r>
            <a:r>
              <a:rPr lang="en-GB" sz="4000" dirty="0" smtClean="0">
                <a:solidFill>
                  <a:schemeClr val="bg1"/>
                </a:solidFill>
              </a:rPr>
              <a:t>)</a:t>
            </a:r>
            <a:endParaRPr lang="en-GB" sz="4000" dirty="0">
              <a:solidFill>
                <a:schemeClr val="bg1"/>
              </a:solidFill>
            </a:endParaRPr>
          </a:p>
          <a:p>
            <a:r>
              <a:rPr lang="en-GB" sz="4000" dirty="0">
                <a:solidFill>
                  <a:schemeClr val="bg1"/>
                </a:solidFill>
              </a:rPr>
              <a:t>5. Clarity for reader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126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80179" y="424045"/>
            <a:ext cx="966925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Before you start your report:</a:t>
            </a:r>
          </a:p>
          <a:p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Set the </a:t>
            </a:r>
            <a:r>
              <a:rPr lang="en-GB" sz="3200" dirty="0" smtClean="0">
                <a:solidFill>
                  <a:schemeClr val="bg1"/>
                </a:solidFill>
              </a:rPr>
              <a:t>‘objective’ </a:t>
            </a:r>
            <a:r>
              <a:rPr lang="en-GB" sz="3200" dirty="0">
                <a:solidFill>
                  <a:schemeClr val="bg1"/>
                </a:solidFill>
              </a:rPr>
              <a:t>for </a:t>
            </a:r>
            <a:r>
              <a:rPr lang="en-GB" sz="3200" dirty="0" smtClean="0">
                <a:solidFill>
                  <a:schemeClr val="bg1"/>
                </a:solidFill>
              </a:rPr>
              <a:t>it </a:t>
            </a:r>
          </a:p>
          <a:p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smtClean="0">
                <a:solidFill>
                  <a:schemeClr val="bg1"/>
                </a:solidFill>
              </a:rPr>
              <a:t> (What are you trying to achieve)?</a:t>
            </a:r>
            <a:endParaRPr lang="en-GB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Assess the readership (?)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Decide what information you will need to </a:t>
            </a:r>
            <a:r>
              <a:rPr lang="en-GB" sz="3200" dirty="0" smtClean="0">
                <a:solidFill>
                  <a:schemeClr val="bg1"/>
                </a:solidFill>
              </a:rPr>
              <a:t>include and what can be left out</a:t>
            </a:r>
            <a:endParaRPr lang="en-GB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Prepare a ‘framework’ to build </a:t>
            </a:r>
            <a:r>
              <a:rPr lang="en-GB" sz="3200" dirty="0" smtClean="0">
                <a:solidFill>
                  <a:schemeClr val="bg1"/>
                </a:solidFill>
              </a:rPr>
              <a:t>the information </a:t>
            </a:r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   (Mind Mapping is one method)</a:t>
            </a:r>
          </a:p>
        </p:txBody>
      </p:sp>
    </p:spTree>
    <p:extLst>
      <p:ext uri="{BB962C8B-B14F-4D97-AF65-F5344CB8AC3E}">
        <p14:creationId xmlns:p14="http://schemas.microsoft.com/office/powerpoint/2010/main" val="741486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24400" y="2286001"/>
            <a:ext cx="2667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452705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INFO\1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513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9607963" y="83181"/>
            <a:ext cx="23622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 Accuracy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 Be Precise</a:t>
            </a:r>
          </a:p>
          <a:p>
            <a:pPr marL="342900" indent="-342900">
              <a:buFontTx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 Data Presentation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 The Support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 Clarity</a:t>
            </a:r>
          </a:p>
        </p:txBody>
      </p:sp>
      <p:sp>
        <p:nvSpPr>
          <p:cNvPr id="3" name="Rectangle 2"/>
          <p:cNvSpPr/>
          <p:nvPr/>
        </p:nvSpPr>
        <p:spPr>
          <a:xfrm>
            <a:off x="168687" y="3050978"/>
            <a:ext cx="4572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To Inform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To Describe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To Explain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To Instruct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To Evaluate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To Provoke Debate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To Persuade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527513" y="152401"/>
            <a:ext cx="1828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Keys to good writing :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-16287" y="2561717"/>
            <a:ext cx="2590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What is the </a:t>
            </a:r>
            <a:r>
              <a:rPr lang="en-US" sz="1400" b="1" dirty="0" smtClean="0">
                <a:solidFill>
                  <a:schemeClr val="bg1"/>
                </a:solidFill>
              </a:rPr>
              <a:t>Purpose ?</a:t>
            </a:r>
            <a:endParaRPr lang="en-GB" sz="1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324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9251" y="59331"/>
            <a:ext cx="9815258" cy="4525962"/>
          </a:xfrm>
        </p:spPr>
        <p:txBody>
          <a:bodyPr/>
          <a:lstStyle/>
          <a:p>
            <a:pPr eaLnBrk="1" hangingPunct="1">
              <a:defRPr/>
            </a:pPr>
            <a:endParaRPr lang="en-US" dirty="0"/>
          </a:p>
          <a:p>
            <a:pPr eaLnBrk="1" hangingPunct="1">
              <a:defRPr/>
            </a:pPr>
            <a:r>
              <a:rPr lang="en-US" sz="2800" dirty="0">
                <a:solidFill>
                  <a:schemeClr val="bg1"/>
                </a:solidFill>
              </a:rPr>
              <a:t>Produce a </a:t>
            </a:r>
            <a:r>
              <a:rPr lang="en-US" sz="2800" b="1" dirty="0">
                <a:solidFill>
                  <a:schemeClr val="bg1"/>
                </a:solidFill>
              </a:rPr>
              <a:t>creative mind map </a:t>
            </a:r>
            <a:r>
              <a:rPr lang="en-US" sz="2800" dirty="0">
                <a:solidFill>
                  <a:schemeClr val="bg1"/>
                </a:solidFill>
              </a:rPr>
              <a:t>that shows </a:t>
            </a:r>
            <a:r>
              <a:rPr lang="en-US" sz="2800" b="1" dirty="0">
                <a:solidFill>
                  <a:schemeClr val="bg1"/>
                </a:solidFill>
              </a:rPr>
              <a:t>the possible information that you will need </a:t>
            </a:r>
            <a:r>
              <a:rPr lang="en-US" sz="2800" dirty="0">
                <a:solidFill>
                  <a:schemeClr val="bg1"/>
                </a:solidFill>
              </a:rPr>
              <a:t>to build your report on this accident for your Client and HSE.</a:t>
            </a:r>
          </a:p>
          <a:p>
            <a:pPr marL="0" indent="0">
              <a:buNone/>
              <a:defRPr/>
            </a:pPr>
            <a:endParaRPr lang="en-US" dirty="0"/>
          </a:p>
          <a:p>
            <a:pPr marL="0" indent="0">
              <a:buNone/>
              <a:defRPr/>
            </a:pPr>
            <a:r>
              <a:rPr lang="en-US" i="1" dirty="0">
                <a:solidFill>
                  <a:schemeClr val="bg1"/>
                </a:solidFill>
              </a:rPr>
              <a:t>   Task  </a:t>
            </a:r>
            <a:r>
              <a:rPr lang="en-US" i="1" dirty="0" smtClean="0">
                <a:solidFill>
                  <a:schemeClr val="bg1"/>
                </a:solidFill>
              </a:rPr>
              <a:t>:</a:t>
            </a:r>
            <a:r>
              <a:rPr lang="en-US" dirty="0" smtClean="0">
                <a:solidFill>
                  <a:schemeClr val="bg1"/>
                </a:solidFill>
              </a:rPr>
              <a:t>  Mind </a:t>
            </a:r>
            <a:r>
              <a:rPr lang="en-US" dirty="0">
                <a:solidFill>
                  <a:schemeClr val="bg1"/>
                </a:solidFill>
              </a:rPr>
              <a:t>map should be produced </a:t>
            </a:r>
            <a:r>
              <a:rPr lang="en-US" dirty="0" smtClean="0">
                <a:solidFill>
                  <a:schemeClr val="bg1"/>
                </a:solidFill>
              </a:rPr>
              <a:t>on A4 </a:t>
            </a:r>
            <a:r>
              <a:rPr lang="en-US" dirty="0">
                <a:solidFill>
                  <a:schemeClr val="bg1"/>
                </a:solidFill>
              </a:rPr>
              <a:t>paper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49251" y="375766"/>
            <a:ext cx="3352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Exercise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213383" y="4585293"/>
            <a:ext cx="3124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30 minutes</a:t>
            </a:r>
          </a:p>
        </p:txBody>
      </p:sp>
    </p:spTree>
    <p:extLst>
      <p:ext uri="{BB962C8B-B14F-4D97-AF65-F5344CB8AC3E}">
        <p14:creationId xmlns:p14="http://schemas.microsoft.com/office/powerpoint/2010/main" val="1271715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Connector 3"/>
          <p:cNvSpPr/>
          <p:nvPr/>
        </p:nvSpPr>
        <p:spPr>
          <a:xfrm>
            <a:off x="5334000" y="2971800"/>
            <a:ext cx="1371600" cy="1143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334000" y="3143935"/>
            <a:ext cx="1447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ACCIDENT</a:t>
            </a:r>
          </a:p>
        </p:txBody>
      </p:sp>
      <p:cxnSp>
        <p:nvCxnSpPr>
          <p:cNvPr id="7" name="Straight Connector 6"/>
          <p:cNvCxnSpPr>
            <a:stCxn id="4" idx="1"/>
          </p:cNvCxnSpPr>
          <p:nvPr/>
        </p:nvCxnSpPr>
        <p:spPr>
          <a:xfrm flipH="1" flipV="1">
            <a:off x="5105400" y="2514600"/>
            <a:ext cx="429466" cy="624588"/>
          </a:xfrm>
          <a:prstGeom prst="line">
            <a:avLst/>
          </a:prstGeom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6463133" y="2543450"/>
            <a:ext cx="637334" cy="624588"/>
          </a:xfrm>
          <a:prstGeom prst="line">
            <a:avLst/>
          </a:prstGeom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6199468" y="4115876"/>
            <a:ext cx="353733" cy="707207"/>
          </a:xfrm>
          <a:prstGeom prst="line">
            <a:avLst/>
          </a:prstGeom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H="1">
            <a:off x="4800600" y="3685612"/>
            <a:ext cx="591292" cy="657344"/>
          </a:xfrm>
          <a:prstGeom prst="line">
            <a:avLst/>
          </a:prstGeom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lowchart: Connector 14"/>
          <p:cNvSpPr/>
          <p:nvPr/>
        </p:nvSpPr>
        <p:spPr>
          <a:xfrm>
            <a:off x="6971064" y="1517233"/>
            <a:ext cx="1433933" cy="118465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lowchart: Connector 15"/>
          <p:cNvSpPr/>
          <p:nvPr/>
        </p:nvSpPr>
        <p:spPr>
          <a:xfrm>
            <a:off x="4481933" y="1643162"/>
            <a:ext cx="1052933" cy="105872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Flowchart: Connector 16"/>
          <p:cNvSpPr/>
          <p:nvPr/>
        </p:nvSpPr>
        <p:spPr>
          <a:xfrm>
            <a:off x="6057901" y="4796482"/>
            <a:ext cx="1451737" cy="1219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lowchart: Connector 17"/>
          <p:cNvSpPr/>
          <p:nvPr/>
        </p:nvSpPr>
        <p:spPr>
          <a:xfrm>
            <a:off x="3917367" y="4226767"/>
            <a:ext cx="1129132" cy="126416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4428250" y="1986313"/>
            <a:ext cx="12053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Details</a:t>
            </a:r>
            <a:r>
              <a:rPr lang="en-GB" sz="1400" dirty="0"/>
              <a:t> 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732164" y="4416056"/>
            <a:ext cx="1499537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dirty="0"/>
              <a:t>Site Inspection</a:t>
            </a:r>
          </a:p>
        </p:txBody>
      </p:sp>
      <p:cxnSp>
        <p:nvCxnSpPr>
          <p:cNvPr id="22" name="Straight Connector 21"/>
          <p:cNvCxnSpPr/>
          <p:nvPr/>
        </p:nvCxnSpPr>
        <p:spPr>
          <a:xfrm flipH="1" flipV="1">
            <a:off x="3810001" y="2100362"/>
            <a:ext cx="671933" cy="1"/>
          </a:xfrm>
          <a:prstGeom prst="line">
            <a:avLst/>
          </a:prstGeom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 flipV="1">
            <a:off x="4038600" y="1295400"/>
            <a:ext cx="626900" cy="443666"/>
          </a:xfrm>
          <a:prstGeom prst="line">
            <a:avLst/>
          </a:prstGeom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flipV="1">
            <a:off x="5030917" y="1143002"/>
            <a:ext cx="396583" cy="500161"/>
          </a:xfrm>
          <a:prstGeom prst="line">
            <a:avLst/>
          </a:prstGeom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6799387" y="1733677"/>
            <a:ext cx="1868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Consequence </a:t>
            </a:r>
          </a:p>
          <a:p>
            <a:r>
              <a:rPr lang="en-GB" dirty="0"/>
              <a:t>for all parties</a:t>
            </a:r>
          </a:p>
        </p:txBody>
      </p:sp>
      <p:cxnSp>
        <p:nvCxnSpPr>
          <p:cNvPr id="30" name="Straight Connector 29"/>
          <p:cNvCxnSpPr/>
          <p:nvPr/>
        </p:nvCxnSpPr>
        <p:spPr>
          <a:xfrm flipH="1" flipV="1">
            <a:off x="6919907" y="931625"/>
            <a:ext cx="313450" cy="733864"/>
          </a:xfrm>
          <a:prstGeom prst="line">
            <a:avLst/>
          </a:prstGeom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flipV="1">
            <a:off x="7958190" y="931625"/>
            <a:ext cx="291541" cy="644490"/>
          </a:xfrm>
          <a:prstGeom prst="line">
            <a:avLst/>
          </a:prstGeom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8229600" y="2519347"/>
            <a:ext cx="739004" cy="442043"/>
          </a:xfrm>
          <a:prstGeom prst="line">
            <a:avLst/>
          </a:prstGeom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5918296" y="5077251"/>
            <a:ext cx="18584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Statements</a:t>
            </a:r>
          </a:p>
          <a:p>
            <a:r>
              <a:rPr lang="en-GB" dirty="0"/>
              <a:t>    received ?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1600200" y="55101"/>
            <a:ext cx="3408198" cy="107721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0070C0"/>
                </a:solidFill>
              </a:rPr>
              <a:t>MIND MAPPING TECHNIQUE</a:t>
            </a:r>
          </a:p>
        </p:txBody>
      </p:sp>
      <p:cxnSp>
        <p:nvCxnSpPr>
          <p:cNvPr id="40" name="Straight Connector 39"/>
          <p:cNvCxnSpPr>
            <a:endCxn id="42" idx="2"/>
          </p:cNvCxnSpPr>
          <p:nvPr/>
        </p:nvCxnSpPr>
        <p:spPr>
          <a:xfrm flipV="1">
            <a:off x="6705600" y="3491205"/>
            <a:ext cx="485613" cy="73982"/>
          </a:xfrm>
          <a:prstGeom prst="line">
            <a:avLst/>
          </a:prstGeom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Flowchart: Connector 41"/>
          <p:cNvSpPr/>
          <p:nvPr/>
        </p:nvSpPr>
        <p:spPr>
          <a:xfrm>
            <a:off x="7191213" y="2961390"/>
            <a:ext cx="1451737" cy="105962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TextBox 42"/>
          <p:cNvSpPr txBox="1"/>
          <p:nvPr/>
        </p:nvSpPr>
        <p:spPr>
          <a:xfrm>
            <a:off x="7350848" y="3168038"/>
            <a:ext cx="16177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Machinery Involved?</a:t>
            </a:r>
          </a:p>
        </p:txBody>
      </p:sp>
      <p:cxnSp>
        <p:nvCxnSpPr>
          <p:cNvPr id="26" name="Straight Connector 25"/>
          <p:cNvCxnSpPr>
            <a:stCxn id="4" idx="2"/>
          </p:cNvCxnSpPr>
          <p:nvPr/>
        </p:nvCxnSpPr>
        <p:spPr>
          <a:xfrm flipH="1" flipV="1">
            <a:off x="3901784" y="3385562"/>
            <a:ext cx="1432217" cy="157738"/>
          </a:xfrm>
          <a:prstGeom prst="line">
            <a:avLst/>
          </a:prstGeom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lowchart: Connector 28"/>
          <p:cNvSpPr/>
          <p:nvPr/>
        </p:nvSpPr>
        <p:spPr>
          <a:xfrm>
            <a:off x="2839422" y="2856199"/>
            <a:ext cx="1052933" cy="105872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/>
          <p:cNvSpPr txBox="1"/>
          <p:nvPr/>
        </p:nvSpPr>
        <p:spPr>
          <a:xfrm>
            <a:off x="2642163" y="3168038"/>
            <a:ext cx="1421458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700" dirty="0"/>
              <a:t>Avoidable?</a:t>
            </a:r>
          </a:p>
        </p:txBody>
      </p:sp>
    </p:spTree>
    <p:extLst>
      <p:ext uri="{BB962C8B-B14F-4D97-AF65-F5344CB8AC3E}">
        <p14:creationId xmlns:p14="http://schemas.microsoft.com/office/powerpoint/2010/main" val="4155033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3434</Words>
  <Application>Microsoft Office PowerPoint</Application>
  <PresentationFormat>Widescreen</PresentationFormat>
  <Paragraphs>623</Paragraphs>
  <Slides>59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12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74" baseType="lpstr">
      <vt:lpstr>Arial</vt:lpstr>
      <vt:lpstr>Arial Black</vt:lpstr>
      <vt:lpstr>Calibri</vt:lpstr>
      <vt:lpstr>Candara</vt:lpstr>
      <vt:lpstr>Century Gothic</vt:lpstr>
      <vt:lpstr>Gill Sans</vt:lpstr>
      <vt:lpstr>NeueHaasGroteskDisp Std Blk</vt:lpstr>
      <vt:lpstr>Symbol</vt:lpstr>
      <vt:lpstr>Times New Roman</vt:lpstr>
      <vt:lpstr>Trebuchet MS</vt:lpstr>
      <vt:lpstr>Wingdings</vt:lpstr>
      <vt:lpstr>Wingdings 3</vt:lpstr>
      <vt:lpstr>Slice</vt:lpstr>
      <vt:lpstr>Tradeshow</vt:lpstr>
      <vt:lpstr>Worksheet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job roles  - Exercise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Project Management Logic</vt:lpstr>
      <vt:lpstr>Why do Projects Fail?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INDEPENDENT LEARNER</vt:lpstr>
      <vt:lpstr>PowerPoint Presentation</vt:lpstr>
      <vt:lpstr>PowerPoint Presentation</vt:lpstr>
      <vt:lpstr>PowerPoint Presentation</vt:lpstr>
      <vt:lpstr>PowerPoint Presentation</vt:lpstr>
      <vt:lpstr>INTRODUCTION</vt:lpstr>
      <vt:lpstr>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Assignments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Skills</dc:title>
  <dc:creator>Alan Nantel</dc:creator>
  <cp:lastModifiedBy>Alan Nantel</cp:lastModifiedBy>
  <cp:revision>24</cp:revision>
  <dcterms:created xsi:type="dcterms:W3CDTF">2020-09-27T17:15:26Z</dcterms:created>
  <dcterms:modified xsi:type="dcterms:W3CDTF">2020-09-29T13:41:52Z</dcterms:modified>
</cp:coreProperties>
</file>