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1" autoAdjust="0"/>
    <p:restoredTop sz="87315" autoAdjust="0"/>
  </p:normalViewPr>
  <p:slideViewPr>
    <p:cSldViewPr snapToGrid="0">
      <p:cViewPr varScale="1">
        <p:scale>
          <a:sx n="87" d="100"/>
          <a:sy n="87" d="100"/>
        </p:scale>
        <p:origin x="1314"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E38EF0-0C03-4386-8936-6E5A4A503D90}" type="doc">
      <dgm:prSet loTypeId="urn:microsoft.com/office/officeart/2005/8/layout/process4" loCatId="process" qsTypeId="urn:microsoft.com/office/officeart/2005/8/quickstyle/simple3" qsCatId="simple" csTypeId="urn:microsoft.com/office/officeart/2005/8/colors/colorful1#1" csCatId="colorful" phldr="1"/>
      <dgm:spPr/>
      <dgm:t>
        <a:bodyPr/>
        <a:lstStyle/>
        <a:p>
          <a:endParaRPr lang="en-IN"/>
        </a:p>
      </dgm:t>
    </dgm:pt>
    <dgm:pt modelId="{90256289-E8E2-4443-A878-42470F283BFD}">
      <dgm:prSet phldrT="[Text]"/>
      <dgm:spPr/>
      <dgm:t>
        <a:bodyPr/>
        <a:lstStyle/>
        <a:p>
          <a:pPr>
            <a:buNone/>
          </a:pPr>
          <a:r>
            <a:rPr lang="en-IN" dirty="0"/>
            <a:t>Introduction</a:t>
          </a:r>
        </a:p>
      </dgm:t>
    </dgm:pt>
    <dgm:pt modelId="{8C4EA481-89F5-473F-B314-9631105F2816}" type="parTrans" cxnId="{ADEEDE0C-4C66-421A-B006-DDA41FBD89EC}">
      <dgm:prSet/>
      <dgm:spPr/>
      <dgm:t>
        <a:bodyPr/>
        <a:lstStyle/>
        <a:p>
          <a:endParaRPr lang="en-IN"/>
        </a:p>
      </dgm:t>
    </dgm:pt>
    <dgm:pt modelId="{7F0CCBD7-048B-4DC0-9192-FA5A9596D656}" type="sibTrans" cxnId="{ADEEDE0C-4C66-421A-B006-DDA41FBD89EC}">
      <dgm:prSet/>
      <dgm:spPr/>
      <dgm:t>
        <a:bodyPr/>
        <a:lstStyle/>
        <a:p>
          <a:endParaRPr lang="en-IN"/>
        </a:p>
      </dgm:t>
    </dgm:pt>
    <dgm:pt modelId="{637C5965-F51F-463D-8461-372AA79A1DD1}">
      <dgm:prSet phldrT="[Text]"/>
      <dgm:spPr/>
      <dgm:t>
        <a:bodyPr/>
        <a:lstStyle/>
        <a:p>
          <a:pPr>
            <a:buNone/>
          </a:pPr>
          <a:r>
            <a:rPr lang="en-IN" dirty="0"/>
            <a:t>Literature Review</a:t>
          </a:r>
        </a:p>
      </dgm:t>
    </dgm:pt>
    <dgm:pt modelId="{CD087294-73A1-4220-AAFD-40C71F8B0A6E}" type="parTrans" cxnId="{525182FD-8F26-4C30-8715-C37DFEB5A57A}">
      <dgm:prSet/>
      <dgm:spPr/>
      <dgm:t>
        <a:bodyPr/>
        <a:lstStyle/>
        <a:p>
          <a:endParaRPr lang="en-IN"/>
        </a:p>
      </dgm:t>
    </dgm:pt>
    <dgm:pt modelId="{F2E32DD5-6FB1-42A3-8EE4-D79C1A90FAEC}" type="sibTrans" cxnId="{525182FD-8F26-4C30-8715-C37DFEB5A57A}">
      <dgm:prSet/>
      <dgm:spPr/>
      <dgm:t>
        <a:bodyPr/>
        <a:lstStyle/>
        <a:p>
          <a:endParaRPr lang="en-IN"/>
        </a:p>
      </dgm:t>
    </dgm:pt>
    <dgm:pt modelId="{A12A05BC-51AF-4E26-BEC7-30BE60564B97}">
      <dgm:prSet phldrT="[Text]"/>
      <dgm:spPr/>
      <dgm:t>
        <a:bodyPr/>
        <a:lstStyle/>
        <a:p>
          <a:pPr>
            <a:buNone/>
          </a:pPr>
          <a:r>
            <a:rPr lang="en-IN" dirty="0"/>
            <a:t>Root Cause Analysis</a:t>
          </a:r>
        </a:p>
      </dgm:t>
    </dgm:pt>
    <dgm:pt modelId="{94FF6B43-510B-4715-B836-7E00B7E84BFC}" type="parTrans" cxnId="{AC4943D6-F313-418D-9965-12AA7474D86D}">
      <dgm:prSet/>
      <dgm:spPr/>
      <dgm:t>
        <a:bodyPr/>
        <a:lstStyle/>
        <a:p>
          <a:endParaRPr lang="en-IN"/>
        </a:p>
      </dgm:t>
    </dgm:pt>
    <dgm:pt modelId="{C555F01A-A007-472F-BA4B-620409649C33}" type="sibTrans" cxnId="{AC4943D6-F313-418D-9965-12AA7474D86D}">
      <dgm:prSet/>
      <dgm:spPr/>
      <dgm:t>
        <a:bodyPr/>
        <a:lstStyle/>
        <a:p>
          <a:endParaRPr lang="en-IN"/>
        </a:p>
      </dgm:t>
    </dgm:pt>
    <dgm:pt modelId="{ABA62860-BC9B-4B13-A5EA-B64E265B8DFB}">
      <dgm:prSet phldrT="[Text]"/>
      <dgm:spPr/>
      <dgm:t>
        <a:bodyPr/>
        <a:lstStyle/>
        <a:p>
          <a:pPr>
            <a:buNone/>
          </a:pPr>
          <a:r>
            <a:rPr lang="en-IN" dirty="0"/>
            <a:t>Quality Improvement Theory</a:t>
          </a:r>
        </a:p>
      </dgm:t>
    </dgm:pt>
    <dgm:pt modelId="{D767DE89-DBEF-40EC-98DA-0D31C1527F8C}" type="parTrans" cxnId="{8F77B66B-B2AE-418E-8423-D1FC382DA35B}">
      <dgm:prSet/>
      <dgm:spPr/>
      <dgm:t>
        <a:bodyPr/>
        <a:lstStyle/>
        <a:p>
          <a:endParaRPr lang="en-IN"/>
        </a:p>
      </dgm:t>
    </dgm:pt>
    <dgm:pt modelId="{60F2C4A8-6959-4287-BE40-78411E2A989C}" type="sibTrans" cxnId="{8F77B66B-B2AE-418E-8423-D1FC382DA35B}">
      <dgm:prSet/>
      <dgm:spPr/>
      <dgm:t>
        <a:bodyPr/>
        <a:lstStyle/>
        <a:p>
          <a:endParaRPr lang="en-IN"/>
        </a:p>
      </dgm:t>
    </dgm:pt>
    <dgm:pt modelId="{AD4A2939-81C8-48D5-AE7D-AD6DBB45CBE2}">
      <dgm:prSet phldrT="[Text]"/>
      <dgm:spPr/>
      <dgm:t>
        <a:bodyPr/>
        <a:lstStyle/>
        <a:p>
          <a:pPr>
            <a:buNone/>
          </a:pPr>
          <a:r>
            <a:rPr lang="en-IN" dirty="0"/>
            <a:t>Policy Analysis </a:t>
          </a:r>
        </a:p>
      </dgm:t>
    </dgm:pt>
    <dgm:pt modelId="{A82B53F7-18EB-48FA-8C86-689A8E3E130C}" type="parTrans" cxnId="{3FF1AB08-BF4A-4255-BBEA-B3AA38B45D7C}">
      <dgm:prSet/>
      <dgm:spPr/>
      <dgm:t>
        <a:bodyPr/>
        <a:lstStyle/>
        <a:p>
          <a:endParaRPr lang="en-IN"/>
        </a:p>
      </dgm:t>
    </dgm:pt>
    <dgm:pt modelId="{B5055D36-7F97-4A55-8634-78ADB46AB9E0}" type="sibTrans" cxnId="{3FF1AB08-BF4A-4255-BBEA-B3AA38B45D7C}">
      <dgm:prSet/>
      <dgm:spPr/>
      <dgm:t>
        <a:bodyPr/>
        <a:lstStyle/>
        <a:p>
          <a:endParaRPr lang="en-IN"/>
        </a:p>
      </dgm:t>
    </dgm:pt>
    <dgm:pt modelId="{262BAE56-BB17-4E56-8983-51743AE85086}">
      <dgm:prSet phldrT="[Text]"/>
      <dgm:spPr/>
      <dgm:t>
        <a:bodyPr/>
        <a:lstStyle/>
        <a:p>
          <a:pPr>
            <a:buNone/>
          </a:pPr>
          <a:r>
            <a:rPr lang="en-IN" dirty="0"/>
            <a:t>Conclusion</a:t>
          </a:r>
        </a:p>
      </dgm:t>
    </dgm:pt>
    <dgm:pt modelId="{27D960C4-F6A8-4F15-ABCC-73AC688E8892}" type="parTrans" cxnId="{1DD5EAA0-EA63-4F0D-AEE4-141D20FE0812}">
      <dgm:prSet/>
      <dgm:spPr/>
      <dgm:t>
        <a:bodyPr/>
        <a:lstStyle/>
        <a:p>
          <a:endParaRPr lang="en-IN"/>
        </a:p>
      </dgm:t>
    </dgm:pt>
    <dgm:pt modelId="{574C6D84-2093-438B-83E5-7AF0DA1ADBA0}" type="sibTrans" cxnId="{1DD5EAA0-EA63-4F0D-AEE4-141D20FE0812}">
      <dgm:prSet/>
      <dgm:spPr/>
      <dgm:t>
        <a:bodyPr/>
        <a:lstStyle/>
        <a:p>
          <a:endParaRPr lang="en-IN"/>
        </a:p>
      </dgm:t>
    </dgm:pt>
    <dgm:pt modelId="{3C4A99D4-0A3D-45E0-A05A-0181C3A81CC4}">
      <dgm:prSet phldrT="[Text]"/>
      <dgm:spPr/>
      <dgm:t>
        <a:bodyPr/>
        <a:lstStyle/>
        <a:p>
          <a:pPr>
            <a:buNone/>
          </a:pPr>
          <a:r>
            <a:rPr lang="en-IN" dirty="0"/>
            <a:t>Impact on Service Delivery</a:t>
          </a:r>
        </a:p>
      </dgm:t>
    </dgm:pt>
    <dgm:pt modelId="{0D2FD5AD-D96B-497F-A113-517038D0BE69}" type="parTrans" cxnId="{038FCE62-61E5-4D8A-B449-04526F2D954A}">
      <dgm:prSet/>
      <dgm:spPr/>
      <dgm:t>
        <a:bodyPr/>
        <a:lstStyle/>
        <a:p>
          <a:endParaRPr lang="en-IN"/>
        </a:p>
      </dgm:t>
    </dgm:pt>
    <dgm:pt modelId="{09F97B49-52DC-4C96-B106-917D6A44ABFD}" type="sibTrans" cxnId="{038FCE62-61E5-4D8A-B449-04526F2D954A}">
      <dgm:prSet/>
      <dgm:spPr/>
      <dgm:t>
        <a:bodyPr/>
        <a:lstStyle/>
        <a:p>
          <a:endParaRPr lang="en-IN"/>
        </a:p>
      </dgm:t>
    </dgm:pt>
    <dgm:pt modelId="{2A6BA455-0385-4499-AD95-8F3FBB6F5403}">
      <dgm:prSet phldrT="[Text]"/>
      <dgm:spPr/>
      <dgm:t>
        <a:bodyPr/>
        <a:lstStyle/>
        <a:p>
          <a:pPr>
            <a:buNone/>
          </a:pPr>
          <a:r>
            <a:rPr lang="en-IN" dirty="0"/>
            <a:t>Recommendations</a:t>
          </a:r>
        </a:p>
      </dgm:t>
    </dgm:pt>
    <dgm:pt modelId="{FA9D5ED1-D98A-4D43-B0C0-551AC7E183F9}" type="parTrans" cxnId="{6497E69C-1DB8-4011-9C6F-4F0FB7F8227B}">
      <dgm:prSet/>
      <dgm:spPr/>
      <dgm:t>
        <a:bodyPr/>
        <a:lstStyle/>
        <a:p>
          <a:endParaRPr lang="en-IN"/>
        </a:p>
      </dgm:t>
    </dgm:pt>
    <dgm:pt modelId="{99040061-E315-4759-8AC7-4FF66317CBAB}" type="sibTrans" cxnId="{6497E69C-1DB8-4011-9C6F-4F0FB7F8227B}">
      <dgm:prSet/>
      <dgm:spPr/>
      <dgm:t>
        <a:bodyPr/>
        <a:lstStyle/>
        <a:p>
          <a:endParaRPr lang="en-IN"/>
        </a:p>
      </dgm:t>
    </dgm:pt>
    <dgm:pt modelId="{80D8A68E-1B4A-469B-9C97-DC8104162ECA}" type="pres">
      <dgm:prSet presAssocID="{55E38EF0-0C03-4386-8936-6E5A4A503D90}" presName="Name0" presStyleCnt="0">
        <dgm:presLayoutVars>
          <dgm:dir/>
          <dgm:animLvl val="lvl"/>
          <dgm:resizeHandles val="exact"/>
        </dgm:presLayoutVars>
      </dgm:prSet>
      <dgm:spPr/>
    </dgm:pt>
    <dgm:pt modelId="{9A76E06B-6CD4-4016-A2F8-D1BF48098029}" type="pres">
      <dgm:prSet presAssocID="{262BAE56-BB17-4E56-8983-51743AE85086}" presName="boxAndChildren" presStyleCnt="0"/>
      <dgm:spPr/>
    </dgm:pt>
    <dgm:pt modelId="{EEDDE869-0D86-487C-92D2-9FEF91442EEC}" type="pres">
      <dgm:prSet presAssocID="{262BAE56-BB17-4E56-8983-51743AE85086}" presName="parentTextBox" presStyleLbl="node1" presStyleIdx="0" presStyleCnt="8"/>
      <dgm:spPr/>
    </dgm:pt>
    <dgm:pt modelId="{F8629027-F966-4885-86DF-0C7962146B7F}" type="pres">
      <dgm:prSet presAssocID="{99040061-E315-4759-8AC7-4FF66317CBAB}" presName="sp" presStyleCnt="0"/>
      <dgm:spPr/>
    </dgm:pt>
    <dgm:pt modelId="{8EF21DAF-5331-4142-8F29-07E851195CFE}" type="pres">
      <dgm:prSet presAssocID="{2A6BA455-0385-4499-AD95-8F3FBB6F5403}" presName="arrowAndChildren" presStyleCnt="0"/>
      <dgm:spPr/>
    </dgm:pt>
    <dgm:pt modelId="{9889E51A-7CCF-4125-AF65-8C0F9098C38B}" type="pres">
      <dgm:prSet presAssocID="{2A6BA455-0385-4499-AD95-8F3FBB6F5403}" presName="parentTextArrow" presStyleLbl="node1" presStyleIdx="1" presStyleCnt="8"/>
      <dgm:spPr/>
    </dgm:pt>
    <dgm:pt modelId="{5B6A30A8-02F1-445A-967E-9A16701A878D}" type="pres">
      <dgm:prSet presAssocID="{09F97B49-52DC-4C96-B106-917D6A44ABFD}" presName="sp" presStyleCnt="0"/>
      <dgm:spPr/>
    </dgm:pt>
    <dgm:pt modelId="{902CD86D-0A13-4DBB-B6C2-B09C12CD0730}" type="pres">
      <dgm:prSet presAssocID="{3C4A99D4-0A3D-45E0-A05A-0181C3A81CC4}" presName="arrowAndChildren" presStyleCnt="0"/>
      <dgm:spPr/>
    </dgm:pt>
    <dgm:pt modelId="{E0037E37-1D25-4A98-BBA7-318A4A2C3D7F}" type="pres">
      <dgm:prSet presAssocID="{3C4A99D4-0A3D-45E0-A05A-0181C3A81CC4}" presName="parentTextArrow" presStyleLbl="node1" presStyleIdx="2" presStyleCnt="8"/>
      <dgm:spPr/>
    </dgm:pt>
    <dgm:pt modelId="{465DF723-DB5D-4A3A-9044-8D85C9764825}" type="pres">
      <dgm:prSet presAssocID="{B5055D36-7F97-4A55-8634-78ADB46AB9E0}" presName="sp" presStyleCnt="0"/>
      <dgm:spPr/>
    </dgm:pt>
    <dgm:pt modelId="{7E6AA751-8696-4387-A298-BA5571F9C819}" type="pres">
      <dgm:prSet presAssocID="{AD4A2939-81C8-48D5-AE7D-AD6DBB45CBE2}" presName="arrowAndChildren" presStyleCnt="0"/>
      <dgm:spPr/>
    </dgm:pt>
    <dgm:pt modelId="{08424169-9EE0-4305-B44E-14B957972CB9}" type="pres">
      <dgm:prSet presAssocID="{AD4A2939-81C8-48D5-AE7D-AD6DBB45CBE2}" presName="parentTextArrow" presStyleLbl="node1" presStyleIdx="3" presStyleCnt="8"/>
      <dgm:spPr/>
    </dgm:pt>
    <dgm:pt modelId="{C66D1F82-E866-4BDC-9126-7967A862C2BC}" type="pres">
      <dgm:prSet presAssocID="{60F2C4A8-6959-4287-BE40-78411E2A989C}" presName="sp" presStyleCnt="0"/>
      <dgm:spPr/>
    </dgm:pt>
    <dgm:pt modelId="{8C7CD050-D5FD-4D1D-B8D0-245DECB50749}" type="pres">
      <dgm:prSet presAssocID="{ABA62860-BC9B-4B13-A5EA-B64E265B8DFB}" presName="arrowAndChildren" presStyleCnt="0"/>
      <dgm:spPr/>
    </dgm:pt>
    <dgm:pt modelId="{A5D200F3-730F-4E3F-A5A5-6FB7AEACD368}" type="pres">
      <dgm:prSet presAssocID="{ABA62860-BC9B-4B13-A5EA-B64E265B8DFB}" presName="parentTextArrow" presStyleLbl="node1" presStyleIdx="4" presStyleCnt="8"/>
      <dgm:spPr/>
    </dgm:pt>
    <dgm:pt modelId="{5E273BDC-B09E-4696-9C81-87440ADDF7DC}" type="pres">
      <dgm:prSet presAssocID="{C555F01A-A007-472F-BA4B-620409649C33}" presName="sp" presStyleCnt="0"/>
      <dgm:spPr/>
    </dgm:pt>
    <dgm:pt modelId="{AB0BE286-95C7-4EC2-BA42-91439D0CDCF1}" type="pres">
      <dgm:prSet presAssocID="{A12A05BC-51AF-4E26-BEC7-30BE60564B97}" presName="arrowAndChildren" presStyleCnt="0"/>
      <dgm:spPr/>
    </dgm:pt>
    <dgm:pt modelId="{C2F869C5-B00D-4560-90EB-F3FE6E386B31}" type="pres">
      <dgm:prSet presAssocID="{A12A05BC-51AF-4E26-BEC7-30BE60564B97}" presName="parentTextArrow" presStyleLbl="node1" presStyleIdx="5" presStyleCnt="8"/>
      <dgm:spPr/>
    </dgm:pt>
    <dgm:pt modelId="{78983E97-4A42-43EF-BC97-428243355822}" type="pres">
      <dgm:prSet presAssocID="{F2E32DD5-6FB1-42A3-8EE4-D79C1A90FAEC}" presName="sp" presStyleCnt="0"/>
      <dgm:spPr/>
    </dgm:pt>
    <dgm:pt modelId="{AE7AB80C-87E9-4B0E-BFA1-F0FD37535156}" type="pres">
      <dgm:prSet presAssocID="{637C5965-F51F-463D-8461-372AA79A1DD1}" presName="arrowAndChildren" presStyleCnt="0"/>
      <dgm:spPr/>
    </dgm:pt>
    <dgm:pt modelId="{B157D295-B11F-4CB2-83E5-6FF680AB83E2}" type="pres">
      <dgm:prSet presAssocID="{637C5965-F51F-463D-8461-372AA79A1DD1}" presName="parentTextArrow" presStyleLbl="node1" presStyleIdx="6" presStyleCnt="8"/>
      <dgm:spPr/>
    </dgm:pt>
    <dgm:pt modelId="{9AE3DA45-CE2F-45BE-BC0C-93D2EA4B3170}" type="pres">
      <dgm:prSet presAssocID="{7F0CCBD7-048B-4DC0-9192-FA5A9596D656}" presName="sp" presStyleCnt="0"/>
      <dgm:spPr/>
    </dgm:pt>
    <dgm:pt modelId="{C4F1C83A-1B64-4450-92AF-20FEDC409ED3}" type="pres">
      <dgm:prSet presAssocID="{90256289-E8E2-4443-A878-42470F283BFD}" presName="arrowAndChildren" presStyleCnt="0"/>
      <dgm:spPr/>
    </dgm:pt>
    <dgm:pt modelId="{146BCFCC-4EAA-43A9-9AA7-0BBE3525FC3A}" type="pres">
      <dgm:prSet presAssocID="{90256289-E8E2-4443-A878-42470F283BFD}" presName="parentTextArrow" presStyleLbl="node1" presStyleIdx="7" presStyleCnt="8"/>
      <dgm:spPr/>
    </dgm:pt>
  </dgm:ptLst>
  <dgm:cxnLst>
    <dgm:cxn modelId="{3FF1AB08-BF4A-4255-BBEA-B3AA38B45D7C}" srcId="{55E38EF0-0C03-4386-8936-6E5A4A503D90}" destId="{AD4A2939-81C8-48D5-AE7D-AD6DBB45CBE2}" srcOrd="4" destOrd="0" parTransId="{A82B53F7-18EB-48FA-8C86-689A8E3E130C}" sibTransId="{B5055D36-7F97-4A55-8634-78ADB46AB9E0}"/>
    <dgm:cxn modelId="{ADEEDE0C-4C66-421A-B006-DDA41FBD89EC}" srcId="{55E38EF0-0C03-4386-8936-6E5A4A503D90}" destId="{90256289-E8E2-4443-A878-42470F283BFD}" srcOrd="0" destOrd="0" parTransId="{8C4EA481-89F5-473F-B314-9631105F2816}" sibTransId="{7F0CCBD7-048B-4DC0-9192-FA5A9596D656}"/>
    <dgm:cxn modelId="{47B0E735-DBA3-4CE2-BEAB-EBB72EB9359D}" type="presOf" srcId="{A12A05BC-51AF-4E26-BEC7-30BE60564B97}" destId="{C2F869C5-B00D-4560-90EB-F3FE6E386B31}" srcOrd="0" destOrd="0" presId="urn:microsoft.com/office/officeart/2005/8/layout/process4"/>
    <dgm:cxn modelId="{18477238-4122-498B-8CE3-960AA22EEBCF}" type="presOf" srcId="{2A6BA455-0385-4499-AD95-8F3FBB6F5403}" destId="{9889E51A-7CCF-4125-AF65-8C0F9098C38B}" srcOrd="0" destOrd="0" presId="urn:microsoft.com/office/officeart/2005/8/layout/process4"/>
    <dgm:cxn modelId="{7C31043B-6D74-48AC-B7B1-62747340859C}" type="presOf" srcId="{90256289-E8E2-4443-A878-42470F283BFD}" destId="{146BCFCC-4EAA-43A9-9AA7-0BBE3525FC3A}" srcOrd="0" destOrd="0" presId="urn:microsoft.com/office/officeart/2005/8/layout/process4"/>
    <dgm:cxn modelId="{038FCE62-61E5-4D8A-B449-04526F2D954A}" srcId="{55E38EF0-0C03-4386-8936-6E5A4A503D90}" destId="{3C4A99D4-0A3D-45E0-A05A-0181C3A81CC4}" srcOrd="5" destOrd="0" parTransId="{0D2FD5AD-D96B-497F-A113-517038D0BE69}" sibTransId="{09F97B49-52DC-4C96-B106-917D6A44ABFD}"/>
    <dgm:cxn modelId="{8F77B66B-B2AE-418E-8423-D1FC382DA35B}" srcId="{55E38EF0-0C03-4386-8936-6E5A4A503D90}" destId="{ABA62860-BC9B-4B13-A5EA-B64E265B8DFB}" srcOrd="3" destOrd="0" parTransId="{D767DE89-DBEF-40EC-98DA-0D31C1527F8C}" sibTransId="{60F2C4A8-6959-4287-BE40-78411E2A989C}"/>
    <dgm:cxn modelId="{56E3FC6D-E8D3-4135-A066-CBCE9EF5FE97}" type="presOf" srcId="{ABA62860-BC9B-4B13-A5EA-B64E265B8DFB}" destId="{A5D200F3-730F-4E3F-A5A5-6FB7AEACD368}" srcOrd="0" destOrd="0" presId="urn:microsoft.com/office/officeart/2005/8/layout/process4"/>
    <dgm:cxn modelId="{84C12E83-A07A-4017-8380-B527CAE0F44B}" type="presOf" srcId="{55E38EF0-0C03-4386-8936-6E5A4A503D90}" destId="{80D8A68E-1B4A-469B-9C97-DC8104162ECA}" srcOrd="0" destOrd="0" presId="urn:microsoft.com/office/officeart/2005/8/layout/process4"/>
    <dgm:cxn modelId="{AC140984-482D-41BD-905E-1821FA886845}" type="presOf" srcId="{262BAE56-BB17-4E56-8983-51743AE85086}" destId="{EEDDE869-0D86-487C-92D2-9FEF91442EEC}" srcOrd="0" destOrd="0" presId="urn:microsoft.com/office/officeart/2005/8/layout/process4"/>
    <dgm:cxn modelId="{6497E69C-1DB8-4011-9C6F-4F0FB7F8227B}" srcId="{55E38EF0-0C03-4386-8936-6E5A4A503D90}" destId="{2A6BA455-0385-4499-AD95-8F3FBB6F5403}" srcOrd="6" destOrd="0" parTransId="{FA9D5ED1-D98A-4D43-B0C0-551AC7E183F9}" sibTransId="{99040061-E315-4759-8AC7-4FF66317CBAB}"/>
    <dgm:cxn modelId="{1DD5EAA0-EA63-4F0D-AEE4-141D20FE0812}" srcId="{55E38EF0-0C03-4386-8936-6E5A4A503D90}" destId="{262BAE56-BB17-4E56-8983-51743AE85086}" srcOrd="7" destOrd="0" parTransId="{27D960C4-F6A8-4F15-ABCC-73AC688E8892}" sibTransId="{574C6D84-2093-438B-83E5-7AF0DA1ADBA0}"/>
    <dgm:cxn modelId="{B21E4AC2-0893-4149-9443-76A4E977927C}" type="presOf" srcId="{637C5965-F51F-463D-8461-372AA79A1DD1}" destId="{B157D295-B11F-4CB2-83E5-6FF680AB83E2}" srcOrd="0" destOrd="0" presId="urn:microsoft.com/office/officeart/2005/8/layout/process4"/>
    <dgm:cxn modelId="{D83516D3-882E-477F-A91E-B873A1757711}" type="presOf" srcId="{AD4A2939-81C8-48D5-AE7D-AD6DBB45CBE2}" destId="{08424169-9EE0-4305-B44E-14B957972CB9}" srcOrd="0" destOrd="0" presId="urn:microsoft.com/office/officeart/2005/8/layout/process4"/>
    <dgm:cxn modelId="{AC4943D6-F313-418D-9965-12AA7474D86D}" srcId="{55E38EF0-0C03-4386-8936-6E5A4A503D90}" destId="{A12A05BC-51AF-4E26-BEC7-30BE60564B97}" srcOrd="2" destOrd="0" parTransId="{94FF6B43-510B-4715-B836-7E00B7E84BFC}" sibTransId="{C555F01A-A007-472F-BA4B-620409649C33}"/>
    <dgm:cxn modelId="{04D171F0-9126-4E6E-89F7-803DBEF28979}" type="presOf" srcId="{3C4A99D4-0A3D-45E0-A05A-0181C3A81CC4}" destId="{E0037E37-1D25-4A98-BBA7-318A4A2C3D7F}" srcOrd="0" destOrd="0" presId="urn:microsoft.com/office/officeart/2005/8/layout/process4"/>
    <dgm:cxn modelId="{525182FD-8F26-4C30-8715-C37DFEB5A57A}" srcId="{55E38EF0-0C03-4386-8936-6E5A4A503D90}" destId="{637C5965-F51F-463D-8461-372AA79A1DD1}" srcOrd="1" destOrd="0" parTransId="{CD087294-73A1-4220-AAFD-40C71F8B0A6E}" sibTransId="{F2E32DD5-6FB1-42A3-8EE4-D79C1A90FAEC}"/>
    <dgm:cxn modelId="{45E260BB-3079-4FAB-B16B-09B97649F788}" type="presParOf" srcId="{80D8A68E-1B4A-469B-9C97-DC8104162ECA}" destId="{9A76E06B-6CD4-4016-A2F8-D1BF48098029}" srcOrd="0" destOrd="0" presId="urn:microsoft.com/office/officeart/2005/8/layout/process4"/>
    <dgm:cxn modelId="{F1A19FF0-968E-41C9-9C1A-0EA027CFB174}" type="presParOf" srcId="{9A76E06B-6CD4-4016-A2F8-D1BF48098029}" destId="{EEDDE869-0D86-487C-92D2-9FEF91442EEC}" srcOrd="0" destOrd="0" presId="urn:microsoft.com/office/officeart/2005/8/layout/process4"/>
    <dgm:cxn modelId="{54386E8A-E45F-4324-80B1-308518517DEC}" type="presParOf" srcId="{80D8A68E-1B4A-469B-9C97-DC8104162ECA}" destId="{F8629027-F966-4885-86DF-0C7962146B7F}" srcOrd="1" destOrd="0" presId="urn:microsoft.com/office/officeart/2005/8/layout/process4"/>
    <dgm:cxn modelId="{F83CCAA0-6F7E-4232-AA32-F5E7E22FBE84}" type="presParOf" srcId="{80D8A68E-1B4A-469B-9C97-DC8104162ECA}" destId="{8EF21DAF-5331-4142-8F29-07E851195CFE}" srcOrd="2" destOrd="0" presId="urn:microsoft.com/office/officeart/2005/8/layout/process4"/>
    <dgm:cxn modelId="{8A470FA5-C21C-496E-B732-675918CF7776}" type="presParOf" srcId="{8EF21DAF-5331-4142-8F29-07E851195CFE}" destId="{9889E51A-7CCF-4125-AF65-8C0F9098C38B}" srcOrd="0" destOrd="0" presId="urn:microsoft.com/office/officeart/2005/8/layout/process4"/>
    <dgm:cxn modelId="{A8713EC9-4B85-431C-8415-78D67F5EF9E9}" type="presParOf" srcId="{80D8A68E-1B4A-469B-9C97-DC8104162ECA}" destId="{5B6A30A8-02F1-445A-967E-9A16701A878D}" srcOrd="3" destOrd="0" presId="urn:microsoft.com/office/officeart/2005/8/layout/process4"/>
    <dgm:cxn modelId="{88561AD5-D3E0-4B9F-8067-D115A2538BCB}" type="presParOf" srcId="{80D8A68E-1B4A-469B-9C97-DC8104162ECA}" destId="{902CD86D-0A13-4DBB-B6C2-B09C12CD0730}" srcOrd="4" destOrd="0" presId="urn:microsoft.com/office/officeart/2005/8/layout/process4"/>
    <dgm:cxn modelId="{DB9913DB-64DF-461F-A423-086FFD85DCD5}" type="presParOf" srcId="{902CD86D-0A13-4DBB-B6C2-B09C12CD0730}" destId="{E0037E37-1D25-4A98-BBA7-318A4A2C3D7F}" srcOrd="0" destOrd="0" presId="urn:microsoft.com/office/officeart/2005/8/layout/process4"/>
    <dgm:cxn modelId="{57D17754-96D8-46BE-B33D-ABCF9A16BA4B}" type="presParOf" srcId="{80D8A68E-1B4A-469B-9C97-DC8104162ECA}" destId="{465DF723-DB5D-4A3A-9044-8D85C9764825}" srcOrd="5" destOrd="0" presId="urn:microsoft.com/office/officeart/2005/8/layout/process4"/>
    <dgm:cxn modelId="{85FE7D2C-E2AC-472F-9F0E-565D5E93744A}" type="presParOf" srcId="{80D8A68E-1B4A-469B-9C97-DC8104162ECA}" destId="{7E6AA751-8696-4387-A298-BA5571F9C819}" srcOrd="6" destOrd="0" presId="urn:microsoft.com/office/officeart/2005/8/layout/process4"/>
    <dgm:cxn modelId="{5533A745-A290-48AC-9BE7-67DD7623D870}" type="presParOf" srcId="{7E6AA751-8696-4387-A298-BA5571F9C819}" destId="{08424169-9EE0-4305-B44E-14B957972CB9}" srcOrd="0" destOrd="0" presId="urn:microsoft.com/office/officeart/2005/8/layout/process4"/>
    <dgm:cxn modelId="{8AABDFE5-33BD-437B-8E34-2D8EB32EB367}" type="presParOf" srcId="{80D8A68E-1B4A-469B-9C97-DC8104162ECA}" destId="{C66D1F82-E866-4BDC-9126-7967A862C2BC}" srcOrd="7" destOrd="0" presId="urn:microsoft.com/office/officeart/2005/8/layout/process4"/>
    <dgm:cxn modelId="{08D7542E-382F-4796-8D07-570060A7E40E}" type="presParOf" srcId="{80D8A68E-1B4A-469B-9C97-DC8104162ECA}" destId="{8C7CD050-D5FD-4D1D-B8D0-245DECB50749}" srcOrd="8" destOrd="0" presId="urn:microsoft.com/office/officeart/2005/8/layout/process4"/>
    <dgm:cxn modelId="{4460C9AE-5A6F-47A2-B25D-FCF8BDFD089E}" type="presParOf" srcId="{8C7CD050-D5FD-4D1D-B8D0-245DECB50749}" destId="{A5D200F3-730F-4E3F-A5A5-6FB7AEACD368}" srcOrd="0" destOrd="0" presId="urn:microsoft.com/office/officeart/2005/8/layout/process4"/>
    <dgm:cxn modelId="{F1D05B26-F743-402C-9F56-5B7F617045DA}" type="presParOf" srcId="{80D8A68E-1B4A-469B-9C97-DC8104162ECA}" destId="{5E273BDC-B09E-4696-9C81-87440ADDF7DC}" srcOrd="9" destOrd="0" presId="urn:microsoft.com/office/officeart/2005/8/layout/process4"/>
    <dgm:cxn modelId="{0B8C23BF-41F1-4788-9CE1-02AAC9378103}" type="presParOf" srcId="{80D8A68E-1B4A-469B-9C97-DC8104162ECA}" destId="{AB0BE286-95C7-4EC2-BA42-91439D0CDCF1}" srcOrd="10" destOrd="0" presId="urn:microsoft.com/office/officeart/2005/8/layout/process4"/>
    <dgm:cxn modelId="{4A9D0C41-D797-462D-9E1B-3C70339E20BF}" type="presParOf" srcId="{AB0BE286-95C7-4EC2-BA42-91439D0CDCF1}" destId="{C2F869C5-B00D-4560-90EB-F3FE6E386B31}" srcOrd="0" destOrd="0" presId="urn:microsoft.com/office/officeart/2005/8/layout/process4"/>
    <dgm:cxn modelId="{FEB2EB05-79E6-43AE-A7BB-31DAFA42ACEC}" type="presParOf" srcId="{80D8A68E-1B4A-469B-9C97-DC8104162ECA}" destId="{78983E97-4A42-43EF-BC97-428243355822}" srcOrd="11" destOrd="0" presId="urn:microsoft.com/office/officeart/2005/8/layout/process4"/>
    <dgm:cxn modelId="{4D795CD9-4BBA-4606-824C-B07231B73DEB}" type="presParOf" srcId="{80D8A68E-1B4A-469B-9C97-DC8104162ECA}" destId="{AE7AB80C-87E9-4B0E-BFA1-F0FD37535156}" srcOrd="12" destOrd="0" presId="urn:microsoft.com/office/officeart/2005/8/layout/process4"/>
    <dgm:cxn modelId="{9E2F6B69-FF72-4D72-9A45-98177D5863CB}" type="presParOf" srcId="{AE7AB80C-87E9-4B0E-BFA1-F0FD37535156}" destId="{B157D295-B11F-4CB2-83E5-6FF680AB83E2}" srcOrd="0" destOrd="0" presId="urn:microsoft.com/office/officeart/2005/8/layout/process4"/>
    <dgm:cxn modelId="{F67AE878-1D2D-48C7-817A-44B9813C1E1E}" type="presParOf" srcId="{80D8A68E-1B4A-469B-9C97-DC8104162ECA}" destId="{9AE3DA45-CE2F-45BE-BC0C-93D2EA4B3170}" srcOrd="13" destOrd="0" presId="urn:microsoft.com/office/officeart/2005/8/layout/process4"/>
    <dgm:cxn modelId="{E044ADB3-D9F7-442C-B821-BE63FF17B51C}" type="presParOf" srcId="{80D8A68E-1B4A-469B-9C97-DC8104162ECA}" destId="{C4F1C83A-1B64-4450-92AF-20FEDC409ED3}" srcOrd="14" destOrd="0" presId="urn:microsoft.com/office/officeart/2005/8/layout/process4"/>
    <dgm:cxn modelId="{CA9633AF-6433-4D0D-962C-0928A7ACF217}" type="presParOf" srcId="{C4F1C83A-1B64-4450-92AF-20FEDC409ED3}" destId="{146BCFCC-4EAA-43A9-9AA7-0BBE3525FC3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DE869-0D86-487C-92D2-9FEF91442EEC}">
      <dsp:nvSpPr>
        <dsp:cNvPr id="0" name=""/>
        <dsp:cNvSpPr/>
      </dsp:nvSpPr>
      <dsp:spPr>
        <a:xfrm>
          <a:off x="0" y="3451416"/>
          <a:ext cx="6506678" cy="323613"/>
        </a:xfrm>
        <a:prstGeom prst="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Conclusion</a:t>
          </a:r>
        </a:p>
      </dsp:txBody>
      <dsp:txXfrm>
        <a:off x="0" y="3451416"/>
        <a:ext cx="6506678" cy="323613"/>
      </dsp:txXfrm>
    </dsp:sp>
    <dsp:sp modelId="{9889E51A-7CCF-4125-AF65-8C0F9098C38B}">
      <dsp:nvSpPr>
        <dsp:cNvPr id="0" name=""/>
        <dsp:cNvSpPr/>
      </dsp:nvSpPr>
      <dsp:spPr>
        <a:xfrm rot="10800000">
          <a:off x="0" y="2958553"/>
          <a:ext cx="6506678" cy="497716"/>
        </a:xfrm>
        <a:prstGeom prst="upArrowCallou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Recommendations</a:t>
          </a:r>
        </a:p>
      </dsp:txBody>
      <dsp:txXfrm rot="10800000">
        <a:off x="0" y="2958553"/>
        <a:ext cx="6506678" cy="323401"/>
      </dsp:txXfrm>
    </dsp:sp>
    <dsp:sp modelId="{E0037E37-1D25-4A98-BBA7-318A4A2C3D7F}">
      <dsp:nvSpPr>
        <dsp:cNvPr id="0" name=""/>
        <dsp:cNvSpPr/>
      </dsp:nvSpPr>
      <dsp:spPr>
        <a:xfrm rot="10800000">
          <a:off x="0" y="2465690"/>
          <a:ext cx="6506678" cy="497716"/>
        </a:xfrm>
        <a:prstGeom prst="upArrowCallou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Impact on Service Delivery</a:t>
          </a:r>
        </a:p>
      </dsp:txBody>
      <dsp:txXfrm rot="10800000">
        <a:off x="0" y="2465690"/>
        <a:ext cx="6506678" cy="323401"/>
      </dsp:txXfrm>
    </dsp:sp>
    <dsp:sp modelId="{08424169-9EE0-4305-B44E-14B957972CB9}">
      <dsp:nvSpPr>
        <dsp:cNvPr id="0" name=""/>
        <dsp:cNvSpPr/>
      </dsp:nvSpPr>
      <dsp:spPr>
        <a:xfrm rot="10800000">
          <a:off x="0" y="1972828"/>
          <a:ext cx="6506678" cy="497716"/>
        </a:xfrm>
        <a:prstGeom prst="upArrowCallou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Policy Analysis </a:t>
          </a:r>
        </a:p>
      </dsp:txBody>
      <dsp:txXfrm rot="10800000">
        <a:off x="0" y="1972828"/>
        <a:ext cx="6506678" cy="323401"/>
      </dsp:txXfrm>
    </dsp:sp>
    <dsp:sp modelId="{A5D200F3-730F-4E3F-A5A5-6FB7AEACD368}">
      <dsp:nvSpPr>
        <dsp:cNvPr id="0" name=""/>
        <dsp:cNvSpPr/>
      </dsp:nvSpPr>
      <dsp:spPr>
        <a:xfrm rot="10800000">
          <a:off x="0" y="1479965"/>
          <a:ext cx="6506678" cy="497716"/>
        </a:xfrm>
        <a:prstGeom prst="upArrowCallout">
          <a:avLst/>
        </a:prstGeom>
        <a:gradFill rotWithShape="0">
          <a:gsLst>
            <a:gs pos="0">
              <a:schemeClr val="accent6">
                <a:hueOff val="0"/>
                <a:satOff val="0"/>
                <a:lumOff val="0"/>
                <a:alphaOff val="0"/>
                <a:tint val="65000"/>
                <a:shade val="92000"/>
                <a:satMod val="130000"/>
              </a:schemeClr>
            </a:gs>
            <a:gs pos="45000">
              <a:schemeClr val="accent6">
                <a:hueOff val="0"/>
                <a:satOff val="0"/>
                <a:lumOff val="0"/>
                <a:alphaOff val="0"/>
                <a:tint val="60000"/>
                <a:shade val="99000"/>
                <a:satMod val="120000"/>
              </a:schemeClr>
            </a:gs>
            <a:gs pos="100000">
              <a:schemeClr val="accent6">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Quality Improvement Theory</a:t>
          </a:r>
        </a:p>
      </dsp:txBody>
      <dsp:txXfrm rot="10800000">
        <a:off x="0" y="1479965"/>
        <a:ext cx="6506678" cy="323401"/>
      </dsp:txXfrm>
    </dsp:sp>
    <dsp:sp modelId="{C2F869C5-B00D-4560-90EB-F3FE6E386B31}">
      <dsp:nvSpPr>
        <dsp:cNvPr id="0" name=""/>
        <dsp:cNvSpPr/>
      </dsp:nvSpPr>
      <dsp:spPr>
        <a:xfrm rot="10800000">
          <a:off x="0" y="987103"/>
          <a:ext cx="6506678" cy="497716"/>
        </a:xfrm>
        <a:prstGeom prst="upArrowCallou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Root Cause Analysis</a:t>
          </a:r>
        </a:p>
      </dsp:txBody>
      <dsp:txXfrm rot="10800000">
        <a:off x="0" y="987103"/>
        <a:ext cx="6506678" cy="323401"/>
      </dsp:txXfrm>
    </dsp:sp>
    <dsp:sp modelId="{B157D295-B11F-4CB2-83E5-6FF680AB83E2}">
      <dsp:nvSpPr>
        <dsp:cNvPr id="0" name=""/>
        <dsp:cNvSpPr/>
      </dsp:nvSpPr>
      <dsp:spPr>
        <a:xfrm rot="10800000">
          <a:off x="0" y="494240"/>
          <a:ext cx="6506678" cy="497716"/>
        </a:xfrm>
        <a:prstGeom prst="upArrowCallou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Literature Review</a:t>
          </a:r>
        </a:p>
      </dsp:txBody>
      <dsp:txXfrm rot="10800000">
        <a:off x="0" y="494240"/>
        <a:ext cx="6506678" cy="323401"/>
      </dsp:txXfrm>
    </dsp:sp>
    <dsp:sp modelId="{146BCFCC-4EAA-43A9-9AA7-0BBE3525FC3A}">
      <dsp:nvSpPr>
        <dsp:cNvPr id="0" name=""/>
        <dsp:cNvSpPr/>
      </dsp:nvSpPr>
      <dsp:spPr>
        <a:xfrm rot="10800000">
          <a:off x="0" y="1377"/>
          <a:ext cx="6506678" cy="497716"/>
        </a:xfrm>
        <a:prstGeom prst="upArrowCallou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IN" sz="1100" kern="1200" dirty="0"/>
            <a:t>Introduction</a:t>
          </a:r>
        </a:p>
      </dsp:txBody>
      <dsp:txXfrm rot="10800000">
        <a:off x="0" y="1377"/>
        <a:ext cx="6506678" cy="3234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D9FB1-3807-4A8B-A99F-09928929551E}" type="datetimeFigureOut">
              <a:rPr lang="en-IN" smtClean="0"/>
              <a:pPr/>
              <a:t>21-07-2026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82B57F-158E-4C35-A034-7E98CB8A2ACC}" type="slidenum">
              <a:rPr lang="en-IN" smtClean="0"/>
              <a:pPr/>
              <a:t>‹#›</a:t>
            </a:fld>
            <a:endParaRPr lang="en-IN"/>
          </a:p>
        </p:txBody>
      </p:sp>
    </p:spTree>
    <p:extLst>
      <p:ext uri="{BB962C8B-B14F-4D97-AF65-F5344CB8AC3E}">
        <p14:creationId xmlns:p14="http://schemas.microsoft.com/office/powerpoint/2010/main" val="665892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Between 2005 and 2009, Mid Staffordshire NHS Foundation Trust made fundamental errors in its healthcare quality, resulting in poor standards of patient care and avoidable patient deaths. The presentation dissects the causes and shortcomings of policies, and organisational factors that exacerbate the crisis. </a:t>
            </a:r>
            <a:r>
              <a:rPr lang="en-IN" baseline="0" dirty="0"/>
              <a:t> </a:t>
            </a:r>
            <a:r>
              <a:rPr lang="en-GB" dirty="0"/>
              <a:t>It emphasises the need for robust quality assurance and ongoing service enhancements to deliver safe and patient-centred healthcare services. </a:t>
            </a:r>
            <a:r>
              <a:rPr lang="en-IN" baseline="0" dirty="0"/>
              <a:t> </a:t>
            </a:r>
            <a:r>
              <a:rPr lang="en-GB" sz="1200" kern="1200" dirty="0">
                <a:solidFill>
                  <a:schemeClr val="tx1"/>
                </a:solidFill>
                <a:effectLst/>
                <a:latin typeface="+mn-lt"/>
                <a:ea typeface="+mn-ea"/>
                <a:cs typeface="+mn-cs"/>
              </a:rPr>
              <a:t>The presentation introduces the Mid Staffs case, sets out the key issues of healthcare quality, and explains why continuous, ongoing service improvement and quality assurance are vital to safeguarding patients and holding an organisation to account.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2</a:t>
            </a:fld>
            <a:endParaRPr lang="en-IN"/>
          </a:p>
        </p:txBody>
      </p:sp>
    </p:spTree>
    <p:extLst>
      <p:ext uri="{BB962C8B-B14F-4D97-AF65-F5344CB8AC3E}">
        <p14:creationId xmlns:p14="http://schemas.microsoft.com/office/powerpoint/2010/main" val="416024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This case brought significant organisational failures to the forefront and changed the face of UK healthcare. The Francis Report showed similar poor leadership, governance and service outcomes, which led to poor standards and substantial patient harm.</a:t>
            </a:r>
            <a:r>
              <a:rPr lang="en-GB" dirty="0"/>
              <a:t> Mid Staffordshire NHS Foundation Trust was subjected to massive failures of care for patients from 2005-09 and drew a lot of attention in the national press.</a:t>
            </a:r>
            <a:r>
              <a:rPr lang="en-GB" baseline="0" dirty="0"/>
              <a:t> </a:t>
            </a:r>
            <a:r>
              <a:rPr lang="en-GB" dirty="0"/>
              <a:t>Inadequate staffing, neglect, poor hygiene and poor clinical governance were the main concerns. This is a groundbreaking case of healthcare quality in the UK highlighted by the Francis Report (2013), which found a failure of the system.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3</a:t>
            </a:fld>
            <a:endParaRPr lang="en-IN"/>
          </a:p>
        </p:txBody>
      </p:sp>
    </p:spTree>
    <p:extLst>
      <p:ext uri="{BB962C8B-B14F-4D97-AF65-F5344CB8AC3E}">
        <p14:creationId xmlns:p14="http://schemas.microsoft.com/office/powerpoint/2010/main" val="3321062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Swiss Cheese Model shows that patient harm happened due to multiple sources of failure interacting with each other, but not from a single fault. Both organisational, managerial and cultural weaknesses were identified as contributing to unsafe healthcare. </a:t>
            </a:r>
            <a:r>
              <a:rPr lang="en-GB" dirty="0"/>
              <a:t>Through the Swiss Cheese Model, the Swiss failures of multiple elements that could have prevented a significant healthcare failure were described.</a:t>
            </a:r>
            <a:r>
              <a:rPr lang="en-GB" baseline="0" dirty="0"/>
              <a:t> </a:t>
            </a:r>
            <a:r>
              <a:rPr lang="en-GB" dirty="0"/>
              <a:t>Leadership shortcomings, ineffective communications, and governance issues left holes in patient safety. </a:t>
            </a:r>
            <a:endParaRPr lang="en-IN" dirty="0"/>
          </a:p>
          <a:p>
            <a:pPr lvl="0"/>
            <a:r>
              <a:rPr lang="en-GB" dirty="0"/>
              <a:t>Lack of organisational culture, inadequacy of human factors made early identification and correction of risk difficult.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4</a:t>
            </a:fld>
            <a:endParaRPr lang="en-IN"/>
          </a:p>
        </p:txBody>
      </p:sp>
    </p:spTree>
    <p:extLst>
      <p:ext uri="{BB962C8B-B14F-4D97-AF65-F5344CB8AC3E}">
        <p14:creationId xmlns:p14="http://schemas.microsoft.com/office/powerpoint/2010/main" val="422269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Fishbone Diagram helps to find the main causes that are making healthcare unsuccessful. Analysing organisational, managerial and operational aspects is used to gain insight into how several issues together created a poor-quality service and patient outcomes. </a:t>
            </a:r>
            <a:r>
              <a:rPr lang="en-GB" dirty="0"/>
              <a:t>Poor leadership, staffing deficit and inadequate communication resulted in poor health care quality and patient safety. There were operational risks due to weak policies, limited resource capabilities and insufficient clinical governance. </a:t>
            </a:r>
            <a:endParaRPr lang="en-IN" dirty="0"/>
          </a:p>
          <a:p>
            <a:pPr lvl="0"/>
            <a:r>
              <a:rPr lang="en-GB" dirty="0"/>
              <a:t>Unwanted organisational culture was hindering accountability, learning and continuous quality improvement.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5</a:t>
            </a:fld>
            <a:endParaRPr lang="en-IN"/>
          </a:p>
        </p:txBody>
      </p:sp>
    </p:spTree>
    <p:extLst>
      <p:ext uri="{BB962C8B-B14F-4D97-AF65-F5344CB8AC3E}">
        <p14:creationId xmlns:p14="http://schemas.microsoft.com/office/powerpoint/2010/main" val="3083644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Donabedian Model is a detailed tool that can be used to analyse the quality of health care services. It links organisational resources, care delivery processes and patient outcomes and therefore can be used to measure the failures of the services provided by Mid Staffordshire. </a:t>
            </a:r>
            <a:r>
              <a:rPr lang="en-GB" dirty="0"/>
              <a:t>The </a:t>
            </a:r>
            <a:r>
              <a:rPr lang="en-GB" dirty="0" err="1"/>
              <a:t>Donabedian</a:t>
            </a:r>
            <a:r>
              <a:rPr lang="en-GB" dirty="0"/>
              <a:t> Model is a quality assessment technique involving three levels: structure, process, and </a:t>
            </a:r>
            <a:r>
              <a:rPr lang="en-GB" dirty="0" err="1"/>
              <a:t>outcome.The</a:t>
            </a:r>
            <a:r>
              <a:rPr lang="en-GB" dirty="0"/>
              <a:t> quality of the patients' outcomes was low due to weak organisational structures and the lack of effective clinical processes. This model proved to be effective in illustrating the direct impact of system deficiencies upon health care quality.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6</a:t>
            </a:fld>
            <a:endParaRPr lang="en-IN"/>
          </a:p>
        </p:txBody>
      </p:sp>
    </p:spTree>
    <p:extLst>
      <p:ext uri="{BB962C8B-B14F-4D97-AF65-F5344CB8AC3E}">
        <p14:creationId xmlns:p14="http://schemas.microsoft.com/office/powerpoint/2010/main" val="418444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There were several organisational and national policies that did not adequately safeguard patients. Declining standards in healthcare were not recognised in time due to inadequate governance, weak accountability mechanisms and poor regulatory oversight. </a:t>
            </a:r>
            <a:r>
              <a:rPr lang="en-GB" dirty="0"/>
              <a:t>Weak NHS Foundation Trust governance was a limitation on accountability and on the monitoring of the quality of healthcare. </a:t>
            </a:r>
            <a:r>
              <a:rPr lang="en-IN" baseline="0" dirty="0"/>
              <a:t> </a:t>
            </a:r>
            <a:r>
              <a:rPr lang="en-GB" dirty="0"/>
              <a:t>A lack of effective clinical governance, staffing policy and whistle-blowing policy held up action to correct the situation. </a:t>
            </a:r>
            <a:endParaRPr lang="en-IN" dirty="0"/>
          </a:p>
          <a:p>
            <a:pPr lvl="0"/>
            <a:r>
              <a:rPr lang="en-GB" dirty="0"/>
              <a:t>Restrictions in regulation before the Francis inquiry meant that patient safety monitoring was limited.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7</a:t>
            </a:fld>
            <a:endParaRPr lang="en-IN"/>
          </a:p>
        </p:txBody>
      </p:sp>
    </p:spTree>
    <p:extLst>
      <p:ext uri="{BB962C8B-B14F-4D97-AF65-F5344CB8AC3E}">
        <p14:creationId xmlns:p14="http://schemas.microsoft.com/office/powerpoint/2010/main" val="543482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Patient safety decreased, leading to avoidable harm, higher mortality rates, and lower levels of patient healthcare experience. Morale among staff members suffered as they worked excessive hours, underperforming management and pressure from the organisation.</a:t>
            </a:r>
            <a:r>
              <a:rPr lang="en-GB" baseline="0" dirty="0"/>
              <a:t> </a:t>
            </a:r>
            <a:r>
              <a:rPr lang="en-GB" dirty="0"/>
              <a:t>In the NHS the public trust and the reputation of the Trust was seriously compromised. </a:t>
            </a:r>
            <a:r>
              <a:rPr lang="en-IN" baseline="0" dirty="0"/>
              <a:t> </a:t>
            </a:r>
            <a:r>
              <a:rPr lang="en-GB" sz="1200" kern="1200" dirty="0">
                <a:solidFill>
                  <a:schemeClr val="tx1"/>
                </a:solidFill>
                <a:effectLst/>
                <a:latin typeface="+mn-lt"/>
                <a:ea typeface="+mn-ea"/>
                <a:cs typeface="+mn-cs"/>
              </a:rPr>
              <a:t>The crisis impacted patients, healthcare professionals and the whole NHS. In addition to patient injury, the failures resulted in a loss of credibility for the organisation, employee dedication, and confidence in healthcare services for clients.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8</a:t>
            </a:fld>
            <a:endParaRPr lang="en-IN"/>
          </a:p>
        </p:txBody>
      </p:sp>
    </p:spTree>
    <p:extLst>
      <p:ext uri="{BB962C8B-B14F-4D97-AF65-F5344CB8AC3E}">
        <p14:creationId xmlns:p14="http://schemas.microsoft.com/office/powerpoint/2010/main" val="2656845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Health care failures had multiple impacts on quality, efficiency, and equity. As a result of inconsistent provision of safe, effective and equitable health services to patients, financial losses and poor performance occurred, and ethical issues arose, and over the long term, this impacted the Trust. </a:t>
            </a:r>
            <a:r>
              <a:rPr lang="en-GB" dirty="0"/>
              <a:t>The standards of care were inadequate,</a:t>
            </a:r>
            <a:r>
              <a:rPr lang="en-GB" baseline="0" dirty="0"/>
              <a:t> </a:t>
            </a:r>
            <a:r>
              <a:rPr lang="en-GB" dirty="0"/>
              <a:t>compromising healthcare quality and leading to unsafe practices with patients. </a:t>
            </a:r>
            <a:r>
              <a:rPr lang="en-IN" baseline="0" dirty="0"/>
              <a:t> </a:t>
            </a:r>
            <a:r>
              <a:rPr lang="en-GB" dirty="0"/>
              <a:t>There were high numbers of complaints, investigations, litigation and financial cost, resulting in a significant reduction in organisational efficiency. </a:t>
            </a:r>
            <a:endParaRPr lang="en-IN" dirty="0"/>
          </a:p>
          <a:p>
            <a:pPr lvl="0"/>
            <a:r>
              <a:rPr lang="en-GB" dirty="0"/>
              <a:t>Care that was not equitable and patient-centred generated ethical issues and experiences of the care.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9</a:t>
            </a:fld>
            <a:endParaRPr lang="en-IN"/>
          </a:p>
        </p:txBody>
      </p:sp>
    </p:spTree>
    <p:extLst>
      <p:ext uri="{BB962C8B-B14F-4D97-AF65-F5344CB8AC3E}">
        <p14:creationId xmlns:p14="http://schemas.microsoft.com/office/powerpoint/2010/main" val="255298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High-quality clinical governance and accountable leadership are vital to ensure the quality of healthcare. </a:t>
            </a:r>
            <a:r>
              <a:rPr lang="en-IN" baseline="0" dirty="0"/>
              <a:t> </a:t>
            </a:r>
            <a:r>
              <a:rPr lang="en-GB" dirty="0"/>
              <a:t>An open organisational culture boosts staff engagement and learning, and also promotes effective reporting of incidents. </a:t>
            </a:r>
            <a:r>
              <a:rPr lang="en-IN" baseline="0" dirty="0"/>
              <a:t> </a:t>
            </a:r>
            <a:r>
              <a:rPr lang="en-GB" dirty="0"/>
              <a:t>Continuous quality improvement enhances safer, patient-centred and sustainable healthcare services.</a:t>
            </a:r>
            <a:r>
              <a:rPr lang="en-GB" baseline="0" dirty="0"/>
              <a:t> </a:t>
            </a:r>
            <a:r>
              <a:rPr lang="en-IN" baseline="0" dirty="0"/>
              <a:t> </a:t>
            </a:r>
            <a:r>
              <a:rPr lang="en-GB" sz="1200" kern="1200" dirty="0">
                <a:solidFill>
                  <a:schemeClr val="tx1"/>
                </a:solidFill>
                <a:effectLst/>
                <a:latin typeface="+mn-lt"/>
                <a:ea typeface="+mn-ea"/>
                <a:cs typeface="+mn-cs"/>
              </a:rPr>
              <a:t>It has been shown in the Mid Staffordshire case that good leadership, clear communication and constant improvement are critical to ensure the next steps do not fail, and not to issue into poor quality, patient-centred healthcare in NHS organisations.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10</a:t>
            </a:fld>
            <a:endParaRPr lang="en-IN"/>
          </a:p>
        </p:txBody>
      </p:sp>
    </p:spTree>
    <p:extLst>
      <p:ext uri="{BB962C8B-B14F-4D97-AF65-F5344CB8AC3E}">
        <p14:creationId xmlns:p14="http://schemas.microsoft.com/office/powerpoint/2010/main" val="572487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While the presentation allows for the implementation of various skills, component 2 extends this to a detailed academic report, critically analysing the problem, discussing and supporting the problem with evidence, applying the problem to the theory, recommending solutions and coming to conclusions about how the problem may be resolved and how the quality of health care and services may be improved. Furthermore, </a:t>
            </a:r>
            <a:r>
              <a:rPr lang="en-GB" dirty="0"/>
              <a:t>The report starts with background information on the Introduction, Literature review and understanding the context of healthcare quality. </a:t>
            </a:r>
            <a:r>
              <a:rPr lang="en-IN" baseline="0" dirty="0"/>
              <a:t> </a:t>
            </a:r>
            <a:r>
              <a:rPr lang="en-GB" dirty="0"/>
              <a:t>It critically examines root causes, the theory of quality and the failures of policies. </a:t>
            </a:r>
            <a:r>
              <a:rPr lang="en-IN" baseline="0" dirty="0"/>
              <a:t> </a:t>
            </a:r>
            <a:r>
              <a:rPr lang="en-GB" dirty="0"/>
              <a:t>The last portions are used to assess the effect and offer suggestions along with the conclusion.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382B57F-158E-4C35-A034-7E98CB8A2ACC}" type="slidenum">
              <a:rPr lang="en-IN" smtClean="0"/>
              <a:pPr/>
              <a:t>11</a:t>
            </a:fld>
            <a:endParaRPr lang="en-IN"/>
          </a:p>
        </p:txBody>
      </p:sp>
    </p:spTree>
    <p:extLst>
      <p:ext uri="{BB962C8B-B14F-4D97-AF65-F5344CB8AC3E}">
        <p14:creationId xmlns:p14="http://schemas.microsoft.com/office/powerpoint/2010/main" val="606074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What the Mid Staffordshire affair clearly underlines is good governance, leadership and ensuring continuous quality improvement. There is a higher need for healthcare organisations to focus on these areas of patient safety, accountability, learning and preventing future failures. </a:t>
            </a:r>
            <a:r>
              <a:rPr lang="en-GB" dirty="0"/>
              <a:t>There were several organisational and leadership failings as a result of which there were significant failures in healthcare quality. </a:t>
            </a:r>
            <a:r>
              <a:rPr lang="en-IN" baseline="0" dirty="0"/>
              <a:t> </a:t>
            </a:r>
            <a:r>
              <a:rPr lang="en-GB"/>
              <a:t>Deteriorating </a:t>
            </a:r>
            <a:r>
              <a:rPr lang="en-GB" dirty="0"/>
              <a:t>government and poor policies slowed down the enhancement of control and effectiveness while creating patient harm. </a:t>
            </a:r>
            <a:endParaRPr lang="en-IN" dirty="0"/>
          </a:p>
          <a:p>
            <a:pPr lvl="0"/>
            <a:r>
              <a:rPr lang="en-GB" dirty="0"/>
              <a:t>Quality assurance continues to be a key component in providing safe, accountable, patient-centred health care, and sustainable quality assurance is necessary.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r>
              <a:rPr lang="en-IN" dirty="0"/>
              <a:t> </a:t>
            </a:r>
          </a:p>
        </p:txBody>
      </p:sp>
      <p:sp>
        <p:nvSpPr>
          <p:cNvPr id="4" name="Slide Number Placeholder 3"/>
          <p:cNvSpPr>
            <a:spLocks noGrp="1"/>
          </p:cNvSpPr>
          <p:nvPr>
            <p:ph type="sldNum" sz="quarter" idx="5"/>
          </p:nvPr>
        </p:nvSpPr>
        <p:spPr/>
        <p:txBody>
          <a:bodyPr/>
          <a:lstStyle/>
          <a:p>
            <a:fld id="{9382B57F-158E-4C35-A034-7E98CB8A2ACC}" type="slidenum">
              <a:rPr lang="en-IN" smtClean="0"/>
              <a:pPr/>
              <a:t>12</a:t>
            </a:fld>
            <a:endParaRPr lang="en-IN"/>
          </a:p>
        </p:txBody>
      </p:sp>
    </p:spTree>
    <p:extLst>
      <p:ext uri="{BB962C8B-B14F-4D97-AF65-F5344CB8AC3E}">
        <p14:creationId xmlns:p14="http://schemas.microsoft.com/office/powerpoint/2010/main" val="3645169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67CA55-B9B0-41A4-998F-02B37DD6132A}" type="slidenum">
              <a:rPr lang="en-IN" smtClean="0"/>
              <a:pPr/>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90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168262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67CA55-B9B0-41A4-998F-02B37DD6132A}" type="slidenum">
              <a:rPr lang="en-IN" smtClean="0"/>
              <a:pPr/>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164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3734757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2776672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176426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473896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79A243C-9BB8-4BED-846D-E4A36A87ED8F}" type="datetimeFigureOut">
              <a:rPr lang="en-IN" smtClean="0"/>
              <a:pPr/>
              <a:t>21-07-2026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67CA55-B9B0-41A4-998F-02B37DD6132A}" type="slidenum">
              <a:rPr lang="en-IN" smtClean="0"/>
              <a:pPr/>
              <a:t>‹#›</a:t>
            </a:fld>
            <a:endParaRPr lang="en-IN"/>
          </a:p>
        </p:txBody>
      </p:sp>
    </p:spTree>
    <p:extLst>
      <p:ext uri="{BB962C8B-B14F-4D97-AF65-F5344CB8AC3E}">
        <p14:creationId xmlns:p14="http://schemas.microsoft.com/office/powerpoint/2010/main" val="241477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3378798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2843546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A243C-9BB8-4BED-846D-E4A36A87ED8F}" type="datetimeFigureOut">
              <a:rPr lang="en-IN" smtClean="0"/>
              <a:pPr/>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67CA55-B9B0-41A4-998F-02B37DD6132A}" type="slidenum">
              <a:rPr lang="en-IN" smtClean="0"/>
              <a:pPr/>
              <a:t>‹#›</a:t>
            </a:fld>
            <a:endParaRPr lang="en-IN"/>
          </a:p>
        </p:txBody>
      </p:sp>
    </p:spTree>
    <p:extLst>
      <p:ext uri="{BB962C8B-B14F-4D97-AF65-F5344CB8AC3E}">
        <p14:creationId xmlns:p14="http://schemas.microsoft.com/office/powerpoint/2010/main" val="395948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79A243C-9BB8-4BED-846D-E4A36A87ED8F}" type="datetimeFigureOut">
              <a:rPr lang="en-IN" smtClean="0"/>
              <a:pPr/>
              <a:t>21-07-2026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67CA55-B9B0-41A4-998F-02B37DD6132A}" type="slidenum">
              <a:rPr lang="en-IN" smtClean="0"/>
              <a:pPr/>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85839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link.springer.com/chapter/10.1007/978-3-031-86504-6_2" TargetMode="External"/><Relationship Id="rId3" Type="http://schemas.openxmlformats.org/officeDocument/2006/relationships/hyperlink" Target="https://www.mdpi.com/1660-4601/20/19/6854" TargetMode="External"/><Relationship Id="rId7" Type="http://schemas.openxmlformats.org/officeDocument/2006/relationships/hyperlink" Target="https://jamanetwork.com/journals/jama/article-abstract/2788483" TargetMode="External"/><Relationship Id="rId2" Type="http://schemas.openxmlformats.org/officeDocument/2006/relationships/hyperlink" Target="https://www.neliti.com/publications/620999/fishbone-diagram-application-of-root-cause-analysis-in-internal-audit-planning" TargetMode="External"/><Relationship Id="rId1" Type="http://schemas.openxmlformats.org/officeDocument/2006/relationships/slideLayout" Target="../slideLayouts/slideLayout2.xml"/><Relationship Id="rId6" Type="http://schemas.openxmlformats.org/officeDocument/2006/relationships/hyperlink" Target="https://books.google.co.in/books?hl=en&amp;lr=&amp;id=aatjEQAAQBAJ&amp;oi=fnd&amp;pg=PA1947&amp;dq=Lessons+on+Quality+Assurance+and+Service+Improvement+in+healthcare&amp;ots=4X0HYljqcl&amp;sig=a0Gk_fITJa-u1krmeXkZqTJ_6Dc&amp;redir_esc=y" TargetMode="External"/><Relationship Id="rId5" Type="http://schemas.openxmlformats.org/officeDocument/2006/relationships/hyperlink" Target="https://pmc.ncbi.nlm.nih.gov/articles/PMC10527840/" TargetMode="External"/><Relationship Id="rId4" Type="http://schemas.openxmlformats.org/officeDocument/2006/relationships/hyperlink" Target="https://www.jacc.org/doi/full/10.1016/j.jacc.2021.10.018"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figure/Two-levels-of-healthcare-quality_fig1_339386787" TargetMode="External"/><Relationship Id="rId3" Type="http://schemas.openxmlformats.org/officeDocument/2006/relationships/hyperlink" Target="https://link.springer.com/article/10.1007/s42797-023-00091-7" TargetMode="External"/><Relationship Id="rId7" Type="http://schemas.openxmlformats.org/officeDocument/2006/relationships/hyperlink" Target="https://www.researchgate.net/figure/The-Donabedian-model-for-assessment-of-quality-of-care-Donabedian-1988_fig3_279499157" TargetMode="External"/><Relationship Id="rId2" Type="http://schemas.openxmlformats.org/officeDocument/2006/relationships/hyperlink" Target="https://www.ovid.com/jnls/joacp/fulltext/10.4103/joacp.joacp_364_19~human-errors-and-their-prevention-in-healthcare" TargetMode="External"/><Relationship Id="rId1" Type="http://schemas.openxmlformats.org/officeDocument/2006/relationships/slideLayout" Target="../slideLayouts/slideLayout2.xml"/><Relationship Id="rId6" Type="http://schemas.openxmlformats.org/officeDocument/2006/relationships/hyperlink" Target="https://statisticsbyjim.com/graphs/fishbone-diagram/" TargetMode="External"/><Relationship Id="rId5" Type="http://schemas.openxmlformats.org/officeDocument/2006/relationships/hyperlink" Target="https://safeche.engin.umich.edu/tutorials/swiss-cheese-model/" TargetMode="External"/><Relationship Id="rId10" Type="http://schemas.openxmlformats.org/officeDocument/2006/relationships/hyperlink" Target="https://link.springer.com/article/10.1186/s13584-021-00448-y" TargetMode="External"/><Relationship Id="rId4" Type="http://schemas.openxmlformats.org/officeDocument/2006/relationships/hyperlink" Target="https://www.jmir.org/2021/5/e27180/" TargetMode="External"/><Relationship Id="rId9" Type="http://schemas.openxmlformats.org/officeDocument/2006/relationships/hyperlink" Target="https://www.frontiersin.org/journals/public-health/articles/10.3389/fpubh.2018.00076/ful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BEF93-64FC-9023-B8F5-431809CE6049}"/>
              </a:ext>
            </a:extLst>
          </p:cNvPr>
          <p:cNvSpPr>
            <a:spLocks noGrp="1"/>
          </p:cNvSpPr>
          <p:nvPr>
            <p:ph type="ctrTitle"/>
          </p:nvPr>
        </p:nvSpPr>
        <p:spPr>
          <a:xfrm>
            <a:off x="1100051" y="1259380"/>
            <a:ext cx="10058400" cy="1922732"/>
          </a:xfrm>
        </p:spPr>
        <p:txBody>
          <a:bodyPr>
            <a:normAutofit fontScale="90000"/>
          </a:bodyPr>
          <a:lstStyle/>
          <a:p>
            <a:pPr algn="ctr"/>
            <a:r>
              <a:rPr lang="en-GB" sz="4000" b="1" dirty="0">
                <a:solidFill>
                  <a:schemeClr val="accent1"/>
                </a:solidFill>
              </a:rPr>
              <a:t>Quality Assurance Failures at Mid Staffordshire NHS Foundation Trust: Root Causes and Service Improvement</a:t>
            </a:r>
            <a:br>
              <a:rPr lang="en-IN" sz="4000" b="1" dirty="0">
                <a:solidFill>
                  <a:schemeClr val="accent1"/>
                </a:solidFill>
              </a:rPr>
            </a:br>
            <a:br>
              <a:rPr lang="en-IN" sz="4000" b="1" dirty="0">
                <a:solidFill>
                  <a:schemeClr val="accent1"/>
                </a:solidFill>
              </a:rPr>
            </a:br>
            <a:r>
              <a:rPr lang="en-IN" sz="2200" b="1" dirty="0"/>
              <a:t>LCHS7006</a:t>
            </a:r>
            <a:br>
              <a:rPr lang="en-IN" sz="2200" b="1" dirty="0"/>
            </a:br>
            <a:r>
              <a:rPr lang="en-IN" sz="2200" b="1" dirty="0"/>
              <a:t>Quality Assurance and Service Improvements</a:t>
            </a:r>
            <a:br>
              <a:rPr lang="en-IN" sz="4000" dirty="0"/>
            </a:br>
            <a:endParaRPr lang="en-IN" sz="4000" b="1" dirty="0">
              <a:solidFill>
                <a:schemeClr val="accent1"/>
              </a:solidFill>
            </a:endParaRPr>
          </a:p>
        </p:txBody>
      </p:sp>
      <p:sp>
        <p:nvSpPr>
          <p:cNvPr id="3" name="Subtitle 2">
            <a:extLst>
              <a:ext uri="{FF2B5EF4-FFF2-40B4-BE49-F238E27FC236}">
                <a16:creationId xmlns:a16="http://schemas.microsoft.com/office/drawing/2014/main" id="{43CDA7F0-08BA-A4FA-6EDE-C9360140DBA2}"/>
              </a:ext>
            </a:extLst>
          </p:cNvPr>
          <p:cNvSpPr>
            <a:spLocks noGrp="1"/>
          </p:cNvSpPr>
          <p:nvPr>
            <p:ph type="subTitle" idx="1"/>
          </p:nvPr>
        </p:nvSpPr>
        <p:spPr/>
        <p:txBody>
          <a:bodyPr>
            <a:normAutofit fontScale="85000" lnSpcReduction="20000"/>
          </a:bodyPr>
          <a:lstStyle/>
          <a:p>
            <a:r>
              <a:rPr lang="en-IN" b="1" dirty="0"/>
              <a:t>Student Name: PINKALBEN MACWAN</a:t>
            </a:r>
          </a:p>
          <a:p>
            <a:r>
              <a:rPr lang="en-IN" b="1" dirty="0"/>
              <a:t>Student ID: 2518469</a:t>
            </a:r>
          </a:p>
          <a:p>
            <a:r>
              <a:rPr lang="en-IN" b="1" dirty="0"/>
              <a:t>Lecturer Name: </a:t>
            </a:r>
            <a:r>
              <a:rPr lang="en-IN" b="1" dirty="0" err="1"/>
              <a:t>Dilhara</a:t>
            </a:r>
            <a:r>
              <a:rPr lang="en-IN" b="1" dirty="0"/>
              <a:t> </a:t>
            </a:r>
            <a:r>
              <a:rPr lang="en-IN" b="1" dirty="0" err="1"/>
              <a:t>mampitya</a:t>
            </a:r>
            <a:endParaRPr lang="en-IN" b="1" dirty="0"/>
          </a:p>
        </p:txBody>
      </p:sp>
    </p:spTree>
    <p:extLst>
      <p:ext uri="{BB962C8B-B14F-4D97-AF65-F5344CB8AC3E}">
        <p14:creationId xmlns:p14="http://schemas.microsoft.com/office/powerpoint/2010/main" val="60994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4E212-2507-9FA4-0FE9-46416A48E8E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Introduction</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6712D41-7739-7682-1AA0-9AD3C245FE65}"/>
              </a:ext>
            </a:extLst>
          </p:cNvPr>
          <p:cNvSpPr>
            <a:spLocks noGrp="1"/>
          </p:cNvSpPr>
          <p:nvPr>
            <p:ph idx="1"/>
          </p:nvPr>
        </p:nvSpPr>
        <p:spPr>
          <a:xfrm>
            <a:off x="6699738" y="1986411"/>
            <a:ext cx="4754880" cy="4023360"/>
          </a:xfrm>
          <a:solidFill>
            <a:srgbClr val="92D050"/>
          </a:solidFill>
        </p:spPr>
        <p:txBody>
          <a:bodyPr>
            <a:normAutofit/>
          </a:bodyPr>
          <a:lstStyle/>
          <a:p>
            <a:pPr algn="just"/>
            <a:r>
              <a:rPr lang="en-GB" dirty="0"/>
              <a:t>Between 2005 and 2009, Mid Staffordshire NHS Foundation Trust made fundamental errors in its healthcare quality, resulting in poor standards of patient care and avoidable patient deaths (Francis, 2013). </a:t>
            </a:r>
            <a:endParaRPr lang="en-IN" dirty="0"/>
          </a:p>
          <a:p>
            <a:pPr algn="just"/>
            <a:r>
              <a:rPr lang="en-GB" dirty="0"/>
              <a:t>The presentation dissects the causes and shortcomings of policies, and organisational factors that exacerbate the crisis. </a:t>
            </a:r>
            <a:endParaRPr lang="en-IN" dirty="0"/>
          </a:p>
          <a:p>
            <a:pPr algn="just"/>
            <a:r>
              <a:rPr lang="en-GB" dirty="0"/>
              <a:t>It emphasises the need for robust quality assurance and ongoing service enhancements to deliver safe and patient-centred healthcare services. </a:t>
            </a:r>
            <a:endParaRPr lang="en-IN" dirty="0"/>
          </a:p>
          <a:p>
            <a:endParaRPr lang="en-IN" dirty="0"/>
          </a:p>
        </p:txBody>
      </p:sp>
      <p:pic>
        <p:nvPicPr>
          <p:cNvPr id="1026" name="Picture 2"/>
          <p:cNvPicPr>
            <a:picLocks noChangeAspect="1" noChangeArrowheads="1"/>
          </p:cNvPicPr>
          <p:nvPr/>
        </p:nvPicPr>
        <p:blipFill>
          <a:blip r:embed="rId3"/>
          <a:srcRect/>
          <a:stretch>
            <a:fillRect/>
          </a:stretch>
        </p:blipFill>
        <p:spPr bwMode="auto">
          <a:xfrm>
            <a:off x="1045970" y="2523531"/>
            <a:ext cx="5083186" cy="3003062"/>
          </a:xfrm>
          <a:prstGeom prst="rect">
            <a:avLst/>
          </a:prstGeom>
          <a:noFill/>
          <a:ln w="9525">
            <a:noFill/>
            <a:miter lim="800000"/>
            <a:headEnd/>
            <a:tailEnd/>
          </a:ln>
          <a:effectLst/>
        </p:spPr>
      </p:pic>
    </p:spTree>
    <p:extLst>
      <p:ext uri="{BB962C8B-B14F-4D97-AF65-F5344CB8AC3E}">
        <p14:creationId xmlns:p14="http://schemas.microsoft.com/office/powerpoint/2010/main" val="1366084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00398-38D2-4998-D408-47DD4E04BB68}"/>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Overview of Case Study</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C8385E3-1A50-76A5-9677-A6072850DB7D}"/>
              </a:ext>
            </a:extLst>
          </p:cNvPr>
          <p:cNvSpPr>
            <a:spLocks noGrp="1"/>
          </p:cNvSpPr>
          <p:nvPr>
            <p:ph idx="1"/>
          </p:nvPr>
        </p:nvSpPr>
        <p:spPr>
          <a:xfrm>
            <a:off x="3787099" y="2066945"/>
            <a:ext cx="4261631" cy="4023360"/>
          </a:xfrm>
          <a:solidFill>
            <a:srgbClr val="00B0F0"/>
          </a:solidFill>
        </p:spPr>
        <p:txBody>
          <a:bodyPr>
            <a:noAutofit/>
          </a:bodyPr>
          <a:lstStyle/>
          <a:p>
            <a:pPr lvl="0" algn="just"/>
            <a:r>
              <a:rPr lang="en-GB" dirty="0"/>
              <a:t>Mid Staffordshire NHS Foundation Trust was subjected to massive failures of care for patients from 2005-09 and drew a lot of attention in the national press (</a:t>
            </a:r>
            <a:r>
              <a:rPr lang="en-IN" dirty="0"/>
              <a:t>Rafferty and Leary, 2023</a:t>
            </a:r>
            <a:r>
              <a:rPr lang="en-GB" dirty="0"/>
              <a:t>). </a:t>
            </a:r>
            <a:endParaRPr lang="en-IN" dirty="0"/>
          </a:p>
          <a:p>
            <a:pPr lvl="0" algn="just"/>
            <a:r>
              <a:rPr lang="en-GB" dirty="0"/>
              <a:t>Inadequate staffing, neglect, poor hygiene and poor clinical governance were the main concerns. </a:t>
            </a:r>
            <a:endParaRPr lang="en-IN" dirty="0"/>
          </a:p>
          <a:p>
            <a:pPr lvl="0" algn="just"/>
            <a:r>
              <a:rPr lang="en-GB" dirty="0"/>
              <a:t>This is a groundbreaking case of healthcare quality in the UK highlighted by the Francis Report (2013), which found a failure of the system. </a:t>
            </a:r>
            <a:endParaRPr lang="en-IN" dirty="0"/>
          </a:p>
          <a:p>
            <a:endParaRPr lang="en-IN" dirty="0"/>
          </a:p>
        </p:txBody>
      </p:sp>
      <p:pic>
        <p:nvPicPr>
          <p:cNvPr id="5" name="Picture 4">
            <a:extLst>
              <a:ext uri="{FF2B5EF4-FFF2-40B4-BE49-F238E27FC236}">
                <a16:creationId xmlns:a16="http://schemas.microsoft.com/office/drawing/2014/main" id="{BD8E7B77-5E43-43B1-7F69-B4C4E89100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0180" y="2046847"/>
            <a:ext cx="3841820" cy="3761099"/>
          </a:xfrm>
          <a:prstGeom prst="rect">
            <a:avLst/>
          </a:prstGeom>
        </p:spPr>
      </p:pic>
      <p:pic>
        <p:nvPicPr>
          <p:cNvPr id="7" name="Picture 6">
            <a:extLst>
              <a:ext uri="{FF2B5EF4-FFF2-40B4-BE49-F238E27FC236}">
                <a16:creationId xmlns:a16="http://schemas.microsoft.com/office/drawing/2014/main" id="{5DCDD7BE-0E4B-B480-40F3-DE43CB823B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882" y="1828296"/>
            <a:ext cx="3295206" cy="4202220"/>
          </a:xfrm>
          <a:prstGeom prst="rect">
            <a:avLst/>
          </a:prstGeom>
        </p:spPr>
      </p:pic>
    </p:spTree>
    <p:extLst>
      <p:ext uri="{BB962C8B-B14F-4D97-AF65-F5344CB8AC3E}">
        <p14:creationId xmlns:p14="http://schemas.microsoft.com/office/powerpoint/2010/main" val="88408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D3051-3A52-8A67-F1B3-9B0A269E2B4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Root Causes - Swiss Cheese Model</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6ECFCD7-9803-C9FF-F992-73ABE442D132}"/>
              </a:ext>
            </a:extLst>
          </p:cNvPr>
          <p:cNvSpPr>
            <a:spLocks noGrp="1"/>
          </p:cNvSpPr>
          <p:nvPr>
            <p:ph idx="1"/>
          </p:nvPr>
        </p:nvSpPr>
        <p:spPr>
          <a:xfrm>
            <a:off x="8036170" y="1838261"/>
            <a:ext cx="4032738" cy="4344051"/>
          </a:xfrm>
        </p:spPr>
        <p:txBody>
          <a:bodyPr>
            <a:normAutofit/>
          </a:bodyPr>
          <a:lstStyle/>
          <a:p>
            <a:pPr lvl="0" algn="just"/>
            <a:r>
              <a:rPr lang="en-GB" dirty="0"/>
              <a:t>Through the Swiss Cheese Model, the Swiss failures of multiple elements that could have prevented a significant healthcare failure were described (Shabani </a:t>
            </a:r>
            <a:r>
              <a:rPr lang="en-GB" i="1" dirty="0"/>
              <a:t>et al.,</a:t>
            </a:r>
            <a:r>
              <a:rPr lang="en-GB" dirty="0"/>
              <a:t> 2024). </a:t>
            </a:r>
            <a:endParaRPr lang="en-IN" dirty="0"/>
          </a:p>
          <a:p>
            <a:pPr lvl="0" algn="just"/>
            <a:r>
              <a:rPr lang="en-GB" dirty="0"/>
              <a:t>Leadership shortcomings, ineffective communications, and governance issues left holes in patient safety. </a:t>
            </a:r>
            <a:endParaRPr lang="en-IN" dirty="0"/>
          </a:p>
          <a:p>
            <a:pPr lvl="0" algn="just"/>
            <a:r>
              <a:rPr lang="en-GB" dirty="0"/>
              <a:t>Lack of organisational culture, inadequacy of human factors made early identification and correction of risk difficult (Sameera </a:t>
            </a:r>
            <a:r>
              <a:rPr lang="en-GB" i="1" dirty="0"/>
              <a:t>et al.,</a:t>
            </a:r>
            <a:r>
              <a:rPr lang="en-GB" dirty="0"/>
              <a:t> 2021).  </a:t>
            </a:r>
            <a:endParaRPr lang="en-IN" dirty="0"/>
          </a:p>
          <a:p>
            <a:pPr algn="just"/>
            <a:endParaRPr lang="en-IN" dirty="0"/>
          </a:p>
        </p:txBody>
      </p:sp>
      <p:pic>
        <p:nvPicPr>
          <p:cNvPr id="5" name="Picture 4">
            <a:extLst>
              <a:ext uri="{FF2B5EF4-FFF2-40B4-BE49-F238E27FC236}">
                <a16:creationId xmlns:a16="http://schemas.microsoft.com/office/drawing/2014/main" id="{47F14462-D12C-C06A-C990-7DF07717C4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096" y="2000039"/>
            <a:ext cx="7496175" cy="3426071"/>
          </a:xfrm>
          <a:prstGeom prst="rect">
            <a:avLst/>
          </a:prstGeom>
        </p:spPr>
      </p:pic>
      <p:sp>
        <p:nvSpPr>
          <p:cNvPr id="6" name="TextBox 5"/>
          <p:cNvSpPr txBox="1"/>
          <p:nvPr/>
        </p:nvSpPr>
        <p:spPr>
          <a:xfrm>
            <a:off x="1989574" y="5757705"/>
            <a:ext cx="3979147" cy="323165"/>
          </a:xfrm>
          <a:prstGeom prst="rect">
            <a:avLst/>
          </a:prstGeom>
          <a:noFill/>
        </p:spPr>
        <p:txBody>
          <a:bodyPr wrap="square" rtlCol="0">
            <a:spAutoFit/>
          </a:bodyPr>
          <a:lstStyle/>
          <a:p>
            <a:pPr algn="ctr"/>
            <a:r>
              <a:rPr lang="en-US" sz="1500" dirty="0"/>
              <a:t>(Source: </a:t>
            </a:r>
            <a:r>
              <a:rPr lang="en-US" sz="1500" dirty="0" err="1"/>
              <a:t>Safeche</a:t>
            </a:r>
            <a:r>
              <a:rPr lang="en-US" sz="1500" dirty="0"/>
              <a:t>, 2026)</a:t>
            </a:r>
          </a:p>
        </p:txBody>
      </p:sp>
    </p:spTree>
    <p:extLst>
      <p:ext uri="{BB962C8B-B14F-4D97-AF65-F5344CB8AC3E}">
        <p14:creationId xmlns:p14="http://schemas.microsoft.com/office/powerpoint/2010/main" val="4151855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E100E-BF57-E338-65EE-A433B4BBB9A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Root Cause Analysis Using the Fishbone (Ishikawa) Diagram</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A64E18E-B87D-B117-BFB7-E4D80B5032E1}"/>
              </a:ext>
            </a:extLst>
          </p:cNvPr>
          <p:cNvSpPr>
            <a:spLocks noGrp="1"/>
          </p:cNvSpPr>
          <p:nvPr>
            <p:ph idx="1"/>
          </p:nvPr>
        </p:nvSpPr>
        <p:spPr>
          <a:xfrm>
            <a:off x="1" y="4401178"/>
            <a:ext cx="12192000" cy="1802023"/>
          </a:xfrm>
          <a:solidFill>
            <a:schemeClr val="accent5">
              <a:lumMod val="75000"/>
            </a:schemeClr>
          </a:solidFill>
        </p:spPr>
        <p:txBody>
          <a:bodyPr>
            <a:noAutofit/>
          </a:bodyPr>
          <a:lstStyle/>
          <a:p>
            <a:pPr lvl="0" algn="just"/>
            <a:r>
              <a:rPr lang="en-GB" dirty="0"/>
              <a:t>Poor leadership, staffing deficit and inadequate communication resulted in poor health care quality and patient safety (Ardha </a:t>
            </a:r>
            <a:r>
              <a:rPr lang="en-GB" i="1" dirty="0"/>
              <a:t>et al.</a:t>
            </a:r>
            <a:r>
              <a:rPr lang="en-GB" dirty="0"/>
              <a:t>, 2023). </a:t>
            </a:r>
            <a:endParaRPr lang="en-IN" dirty="0"/>
          </a:p>
          <a:p>
            <a:pPr lvl="0" algn="just"/>
            <a:r>
              <a:rPr lang="en-GB" dirty="0"/>
              <a:t>There were operational risks due to weak policies, limited resource capabilities and insufficient clinical governance. </a:t>
            </a:r>
            <a:endParaRPr lang="en-IN" dirty="0"/>
          </a:p>
          <a:p>
            <a:pPr lvl="0" algn="just"/>
            <a:r>
              <a:rPr lang="en-GB" dirty="0"/>
              <a:t>Unwanted organisational culture was hindering accountability, learning and continuous quality improvement (</a:t>
            </a:r>
            <a:r>
              <a:rPr lang="en-GB" dirty="0" err="1"/>
              <a:t>Pazhayattil</a:t>
            </a:r>
            <a:r>
              <a:rPr lang="en-GB" dirty="0"/>
              <a:t> and Sharma, 2025). </a:t>
            </a:r>
            <a:endParaRPr lang="en-IN" dirty="0"/>
          </a:p>
          <a:p>
            <a:pPr algn="just"/>
            <a:endParaRPr lang="en-IN" dirty="0"/>
          </a:p>
        </p:txBody>
      </p:sp>
      <p:pic>
        <p:nvPicPr>
          <p:cNvPr id="5" name="Picture 4">
            <a:extLst>
              <a:ext uri="{FF2B5EF4-FFF2-40B4-BE49-F238E27FC236}">
                <a16:creationId xmlns:a16="http://schemas.microsoft.com/office/drawing/2014/main" id="{C20BE35C-6854-E34B-53AB-E9475C9808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0315" y="1828801"/>
            <a:ext cx="7081993" cy="2341266"/>
          </a:xfrm>
          <a:prstGeom prst="rect">
            <a:avLst/>
          </a:prstGeom>
        </p:spPr>
      </p:pic>
      <p:sp>
        <p:nvSpPr>
          <p:cNvPr id="6" name="TextBox 5"/>
          <p:cNvSpPr txBox="1"/>
          <p:nvPr/>
        </p:nvSpPr>
        <p:spPr>
          <a:xfrm>
            <a:off x="9103807" y="2532185"/>
            <a:ext cx="2351314" cy="553998"/>
          </a:xfrm>
          <a:prstGeom prst="rect">
            <a:avLst/>
          </a:prstGeom>
          <a:noFill/>
        </p:spPr>
        <p:txBody>
          <a:bodyPr wrap="square" rtlCol="0">
            <a:spAutoFit/>
          </a:bodyPr>
          <a:lstStyle/>
          <a:p>
            <a:r>
              <a:rPr lang="en-US" sz="1500" dirty="0"/>
              <a:t>(Source: </a:t>
            </a:r>
            <a:r>
              <a:rPr lang="en-US" sz="1500" dirty="0" err="1"/>
              <a:t>statisticsbyjim</a:t>
            </a:r>
            <a:r>
              <a:rPr lang="en-US" sz="1500" dirty="0"/>
              <a:t>, 2026)</a:t>
            </a:r>
          </a:p>
        </p:txBody>
      </p:sp>
    </p:spTree>
    <p:extLst>
      <p:ext uri="{BB962C8B-B14F-4D97-AF65-F5344CB8AC3E}">
        <p14:creationId xmlns:p14="http://schemas.microsoft.com/office/powerpoint/2010/main" val="2608351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25275-75D5-60F3-6131-CBE6822C179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Application of Quality Improvement Theory</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9D9988D-4214-C3B9-9F97-D58715D89EE2}"/>
              </a:ext>
            </a:extLst>
          </p:cNvPr>
          <p:cNvSpPr>
            <a:spLocks noGrp="1"/>
          </p:cNvSpPr>
          <p:nvPr>
            <p:ph idx="1"/>
          </p:nvPr>
        </p:nvSpPr>
        <p:spPr>
          <a:xfrm>
            <a:off x="271830" y="1969939"/>
            <a:ext cx="5196985" cy="4237430"/>
          </a:xfrm>
        </p:spPr>
        <p:txBody>
          <a:bodyPr/>
          <a:lstStyle/>
          <a:p>
            <a:pPr lvl="0" algn="just"/>
            <a:r>
              <a:rPr lang="en-GB" dirty="0"/>
              <a:t>The Donabedian Model is a quality assessment technique involving three levels: structure, process, and outcome (</a:t>
            </a:r>
            <a:r>
              <a:rPr lang="en-GB" dirty="0" err="1"/>
              <a:t>Tossaint-Schoenmakers</a:t>
            </a:r>
            <a:r>
              <a:rPr lang="en-GB" dirty="0"/>
              <a:t> </a:t>
            </a:r>
            <a:r>
              <a:rPr lang="en-GB" i="1" dirty="0"/>
              <a:t>et al., </a:t>
            </a:r>
            <a:r>
              <a:rPr lang="en-GB" dirty="0"/>
              <a:t>2021). </a:t>
            </a:r>
            <a:endParaRPr lang="en-IN" dirty="0"/>
          </a:p>
          <a:p>
            <a:pPr lvl="0" algn="just"/>
            <a:r>
              <a:rPr lang="en-GB" dirty="0"/>
              <a:t>The quality of the patients' outcomes was low due to weak organisational structures and the lack of effective clinical processes. </a:t>
            </a:r>
            <a:endParaRPr lang="en-IN" dirty="0"/>
          </a:p>
          <a:p>
            <a:pPr lvl="0" algn="just"/>
            <a:r>
              <a:rPr lang="en-GB" dirty="0"/>
              <a:t>This model proved to be effective in illustrating the direct impact of system deficiencies upon health care quality. </a:t>
            </a:r>
            <a:endParaRPr lang="en-IN" dirty="0"/>
          </a:p>
          <a:p>
            <a:pPr algn="just"/>
            <a:endParaRPr lang="en-IN" dirty="0"/>
          </a:p>
        </p:txBody>
      </p:sp>
      <p:pic>
        <p:nvPicPr>
          <p:cNvPr id="5" name="Picture 4">
            <a:extLst>
              <a:ext uri="{FF2B5EF4-FFF2-40B4-BE49-F238E27FC236}">
                <a16:creationId xmlns:a16="http://schemas.microsoft.com/office/drawing/2014/main" id="{FF0102FF-2FE4-4CBA-5C7D-21E8C07172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7413" y="2110616"/>
            <a:ext cx="6363433" cy="3226635"/>
          </a:xfrm>
          <a:prstGeom prst="rect">
            <a:avLst/>
          </a:prstGeom>
        </p:spPr>
      </p:pic>
      <p:sp>
        <p:nvSpPr>
          <p:cNvPr id="6" name="TextBox 5"/>
          <p:cNvSpPr txBox="1"/>
          <p:nvPr/>
        </p:nvSpPr>
        <p:spPr>
          <a:xfrm>
            <a:off x="7003701" y="5606980"/>
            <a:ext cx="3215473" cy="323165"/>
          </a:xfrm>
          <a:prstGeom prst="rect">
            <a:avLst/>
          </a:prstGeom>
          <a:noFill/>
        </p:spPr>
        <p:txBody>
          <a:bodyPr wrap="square" rtlCol="0">
            <a:spAutoFit/>
          </a:bodyPr>
          <a:lstStyle/>
          <a:p>
            <a:pPr algn="ctr"/>
            <a:r>
              <a:rPr lang="en-US" sz="1500" dirty="0"/>
              <a:t>(Source: </a:t>
            </a:r>
            <a:r>
              <a:rPr lang="en-US" sz="1500" dirty="0" err="1"/>
              <a:t>Researchgate</a:t>
            </a:r>
            <a:r>
              <a:rPr lang="en-US" sz="1500" dirty="0"/>
              <a:t>, 2026)</a:t>
            </a:r>
          </a:p>
        </p:txBody>
      </p:sp>
    </p:spTree>
    <p:extLst>
      <p:ext uri="{BB962C8B-B14F-4D97-AF65-F5344CB8AC3E}">
        <p14:creationId xmlns:p14="http://schemas.microsoft.com/office/powerpoint/2010/main" val="4159104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C621-6286-68E5-0D8E-26FF63F259E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Policy Issues Affecting Quality of Care</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D81BE22-27C9-439A-7E3A-E8486CBBAAC1}"/>
              </a:ext>
            </a:extLst>
          </p:cNvPr>
          <p:cNvSpPr>
            <a:spLocks noGrp="1"/>
          </p:cNvSpPr>
          <p:nvPr>
            <p:ph idx="1"/>
          </p:nvPr>
        </p:nvSpPr>
        <p:spPr>
          <a:xfrm>
            <a:off x="3350985" y="2012953"/>
            <a:ext cx="3991707" cy="4023360"/>
          </a:xfrm>
          <a:solidFill>
            <a:schemeClr val="accent6">
              <a:lumMod val="60000"/>
              <a:lumOff val="40000"/>
            </a:schemeClr>
          </a:solidFill>
        </p:spPr>
        <p:txBody>
          <a:bodyPr>
            <a:normAutofit lnSpcReduction="10000"/>
          </a:bodyPr>
          <a:lstStyle/>
          <a:p>
            <a:pPr lvl="0" algn="just"/>
            <a:r>
              <a:rPr lang="en-GB" dirty="0"/>
              <a:t>Weak NHS Foundation Trust governance was a limitation on accountability and on the monitoring of the quality of healthcare (NHS England, 2022). </a:t>
            </a:r>
            <a:endParaRPr lang="en-IN" dirty="0"/>
          </a:p>
          <a:p>
            <a:pPr lvl="0" algn="just"/>
            <a:r>
              <a:rPr lang="en-GB" dirty="0"/>
              <a:t>A lack of effective clinical governance, staffing policy and whistle-blowing policy held up action to correct the situation. </a:t>
            </a:r>
            <a:endParaRPr lang="en-IN" dirty="0"/>
          </a:p>
          <a:p>
            <a:pPr lvl="0" algn="just"/>
            <a:r>
              <a:rPr lang="en-GB" dirty="0"/>
              <a:t>Restrictions in regulation before the Francis inquiry meant that patient safety monitoring was limited (Campbell, 2013). </a:t>
            </a:r>
            <a:endParaRPr lang="en-IN" dirty="0"/>
          </a:p>
          <a:p>
            <a:pPr algn="just"/>
            <a:endParaRPr lang="en-IN" dirty="0"/>
          </a:p>
        </p:txBody>
      </p:sp>
      <p:pic>
        <p:nvPicPr>
          <p:cNvPr id="5" name="Picture 4">
            <a:extLst>
              <a:ext uri="{FF2B5EF4-FFF2-40B4-BE49-F238E27FC236}">
                <a16:creationId xmlns:a16="http://schemas.microsoft.com/office/drawing/2014/main" id="{CD27E4C7-2700-59C4-82E1-3E7BA7AED5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2015" y="1737360"/>
            <a:ext cx="4574547" cy="4574547"/>
          </a:xfrm>
          <a:prstGeom prst="rect">
            <a:avLst/>
          </a:prstGeom>
        </p:spPr>
      </p:pic>
      <p:pic>
        <p:nvPicPr>
          <p:cNvPr id="7" name="Picture 6">
            <a:extLst>
              <a:ext uri="{FF2B5EF4-FFF2-40B4-BE49-F238E27FC236}">
                <a16:creationId xmlns:a16="http://schemas.microsoft.com/office/drawing/2014/main" id="{87D8051F-1B49-D2B4-E48E-B5DA37DCB6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661" y="2164238"/>
            <a:ext cx="2977212" cy="2977212"/>
          </a:xfrm>
          <a:prstGeom prst="rect">
            <a:avLst/>
          </a:prstGeom>
        </p:spPr>
      </p:pic>
      <p:sp>
        <p:nvSpPr>
          <p:cNvPr id="6" name="TextBox 5"/>
          <p:cNvSpPr txBox="1"/>
          <p:nvPr/>
        </p:nvSpPr>
        <p:spPr>
          <a:xfrm>
            <a:off x="462223" y="5506497"/>
            <a:ext cx="2491991" cy="323165"/>
          </a:xfrm>
          <a:prstGeom prst="rect">
            <a:avLst/>
          </a:prstGeom>
          <a:noFill/>
        </p:spPr>
        <p:txBody>
          <a:bodyPr wrap="square" rtlCol="0">
            <a:spAutoFit/>
          </a:bodyPr>
          <a:lstStyle/>
          <a:p>
            <a:r>
              <a:rPr lang="en-US" sz="1500" dirty="0"/>
              <a:t>(Source: </a:t>
            </a:r>
            <a:r>
              <a:rPr lang="en-US" sz="1500" dirty="0" err="1"/>
              <a:t>Researchgate</a:t>
            </a:r>
            <a:r>
              <a:rPr lang="en-US" sz="1500" dirty="0"/>
              <a:t>, 2026)</a:t>
            </a:r>
          </a:p>
        </p:txBody>
      </p:sp>
    </p:spTree>
    <p:extLst>
      <p:ext uri="{BB962C8B-B14F-4D97-AF65-F5344CB8AC3E}">
        <p14:creationId xmlns:p14="http://schemas.microsoft.com/office/powerpoint/2010/main" val="4086674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4FC88-0E46-5C8E-890A-90ADFB4FD14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Impact on Health and Social Care Service Provision</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ABE27B1-9B1A-0502-AFA0-B652EB30ECB7}"/>
              </a:ext>
            </a:extLst>
          </p:cNvPr>
          <p:cNvSpPr>
            <a:spLocks noGrp="1"/>
          </p:cNvSpPr>
          <p:nvPr>
            <p:ph idx="1"/>
          </p:nvPr>
        </p:nvSpPr>
        <p:spPr>
          <a:xfrm>
            <a:off x="1097280" y="2106719"/>
            <a:ext cx="5725551" cy="4023360"/>
          </a:xfrm>
        </p:spPr>
        <p:txBody>
          <a:bodyPr/>
          <a:lstStyle/>
          <a:p>
            <a:pPr lvl="0" algn="just"/>
            <a:r>
              <a:rPr lang="en-GB" dirty="0"/>
              <a:t>Patient safety decreased, leading to avoidable harm, higher mortality rates, and lower levels of patient healthcare experience (</a:t>
            </a:r>
            <a:r>
              <a:rPr lang="en-GB" dirty="0" err="1"/>
              <a:t>Erku</a:t>
            </a:r>
            <a:r>
              <a:rPr lang="en-GB" dirty="0"/>
              <a:t> </a:t>
            </a:r>
            <a:r>
              <a:rPr lang="en-GB" i="1" dirty="0"/>
              <a:t>et al.,</a:t>
            </a:r>
            <a:r>
              <a:rPr lang="en-GB" dirty="0"/>
              <a:t> 2023). </a:t>
            </a:r>
            <a:endParaRPr lang="en-IN" dirty="0"/>
          </a:p>
          <a:p>
            <a:pPr lvl="0" algn="just"/>
            <a:r>
              <a:rPr lang="en-GB" dirty="0"/>
              <a:t>Morale among staff members suffered as they worked excessive hours, underperforming management and pressure from the organisation (The Health Foundation, 2013). </a:t>
            </a:r>
            <a:endParaRPr lang="en-IN" dirty="0"/>
          </a:p>
          <a:p>
            <a:pPr lvl="0" algn="just"/>
            <a:r>
              <a:rPr lang="en-GB" dirty="0"/>
              <a:t>In the NHS the public trust and the reputation of the Trust was seriously compromised. </a:t>
            </a:r>
            <a:endParaRPr lang="en-IN" dirty="0"/>
          </a:p>
          <a:p>
            <a:pPr algn="just"/>
            <a:endParaRPr lang="en-IN" dirty="0"/>
          </a:p>
        </p:txBody>
      </p:sp>
      <p:pic>
        <p:nvPicPr>
          <p:cNvPr id="5" name="Picture 4">
            <a:extLst>
              <a:ext uri="{FF2B5EF4-FFF2-40B4-BE49-F238E27FC236}">
                <a16:creationId xmlns:a16="http://schemas.microsoft.com/office/drawing/2014/main" id="{58E75878-DD12-AAF4-BDA9-9CDE1D7001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7929" y="2106720"/>
            <a:ext cx="4819650" cy="3590696"/>
          </a:xfrm>
          <a:prstGeom prst="rect">
            <a:avLst/>
          </a:prstGeom>
        </p:spPr>
      </p:pic>
      <p:sp>
        <p:nvSpPr>
          <p:cNvPr id="6" name="TextBox 5"/>
          <p:cNvSpPr txBox="1"/>
          <p:nvPr/>
        </p:nvSpPr>
        <p:spPr>
          <a:xfrm>
            <a:off x="8109020" y="5888334"/>
            <a:ext cx="3054699" cy="323165"/>
          </a:xfrm>
          <a:prstGeom prst="rect">
            <a:avLst/>
          </a:prstGeom>
          <a:noFill/>
        </p:spPr>
        <p:txBody>
          <a:bodyPr wrap="square" rtlCol="0">
            <a:spAutoFit/>
          </a:bodyPr>
          <a:lstStyle/>
          <a:p>
            <a:pPr algn="ctr"/>
            <a:r>
              <a:rPr lang="en-US" sz="1500" dirty="0"/>
              <a:t>(Source: </a:t>
            </a:r>
            <a:r>
              <a:rPr lang="en-US" sz="1500" dirty="0" err="1"/>
              <a:t>frontiersin</a:t>
            </a:r>
            <a:r>
              <a:rPr lang="en-US" sz="1500" dirty="0"/>
              <a:t>, 2026)</a:t>
            </a:r>
          </a:p>
        </p:txBody>
      </p:sp>
    </p:spTree>
    <p:extLst>
      <p:ext uri="{BB962C8B-B14F-4D97-AF65-F5344CB8AC3E}">
        <p14:creationId xmlns:p14="http://schemas.microsoft.com/office/powerpoint/2010/main" val="152309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E5AAC-2BD0-EA6E-66C0-A314FE67C4F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Impact on Quality, Efficiency and Equity</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4999E97-5A32-A73C-1309-330A32AA31C0}"/>
              </a:ext>
            </a:extLst>
          </p:cNvPr>
          <p:cNvSpPr>
            <a:spLocks noGrp="1"/>
          </p:cNvSpPr>
          <p:nvPr>
            <p:ph idx="1"/>
          </p:nvPr>
        </p:nvSpPr>
        <p:spPr>
          <a:xfrm>
            <a:off x="457200" y="1845733"/>
            <a:ext cx="4536831" cy="4361636"/>
          </a:xfrm>
        </p:spPr>
        <p:txBody>
          <a:bodyPr>
            <a:normAutofit/>
          </a:bodyPr>
          <a:lstStyle/>
          <a:p>
            <a:pPr lvl="0" algn="just"/>
            <a:r>
              <a:rPr lang="en-GB" dirty="0"/>
              <a:t>The standards of care were inadequate, compromising healthcare quality and leading to unsafe practices with patients (</a:t>
            </a:r>
            <a:r>
              <a:rPr lang="en-GB" dirty="0" err="1"/>
              <a:t>Itchhaporia</a:t>
            </a:r>
            <a:r>
              <a:rPr lang="en-GB" dirty="0"/>
              <a:t>, 2021). </a:t>
            </a:r>
            <a:endParaRPr lang="en-IN" dirty="0"/>
          </a:p>
          <a:p>
            <a:pPr lvl="0" algn="just"/>
            <a:r>
              <a:rPr lang="en-GB" dirty="0"/>
              <a:t>There were high numbers of complaints, investigations, litigation and financial cost, resulting in a significant reduction in organisational efficiency (</a:t>
            </a:r>
            <a:r>
              <a:rPr lang="en-GB" dirty="0" err="1"/>
              <a:t>Nundy</a:t>
            </a:r>
            <a:r>
              <a:rPr lang="en-GB" dirty="0"/>
              <a:t> </a:t>
            </a:r>
            <a:r>
              <a:rPr lang="en-GB" i="1" dirty="0"/>
              <a:t>et al.,</a:t>
            </a:r>
            <a:r>
              <a:rPr lang="en-GB" dirty="0"/>
              <a:t> 2022). </a:t>
            </a:r>
            <a:endParaRPr lang="en-IN" dirty="0"/>
          </a:p>
          <a:p>
            <a:pPr lvl="0" algn="just"/>
            <a:r>
              <a:rPr lang="en-GB" dirty="0"/>
              <a:t>Care that was not equitable and patient-centred generated ethical issues and experiences of the care. </a:t>
            </a:r>
            <a:endParaRPr lang="en-IN" dirty="0"/>
          </a:p>
          <a:p>
            <a:pPr algn="just"/>
            <a:endParaRPr lang="en-IN" dirty="0"/>
          </a:p>
        </p:txBody>
      </p:sp>
      <p:pic>
        <p:nvPicPr>
          <p:cNvPr id="5" name="Picture 4">
            <a:extLst>
              <a:ext uri="{FF2B5EF4-FFF2-40B4-BE49-F238E27FC236}">
                <a16:creationId xmlns:a16="http://schemas.microsoft.com/office/drawing/2014/main" id="{F75F0C7B-F5F0-0CC7-0DB4-B1E71C5A7C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1718" y="2098796"/>
            <a:ext cx="6524625" cy="3152775"/>
          </a:xfrm>
          <a:prstGeom prst="rect">
            <a:avLst/>
          </a:prstGeom>
        </p:spPr>
      </p:pic>
      <p:sp>
        <p:nvSpPr>
          <p:cNvPr id="6" name="TextBox 5"/>
          <p:cNvSpPr txBox="1"/>
          <p:nvPr/>
        </p:nvSpPr>
        <p:spPr>
          <a:xfrm>
            <a:off x="6752492" y="5556738"/>
            <a:ext cx="4099728" cy="323165"/>
          </a:xfrm>
          <a:prstGeom prst="rect">
            <a:avLst/>
          </a:prstGeom>
          <a:noFill/>
        </p:spPr>
        <p:txBody>
          <a:bodyPr wrap="square" rtlCol="0">
            <a:spAutoFit/>
          </a:bodyPr>
          <a:lstStyle/>
          <a:p>
            <a:pPr algn="ctr"/>
            <a:r>
              <a:rPr lang="en-US" sz="1500" dirty="0"/>
              <a:t>(Source: Springer, 2026)</a:t>
            </a:r>
          </a:p>
        </p:txBody>
      </p:sp>
    </p:spTree>
    <p:extLst>
      <p:ext uri="{BB962C8B-B14F-4D97-AF65-F5344CB8AC3E}">
        <p14:creationId xmlns:p14="http://schemas.microsoft.com/office/powerpoint/2010/main" val="171484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EED9-B725-314D-7695-D70FC84C27A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Key Lessons on Quality Assurance and Service Improvement</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A1E6042-2AC0-895C-EB90-C630FC741167}"/>
              </a:ext>
            </a:extLst>
          </p:cNvPr>
          <p:cNvSpPr>
            <a:spLocks noGrp="1"/>
          </p:cNvSpPr>
          <p:nvPr>
            <p:ph idx="1"/>
          </p:nvPr>
        </p:nvSpPr>
        <p:spPr>
          <a:xfrm>
            <a:off x="7069016" y="1891551"/>
            <a:ext cx="4835770" cy="4224704"/>
          </a:xfrm>
          <a:solidFill>
            <a:schemeClr val="tx2">
              <a:lumMod val="40000"/>
              <a:lumOff val="60000"/>
            </a:schemeClr>
          </a:solidFill>
        </p:spPr>
        <p:txBody>
          <a:bodyPr>
            <a:normAutofit/>
          </a:bodyPr>
          <a:lstStyle/>
          <a:p>
            <a:pPr lvl="0" algn="just"/>
            <a:r>
              <a:rPr lang="en-GB" dirty="0"/>
              <a:t>High-quality clinical governance and accountable leadership are vital to ensure the quality of healthcare (Macias-Konstantopoulos </a:t>
            </a:r>
            <a:r>
              <a:rPr lang="en-GB" i="1" dirty="0"/>
              <a:t>et al.,</a:t>
            </a:r>
            <a:r>
              <a:rPr lang="en-GB" dirty="0"/>
              <a:t> 2023). </a:t>
            </a:r>
            <a:endParaRPr lang="en-IN" dirty="0"/>
          </a:p>
          <a:p>
            <a:pPr lvl="0" algn="just"/>
            <a:r>
              <a:rPr lang="en-GB" dirty="0"/>
              <a:t>An open organisational culture boosts staff engagement and learning, and also promotes effective reporting of incidents. </a:t>
            </a:r>
            <a:endParaRPr lang="en-IN" dirty="0"/>
          </a:p>
          <a:p>
            <a:pPr lvl="0" algn="just"/>
            <a:r>
              <a:rPr lang="en-GB" dirty="0"/>
              <a:t>Continuous quality improvement enhances safer, patient-centred and sustainable healthcare services (McLaughlin </a:t>
            </a:r>
            <a:r>
              <a:rPr lang="en-GB" i="1" dirty="0"/>
              <a:t>et al.</a:t>
            </a:r>
            <a:r>
              <a:rPr lang="en-GB" dirty="0"/>
              <a:t>, 2022). </a:t>
            </a:r>
            <a:endParaRPr lang="en-IN" dirty="0"/>
          </a:p>
          <a:p>
            <a:pPr algn="just"/>
            <a:endParaRPr lang="en-IN" dirty="0"/>
          </a:p>
        </p:txBody>
      </p:sp>
      <p:pic>
        <p:nvPicPr>
          <p:cNvPr id="5" name="Picture 4">
            <a:extLst>
              <a:ext uri="{FF2B5EF4-FFF2-40B4-BE49-F238E27FC236}">
                <a16:creationId xmlns:a16="http://schemas.microsoft.com/office/drawing/2014/main" id="{9D39357B-2F2E-86AD-D486-E8858EB4F0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061" y="1891550"/>
            <a:ext cx="5632939" cy="3765672"/>
          </a:xfrm>
          <a:prstGeom prst="rect">
            <a:avLst/>
          </a:prstGeom>
        </p:spPr>
      </p:pic>
      <p:sp>
        <p:nvSpPr>
          <p:cNvPr id="6" name="TextBox 5"/>
          <p:cNvSpPr txBox="1"/>
          <p:nvPr/>
        </p:nvSpPr>
        <p:spPr>
          <a:xfrm>
            <a:off x="1627833" y="5858189"/>
            <a:ext cx="3084844" cy="323165"/>
          </a:xfrm>
          <a:prstGeom prst="rect">
            <a:avLst/>
          </a:prstGeom>
          <a:noFill/>
        </p:spPr>
        <p:txBody>
          <a:bodyPr wrap="square" rtlCol="0">
            <a:spAutoFit/>
          </a:bodyPr>
          <a:lstStyle/>
          <a:p>
            <a:pPr algn="ctr"/>
            <a:r>
              <a:rPr lang="en-US" sz="1500" dirty="0"/>
              <a:t>(Source: </a:t>
            </a:r>
            <a:r>
              <a:rPr lang="en-US" sz="1500" dirty="0" err="1"/>
              <a:t>Slideshare</a:t>
            </a:r>
            <a:r>
              <a:rPr lang="en-US" sz="1500" dirty="0"/>
              <a:t>, 2026)</a:t>
            </a:r>
          </a:p>
        </p:txBody>
      </p:sp>
    </p:spTree>
    <p:extLst>
      <p:ext uri="{BB962C8B-B14F-4D97-AF65-F5344CB8AC3E}">
        <p14:creationId xmlns:p14="http://schemas.microsoft.com/office/powerpoint/2010/main" val="408616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DF22-62F9-9625-7289-CA1AD581F73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Structure of Component 2 Report</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2EE05DC-4E75-5F7D-80A7-EADF9A59EE4F}"/>
              </a:ext>
            </a:extLst>
          </p:cNvPr>
          <p:cNvSpPr>
            <a:spLocks noGrp="1"/>
          </p:cNvSpPr>
          <p:nvPr>
            <p:ph idx="1"/>
          </p:nvPr>
        </p:nvSpPr>
        <p:spPr>
          <a:xfrm>
            <a:off x="8377311" y="2127088"/>
            <a:ext cx="3492305" cy="4023360"/>
          </a:xfrm>
        </p:spPr>
        <p:txBody>
          <a:bodyPr/>
          <a:lstStyle/>
          <a:p>
            <a:pPr lvl="0" algn="just"/>
            <a:r>
              <a:rPr lang="en-GB" dirty="0"/>
              <a:t>The report starts with background information on the Introduction, Literature review and understanding the context of healthcare quality. </a:t>
            </a:r>
            <a:endParaRPr lang="en-IN" dirty="0"/>
          </a:p>
          <a:p>
            <a:pPr lvl="0" algn="just"/>
            <a:r>
              <a:rPr lang="en-GB" dirty="0"/>
              <a:t>It critically examines root causes, the theory of quality and the failures of policies. </a:t>
            </a:r>
            <a:endParaRPr lang="en-IN" dirty="0"/>
          </a:p>
          <a:p>
            <a:pPr lvl="0" algn="just"/>
            <a:r>
              <a:rPr lang="en-GB" dirty="0"/>
              <a:t>The last portions are used to assess the effect and offer suggestions along with the conclusion. </a:t>
            </a:r>
            <a:endParaRPr lang="en-IN" dirty="0"/>
          </a:p>
          <a:p>
            <a:pPr algn="just"/>
            <a:endParaRPr lang="en-IN" dirty="0"/>
          </a:p>
        </p:txBody>
      </p:sp>
      <p:graphicFrame>
        <p:nvGraphicFramePr>
          <p:cNvPr id="4" name="Diagram 3">
            <a:extLst>
              <a:ext uri="{FF2B5EF4-FFF2-40B4-BE49-F238E27FC236}">
                <a16:creationId xmlns:a16="http://schemas.microsoft.com/office/drawing/2014/main" id="{9EA74D3F-285A-9597-A9C9-58D44402CB21}"/>
              </a:ext>
            </a:extLst>
          </p:cNvPr>
          <p:cNvGraphicFramePr/>
          <p:nvPr>
            <p:extLst>
              <p:ext uri="{D42A27DB-BD31-4B8C-83A1-F6EECF244321}">
                <p14:modId xmlns:p14="http://schemas.microsoft.com/office/powerpoint/2010/main" val="1738150005"/>
              </p:ext>
            </p:extLst>
          </p:nvPr>
        </p:nvGraphicFramePr>
        <p:xfrm>
          <a:off x="1097280" y="2127087"/>
          <a:ext cx="6506678" cy="3776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6236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0E8AA-434E-2BC1-976B-DD5DCAE52206}"/>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Conclusion</a:t>
            </a: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48817CE-4B70-B3D5-ED33-04BB3441DFF4}"/>
              </a:ext>
            </a:extLst>
          </p:cNvPr>
          <p:cNvSpPr>
            <a:spLocks noGrp="1"/>
          </p:cNvSpPr>
          <p:nvPr>
            <p:ph idx="1"/>
          </p:nvPr>
        </p:nvSpPr>
        <p:spPr>
          <a:xfrm>
            <a:off x="1097280" y="1997686"/>
            <a:ext cx="4441874" cy="4023360"/>
          </a:xfrm>
          <a:solidFill>
            <a:schemeClr val="accent2">
              <a:lumMod val="40000"/>
              <a:lumOff val="60000"/>
            </a:schemeClr>
          </a:solidFill>
        </p:spPr>
        <p:txBody>
          <a:bodyPr>
            <a:normAutofit lnSpcReduction="10000"/>
          </a:bodyPr>
          <a:lstStyle/>
          <a:p>
            <a:pPr lvl="0" algn="just"/>
            <a:r>
              <a:rPr lang="en-GB" dirty="0"/>
              <a:t>There were several organisational and leadership failings as a result of which there were significant failures in healthcare quality. </a:t>
            </a:r>
            <a:endParaRPr lang="en-IN" dirty="0"/>
          </a:p>
          <a:p>
            <a:pPr lvl="0" algn="just"/>
            <a:r>
              <a:rPr lang="en-GB" dirty="0"/>
              <a:t>Deteriorating government and poor policies slowed down the enhancement of control and effectiveness while creating patient harm. </a:t>
            </a:r>
            <a:endParaRPr lang="en-IN" dirty="0"/>
          </a:p>
          <a:p>
            <a:pPr lvl="0" algn="just"/>
            <a:r>
              <a:rPr lang="en-GB" dirty="0"/>
              <a:t>Quality assurance continues to be a key component in providing safe, accountable, patient-centred health care, and sustainable quality assurance is necessary. </a:t>
            </a:r>
            <a:endParaRPr lang="en-IN" dirty="0"/>
          </a:p>
          <a:p>
            <a:pPr algn="just"/>
            <a:endParaRPr lang="en-IN" dirty="0"/>
          </a:p>
        </p:txBody>
      </p:sp>
      <p:pic>
        <p:nvPicPr>
          <p:cNvPr id="5" name="Picture 4">
            <a:extLst>
              <a:ext uri="{FF2B5EF4-FFF2-40B4-BE49-F238E27FC236}">
                <a16:creationId xmlns:a16="http://schemas.microsoft.com/office/drawing/2014/main" id="{57C67001-A883-56B2-3F55-DEB82F34C1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8712" y="1997686"/>
            <a:ext cx="6055868" cy="3400792"/>
          </a:xfrm>
          <a:prstGeom prst="rect">
            <a:avLst/>
          </a:prstGeom>
        </p:spPr>
      </p:pic>
    </p:spTree>
    <p:extLst>
      <p:ext uri="{BB962C8B-B14F-4D97-AF65-F5344CB8AC3E}">
        <p14:creationId xmlns:p14="http://schemas.microsoft.com/office/powerpoint/2010/main" val="3225625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98D1-5584-4662-DD60-3E699FCF3E90}"/>
              </a:ext>
            </a:extLst>
          </p:cNvPr>
          <p:cNvSpPr>
            <a:spLocks noGrp="1"/>
          </p:cNvSpPr>
          <p:nvPr>
            <p:ph type="title"/>
          </p:nvPr>
        </p:nvSpPr>
        <p:spPr/>
        <p:txBody>
          <a:bodyPr/>
          <a:lstStyle/>
          <a:p>
            <a:r>
              <a:rPr lang="en-GB" dirty="0"/>
              <a:t>References</a:t>
            </a:r>
            <a:endParaRPr lang="en-IN" dirty="0"/>
          </a:p>
        </p:txBody>
      </p:sp>
      <p:sp>
        <p:nvSpPr>
          <p:cNvPr id="3" name="Content Placeholder 2">
            <a:extLst>
              <a:ext uri="{FF2B5EF4-FFF2-40B4-BE49-F238E27FC236}">
                <a16:creationId xmlns:a16="http://schemas.microsoft.com/office/drawing/2014/main" id="{996EB5FE-9AD7-AC81-8035-3A61D1D1AA22}"/>
              </a:ext>
            </a:extLst>
          </p:cNvPr>
          <p:cNvSpPr>
            <a:spLocks noGrp="1"/>
          </p:cNvSpPr>
          <p:nvPr>
            <p:ph idx="1"/>
          </p:nvPr>
        </p:nvSpPr>
        <p:spPr>
          <a:xfrm>
            <a:off x="1097279" y="1845733"/>
            <a:ext cx="10887891" cy="4293809"/>
          </a:xfrm>
        </p:spPr>
        <p:txBody>
          <a:bodyPr>
            <a:normAutofit fontScale="55000" lnSpcReduction="20000"/>
          </a:bodyPr>
          <a:lstStyle/>
          <a:p>
            <a:r>
              <a:rPr lang="en-GB" dirty="0"/>
              <a:t>Ardha, N.B.D., </a:t>
            </a:r>
            <a:r>
              <a:rPr lang="en-GB" dirty="0" err="1"/>
              <a:t>Riwajanti</a:t>
            </a:r>
            <a:r>
              <a:rPr lang="en-GB" dirty="0"/>
              <a:t>, N.I. and Haris, Z.A. (2023). Fishbone diagram: Application of root cause analysis in internal audit planning. </a:t>
            </a:r>
            <a:r>
              <a:rPr lang="en-GB" i="1" dirty="0"/>
              <a:t>International Journal of Financial, Accounting, and Management</a:t>
            </a:r>
            <a:r>
              <a:rPr lang="en-GB" dirty="0"/>
              <a:t>, </a:t>
            </a:r>
            <a:r>
              <a:rPr lang="en-GB" i="1" dirty="0"/>
              <a:t>5</a:t>
            </a:r>
            <a:r>
              <a:rPr lang="en-GB" dirty="0"/>
              <a:t>(3), pp.297-309. </a:t>
            </a:r>
            <a:r>
              <a:rPr lang="en-GB" u="sng" dirty="0">
                <a:hlinkClick r:id="rId2"/>
              </a:rPr>
              <a:t>https://www.neliti.com/publications/620999/fishbone-diagram-application-of-root-cause-analysis-in-internal-audit-planning</a:t>
            </a:r>
            <a:endParaRPr lang="en-IN" dirty="0"/>
          </a:p>
          <a:p>
            <a:r>
              <a:rPr lang="en-GB" dirty="0"/>
              <a:t>Campbell, D. (2013). </a:t>
            </a:r>
            <a:r>
              <a:rPr lang="en-GB" i="1" dirty="0"/>
              <a:t>Mid Staffs hospital scandal: The essential guide</a:t>
            </a:r>
            <a:r>
              <a:rPr lang="en-GB" dirty="0"/>
              <a:t>. [online] The Guardian. Available at: https://www.theguardian.com/society/2013/feb/06/mid-staffs-hospital-scandal-guide [Accessed 17 July 2026].</a:t>
            </a:r>
            <a:endParaRPr lang="en-IN" dirty="0"/>
          </a:p>
          <a:p>
            <a:r>
              <a:rPr lang="en-GB" dirty="0" err="1"/>
              <a:t>Erku</a:t>
            </a:r>
            <a:r>
              <a:rPr lang="en-GB" dirty="0"/>
              <a:t>, D., Khatri, R., </a:t>
            </a:r>
            <a:r>
              <a:rPr lang="en-GB" dirty="0" err="1"/>
              <a:t>Endalamaw</a:t>
            </a:r>
            <a:r>
              <a:rPr lang="en-GB" dirty="0"/>
              <a:t>, A., </a:t>
            </a:r>
            <a:r>
              <a:rPr lang="en-GB" dirty="0" err="1"/>
              <a:t>Wolka</a:t>
            </a:r>
            <a:r>
              <a:rPr lang="en-GB" dirty="0"/>
              <a:t>, E., Nigatu, F., Zewdie, A. and Assefa, Y. (2023). Digital health interventions to improve access to and quality of primary health care services: a scoping review. </a:t>
            </a:r>
            <a:r>
              <a:rPr lang="en-GB" i="1" dirty="0"/>
              <a:t>International journal of environmental research and public health</a:t>
            </a:r>
            <a:r>
              <a:rPr lang="en-GB" dirty="0"/>
              <a:t>, </a:t>
            </a:r>
            <a:r>
              <a:rPr lang="en-GB" i="1" dirty="0"/>
              <a:t>20</a:t>
            </a:r>
            <a:r>
              <a:rPr lang="en-GB" dirty="0"/>
              <a:t>(19), p.6854. </a:t>
            </a:r>
            <a:r>
              <a:rPr lang="en-GB" u="sng" dirty="0">
                <a:hlinkClick r:id="rId3"/>
              </a:rPr>
              <a:t>https://www.mdpi.com/1660-4601/20/19/6854</a:t>
            </a:r>
            <a:endParaRPr lang="en-IN" dirty="0"/>
          </a:p>
          <a:p>
            <a:r>
              <a:rPr lang="en-GB" dirty="0"/>
              <a:t>Francis, R. (2013).</a:t>
            </a:r>
            <a:r>
              <a:rPr lang="en-GB" i="1" dirty="0"/>
              <a:t> Report of the Mid Staffordshire NHS Trust Public Inquiry-Executive Summary. London The Stationery Office. - References - Scientific Research Publishing</a:t>
            </a:r>
            <a:r>
              <a:rPr lang="en-GB" dirty="0"/>
              <a:t>. [online] Www.scirp.org. Available at: https://www.scirp.org/reference/referencespapers?referenceid=2979905 [Accessed 17 July 2026].</a:t>
            </a:r>
            <a:endParaRPr lang="en-IN" dirty="0"/>
          </a:p>
          <a:p>
            <a:r>
              <a:rPr lang="en-GB" dirty="0" err="1"/>
              <a:t>Itchhaporia</a:t>
            </a:r>
            <a:r>
              <a:rPr lang="en-GB" dirty="0"/>
              <a:t>, D. (2021). The evolution of the quintuple aim: health equity, health outcomes, and the economy. </a:t>
            </a:r>
            <a:r>
              <a:rPr lang="en-GB" i="1" dirty="0"/>
              <a:t>Journal of the American College of Cardiology</a:t>
            </a:r>
            <a:r>
              <a:rPr lang="en-GB" dirty="0"/>
              <a:t>, </a:t>
            </a:r>
            <a:r>
              <a:rPr lang="en-GB" i="1" dirty="0"/>
              <a:t>78</a:t>
            </a:r>
            <a:r>
              <a:rPr lang="en-GB" dirty="0"/>
              <a:t>(22), pp.2262-2264. </a:t>
            </a:r>
            <a:r>
              <a:rPr lang="en-GB" u="sng" dirty="0">
                <a:hlinkClick r:id="rId4"/>
              </a:rPr>
              <a:t>https://www.jacc.org/doi/full/10.1016/j.jacc.2021.10.018</a:t>
            </a:r>
            <a:endParaRPr lang="en-IN" dirty="0"/>
          </a:p>
          <a:p>
            <a:r>
              <a:rPr lang="en-GB" dirty="0"/>
              <a:t>Macias-Konstantopoulos, W.L., Collins, K.A., Diaz, R., Duber, H.C., Edwards, C.D., Hsu, A.P., Ranney, M.L., Riviello, R.J., Wettstein, Z.S. and Sachs, C.J. (2023). Race, healthcare, and health disparities: a critical review and recommendations for advancing health equity. </a:t>
            </a:r>
            <a:r>
              <a:rPr lang="en-GB" i="1" dirty="0"/>
              <a:t>Western journal of emergency medicine</a:t>
            </a:r>
            <a:r>
              <a:rPr lang="en-GB" dirty="0"/>
              <a:t>, </a:t>
            </a:r>
            <a:r>
              <a:rPr lang="en-GB" i="1" dirty="0"/>
              <a:t>24</a:t>
            </a:r>
            <a:r>
              <a:rPr lang="en-GB" dirty="0"/>
              <a:t>(5), p.906. </a:t>
            </a:r>
            <a:r>
              <a:rPr lang="en-GB" u="sng" dirty="0">
                <a:hlinkClick r:id="rId5"/>
              </a:rPr>
              <a:t>https://pmc.ncbi.nlm.nih.gov/articles/PMC10527840/</a:t>
            </a:r>
            <a:endParaRPr lang="en-IN" dirty="0"/>
          </a:p>
          <a:p>
            <a:r>
              <a:rPr lang="en-GB" dirty="0"/>
              <a:t>McLaughlin, D.B., Olson, J.R. and Sharma, L. (2022). </a:t>
            </a:r>
            <a:r>
              <a:rPr lang="en-GB" i="1" dirty="0"/>
              <a:t>Healthcare operations management</a:t>
            </a:r>
            <a:r>
              <a:rPr lang="en-GB" dirty="0"/>
              <a:t>. Academic Series. </a:t>
            </a:r>
            <a:r>
              <a:rPr lang="en-GB" u="sng" dirty="0">
                <a:hlinkClick r:id="rId6"/>
              </a:rPr>
              <a:t>https://books.google.co.in/books?hl=en&amp;lr=&amp;id=aatjEQAAQBAJ&amp;oi=fnd&amp;pg=PA1947&amp;dq=Lessons+on+Quality+Assurance+and+Service+Improvement+in+healthcare&amp;ots=4X0HYljqcl&amp;sig=a0Gk_fITJa-u1krmeXkZqTJ_6Dc&amp;redir_esc=y#v=onepage&amp;q=Lessons%20on%20Quality%20Assurance%20and%20Service%20Improvement%20in%20healthcare&amp;f=false</a:t>
            </a:r>
            <a:r>
              <a:rPr lang="en-GB" dirty="0"/>
              <a:t> </a:t>
            </a:r>
            <a:endParaRPr lang="en-IN" dirty="0"/>
          </a:p>
          <a:p>
            <a:r>
              <a:rPr lang="en-GB" dirty="0"/>
              <a:t>NHS England (2022). </a:t>
            </a:r>
            <a:r>
              <a:rPr lang="en-GB" i="1" dirty="0"/>
              <a:t>NHS England » Code of governance for NHS provider trusts</a:t>
            </a:r>
            <a:r>
              <a:rPr lang="en-GB" dirty="0"/>
              <a:t>. [online] Www.england.nhs.uk. Available at: https://www.england.nhs.uk/publication/code-of-governance-for-nhs-provider-trusts/ [Accessed 17 July 2026].</a:t>
            </a:r>
            <a:endParaRPr lang="en-IN" dirty="0"/>
          </a:p>
          <a:p>
            <a:r>
              <a:rPr lang="en-GB" dirty="0" err="1"/>
              <a:t>Nundy</a:t>
            </a:r>
            <a:r>
              <a:rPr lang="en-GB" dirty="0"/>
              <a:t>, S., Cooper, L.A. and Mate, K.S. (2022). The quintuple aim for health care improvement: a new imperative to advance health equity. </a:t>
            </a:r>
            <a:r>
              <a:rPr lang="en-GB" i="1" dirty="0"/>
              <a:t>Jama</a:t>
            </a:r>
            <a:r>
              <a:rPr lang="en-GB" dirty="0"/>
              <a:t>, </a:t>
            </a:r>
            <a:r>
              <a:rPr lang="en-GB" i="1" dirty="0"/>
              <a:t>327</a:t>
            </a:r>
            <a:r>
              <a:rPr lang="en-GB" dirty="0"/>
              <a:t>(6), pp.521-522. </a:t>
            </a:r>
            <a:r>
              <a:rPr lang="en-GB" u="sng" dirty="0">
                <a:hlinkClick r:id="rId7"/>
              </a:rPr>
              <a:t>https://jamanetwork.com/journals/jama/article-abstract/2788483</a:t>
            </a:r>
            <a:endParaRPr lang="en-IN" dirty="0"/>
          </a:p>
          <a:p>
            <a:r>
              <a:rPr lang="en-GB" dirty="0" err="1"/>
              <a:t>Pazhayattil</a:t>
            </a:r>
            <a:r>
              <a:rPr lang="en-GB" dirty="0"/>
              <a:t>, A.B. and Sharma, S. (2025). Root Cause Analysis (RCA) Methods. </a:t>
            </a:r>
            <a:r>
              <a:rPr lang="en-GB" i="1" dirty="0"/>
              <a:t>Pharmaceutical Manufacturing Deviation and Failure Investigations: Principles, Practices, and Case Studies</a:t>
            </a:r>
            <a:r>
              <a:rPr lang="en-GB" dirty="0"/>
              <a:t>, pp.11-31. </a:t>
            </a:r>
            <a:r>
              <a:rPr lang="en-GB" u="sng" dirty="0">
                <a:hlinkClick r:id="rId8"/>
              </a:rPr>
              <a:t>https://link.springer.com/chapter/10.1007/978-3-031-86504-6_2</a:t>
            </a:r>
            <a:endParaRPr lang="en-IN" dirty="0"/>
          </a:p>
          <a:p>
            <a:endParaRPr lang="en-IN" dirty="0"/>
          </a:p>
        </p:txBody>
      </p:sp>
    </p:spTree>
    <p:extLst>
      <p:ext uri="{BB962C8B-B14F-4D97-AF65-F5344CB8AC3E}">
        <p14:creationId xmlns:p14="http://schemas.microsoft.com/office/powerpoint/2010/main" val="2674983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977F7-DE17-9C40-E92F-3EA3A46160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D86E36-4A45-3B85-541D-869E73662721}"/>
              </a:ext>
            </a:extLst>
          </p:cNvPr>
          <p:cNvSpPr>
            <a:spLocks noGrp="1"/>
          </p:cNvSpPr>
          <p:nvPr>
            <p:ph type="title"/>
          </p:nvPr>
        </p:nvSpPr>
        <p:spPr/>
        <p:txBody>
          <a:bodyPr/>
          <a:lstStyle/>
          <a:p>
            <a:r>
              <a:rPr lang="en-GB" dirty="0"/>
              <a:t>References</a:t>
            </a:r>
            <a:endParaRPr lang="en-IN" dirty="0"/>
          </a:p>
        </p:txBody>
      </p:sp>
      <p:sp>
        <p:nvSpPr>
          <p:cNvPr id="3" name="Content Placeholder 2">
            <a:extLst>
              <a:ext uri="{FF2B5EF4-FFF2-40B4-BE49-F238E27FC236}">
                <a16:creationId xmlns:a16="http://schemas.microsoft.com/office/drawing/2014/main" id="{D2F0EF51-27AF-0376-44C0-2FF6C8D43CB5}"/>
              </a:ext>
            </a:extLst>
          </p:cNvPr>
          <p:cNvSpPr>
            <a:spLocks noGrp="1"/>
          </p:cNvSpPr>
          <p:nvPr>
            <p:ph idx="1"/>
          </p:nvPr>
        </p:nvSpPr>
        <p:spPr>
          <a:xfrm>
            <a:off x="1097279" y="1845733"/>
            <a:ext cx="10887891" cy="4293809"/>
          </a:xfrm>
        </p:spPr>
        <p:txBody>
          <a:bodyPr>
            <a:normAutofit fontScale="55000" lnSpcReduction="20000"/>
          </a:bodyPr>
          <a:lstStyle/>
          <a:p>
            <a:r>
              <a:rPr lang="en-IN" dirty="0"/>
              <a:t>Rafferty, A.M. and Leary, A. (2023). Nursing notes on a scandal. </a:t>
            </a:r>
            <a:r>
              <a:rPr lang="en-IN" i="1" dirty="0"/>
              <a:t>Future Healthcare Journal</a:t>
            </a:r>
            <a:r>
              <a:rPr lang="en-IN" dirty="0"/>
              <a:t>, 10(1), pp.3–6.</a:t>
            </a:r>
          </a:p>
          <a:p>
            <a:r>
              <a:rPr lang="en-GB" dirty="0"/>
              <a:t>Sameera, V., Bindra, A. and Rath, G.P. (2021). Human errors and their prevention in healthcare. </a:t>
            </a:r>
            <a:r>
              <a:rPr lang="en-GB" i="1" dirty="0"/>
              <a:t>Journal of Anaesthesiology Clinical Pharmacology</a:t>
            </a:r>
            <a:r>
              <a:rPr lang="en-GB" dirty="0"/>
              <a:t>, </a:t>
            </a:r>
            <a:r>
              <a:rPr lang="en-GB" i="1" dirty="0"/>
              <a:t>37</a:t>
            </a:r>
            <a:r>
              <a:rPr lang="en-GB" dirty="0"/>
              <a:t>(3), pp.328-335. </a:t>
            </a:r>
            <a:r>
              <a:rPr lang="en-GB" u="sng" dirty="0">
                <a:hlinkClick r:id="rId2"/>
              </a:rPr>
              <a:t>https://www.ovid.com/jnls/joacp/fulltext/10.4103/joacp.joacp_364_19~human-errors-and-their-prevention-in-healthcare</a:t>
            </a:r>
            <a:endParaRPr lang="en-IN" dirty="0"/>
          </a:p>
          <a:p>
            <a:r>
              <a:rPr lang="en-GB" dirty="0"/>
              <a:t>Shabani, T., Jerie, S. and Shabani, T. (2024). A comprehensive review of the Swiss cheese model in risk management. </a:t>
            </a:r>
            <a:r>
              <a:rPr lang="en-GB" i="1" dirty="0"/>
              <a:t>Safety in extreme environments</a:t>
            </a:r>
            <a:r>
              <a:rPr lang="en-GB" dirty="0"/>
              <a:t>, </a:t>
            </a:r>
            <a:r>
              <a:rPr lang="en-GB" i="1" dirty="0"/>
              <a:t>6</a:t>
            </a:r>
            <a:r>
              <a:rPr lang="en-GB" dirty="0"/>
              <a:t>(1), pp.43-57. </a:t>
            </a:r>
            <a:r>
              <a:rPr lang="en-GB" u="sng" dirty="0">
                <a:hlinkClick r:id="rId3"/>
              </a:rPr>
              <a:t>https://link.springer.com/article/10.1007/s42797-023-00091-7</a:t>
            </a:r>
            <a:endParaRPr lang="en-IN" dirty="0"/>
          </a:p>
          <a:p>
            <a:r>
              <a:rPr lang="en-GB" dirty="0"/>
              <a:t>The Health Foundation (2013). </a:t>
            </a:r>
            <a:r>
              <a:rPr lang="en-GB" i="1" dirty="0"/>
              <a:t>“The Mid Staffordshire NHS Foundation Trust Public Inquiry” Final Report</a:t>
            </a:r>
            <a:r>
              <a:rPr lang="en-GB" dirty="0"/>
              <a:t>. [online] Policy Navigator. Available at: https://navigator.health.org.uk/theme/mid-staffordshire-nhs-foundation-trust-public-inquiry-final-report [Accessed 17 July 2026].</a:t>
            </a:r>
            <a:endParaRPr lang="en-IN" dirty="0"/>
          </a:p>
          <a:p>
            <a:r>
              <a:rPr lang="en-GB" dirty="0" err="1"/>
              <a:t>Tossaint-Schoenmakers</a:t>
            </a:r>
            <a:r>
              <a:rPr lang="en-GB" dirty="0"/>
              <a:t>, R., Versluis, A., Chavannes, N., </a:t>
            </a:r>
            <a:r>
              <a:rPr lang="en-GB" dirty="0" err="1"/>
              <a:t>Talboom</a:t>
            </a:r>
            <a:r>
              <a:rPr lang="en-GB" dirty="0"/>
              <a:t>-Kamp, E. and </a:t>
            </a:r>
            <a:r>
              <a:rPr lang="en-GB" dirty="0" err="1"/>
              <a:t>Kasteleyn</a:t>
            </a:r>
            <a:r>
              <a:rPr lang="en-GB" dirty="0"/>
              <a:t>, M. (2021). The challenge of integrating eHealth into health care: systematic literature review of the Donabedian model of structure, process, and outcome. </a:t>
            </a:r>
            <a:r>
              <a:rPr lang="en-GB" i="1" dirty="0"/>
              <a:t>Journal of medical Internet research</a:t>
            </a:r>
            <a:r>
              <a:rPr lang="en-GB" dirty="0"/>
              <a:t>, </a:t>
            </a:r>
            <a:r>
              <a:rPr lang="en-GB" i="1" dirty="0"/>
              <a:t>23</a:t>
            </a:r>
            <a:r>
              <a:rPr lang="en-GB" dirty="0"/>
              <a:t>(5), p.e27180. </a:t>
            </a:r>
            <a:r>
              <a:rPr lang="en-GB" u="sng" dirty="0">
                <a:hlinkClick r:id="rId4"/>
              </a:rPr>
              <a:t>https://www.jmir.org/2021/5/e27180/</a:t>
            </a:r>
            <a:endParaRPr lang="en-GB" u="sng" dirty="0"/>
          </a:p>
          <a:p>
            <a:r>
              <a:rPr lang="en-GB" b="1" u="sng" dirty="0"/>
              <a:t>Image sources: </a:t>
            </a:r>
          </a:p>
          <a:p>
            <a:r>
              <a:rPr lang="en-IN" dirty="0">
                <a:hlinkClick r:id="rId5"/>
              </a:rPr>
              <a:t>https://safeche.engin.umich.edu/tutorials/swiss-cheese-model/</a:t>
            </a:r>
            <a:endParaRPr lang="en-IN" dirty="0"/>
          </a:p>
          <a:p>
            <a:r>
              <a:rPr lang="en-IN" dirty="0">
                <a:hlinkClick r:id="rId6"/>
              </a:rPr>
              <a:t>https://statisticsbyjim.com/graphs/fishbone-diagram/</a:t>
            </a:r>
            <a:r>
              <a:rPr lang="en-IN" dirty="0"/>
              <a:t> </a:t>
            </a:r>
          </a:p>
          <a:p>
            <a:r>
              <a:rPr lang="en-IN" dirty="0">
                <a:hlinkClick r:id="rId7"/>
              </a:rPr>
              <a:t>https://www.researchgate.net/figure/The-Donabedian-model-for-assessment-of-quality-of-care-Donabedian-1988_fig3_279499157</a:t>
            </a:r>
            <a:r>
              <a:rPr lang="en-IN" dirty="0"/>
              <a:t> </a:t>
            </a:r>
          </a:p>
          <a:p>
            <a:r>
              <a:rPr lang="en-IN" dirty="0">
                <a:hlinkClick r:id="rId8"/>
              </a:rPr>
              <a:t>https://www.researchgate.net/figure/Two-levels-of-healthcare-quality_fig1_339386787</a:t>
            </a:r>
            <a:r>
              <a:rPr lang="en-IN" dirty="0"/>
              <a:t> </a:t>
            </a:r>
          </a:p>
          <a:p>
            <a:r>
              <a:rPr lang="en-IN" dirty="0">
                <a:hlinkClick r:id="rId9"/>
              </a:rPr>
              <a:t>https://www.frontiersin.org/journals/public-health/articles/10.3389/fpubh.2018.00076/full</a:t>
            </a:r>
            <a:r>
              <a:rPr lang="en-IN" dirty="0"/>
              <a:t> </a:t>
            </a:r>
          </a:p>
          <a:p>
            <a:r>
              <a:rPr lang="en-IN" dirty="0">
                <a:hlinkClick r:id="rId10"/>
              </a:rPr>
              <a:t>https://link.springer.com/article/10.1186/s13584-021-00448-y</a:t>
            </a:r>
            <a:r>
              <a:rPr lang="en-IN" dirty="0"/>
              <a:t> </a:t>
            </a:r>
            <a:endParaRPr lang="en-US" dirty="0"/>
          </a:p>
        </p:txBody>
      </p:sp>
    </p:spTree>
    <p:extLst>
      <p:ext uri="{BB962C8B-B14F-4D97-AF65-F5344CB8AC3E}">
        <p14:creationId xmlns:p14="http://schemas.microsoft.com/office/powerpoint/2010/main" val="3793998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Magnific (formerly Freepik)"/>
          <p:cNvPicPr>
            <a:picLocks noChangeAspect="1" noChangeArrowheads="1"/>
          </p:cNvPicPr>
          <p:nvPr/>
        </p:nvPicPr>
        <p:blipFill>
          <a:blip r:embed="rId2"/>
          <a:srcRect/>
          <a:stretch>
            <a:fillRect/>
          </a:stretch>
        </p:blipFill>
        <p:spPr bwMode="auto">
          <a:xfrm>
            <a:off x="3114675" y="2089089"/>
            <a:ext cx="5962650" cy="3456319"/>
          </a:xfrm>
          <a:prstGeom prst="rect">
            <a:avLst/>
          </a:prstGeom>
          <a:noFill/>
        </p:spPr>
      </p:pic>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3068</Words>
  <Application>Microsoft Office PowerPoint</Application>
  <PresentationFormat>Widescreen</PresentationFormat>
  <Paragraphs>116</Paragraphs>
  <Slides>15</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Quality Assurance Failures at Mid Staffordshire NHS Foundation Trust: Root Causes and Service Improvement  LCHS7006 Quality Assurance and Service Improvements </vt:lpstr>
      <vt:lpstr>Introduction</vt:lpstr>
      <vt:lpstr>Overview of Case Study</vt:lpstr>
      <vt:lpstr>Root Causes - Swiss Cheese Model</vt:lpstr>
      <vt:lpstr>Root Cause Analysis Using the Fishbone (Ishikawa) Diagram</vt:lpstr>
      <vt:lpstr>Application of Quality Improvement Theory</vt:lpstr>
      <vt:lpstr>Policy Issues Affecting Quality of Care</vt:lpstr>
      <vt:lpstr>Impact on Health and Social Care Service Provision</vt:lpstr>
      <vt:lpstr>Impact on Quality, Efficiency and Equity</vt:lpstr>
      <vt:lpstr>Key Lessons on Quality Assurance and Service Improvement</vt:lpstr>
      <vt:lpstr>Structure of Component 2 Report</vt:lpstr>
      <vt:lpstr>Conclusion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lastModifiedBy>
  <cp:revision>3</cp:revision>
  <dcterms:modified xsi:type="dcterms:W3CDTF">2026-07-21T09:15:41Z</dcterms:modified>
</cp:coreProperties>
</file>