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0" r:id="rId4"/>
    <p:sldId id="258" r:id="rId5"/>
    <p:sldId id="263" r:id="rId6"/>
    <p:sldId id="265" r:id="rId7"/>
    <p:sldId id="262" r:id="rId8"/>
    <p:sldId id="266" r:id="rId9"/>
    <p:sldId id="261" r:id="rId10"/>
    <p:sldId id="267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pn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ritemyessay4me.org/blog/essay-conclusion-examples" TargetMode="External"/><Relationship Id="rId3" Type="http://schemas.openxmlformats.org/officeDocument/2006/relationships/hyperlink" Target="https://anjisbookreview.wordpress.com/2013/08/30/conflict/" TargetMode="External"/><Relationship Id="rId7" Type="http://schemas.openxmlformats.org/officeDocument/2006/relationships/hyperlink" Target="http://healthnew.net/latest-enhancement-insociological-theories.html" TargetMode="External"/><Relationship Id="rId2" Type="http://schemas.openxmlformats.org/officeDocument/2006/relationships/hyperlink" Target="https://www.tcsnetwork.co.uk/on-his-200th-burthday-would-karl-marx-be-disappointed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galwaycitycommunitynetwork.ie/social-inclusion-community-development-linkage-group/" TargetMode="External"/><Relationship Id="rId5" Type="http://schemas.openxmlformats.org/officeDocument/2006/relationships/hyperlink" Target="https://www.123rf.com/photo_38485725_stock-illustration-background-text-pattern-concept-wordcloud-illustration-of-social-inequality.html" TargetMode="External"/><Relationship Id="rId4" Type="http://schemas.openxmlformats.org/officeDocument/2006/relationships/hyperlink" Target="https://doc-research.org/our-events/democratic-capitalism-discontetn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2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47F7AC-E6D2-4AD5-803F-C6C96236E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3614AC9-B572-4CD4-839E-A7259CA62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DB0E204-D22E-4834-BD3F-701AA086EC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969007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88900" dist="254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A043921-0243-4E7D-9120-BEA58F7B36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927" t="72411" b="13751"/>
          <a:stretch/>
        </p:blipFill>
        <p:spPr>
          <a:xfrm>
            <a:off x="290520" y="6257098"/>
            <a:ext cx="623254" cy="600902"/>
          </a:xfrm>
          <a:custGeom>
            <a:avLst/>
            <a:gdLst>
              <a:gd name="connsiteX0" fmla="*/ 0 w 1341545"/>
              <a:gd name="connsiteY0" fmla="*/ 0 h 1293433"/>
              <a:gd name="connsiteX1" fmla="*/ 1341545 w 1341545"/>
              <a:gd name="connsiteY1" fmla="*/ 0 h 1293433"/>
              <a:gd name="connsiteX2" fmla="*/ 1341545 w 1341545"/>
              <a:gd name="connsiteY2" fmla="*/ 1293433 h 1293433"/>
              <a:gd name="connsiteX3" fmla="*/ 150847 w 1341545"/>
              <a:gd name="connsiteY3" fmla="*/ 1293433 h 1293433"/>
              <a:gd name="connsiteX4" fmla="*/ 66240 w 1341545"/>
              <a:gd name="connsiteY4" fmla="*/ 1183451 h 1293433"/>
              <a:gd name="connsiteX5" fmla="*/ 0 w 1341545"/>
              <a:gd name="connsiteY5" fmla="*/ 1061841 h 12934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1545" h="1293433">
                <a:moveTo>
                  <a:pt x="0" y="0"/>
                </a:moveTo>
                <a:lnTo>
                  <a:pt x="1341545" y="0"/>
                </a:lnTo>
                <a:lnTo>
                  <a:pt x="1341545" y="1293433"/>
                </a:lnTo>
                <a:lnTo>
                  <a:pt x="150847" y="1293433"/>
                </a:lnTo>
                <a:lnTo>
                  <a:pt x="66240" y="1183451"/>
                </a:lnTo>
                <a:lnTo>
                  <a:pt x="0" y="1061841"/>
                </a:lnTo>
                <a:close/>
              </a:path>
            </a:pathLst>
          </a:cu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39BC3DD-C662-4DF1-8257-BFB9D9C6EF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23" t="43915" r="1" b="18252"/>
          <a:stretch/>
        </p:blipFill>
        <p:spPr>
          <a:xfrm>
            <a:off x="5287548" y="4694548"/>
            <a:ext cx="2681454" cy="216345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4CBEF2-8123-48C5-94E2-73DE06DF04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3773" y="642918"/>
            <a:ext cx="6463193" cy="4641241"/>
          </a:xfrm>
        </p:spPr>
        <p:txBody>
          <a:bodyPr anchor="ctr">
            <a:normAutofit/>
          </a:bodyPr>
          <a:lstStyle/>
          <a:p>
            <a:pPr algn="r"/>
            <a:r>
              <a:rPr lang="en-GB" sz="7200" dirty="0"/>
              <a:t>Marxism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ABC812-1AE6-4258-8762-0059F22D60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90739" y="642918"/>
            <a:ext cx="2987488" cy="4641241"/>
          </a:xfrm>
        </p:spPr>
        <p:txBody>
          <a:bodyPr anchor="ctr">
            <a:normAutofit/>
          </a:bodyPr>
          <a:lstStyle/>
          <a:p>
            <a:pPr algn="l"/>
            <a:r>
              <a:rPr lang="en-GB" sz="4400">
                <a:solidFill>
                  <a:schemeClr val="tx1"/>
                </a:solidFill>
              </a:rPr>
              <a:t>Linda Evans  1809867</a:t>
            </a:r>
          </a:p>
          <a:p>
            <a:pPr algn="l"/>
            <a:r>
              <a:rPr lang="en-GB" sz="4400">
                <a:solidFill>
                  <a:schemeClr val="tx1"/>
                </a:solidFill>
              </a:rPr>
              <a:t>SJSI4017</a:t>
            </a:r>
          </a:p>
        </p:txBody>
      </p:sp>
    </p:spTree>
    <p:extLst>
      <p:ext uri="{BB962C8B-B14F-4D97-AF65-F5344CB8AC3E}">
        <p14:creationId xmlns:p14="http://schemas.microsoft.com/office/powerpoint/2010/main" val="25877514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78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030" name="Rectangle 80">
            <a:extLst>
              <a:ext uri="{FF2B5EF4-FFF2-40B4-BE49-F238E27FC236}">
                <a16:creationId xmlns:a16="http://schemas.microsoft.com/office/drawing/2014/main" id="{EB31A706-2873-4971-8BF0-CBBBD9ABD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mage result for karl marx">
            <a:extLst>
              <a:ext uri="{FF2B5EF4-FFF2-40B4-BE49-F238E27FC236}">
                <a16:creationId xmlns:a16="http://schemas.microsoft.com/office/drawing/2014/main" id="{80E3CCED-78E2-4273-ADBC-1B273C7C9F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4330"/>
          <a:stretch/>
        </p:blipFill>
        <p:spPr bwMode="auto">
          <a:xfrm>
            <a:off x="7555992" y="1213458"/>
            <a:ext cx="3041802" cy="3660384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82">
            <a:extLst>
              <a:ext uri="{FF2B5EF4-FFF2-40B4-BE49-F238E27FC236}">
                <a16:creationId xmlns:a16="http://schemas.microsoft.com/office/drawing/2014/main" id="{CF39D056-257D-44E2-9374-900B94D4F2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8E9065-A926-4A99-B656-305259905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1074" y="957487"/>
            <a:ext cx="4363283" cy="214969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What is Marxism?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FBD0C27-250B-43B8-90D1-88D1412DB7D3}"/>
              </a:ext>
            </a:extLst>
          </p:cNvPr>
          <p:cNvSpPr txBox="1"/>
          <p:nvPr/>
        </p:nvSpPr>
        <p:spPr>
          <a:xfrm>
            <a:off x="8543925" y="5275210"/>
            <a:ext cx="12287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1</a:t>
            </a:r>
            <a:r>
              <a:rPr lang="en-GB" dirty="0"/>
              <a:t>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37329C-4B46-47D4-A52F-AB15C77267B8}"/>
              </a:ext>
            </a:extLst>
          </p:cNvPr>
          <p:cNvSpPr txBox="1"/>
          <p:nvPr/>
        </p:nvSpPr>
        <p:spPr>
          <a:xfrm>
            <a:off x="1216241" y="4136994"/>
            <a:ext cx="460751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Wealth shared equally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Classless Society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Revolution of workers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557103-3D57-4EA5-91B0-9E78DC95F06E}"/>
              </a:ext>
            </a:extLst>
          </p:cNvPr>
          <p:cNvSpPr txBox="1"/>
          <p:nvPr/>
        </p:nvSpPr>
        <p:spPr>
          <a:xfrm>
            <a:off x="1303507" y="5275210"/>
            <a:ext cx="25097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(D'Amato, 2014)</a:t>
            </a:r>
          </a:p>
        </p:txBody>
      </p:sp>
    </p:spTree>
    <p:extLst>
      <p:ext uri="{BB962C8B-B14F-4D97-AF65-F5344CB8AC3E}">
        <p14:creationId xmlns:p14="http://schemas.microsoft.com/office/powerpoint/2010/main" val="17190312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53E559B7-FFF0-4CD8-9260-6334681311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Image result for man vs man">
            <a:extLst>
              <a:ext uri="{FF2B5EF4-FFF2-40B4-BE49-F238E27FC236}">
                <a16:creationId xmlns:a16="http://schemas.microsoft.com/office/drawing/2014/main" id="{D20686E9-B93F-49FA-BF16-11FFE5973D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5903" y="1968763"/>
            <a:ext cx="4876897" cy="2765757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76">
            <a:extLst>
              <a:ext uri="{FF2B5EF4-FFF2-40B4-BE49-F238E27FC236}">
                <a16:creationId xmlns:a16="http://schemas.microsoft.com/office/drawing/2014/main" id="{180BC9E0-1901-4FD9-90B5-82D9EE513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C9371E7-9391-4E53-91C1-D0C89791B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57486"/>
            <a:ext cx="4175471" cy="31319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Conflict Theory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C90186-BD2F-4FF6-BEFC-25FDAA055620}"/>
              </a:ext>
            </a:extLst>
          </p:cNvPr>
          <p:cNvSpPr txBox="1"/>
          <p:nvPr/>
        </p:nvSpPr>
        <p:spPr>
          <a:xfrm>
            <a:off x="7762875" y="5196958"/>
            <a:ext cx="1371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(Image 2)</a:t>
            </a:r>
          </a:p>
        </p:txBody>
      </p:sp>
    </p:spTree>
    <p:extLst>
      <p:ext uri="{BB962C8B-B14F-4D97-AF65-F5344CB8AC3E}">
        <p14:creationId xmlns:p14="http://schemas.microsoft.com/office/powerpoint/2010/main" val="10751303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53E559B7-FFF0-4CD8-9260-6334681311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Image result for capitalism">
            <a:extLst>
              <a:ext uri="{FF2B5EF4-FFF2-40B4-BE49-F238E27FC236}">
                <a16:creationId xmlns:a16="http://schemas.microsoft.com/office/drawing/2014/main" id="{73B4ED3E-408C-401C-BB68-21601AAAF5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5903" y="2295179"/>
            <a:ext cx="4743732" cy="2087241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76">
            <a:extLst>
              <a:ext uri="{FF2B5EF4-FFF2-40B4-BE49-F238E27FC236}">
                <a16:creationId xmlns:a16="http://schemas.microsoft.com/office/drawing/2014/main" id="{180BC9E0-1901-4FD9-90B5-82D9EE513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D5B6A7-E49A-4696-85F7-527B31B1F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57486"/>
            <a:ext cx="4175471" cy="31319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What is Capitalism?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8A2F1D9-D367-4CFF-9AEA-4DB2819EC29E}"/>
              </a:ext>
            </a:extLst>
          </p:cNvPr>
          <p:cNvSpPr txBox="1"/>
          <p:nvPr/>
        </p:nvSpPr>
        <p:spPr>
          <a:xfrm>
            <a:off x="8001000" y="4914900"/>
            <a:ext cx="1209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3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4D5D680-CFF2-4A64-BBD6-60478EB60F3E}"/>
              </a:ext>
            </a:extLst>
          </p:cNvPr>
          <p:cNvSpPr txBox="1"/>
          <p:nvPr/>
        </p:nvSpPr>
        <p:spPr>
          <a:xfrm>
            <a:off x="1187777" y="4914900"/>
            <a:ext cx="50339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Economic System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Capital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Labour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628E83-E35A-4C1F-BE71-0BCA4D9DF19A}"/>
              </a:ext>
            </a:extLst>
          </p:cNvPr>
          <p:cNvSpPr txBox="1"/>
          <p:nvPr/>
        </p:nvSpPr>
        <p:spPr>
          <a:xfrm>
            <a:off x="1187774" y="5792063"/>
            <a:ext cx="22301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(Marx and Engels, 2012)</a:t>
            </a:r>
          </a:p>
        </p:txBody>
      </p:sp>
    </p:spTree>
    <p:extLst>
      <p:ext uri="{BB962C8B-B14F-4D97-AF65-F5344CB8AC3E}">
        <p14:creationId xmlns:p14="http://schemas.microsoft.com/office/powerpoint/2010/main" val="25303020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53E559B7-FFF0-4CD8-9260-6334681311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Image result for social inequality">
            <a:extLst>
              <a:ext uri="{FF2B5EF4-FFF2-40B4-BE49-F238E27FC236}">
                <a16:creationId xmlns:a16="http://schemas.microsoft.com/office/drawing/2014/main" id="{1D41727D-7BB4-4072-8E9C-8727026CC2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5903" y="2051229"/>
            <a:ext cx="4993816" cy="2671691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76">
            <a:extLst>
              <a:ext uri="{FF2B5EF4-FFF2-40B4-BE49-F238E27FC236}">
                <a16:creationId xmlns:a16="http://schemas.microsoft.com/office/drawing/2014/main" id="{180BC9E0-1901-4FD9-90B5-82D9EE513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FC38EEE-06BA-4D34-8D8C-E90E93F6A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57486"/>
            <a:ext cx="4175471" cy="31319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Social Inequality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7C3CF0-F026-46B4-87CE-6E883E314C7A}"/>
              </a:ext>
            </a:extLst>
          </p:cNvPr>
          <p:cNvSpPr txBox="1"/>
          <p:nvPr/>
        </p:nvSpPr>
        <p:spPr>
          <a:xfrm>
            <a:off x="7486650" y="4981575"/>
            <a:ext cx="12001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(Image 4)</a:t>
            </a:r>
          </a:p>
        </p:txBody>
      </p:sp>
    </p:spTree>
    <p:extLst>
      <p:ext uri="{BB962C8B-B14F-4D97-AF65-F5344CB8AC3E}">
        <p14:creationId xmlns:p14="http://schemas.microsoft.com/office/powerpoint/2010/main" val="8483325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53E559B7-FFF0-4CD8-9260-6334681311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180BC9E0-1901-4FD9-90B5-82D9EE513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920875-558E-4440-A3E4-8F4006C1AF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57486"/>
            <a:ext cx="4175471" cy="31319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Social Inclusion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A5924A-48C2-41EF-A02F-240B73A66410}"/>
              </a:ext>
            </a:extLst>
          </p:cNvPr>
          <p:cNvSpPr txBox="1"/>
          <p:nvPr/>
        </p:nvSpPr>
        <p:spPr>
          <a:xfrm>
            <a:off x="7315201" y="4914899"/>
            <a:ext cx="12382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(Image 5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</a:p>
        </p:txBody>
      </p:sp>
      <p:pic>
        <p:nvPicPr>
          <p:cNvPr id="6148" name="Picture 4" descr="Image result for social inclusion">
            <a:extLst>
              <a:ext uri="{FF2B5EF4-FFF2-40B4-BE49-F238E27FC236}">
                <a16:creationId xmlns:a16="http://schemas.microsoft.com/office/drawing/2014/main" id="{441EFD5C-4FA5-4297-9750-3E7B093FB7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356" y="1214440"/>
            <a:ext cx="5505803" cy="3055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60780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765E2D7E-B7BD-404F-9F71-D6620D37B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2C8B6C12-BE49-45C7-8E88-D16FE2E62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Image result for sociological theories">
            <a:extLst>
              <a:ext uri="{FF2B5EF4-FFF2-40B4-BE49-F238E27FC236}">
                <a16:creationId xmlns:a16="http://schemas.microsoft.com/office/drawing/2014/main" id="{8E92629F-AFF3-431D-B9B8-A777B6B41B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2859" y="2057781"/>
            <a:ext cx="3114296" cy="2935224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76">
            <a:extLst>
              <a:ext uri="{FF2B5EF4-FFF2-40B4-BE49-F238E27FC236}">
                <a16:creationId xmlns:a16="http://schemas.microsoft.com/office/drawing/2014/main" id="{9D3FC01C-4EFD-4868-8317-4C9F86931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85D4386-C891-4516-9D3E-F9A514D2D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SOCIOLOGICAL THEORIES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BA4AA6-C690-48E2-AC4A-13AF2EF27B21}"/>
              </a:ext>
            </a:extLst>
          </p:cNvPr>
          <p:cNvSpPr txBox="1"/>
          <p:nvPr/>
        </p:nvSpPr>
        <p:spPr>
          <a:xfrm>
            <a:off x="4837814" y="2367092"/>
            <a:ext cx="6439786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 dirty="0"/>
              <a:t>Functionalism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 dirty="0"/>
              <a:t>Symbolic Interactionalism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 dirty="0"/>
              <a:t> Marxist Feminism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6E5B95-3071-4F1D-9959-8836F4BB2BBA}"/>
              </a:ext>
            </a:extLst>
          </p:cNvPr>
          <p:cNvSpPr txBox="1"/>
          <p:nvPr/>
        </p:nvSpPr>
        <p:spPr>
          <a:xfrm>
            <a:off x="1494800" y="5248275"/>
            <a:ext cx="14960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(Image 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DE445C-9521-424A-A100-E3E241DB6AE4}"/>
              </a:ext>
            </a:extLst>
          </p:cNvPr>
          <p:cNvSpPr txBox="1"/>
          <p:nvPr/>
        </p:nvSpPr>
        <p:spPr>
          <a:xfrm>
            <a:off x="7354112" y="3234517"/>
            <a:ext cx="16050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Haralambos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2008)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3BBFC1-996D-4668-97A7-D6CA3952709B}"/>
              </a:ext>
            </a:extLst>
          </p:cNvPr>
          <p:cNvSpPr txBox="1"/>
          <p:nvPr/>
        </p:nvSpPr>
        <p:spPr>
          <a:xfrm>
            <a:off x="8234464" y="2833211"/>
            <a:ext cx="28599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(Denzin, 1992)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725743-DE23-42FB-A0A5-5BB00CA3D50C}"/>
              </a:ext>
            </a:extLst>
          </p:cNvPr>
          <p:cNvSpPr txBox="1"/>
          <p:nvPr/>
        </p:nvSpPr>
        <p:spPr>
          <a:xfrm>
            <a:off x="6934200" y="2367091"/>
            <a:ext cx="30544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(Dillon., 2014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7653323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DDDE267B-E820-4910-868D-BA40CFB93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-9523"/>
            <a:ext cx="10058400" cy="6867522"/>
          </a:xfrm>
          <a:custGeom>
            <a:avLst/>
            <a:gdLst>
              <a:gd name="connsiteX0" fmla="*/ 1263465 w 10058400"/>
              <a:gd name="connsiteY0" fmla="*/ 0 h 6867522"/>
              <a:gd name="connsiteX1" fmla="*/ 8794935 w 10058400"/>
              <a:gd name="connsiteY1" fmla="*/ 0 h 6867522"/>
              <a:gd name="connsiteX2" fmla="*/ 8909975 w 10058400"/>
              <a:gd name="connsiteY2" fmla="*/ 132807 h 6867522"/>
              <a:gd name="connsiteX3" fmla="*/ 10058400 w 10058400"/>
              <a:gd name="connsiteY3" fmla="*/ 3331845 h 6867522"/>
              <a:gd name="connsiteX4" fmla="*/ 8751905 w 10058400"/>
              <a:gd name="connsiteY4" fmla="*/ 6713366 h 6867522"/>
              <a:gd name="connsiteX5" fmla="*/ 8604930 w 10058400"/>
              <a:gd name="connsiteY5" fmla="*/ 6867522 h 6867522"/>
              <a:gd name="connsiteX6" fmla="*/ 1453470 w 10058400"/>
              <a:gd name="connsiteY6" fmla="*/ 6867522 h 6867522"/>
              <a:gd name="connsiteX7" fmla="*/ 1306495 w 10058400"/>
              <a:gd name="connsiteY7" fmla="*/ 6713366 h 6867522"/>
              <a:gd name="connsiteX8" fmla="*/ 0 w 10058400"/>
              <a:gd name="connsiteY8" fmla="*/ 3331845 h 6867522"/>
              <a:gd name="connsiteX9" fmla="*/ 1148425 w 10058400"/>
              <a:gd name="connsiteY9" fmla="*/ 132807 h 6867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058400" h="6867522">
                <a:moveTo>
                  <a:pt x="1263465" y="0"/>
                </a:moveTo>
                <a:lnTo>
                  <a:pt x="8794935" y="0"/>
                </a:lnTo>
                <a:lnTo>
                  <a:pt x="8909975" y="132807"/>
                </a:lnTo>
                <a:cubicBezTo>
                  <a:pt x="9627420" y="1002149"/>
                  <a:pt x="10058400" y="2116667"/>
                  <a:pt x="10058400" y="3331845"/>
                </a:cubicBezTo>
                <a:cubicBezTo>
                  <a:pt x="10058400" y="4633822"/>
                  <a:pt x="9563653" y="5820244"/>
                  <a:pt x="8751905" y="6713366"/>
                </a:cubicBezTo>
                <a:lnTo>
                  <a:pt x="8604930" y="6867522"/>
                </a:lnTo>
                <a:lnTo>
                  <a:pt x="1453470" y="6867522"/>
                </a:lnTo>
                <a:lnTo>
                  <a:pt x="1306495" y="6713366"/>
                </a:lnTo>
                <a:cubicBezTo>
                  <a:pt x="494747" y="5820244"/>
                  <a:pt x="0" y="4633822"/>
                  <a:pt x="0" y="3331845"/>
                </a:cubicBezTo>
                <a:cubicBezTo>
                  <a:pt x="0" y="2116667"/>
                  <a:pt x="430980" y="1002149"/>
                  <a:pt x="1148425" y="13280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FF3E25D7-C2F8-445D-AA42-C1163028D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194" name="Picture 2" descr="Image result for conclusion">
            <a:extLst>
              <a:ext uri="{FF2B5EF4-FFF2-40B4-BE49-F238E27FC236}">
                <a16:creationId xmlns:a16="http://schemas.microsoft.com/office/drawing/2014/main" id="{ADA42466-71F4-4E7F-9E8F-F296674E4B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36914" y="992414"/>
            <a:ext cx="6916686" cy="3631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6DEAEC6-8116-4E99-9DEE-7AAF24ED8F3A}"/>
              </a:ext>
            </a:extLst>
          </p:cNvPr>
          <p:cNvSpPr txBox="1"/>
          <p:nvPr/>
        </p:nvSpPr>
        <p:spPr>
          <a:xfrm>
            <a:off x="5667375" y="4991100"/>
            <a:ext cx="1581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7)</a:t>
            </a:r>
          </a:p>
        </p:txBody>
      </p:sp>
    </p:spTree>
    <p:extLst>
      <p:ext uri="{BB962C8B-B14F-4D97-AF65-F5344CB8AC3E}">
        <p14:creationId xmlns:p14="http://schemas.microsoft.com/office/powerpoint/2010/main" val="4701720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E56F6-BFFB-481D-BD4B-CEC6137DEE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  <a:br>
              <a:rPr lang="en-GB" dirty="0"/>
            </a:b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2F05190-3462-4D70-BB49-BBB3FF0E5C8D}"/>
              </a:ext>
            </a:extLst>
          </p:cNvPr>
          <p:cNvSpPr txBox="1"/>
          <p:nvPr/>
        </p:nvSpPr>
        <p:spPr>
          <a:xfrm>
            <a:off x="913774" y="2060805"/>
            <a:ext cx="9759518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Akdeniz, C. (2016)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Conflict Theory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: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introBooks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Allman, D. (2013). The Sociology of Social Inclusion. 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SAGE Open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3(1), p.215824401247195. Available at: https://journals.sagepub.com (Accessed 15 April 2019).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Amadeo, K. (2018)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Capitalism Works Compared to Socialism and Communism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The Balance. Available at: https://www.thebalance.com/capitalism-characteristics-examples-pros-cons-3305588 (Accessed 7th April 2019)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4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Bendix, R. (1974). Inequality and Social Structure: A Comparison of Marx and Weber. </a:t>
            </a:r>
            <a:r>
              <a:rPr lang="en-GB" sz="1400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American Sociological Review</a:t>
            </a:r>
            <a:r>
              <a:rPr lang="en-GB" sz="14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39(2), p.151.</a:t>
            </a:r>
          </a:p>
          <a:p>
            <a:pPr lvl="0"/>
            <a:endParaRPr lang="en-GB" sz="14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D'Amato, P. (2014). 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meaning of Marxism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Chicago: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Haymarkrt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Books.</a:t>
            </a:r>
            <a:endParaRPr lang="en-GB" sz="14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GB" sz="14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Denzin, N. (1992). 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Symbolic Interactionism and Cultural Studies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Oxford: Blackwell.</a:t>
            </a:r>
          </a:p>
          <a:p>
            <a:pPr lvl="0"/>
            <a:endParaRPr lang="en-GB" sz="14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Dillon., M. (2014). 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Sociological Theory - Theorists, Concepts, and Their Applicability to The Twenty First Century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2nd ed. West Sussex: John Wiley &amp; Sons, p.113.</a:t>
            </a:r>
            <a:endParaRPr lang="en-GB" sz="14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GB" sz="14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Haralambos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(2008). </a:t>
            </a:r>
            <a:r>
              <a:rPr lang="en-GB" sz="1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Haralambos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&amp; Holborn sociology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7th ed. London: Collins, p.101.</a:t>
            </a:r>
            <a:endParaRPr lang="en-GB" sz="14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Levine, R. (2006). 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class and stratification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2nd ed. Lanham: Rowman &amp; Littlefield Publishers.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94286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9DDF2-B900-424A-93B5-18AC7D424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  <a:br>
              <a:rPr lang="en-GB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370E91-007A-4E20-85E0-340AB45E071E}"/>
              </a:ext>
            </a:extLst>
          </p:cNvPr>
          <p:cNvSpPr txBox="1"/>
          <p:nvPr/>
        </p:nvSpPr>
        <p:spPr>
          <a:xfrm>
            <a:off x="781455" y="1799617"/>
            <a:ext cx="11410545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Marx, K. and Engels, F. (2012). 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Communist manifesto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Yale University Press Books: Yale University.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Punjabi, N. (2015). 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Functionalism v. The Conflict Theory v. Symbolic </a:t>
            </a:r>
            <a:r>
              <a:rPr lang="en-GB" sz="1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Interactionism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.The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Nick of Times. Available at: https://thenickoftimes.wordpress.com/2015/01/03/functionalism-v-the-conflict-theory-v-symbolic-interactionism/ (Accessed 17th April 2019)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Government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Hwb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and teaching for Wales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n.d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Available at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https://hwb.gov.wales/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10</a:t>
            </a:r>
            <a:r>
              <a:rPr lang="en-GB" sz="14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April 2019)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38716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CE36-4D2D-42CC-83D3-8A92ED9FB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 Reference List</a:t>
            </a:r>
            <a:br>
              <a:rPr lang="en-GB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5BBDB7-4E84-4BBB-9E6D-2604325D6F1A}"/>
              </a:ext>
            </a:extLst>
          </p:cNvPr>
          <p:cNvSpPr txBox="1"/>
          <p:nvPr/>
        </p:nvSpPr>
        <p:spPr>
          <a:xfrm>
            <a:off x="542926" y="2563683"/>
            <a:ext cx="1036445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(Image 1) Available at: https://www.tcsnetwork.co.uk/on-his-200th-burthday-would-karl-marx-be-disappointed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(Image 2) Available at: tps://anjisbookreview.wordpress.com/2013/08/30/conflict/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F74145-A640-4188-9EBF-ED1BE45B9C09}"/>
              </a:ext>
            </a:extLst>
          </p:cNvPr>
          <p:cNvSpPr txBox="1"/>
          <p:nvPr/>
        </p:nvSpPr>
        <p:spPr>
          <a:xfrm>
            <a:off x="542926" y="3056125"/>
            <a:ext cx="7597897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(Image 3) Available at: https://doc-research.org/our-events/democratic-capitalism-discontetns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CED4708-9F2A-498F-BE55-055B794DE31F}"/>
              </a:ext>
            </a:extLst>
          </p:cNvPr>
          <p:cNvSpPr txBox="1"/>
          <p:nvPr/>
        </p:nvSpPr>
        <p:spPr>
          <a:xfrm>
            <a:off x="542925" y="3311371"/>
            <a:ext cx="9835071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(Image 4) Available at: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https://www.123rf.com/photo_38485725_stock-illustration-background-text-pattern-concept-wordcloud-illustration-of-social-inequality.html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(Image 5) Available at: 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https://galwaycitycommunitynetwork.ie/social-inclusion-community-development-linkage-group/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(Image 6) Available at: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http://healthnew.net/latest-enhancement-insociological-theories.html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(Image 7) Available at: </a:t>
            </a:r>
            <a:r>
              <a:rPr lang="en-GB" sz="1400" dirty="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https://writemyessay4me.org/blog/essay-conclusion-examples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4229661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716</TotalTime>
  <Words>256</Words>
  <Application>Microsoft Office PowerPoint</Application>
  <PresentationFormat>Widescreen</PresentationFormat>
  <Paragraphs>79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Times New Roman</vt:lpstr>
      <vt:lpstr>Tw Cen MT</vt:lpstr>
      <vt:lpstr>Droplet</vt:lpstr>
      <vt:lpstr>Marxism</vt:lpstr>
      <vt:lpstr>What is Marxism?</vt:lpstr>
      <vt:lpstr>Conflict Theory</vt:lpstr>
      <vt:lpstr>What is Capitalism?</vt:lpstr>
      <vt:lpstr>Social Inequality</vt:lpstr>
      <vt:lpstr>Social Inclusion</vt:lpstr>
      <vt:lpstr>SOCIOLOGICAL THEORIES</vt:lpstr>
      <vt:lpstr>PowerPoint Presentation</vt:lpstr>
      <vt:lpstr>REFERENCE LIST </vt:lpstr>
      <vt:lpstr>Reference List </vt:lpstr>
      <vt:lpstr>Image 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Marxism</dc:title>
  <dc:creator>Linda Evans (1809867)</dc:creator>
  <cp:lastModifiedBy>Linda Evans (1809867)</cp:lastModifiedBy>
  <cp:revision>2</cp:revision>
  <dcterms:created xsi:type="dcterms:W3CDTF">2019-04-24T21:54:14Z</dcterms:created>
  <dcterms:modified xsi:type="dcterms:W3CDTF">2019-04-29T19:20:51Z</dcterms:modified>
</cp:coreProperties>
</file>