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91" r:id="rId4"/>
    <p:sldId id="259" r:id="rId5"/>
    <p:sldId id="260" r:id="rId6"/>
    <p:sldId id="272" r:id="rId7"/>
    <p:sldId id="262" r:id="rId8"/>
    <p:sldId id="294" r:id="rId9"/>
    <p:sldId id="295" r:id="rId10"/>
    <p:sldId id="290" r:id="rId11"/>
    <p:sldId id="267" r:id="rId12"/>
    <p:sldId id="268" r:id="rId13"/>
    <p:sldId id="269" r:id="rId14"/>
    <p:sldId id="292" r:id="rId15"/>
    <p:sldId id="29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1" autoAdjust="0"/>
    <p:restoredTop sz="79726" autoAdjust="0"/>
  </p:normalViewPr>
  <p:slideViewPr>
    <p:cSldViewPr snapToGrid="0">
      <p:cViewPr varScale="1">
        <p:scale>
          <a:sx n="69" d="100"/>
          <a:sy n="69" d="100"/>
        </p:scale>
        <p:origin x="32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7271C-24E2-42F8-85CC-EBF6D89E1FF7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84E00-FB47-456B-BD8B-49940EEBF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494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3363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526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740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539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529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=</a:t>
            </a:r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90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99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5111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7693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1972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784E00-FB47-456B-BD8B-49940EEBF5B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589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DA77C-3305-4F86-995B-2B5F5DB304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36007-50AB-4A5F-92B9-95D1055A8E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82D4A-EAF2-40A4-8DB0-1FA9200F1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06D1B-68D1-4E5C-8624-3C40C176B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83E09-0C85-4074-AEBB-1ABB8ABDA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90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32E11-D2CE-4254-B87B-111153585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2E235-0461-489B-910C-77CB1A9AC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76696-09BA-4343-AED1-81B037047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7C6B6B-B537-4A86-87F6-28216DE13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B51BA4-1F10-4A90-94F0-C5E671873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24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0A50A-74B7-4B94-BCE8-9D84BA605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3D0F31-22FD-4C2B-857F-37CB2C4FB1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0320E-A944-4B8C-B439-580CF7FFB0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8DF2B-34CF-44B3-AF7B-582A6A9D8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7D8DE-588E-49C1-A149-725A213A1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175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13347-D6DD-4790-80AE-598EFB07D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94D8AB-C0FE-4F8F-9998-4A1CE12E2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A0292-6014-44EA-8CC7-9DC83BA4D9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8D59BA-F684-4BB6-B4EE-ACA99DE3D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0231AD-9EC6-4449-A03C-80EA6247D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6492D-BDC9-483D-919A-4B788608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713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FAD1F-8CA8-4EF6-A223-DBF472E6B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4D380-B235-470E-8BA5-F99BDFFF5F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22CF6B-9B75-4924-BBC7-C910B57DBA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EE3715-CA8B-406A-9A75-D33840B48A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8DE65-21A5-4B1F-8C5C-D18A30329F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014C74-3168-4196-8A42-7DACA8D4B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DE72EA-7D5A-41EF-B87C-8F19F7910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33F2FE-433B-4747-BAA2-A4BAD0F4F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466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14359-1261-4685-BBDA-FE019794B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E100F-BA1F-4D87-A05E-BF322F41B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276D06-C7C4-4116-B4B2-41FB4390B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C67F67-2682-4110-9953-C99151D46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831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1C73C6-36A0-405F-BDA0-C95265D86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79F112-0663-4EAF-A612-7DDC977FA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7EDE22-0DED-42CD-90DA-3409AD9C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8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DC1FA-E5FF-4A2C-ACEA-DCDBC9B9D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52E4D8-B3A0-4F61-9681-5D20BA864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2DCBC-7641-42DF-ABA0-BFD64A60DF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1462C-1FE9-4C5D-BE45-47F0C0951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745577-E865-47ED-A238-80EF20DBA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37FCE1-7DA4-4847-9349-7DD1D2CBC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85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DA691-24C0-4287-AA19-419F89F83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867CBD-7885-4010-920C-3D7F60E475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54D88A-51DA-4B74-9F3D-FE0E04B1F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D13373-9446-4642-B1E8-41E0CA918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7E5D9-1205-4956-B56A-23ADA6DE9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9739EF-8CD2-4934-866C-F97AC0624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992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BAD00-C920-497D-BCFE-DD9830C5C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21A79E-72A9-4C3B-9BD0-ACF0F6A52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87229-7112-4E33-B4AC-B0852FED1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B7D0F-B31E-4FAF-A941-64AD9F3FC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30DDA7-6122-4F1F-B55A-D0609450F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700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1CD8D3-D571-471F-9697-7CDA5C88CC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CAF7D2-E6DE-46D7-8EED-BFC5F32C8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93CE86-B249-4458-8BBD-02987CA0A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5C68AC-B50D-42FD-BC07-2CACA3033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DA3DC-2368-4438-8ED2-AA81CF05A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704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9000">
              <a:schemeClr val="accent1">
                <a:lumMod val="20000"/>
                <a:lumOff val="80000"/>
              </a:schemeClr>
            </a:gs>
            <a:gs pos="85000">
              <a:schemeClr val="accent5">
                <a:lumMod val="45000"/>
                <a:lumOff val="55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220A59-8E78-47B4-866F-A727AE4A6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7AC8A-370D-45B5-889C-E5D14C57BD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347BC3-8DF9-48EB-B536-FA1AFCAF5B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AB58B-35AB-4E40-B5DA-7FB62AA62D1D}" type="datetimeFigureOut">
              <a:rPr lang="en-GB" smtClean="0"/>
              <a:t>16/05/2018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AA144A-6151-4032-B890-E7AB5F6DC1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23351-4006-4871-9C15-F0508DD3D5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47FF4-A418-4A96-BD77-F6769F13F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74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rawsoft.com/images/chart/wireframe.pn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optinmonster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eamushillen.co.uk/149357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yfemarketing.com/blog/wp-content/uploads/2018/01/best-social-media-platforms.png" TargetMode="External"/><Relationship Id="rId5" Type="http://schemas.openxmlformats.org/officeDocument/2006/relationships/image" Target="../media/image7.png"/><Relationship Id="rId4" Type="http://schemas.openxmlformats.org/officeDocument/2006/relationships/hyperlink" Target="https://www.lyfemarketing.com/blog/wp-content/uploads/2018/01/best-social-media-platforms-Instagram.pn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1"/>
            </a:gs>
            <a:gs pos="49000">
              <a:schemeClr val="accent1">
                <a:lumMod val="20000"/>
                <a:lumOff val="80000"/>
              </a:schemeClr>
            </a:gs>
            <a:gs pos="85000">
              <a:schemeClr val="accent5">
                <a:lumMod val="45000"/>
                <a:lumOff val="55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5829A3-C3D2-4771-BA93-B5402C9E5757}"/>
              </a:ext>
            </a:extLst>
          </p:cNvPr>
          <p:cNvSpPr txBox="1"/>
          <p:nvPr/>
        </p:nvSpPr>
        <p:spPr>
          <a:xfrm>
            <a:off x="116840" y="845294"/>
            <a:ext cx="119583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Online Marketing Strategy Implementation and Evaluation.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F99E3A-2E1D-4C10-A153-F880294E9F6D}"/>
              </a:ext>
            </a:extLst>
          </p:cNvPr>
          <p:cNvSpPr txBox="1"/>
          <p:nvPr/>
        </p:nvSpPr>
        <p:spPr>
          <a:xfrm>
            <a:off x="3789680" y="4813826"/>
            <a:ext cx="432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Created by: Sol Whiteley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FA2151-873A-4FCA-B790-52B8F9D63B56}"/>
              </a:ext>
            </a:extLst>
          </p:cNvPr>
          <p:cNvSpPr txBox="1"/>
          <p:nvPr/>
        </p:nvSpPr>
        <p:spPr>
          <a:xfrm>
            <a:off x="3820160" y="5461218"/>
            <a:ext cx="432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Module: Web Design &amp; Online Marketing</a:t>
            </a:r>
          </a:p>
        </p:txBody>
      </p:sp>
    </p:spTree>
    <p:extLst>
      <p:ext uri="{BB962C8B-B14F-4D97-AF65-F5344CB8AC3E}">
        <p14:creationId xmlns:p14="http://schemas.microsoft.com/office/powerpoint/2010/main" val="375889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57C3E3-5B03-4D2B-B588-F92E3A0E8EF2}"/>
              </a:ext>
            </a:extLst>
          </p:cNvPr>
          <p:cNvSpPr txBox="1"/>
          <p:nvPr/>
        </p:nvSpPr>
        <p:spPr>
          <a:xfrm>
            <a:off x="116838" y="-28332"/>
            <a:ext cx="11958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Table Of Contents: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A1193F-0557-436C-9A6F-93D2A90BBDF8}"/>
              </a:ext>
            </a:extLst>
          </p:cNvPr>
          <p:cNvSpPr txBox="1"/>
          <p:nvPr/>
        </p:nvSpPr>
        <p:spPr>
          <a:xfrm>
            <a:off x="456819" y="1171997"/>
            <a:ext cx="1195832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/>
              <a:t>Introduction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400" dirty="0"/>
              <a:t>Website Building Evaluation</a:t>
            </a:r>
          </a:p>
          <a:p>
            <a:r>
              <a:rPr lang="en-GB" sz="2400" dirty="0"/>
              <a:t>	</a:t>
            </a:r>
            <a:r>
              <a:rPr lang="en-GB" sz="2000" dirty="0"/>
              <a:t>2.1.   Website Building Evaluation: Recommendations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GB" sz="2400" dirty="0"/>
              <a:t> Website Design</a:t>
            </a:r>
          </a:p>
          <a:p>
            <a:r>
              <a:rPr lang="en-GB" sz="2400" dirty="0"/>
              <a:t>	</a:t>
            </a:r>
            <a:r>
              <a:rPr lang="en-GB" sz="2000" dirty="0"/>
              <a:t>3.1.   Home</a:t>
            </a:r>
          </a:p>
          <a:p>
            <a:r>
              <a:rPr lang="en-GB" sz="2000" dirty="0"/>
              <a:t>	3.2.   Shop</a:t>
            </a:r>
          </a:p>
          <a:p>
            <a:r>
              <a:rPr lang="en-GB" sz="2000" dirty="0"/>
              <a:t>	3.3.   My Account</a:t>
            </a:r>
          </a:p>
          <a:p>
            <a:r>
              <a:rPr lang="en-GB" sz="2000" dirty="0"/>
              <a:t>	3.4.   Cart</a:t>
            </a:r>
          </a:p>
          <a:p>
            <a:r>
              <a:rPr lang="en-GB" sz="2000" dirty="0"/>
              <a:t>	3.5.   Checkout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GB" sz="2400" dirty="0"/>
              <a:t>Online Marketing</a:t>
            </a:r>
          </a:p>
          <a:p>
            <a:r>
              <a:rPr lang="en-GB" sz="2400" dirty="0"/>
              <a:t>	</a:t>
            </a:r>
            <a:r>
              <a:rPr lang="en-GB" sz="2000" dirty="0"/>
              <a:t>4.1. Online Marketing Options</a:t>
            </a:r>
          </a:p>
          <a:p>
            <a:r>
              <a:rPr lang="en-GB" dirty="0"/>
              <a:t>		4.1.1. Online Marketing Options: Social Media Platforms</a:t>
            </a:r>
          </a:p>
          <a:p>
            <a:r>
              <a:rPr lang="en-GB" sz="2000" dirty="0"/>
              <a:t>	4.2. Online Marketing Strategy </a:t>
            </a:r>
          </a:p>
          <a:p>
            <a:r>
              <a:rPr lang="en-GB" dirty="0"/>
              <a:t>		4.2.1. Online Marketing Strategy: Analytics Summary </a:t>
            </a:r>
          </a:p>
          <a:p>
            <a:pPr marL="457200" indent="-457200">
              <a:buFont typeface="+mj-lt"/>
              <a:buAutoNum type="arabicPeriod" startAt="5"/>
            </a:pPr>
            <a:r>
              <a:rPr lang="en-GB" sz="2400" dirty="0"/>
              <a:t>Conclusion</a:t>
            </a:r>
          </a:p>
          <a:p>
            <a:pPr lvl="1"/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271054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998108-68E7-4A88-92C9-EAD46A6EAC4D}"/>
              </a:ext>
            </a:extLst>
          </p:cNvPr>
          <p:cNvSpPr txBox="1"/>
          <p:nvPr/>
        </p:nvSpPr>
        <p:spPr>
          <a:xfrm>
            <a:off x="116838" y="35168"/>
            <a:ext cx="11958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1. Introduction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57E495-FFCE-420D-8D3F-3886568FBC32}"/>
              </a:ext>
            </a:extLst>
          </p:cNvPr>
          <p:cNvSpPr txBox="1"/>
          <p:nvPr/>
        </p:nvSpPr>
        <p:spPr>
          <a:xfrm>
            <a:off x="1379583" y="2088006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Website Building Evaluation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3747E1-759A-4F72-9331-33285E5C5913}"/>
              </a:ext>
            </a:extLst>
          </p:cNvPr>
          <p:cNvSpPr txBox="1"/>
          <p:nvPr/>
        </p:nvSpPr>
        <p:spPr>
          <a:xfrm>
            <a:off x="1379583" y="2903614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Website Design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2A5326-4B68-4AB5-BB0B-16A525125CA7}"/>
              </a:ext>
            </a:extLst>
          </p:cNvPr>
          <p:cNvSpPr txBox="1"/>
          <p:nvPr/>
        </p:nvSpPr>
        <p:spPr>
          <a:xfrm>
            <a:off x="1379583" y="3292462"/>
            <a:ext cx="11958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/>
              <a:t>Online Marketing</a:t>
            </a:r>
          </a:p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6506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7D8399B-0D2D-4220-A967-F099D51CB39D}"/>
              </a:ext>
            </a:extLst>
          </p:cNvPr>
          <p:cNvSpPr txBox="1"/>
          <p:nvPr/>
        </p:nvSpPr>
        <p:spPr>
          <a:xfrm>
            <a:off x="388983" y="1211706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Professional Layout and Design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45D672-3E5E-43F6-81D7-EB8EC9A623C0}"/>
              </a:ext>
            </a:extLst>
          </p:cNvPr>
          <p:cNvSpPr txBox="1"/>
          <p:nvPr/>
        </p:nvSpPr>
        <p:spPr>
          <a:xfrm>
            <a:off x="388983" y="1734926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Creating a wireframe. </a:t>
            </a:r>
          </a:p>
        </p:txBody>
      </p:sp>
      <p:pic>
        <p:nvPicPr>
          <p:cNvPr id="1026" name="Picture 2" descr="A screenshot of a social media ">
            <a:hlinkClick r:id="rId3"/>
            <a:extLst>
              <a:ext uri="{FF2B5EF4-FFF2-40B4-BE49-F238E27FC236}">
                <a16:creationId xmlns:a16="http://schemas.microsoft.com/office/drawing/2014/main" id="{F98C39F0-A171-4A02-9913-569D4DBD16F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754" y="1213758"/>
            <a:ext cx="3805065" cy="4920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B069518-897F-4AE0-8F25-B9C9B0A8AC81}"/>
              </a:ext>
            </a:extLst>
          </p:cNvPr>
          <p:cNvSpPr txBox="1"/>
          <p:nvPr/>
        </p:nvSpPr>
        <p:spPr>
          <a:xfrm>
            <a:off x="388983" y="3399252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Responsive to Mobile Devices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EDA5E80-30AB-4ED4-92D3-8DE82276227D}"/>
              </a:ext>
            </a:extLst>
          </p:cNvPr>
          <p:cNvSpPr txBox="1"/>
          <p:nvPr/>
        </p:nvSpPr>
        <p:spPr>
          <a:xfrm>
            <a:off x="388983" y="4756372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Blog Integration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324703D-BF33-45D3-9EE3-7580B033A157}"/>
              </a:ext>
            </a:extLst>
          </p:cNvPr>
          <p:cNvSpPr txBox="1"/>
          <p:nvPr/>
        </p:nvSpPr>
        <p:spPr>
          <a:xfrm>
            <a:off x="410614" y="3937735"/>
            <a:ext cx="7807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number of users passed 4 billion at the start of 2018.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FAE0A3-CFA3-4EE2-9265-1079D927D171}"/>
              </a:ext>
            </a:extLst>
          </p:cNvPr>
          <p:cNvSpPr txBox="1"/>
          <p:nvPr/>
        </p:nvSpPr>
        <p:spPr>
          <a:xfrm>
            <a:off x="388983" y="5279592"/>
            <a:ext cx="7807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Increases chances of appearing on search engines.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AACF76-5D91-4C5F-8AAC-CFE4116D8BDC}"/>
              </a:ext>
            </a:extLst>
          </p:cNvPr>
          <p:cNvSpPr txBox="1"/>
          <p:nvPr/>
        </p:nvSpPr>
        <p:spPr>
          <a:xfrm>
            <a:off x="8302754" y="6111960"/>
            <a:ext cx="3805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hlinkClick r:id="rId3"/>
              </a:rPr>
              <a:t>https://www.edrawsoft.com/images/chart/wireframe.png</a:t>
            </a:r>
            <a:r>
              <a:rPr lang="en-GB" sz="1400" dirty="0"/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A8284A-218D-4DFB-88E1-FFA1425159C3}"/>
              </a:ext>
            </a:extLst>
          </p:cNvPr>
          <p:cNvSpPr txBox="1"/>
          <p:nvPr/>
        </p:nvSpPr>
        <p:spPr>
          <a:xfrm>
            <a:off x="116838" y="35168"/>
            <a:ext cx="11958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2. Website Building Evaluation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C556912-F502-464A-9840-3EE1DD829EFE}"/>
              </a:ext>
            </a:extLst>
          </p:cNvPr>
          <p:cNvSpPr txBox="1"/>
          <p:nvPr/>
        </p:nvSpPr>
        <p:spPr>
          <a:xfrm>
            <a:off x="388983" y="2116444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Deciding on a colour scheme.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18F2AFC-DCE2-4A6B-BB4F-8F0066BB7B92}"/>
              </a:ext>
            </a:extLst>
          </p:cNvPr>
          <p:cNvSpPr txBox="1"/>
          <p:nvPr/>
        </p:nvSpPr>
        <p:spPr>
          <a:xfrm>
            <a:off x="410614" y="2519582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Presenting every component as clearly as possible.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CC78A9B-F70A-43AB-8C43-C9792CEC5848}"/>
              </a:ext>
            </a:extLst>
          </p:cNvPr>
          <p:cNvSpPr txBox="1"/>
          <p:nvPr/>
        </p:nvSpPr>
        <p:spPr>
          <a:xfrm>
            <a:off x="410614" y="5766570"/>
            <a:ext cx="7807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Increases data traffic 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27C96D-1414-4CD6-B868-CA717D219548}"/>
              </a:ext>
            </a:extLst>
          </p:cNvPr>
          <p:cNvSpPr txBox="1"/>
          <p:nvPr/>
        </p:nvSpPr>
        <p:spPr>
          <a:xfrm>
            <a:off x="388982" y="6222541"/>
            <a:ext cx="7807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Increases social media presence. </a:t>
            </a:r>
          </a:p>
        </p:txBody>
      </p:sp>
    </p:spTree>
    <p:extLst>
      <p:ext uri="{BB962C8B-B14F-4D97-AF65-F5344CB8AC3E}">
        <p14:creationId xmlns:p14="http://schemas.microsoft.com/office/powerpoint/2010/main" val="4038684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/>
      <p:bldP spid="16" grpId="0"/>
      <p:bldP spid="19" grpId="0"/>
      <p:bldP spid="20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E3DA2D1-629F-49D4-B6A4-DDEE4F0D1EA3}"/>
              </a:ext>
            </a:extLst>
          </p:cNvPr>
          <p:cNvSpPr txBox="1"/>
          <p:nvPr/>
        </p:nvSpPr>
        <p:spPr>
          <a:xfrm>
            <a:off x="388983" y="208422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E-commerce Integration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88FDA9-520C-4B5E-B63B-128E0487C98E}"/>
              </a:ext>
            </a:extLst>
          </p:cNvPr>
          <p:cNvSpPr txBox="1"/>
          <p:nvPr/>
        </p:nvSpPr>
        <p:spPr>
          <a:xfrm>
            <a:off x="388983" y="2295472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E-mail Marketing Integration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479ED-5374-4E57-B963-04CE3088A943}"/>
              </a:ext>
            </a:extLst>
          </p:cNvPr>
          <p:cNvSpPr txBox="1"/>
          <p:nvPr/>
        </p:nvSpPr>
        <p:spPr>
          <a:xfrm>
            <a:off x="388983" y="4464552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Allowing Non-Technical Personnel Access to Update the Site via a GUI.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3A611F-1B69-4D5F-8F85-ED0AF559C358}"/>
              </a:ext>
            </a:extLst>
          </p:cNvPr>
          <p:cNvSpPr txBox="1"/>
          <p:nvPr/>
        </p:nvSpPr>
        <p:spPr>
          <a:xfrm>
            <a:off x="388983" y="693526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Sell products world wide.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41EF8A-77B5-4A86-A049-23A15A6221C6}"/>
              </a:ext>
            </a:extLst>
          </p:cNvPr>
          <p:cNvSpPr txBox="1"/>
          <p:nvPr/>
        </p:nvSpPr>
        <p:spPr>
          <a:xfrm>
            <a:off x="388983" y="2704392"/>
            <a:ext cx="78079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Building an email list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Online Services – </a:t>
            </a:r>
            <a:r>
              <a:rPr lang="en-GB" sz="2400" dirty="0" err="1"/>
              <a:t>OptinMonster</a:t>
            </a:r>
            <a:r>
              <a:rPr lang="en-GB" sz="2400" dirty="0"/>
              <a:t> (</a:t>
            </a:r>
            <a:r>
              <a:rPr lang="en-GB" sz="2400" dirty="0">
                <a:hlinkClick r:id="rId3"/>
              </a:rPr>
              <a:t>https://optinmonster.com/</a:t>
            </a:r>
            <a:r>
              <a:rPr lang="en-GB" sz="2400" dirty="0"/>
              <a:t>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 Offer discount codes, newsletters, giveaways etc.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DFE183-7FB9-4830-ADC4-FF36846B99B8}"/>
              </a:ext>
            </a:extLst>
          </p:cNvPr>
          <p:cNvSpPr txBox="1"/>
          <p:nvPr/>
        </p:nvSpPr>
        <p:spPr>
          <a:xfrm>
            <a:off x="563155" y="4987772"/>
            <a:ext cx="11958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Use a template or blog-based site.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400" dirty="0"/>
              <a:t>Allows user to make changes to the colours, fonts and graphics.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sz="2400" dirty="0"/>
              <a:t>Provides basic functions like contact forms and social media links.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89E707-BEE6-48F9-BC37-F942105983CD}"/>
              </a:ext>
            </a:extLst>
          </p:cNvPr>
          <p:cNvSpPr txBox="1"/>
          <p:nvPr/>
        </p:nvSpPr>
        <p:spPr>
          <a:xfrm>
            <a:off x="388983" y="1092906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Provide products any time of day.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09E967-C343-4F9F-AF24-2A80B2BBF588}"/>
              </a:ext>
            </a:extLst>
          </p:cNvPr>
          <p:cNvSpPr txBox="1"/>
          <p:nvPr/>
        </p:nvSpPr>
        <p:spPr>
          <a:xfrm>
            <a:off x="388983" y="1514238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Analyse and understand useful information.</a:t>
            </a:r>
          </a:p>
        </p:txBody>
      </p:sp>
    </p:spTree>
    <p:extLst>
      <p:ext uri="{BB962C8B-B14F-4D97-AF65-F5344CB8AC3E}">
        <p14:creationId xmlns:p14="http://schemas.microsoft.com/office/powerpoint/2010/main" val="185835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EB4C7C5-7F24-4A12-981D-626B8B626DE0}"/>
              </a:ext>
            </a:extLst>
          </p:cNvPr>
          <p:cNvSpPr txBox="1"/>
          <p:nvPr/>
        </p:nvSpPr>
        <p:spPr>
          <a:xfrm>
            <a:off x="418739" y="521809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No Hosting Maintenance Required.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60CDA9-307D-4D4B-9D0B-F02C09C082CC}"/>
              </a:ext>
            </a:extLst>
          </p:cNvPr>
          <p:cNvSpPr txBox="1"/>
          <p:nvPr/>
        </p:nvSpPr>
        <p:spPr>
          <a:xfrm>
            <a:off x="320766" y="2905780"/>
            <a:ext cx="11958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Making the Site Suitable for a Small-to-Medium Enterprise (SME)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67F30B-A907-444A-B384-38E072080059}"/>
              </a:ext>
            </a:extLst>
          </p:cNvPr>
          <p:cNvSpPr txBox="1"/>
          <p:nvPr/>
        </p:nvSpPr>
        <p:spPr>
          <a:xfrm>
            <a:off x="418739" y="1045029"/>
            <a:ext cx="1195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Hosting a site is very costly and involves a lot of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Many hosting services available that host and manage sites.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D7E075-DAAA-4EFD-A291-585CA6E410F3}"/>
              </a:ext>
            </a:extLst>
          </p:cNvPr>
          <p:cNvSpPr txBox="1"/>
          <p:nvPr/>
        </p:nvSpPr>
        <p:spPr>
          <a:xfrm>
            <a:off x="418739" y="3485032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Description of the business aims and who they are.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F8A303-1CC5-4E9B-9753-E13347AF9157}"/>
              </a:ext>
            </a:extLst>
          </p:cNvPr>
          <p:cNvSpPr txBox="1"/>
          <p:nvPr/>
        </p:nvSpPr>
        <p:spPr>
          <a:xfrm>
            <a:off x="418739" y="3946697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Suitable, simple web address.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8CB935-55A0-44A0-82B6-8D37850326AD}"/>
              </a:ext>
            </a:extLst>
          </p:cNvPr>
          <p:cNvSpPr txBox="1"/>
          <p:nvPr/>
        </p:nvSpPr>
        <p:spPr>
          <a:xfrm>
            <a:off x="418739" y="4406053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Easy-to-use navigation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6C7D60-EA15-468B-A8A5-EA56A37EE103}"/>
              </a:ext>
            </a:extLst>
          </p:cNvPr>
          <p:cNvSpPr txBox="1"/>
          <p:nvPr/>
        </p:nvSpPr>
        <p:spPr>
          <a:xfrm>
            <a:off x="418739" y="4865409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Clear contact information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10FE3E-C30B-48B2-8CD7-C2D2496F5589}"/>
              </a:ext>
            </a:extLst>
          </p:cNvPr>
          <p:cNvSpPr txBox="1"/>
          <p:nvPr/>
        </p:nvSpPr>
        <p:spPr>
          <a:xfrm>
            <a:off x="418739" y="5322456"/>
            <a:ext cx="1195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2400" dirty="0"/>
              <a:t>Secure Hosting Platform</a:t>
            </a:r>
          </a:p>
        </p:txBody>
      </p:sp>
    </p:spTree>
    <p:extLst>
      <p:ext uri="{BB962C8B-B14F-4D97-AF65-F5344CB8AC3E}">
        <p14:creationId xmlns:p14="http://schemas.microsoft.com/office/powerpoint/2010/main" val="143738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06D613-D0D1-4FCC-91EF-CB7E62041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083" y="855401"/>
            <a:ext cx="11255829" cy="51471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0ADA65-4EE4-429E-B28E-3E974725D821}"/>
              </a:ext>
            </a:extLst>
          </p:cNvPr>
          <p:cNvSpPr txBox="1"/>
          <p:nvPr/>
        </p:nvSpPr>
        <p:spPr>
          <a:xfrm>
            <a:off x="116838" y="-168032"/>
            <a:ext cx="11958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3. Website Design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A7AE31-FA26-4440-87F8-63EDCE6E4603}"/>
              </a:ext>
            </a:extLst>
          </p:cNvPr>
          <p:cNvSpPr txBox="1"/>
          <p:nvPr/>
        </p:nvSpPr>
        <p:spPr>
          <a:xfrm>
            <a:off x="116837" y="6002598"/>
            <a:ext cx="1195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Link to my website:</a:t>
            </a:r>
          </a:p>
          <a:p>
            <a:pPr algn="ctr"/>
            <a:r>
              <a:rPr lang="en-GB" sz="2400" dirty="0">
                <a:hlinkClick r:id="rId4"/>
              </a:rPr>
              <a:t>http://seamushillen.co.uk/149357</a:t>
            </a:r>
            <a:r>
              <a:rPr lang="en-GB" sz="24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49735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9388E33-8BE7-4563-85C8-C907D9429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654"/>
            <a:ext cx="12192000" cy="583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28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E74FED-20CF-45A6-A485-80764A179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350"/>
            <a:ext cx="121920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919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1E44859-D881-4281-B0EA-63D8883EBABE}"/>
              </a:ext>
            </a:extLst>
          </p:cNvPr>
          <p:cNvSpPr txBox="1"/>
          <p:nvPr/>
        </p:nvSpPr>
        <p:spPr>
          <a:xfrm>
            <a:off x="116838" y="35168"/>
            <a:ext cx="11958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3.1. Website Design: Graphics &amp; Conclusion</a:t>
            </a:r>
          </a:p>
        </p:txBody>
      </p:sp>
      <p:pic>
        <p:nvPicPr>
          <p:cNvPr id="6" name="Picture 5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8B865F0-5545-4FD2-874A-690277646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5714" y1="133" x2="5714" y2="133"/>
                        <a14:backgroundMark x1="5714" y1="133" x2="5714" y2="1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300" y="331107"/>
            <a:ext cx="8674100" cy="619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252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489714-FFF7-4DCB-A057-018C4C5690E4}"/>
              </a:ext>
            </a:extLst>
          </p:cNvPr>
          <p:cNvSpPr txBox="1"/>
          <p:nvPr/>
        </p:nvSpPr>
        <p:spPr>
          <a:xfrm>
            <a:off x="116840" y="1355968"/>
            <a:ext cx="11958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4.1. Online Marketing Options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D7EAF1-0DCD-407E-B60B-1F819FEB253D}"/>
              </a:ext>
            </a:extLst>
          </p:cNvPr>
          <p:cNvSpPr txBox="1"/>
          <p:nvPr/>
        </p:nvSpPr>
        <p:spPr>
          <a:xfrm>
            <a:off x="116838" y="35168"/>
            <a:ext cx="11958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4. Online Marketing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206E4A-B9E1-4FC9-9043-CF3F9AC26006}"/>
              </a:ext>
            </a:extLst>
          </p:cNvPr>
          <p:cNvSpPr txBox="1"/>
          <p:nvPr/>
        </p:nvSpPr>
        <p:spPr>
          <a:xfrm>
            <a:off x="778329" y="2510800"/>
            <a:ext cx="111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Posting Strategies </a:t>
            </a:r>
            <a:r>
              <a:rPr lang="en-GB" sz="2400" dirty="0"/>
              <a:t>– Increases chances of reaching more users..</a:t>
            </a:r>
            <a:endParaRPr lang="en-GB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8B9820-C81F-4B29-B104-53C1DE1F86A5}"/>
              </a:ext>
            </a:extLst>
          </p:cNvPr>
          <p:cNvSpPr txBox="1"/>
          <p:nvPr/>
        </p:nvSpPr>
        <p:spPr>
          <a:xfrm>
            <a:off x="778329" y="3203967"/>
            <a:ext cx="111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Social Media Management </a:t>
            </a:r>
            <a:r>
              <a:rPr lang="en-GB" sz="2400" dirty="0"/>
              <a:t>– Increases the businesses popularity and customer loyalty..</a:t>
            </a:r>
            <a:endParaRPr lang="en-GB" sz="2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B26046-F3AB-416C-AC56-6566D9746F42}"/>
              </a:ext>
            </a:extLst>
          </p:cNvPr>
          <p:cNvSpPr txBox="1"/>
          <p:nvPr/>
        </p:nvSpPr>
        <p:spPr>
          <a:xfrm>
            <a:off x="778329" y="3897134"/>
            <a:ext cx="111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SEO </a:t>
            </a:r>
            <a:r>
              <a:rPr lang="en-GB" sz="2400" dirty="0"/>
              <a:t>– Increases chances of appearing on a search engine.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3373BE-B252-4876-A829-50CC9B0FA04D}"/>
              </a:ext>
            </a:extLst>
          </p:cNvPr>
          <p:cNvSpPr txBox="1"/>
          <p:nvPr/>
        </p:nvSpPr>
        <p:spPr>
          <a:xfrm>
            <a:off x="778329" y="4590301"/>
            <a:ext cx="111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Ads </a:t>
            </a:r>
            <a:r>
              <a:rPr lang="en-GB" sz="2400" dirty="0"/>
              <a:t>– Use services like Facebook Ads and Google AdWords to reach potential customers.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90757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8A1E928-C664-467E-996C-8B473E80742C}"/>
              </a:ext>
            </a:extLst>
          </p:cNvPr>
          <p:cNvSpPr txBox="1"/>
          <p:nvPr/>
        </p:nvSpPr>
        <p:spPr>
          <a:xfrm>
            <a:off x="116838" y="35168"/>
            <a:ext cx="11958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4.1.1. Online Marketing Options: Social Media Platforms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B2900FF-D710-47EB-811D-37328AB121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500" y="2430635"/>
            <a:ext cx="4625019" cy="26031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B0128B-12FE-4164-B938-3045E7A5E79C}"/>
              </a:ext>
            </a:extLst>
          </p:cNvPr>
          <p:cNvSpPr txBox="1"/>
          <p:nvPr/>
        </p:nvSpPr>
        <p:spPr>
          <a:xfrm>
            <a:off x="7085011" y="1907764"/>
            <a:ext cx="5059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Distribution of Instagram Users by Age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63E5E7-31FA-4BEE-ADAF-15E173D47886}"/>
              </a:ext>
            </a:extLst>
          </p:cNvPr>
          <p:cNvSpPr txBox="1"/>
          <p:nvPr/>
        </p:nvSpPr>
        <p:spPr>
          <a:xfrm>
            <a:off x="6867525" y="5156199"/>
            <a:ext cx="50599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hlinkClick r:id="rId4"/>
              </a:rPr>
              <a:t>https://www.lyfemarketing.com/blog/wp-content/uploads/2018/01/best-social-media-platforms-Instagram.png</a:t>
            </a:r>
            <a:r>
              <a:rPr lang="en-GB" sz="1400" dirty="0"/>
              <a:t> </a:t>
            </a:r>
          </a:p>
        </p:txBody>
      </p:sp>
      <p:pic>
        <p:nvPicPr>
          <p:cNvPr id="2050" name="Picture 2" descr="https://www.lyfemarketing.com/blog/wp-content/uploads/2018/01/best-social-media-platforms.png">
            <a:extLst>
              <a:ext uri="{FF2B5EF4-FFF2-40B4-BE49-F238E27FC236}">
                <a16:creationId xmlns:a16="http://schemas.microsoft.com/office/drawing/2014/main" id="{E80DC859-87C7-427D-BCDD-6146EE019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8" y="1901071"/>
            <a:ext cx="5867400" cy="419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00C91B-8BA1-4B99-A5A6-BEA43199A9CF}"/>
              </a:ext>
            </a:extLst>
          </p:cNvPr>
          <p:cNvSpPr txBox="1"/>
          <p:nvPr/>
        </p:nvSpPr>
        <p:spPr>
          <a:xfrm>
            <a:off x="228598" y="6099929"/>
            <a:ext cx="586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hlinkClick r:id="rId6"/>
              </a:rPr>
              <a:t>https://www.lyfemarketing.com/blog/wp-content/uploads/2018/01/best-social-media-platforms.png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9598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49BAFB5A-8AD3-4B07-A90A-7B534D40F8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60" y="958498"/>
            <a:ext cx="8078140" cy="42374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F99166-18AE-401A-B567-7BE8AE2FDDC4}"/>
              </a:ext>
            </a:extLst>
          </p:cNvPr>
          <p:cNvSpPr txBox="1"/>
          <p:nvPr/>
        </p:nvSpPr>
        <p:spPr>
          <a:xfrm>
            <a:off x="116838" y="35168"/>
            <a:ext cx="11958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/>
              <a:t>4.2. Online Marketing Strategy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CE2CBAF4-7FC3-4524-AE2A-283FD114D97D}"/>
              </a:ext>
            </a:extLst>
          </p:cNvPr>
          <p:cNvCxnSpPr>
            <a:cxnSpLocks/>
          </p:cNvCxnSpPr>
          <p:nvPr/>
        </p:nvCxnSpPr>
        <p:spPr>
          <a:xfrm flipH="1">
            <a:off x="7289800" y="1479197"/>
            <a:ext cx="1308100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AABB8D7-625E-4E9B-9CE7-A3E03AECD70F}"/>
              </a:ext>
            </a:extLst>
          </p:cNvPr>
          <p:cNvSpPr txBox="1"/>
          <p:nvPr/>
        </p:nvSpPr>
        <p:spPr>
          <a:xfrm>
            <a:off x="8641491" y="1248364"/>
            <a:ext cx="3550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Shop Now button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DC53F3B-8A3C-468B-A6E4-6CB87A1108F4}"/>
              </a:ext>
            </a:extLst>
          </p:cNvPr>
          <p:cNvCxnSpPr>
            <a:cxnSpLocks/>
          </p:cNvCxnSpPr>
          <p:nvPr/>
        </p:nvCxnSpPr>
        <p:spPr>
          <a:xfrm flipV="1">
            <a:off x="1270000" y="2091718"/>
            <a:ext cx="1435100" cy="36613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7AADE00-6392-4779-94AB-5E23D364D836}"/>
              </a:ext>
            </a:extLst>
          </p:cNvPr>
          <p:cNvSpPr txBox="1"/>
          <p:nvPr/>
        </p:nvSpPr>
        <p:spPr>
          <a:xfrm>
            <a:off x="-1259998" y="5808490"/>
            <a:ext cx="5059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Post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2A3FAF3-A9DB-4873-9C98-F71C6CEABC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6884" y="2091718"/>
            <a:ext cx="3800475" cy="20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37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DF949A9-57CB-401B-B4F7-B926FA676A68}"/>
              </a:ext>
            </a:extLst>
          </p:cNvPr>
          <p:cNvSpPr txBox="1"/>
          <p:nvPr/>
        </p:nvSpPr>
        <p:spPr>
          <a:xfrm>
            <a:off x="116838" y="35168"/>
            <a:ext cx="11958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4.2.1. Online Marketing Strategy: Analytics Summary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3E353-BBEE-4991-94F1-13EA4C774B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74837"/>
            <a:ext cx="5656129" cy="32940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AC2068-96C4-44BD-A965-F73D2FC06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7688" y="1874837"/>
            <a:ext cx="6561774" cy="32940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CFD31C0-43D4-4733-8EC6-C7CD7E118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98900" y="5118760"/>
            <a:ext cx="4826000" cy="173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661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02045E-956A-4BFA-A329-993DB3484FEB}"/>
              </a:ext>
            </a:extLst>
          </p:cNvPr>
          <p:cNvSpPr txBox="1"/>
          <p:nvPr/>
        </p:nvSpPr>
        <p:spPr>
          <a:xfrm>
            <a:off x="87088" y="2049026"/>
            <a:ext cx="1195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/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1654433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6252</TotalTime>
  <Words>438</Words>
  <Application>Microsoft Office PowerPoint</Application>
  <PresentationFormat>Widescreen</PresentationFormat>
  <Paragraphs>89</Paragraphs>
  <Slides>15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Sol Whiteley</dc:creator>
  <cp:lastModifiedBy>Sol Whiteley</cp:lastModifiedBy>
  <cp:revision>96</cp:revision>
  <dcterms:created xsi:type="dcterms:W3CDTF">2018-05-12T06:19:51Z</dcterms:created>
  <dcterms:modified xsi:type="dcterms:W3CDTF">2018-05-16T15:19:17Z</dcterms:modified>
</cp:coreProperties>
</file>