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handoutMasterIdLst>
    <p:handoutMasterId r:id="rId44"/>
  </p:handoutMasterIdLst>
  <p:sldIdLst>
    <p:sldId id="258" r:id="rId5"/>
    <p:sldId id="395" r:id="rId6"/>
    <p:sldId id="362" r:id="rId7"/>
    <p:sldId id="449" r:id="rId8"/>
    <p:sldId id="450" r:id="rId9"/>
    <p:sldId id="408" r:id="rId10"/>
    <p:sldId id="452" r:id="rId11"/>
    <p:sldId id="448" r:id="rId12"/>
    <p:sldId id="451" r:id="rId13"/>
    <p:sldId id="412" r:id="rId14"/>
    <p:sldId id="421" r:id="rId15"/>
    <p:sldId id="453" r:id="rId16"/>
    <p:sldId id="454" r:id="rId17"/>
    <p:sldId id="455" r:id="rId18"/>
    <p:sldId id="423" r:id="rId19"/>
    <p:sldId id="457" r:id="rId20"/>
    <p:sldId id="456" r:id="rId21"/>
    <p:sldId id="458" r:id="rId22"/>
    <p:sldId id="459" r:id="rId23"/>
    <p:sldId id="460" r:id="rId24"/>
    <p:sldId id="461" r:id="rId25"/>
    <p:sldId id="463" r:id="rId26"/>
    <p:sldId id="413" r:id="rId27"/>
    <p:sldId id="464" r:id="rId28"/>
    <p:sldId id="468" r:id="rId29"/>
    <p:sldId id="465" r:id="rId30"/>
    <p:sldId id="415" r:id="rId31"/>
    <p:sldId id="416" r:id="rId32"/>
    <p:sldId id="418" r:id="rId33"/>
    <p:sldId id="417" r:id="rId34"/>
    <p:sldId id="466" r:id="rId35"/>
    <p:sldId id="433" r:id="rId36"/>
    <p:sldId id="437" r:id="rId37"/>
    <p:sldId id="469" r:id="rId38"/>
    <p:sldId id="438" r:id="rId39"/>
    <p:sldId id="467" r:id="rId40"/>
    <p:sldId id="447" r:id="rId41"/>
    <p:sldId id="396" r:id="rId4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89078" autoAdjust="0"/>
  </p:normalViewPr>
  <p:slideViewPr>
    <p:cSldViewPr>
      <p:cViewPr varScale="1">
        <p:scale>
          <a:sx n="80" d="100"/>
          <a:sy n="80" d="100"/>
        </p:scale>
        <p:origin x="2464" y="48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AE7824-E867-E939-B1C8-90304A8CDCF1}"/>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C498E700-8C67-A242-8307-8D8FE391FFA4}"/>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B43E52AB-199E-46F5-A8AA-F96BC8B67313}" type="datetimeFigureOut">
              <a:rPr lang="en-GB"/>
              <a:pPr>
                <a:defRPr/>
              </a:pPr>
              <a:t>31/10/2025</a:t>
            </a:fld>
            <a:endParaRPr lang="en-GB"/>
          </a:p>
        </p:txBody>
      </p:sp>
      <p:sp>
        <p:nvSpPr>
          <p:cNvPr id="4" name="Footer Placeholder 3">
            <a:extLst>
              <a:ext uri="{FF2B5EF4-FFF2-40B4-BE49-F238E27FC236}">
                <a16:creationId xmlns:a16="http://schemas.microsoft.com/office/drawing/2014/main" id="{90A4CD3F-D961-16B9-282A-4D31FA92F58A}"/>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2622467F-1B43-36E5-1A17-ABA60BA5B7AD}"/>
              </a:ext>
            </a:extLst>
          </p:cNvPr>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E987C501-3706-4FBB-A533-1682CB7D2422}"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C026FA0-0249-A38E-6FF8-C2D72A3269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48ABA109-1B60-731E-420C-0A5CA399CFB6}"/>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55B2104E-5C8C-444C-B02B-3A2B8C241028}" type="datetimeFigureOut">
              <a:rPr lang="en-GB"/>
              <a:pPr>
                <a:defRPr/>
              </a:pPr>
              <a:t>31/10/2025</a:t>
            </a:fld>
            <a:endParaRPr lang="en-GB"/>
          </a:p>
        </p:txBody>
      </p:sp>
      <p:sp>
        <p:nvSpPr>
          <p:cNvPr id="4" name="Slide Image Placeholder 3">
            <a:extLst>
              <a:ext uri="{FF2B5EF4-FFF2-40B4-BE49-F238E27FC236}">
                <a16:creationId xmlns:a16="http://schemas.microsoft.com/office/drawing/2014/main" id="{FDC9F7B7-9DDB-4D1A-B279-10CD868F2A8D}"/>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4AF67DF7-A3C5-A5BB-6C86-9C6C54B78E4E}"/>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1020AA10-4159-5E50-D623-F104EE98F61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F268AC07-193A-123E-7790-48F65D02EBF8}"/>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12A4BC53-532A-48C7-8BDB-BCCAFBCBBF80}"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11F0F30D-3EF0-D580-2586-B729012A033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320FFF01-5C32-3531-54E9-178B31BF6DB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a:extLst>
              <a:ext uri="{FF2B5EF4-FFF2-40B4-BE49-F238E27FC236}">
                <a16:creationId xmlns:a16="http://schemas.microsoft.com/office/drawing/2014/main" id="{C2A57876-9364-656E-8B7D-E409C8341ADD}"/>
              </a:ext>
            </a:extLst>
          </p:cNvPr>
          <p:cNvSpPr>
            <a:spLocks noGrp="1"/>
          </p:cNvSpPr>
          <p:nvPr>
            <p:ph type="sldNum" sz="quarter" idx="5"/>
          </p:nvPr>
        </p:nvSpPr>
        <p:spPr/>
        <p:txBody>
          <a:bodyPr/>
          <a:lstStyle/>
          <a:p>
            <a:pPr>
              <a:defRPr/>
            </a:pPr>
            <a:fld id="{E98657D7-EC0F-4309-AA14-3F2CD196F62D}" type="slidenum">
              <a:rPr lang="en-GB" smtClean="0"/>
              <a:pPr>
                <a:defRPr/>
              </a:pPr>
              <a:t>6</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3CBC480C-CE2A-0B79-EEF2-CB407D09996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E29803F5-2F14-094A-83E4-0455D2C503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a:extLst>
              <a:ext uri="{FF2B5EF4-FFF2-40B4-BE49-F238E27FC236}">
                <a16:creationId xmlns:a16="http://schemas.microsoft.com/office/drawing/2014/main" id="{02048F05-A689-9DB4-96FF-B4B84683D266}"/>
              </a:ext>
            </a:extLst>
          </p:cNvPr>
          <p:cNvSpPr>
            <a:spLocks noGrp="1"/>
          </p:cNvSpPr>
          <p:nvPr>
            <p:ph type="sldNum" sz="quarter" idx="5"/>
          </p:nvPr>
        </p:nvSpPr>
        <p:spPr/>
        <p:txBody>
          <a:bodyPr/>
          <a:lstStyle/>
          <a:p>
            <a:pPr>
              <a:defRPr/>
            </a:pPr>
            <a:fld id="{B315E863-7FBB-45DA-A061-C1AB0EA3A27F}" type="slidenum">
              <a:rPr lang="en-GB" smtClean="0"/>
              <a:pPr>
                <a:defRPr/>
              </a:pPr>
              <a:t>11</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E3A7B602-552E-9B72-72AA-AD3960590FE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DCC33940-D19D-8B7F-39CA-10E053C268C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a:extLst>
              <a:ext uri="{FF2B5EF4-FFF2-40B4-BE49-F238E27FC236}">
                <a16:creationId xmlns:a16="http://schemas.microsoft.com/office/drawing/2014/main" id="{BB9113E7-4820-E026-AA04-12CBA3E60E7C}"/>
              </a:ext>
            </a:extLst>
          </p:cNvPr>
          <p:cNvSpPr>
            <a:spLocks noGrp="1"/>
          </p:cNvSpPr>
          <p:nvPr>
            <p:ph type="sldNum" sz="quarter" idx="5"/>
          </p:nvPr>
        </p:nvSpPr>
        <p:spPr/>
        <p:txBody>
          <a:bodyPr/>
          <a:lstStyle/>
          <a:p>
            <a:pPr>
              <a:defRPr/>
            </a:pPr>
            <a:fld id="{85464DBC-F58C-4ACD-942F-5A1272CD495F}" type="slidenum">
              <a:rPr lang="en-GB" smtClean="0"/>
              <a:pPr>
                <a:defRPr/>
              </a:pPr>
              <a:t>32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C0E055-AC93-2BD9-713B-C8A90245DE8C}"/>
              </a:ext>
            </a:extLst>
          </p:cNvPr>
          <p:cNvSpPr>
            <a:spLocks noGrp="1"/>
          </p:cNvSpPr>
          <p:nvPr>
            <p:ph type="dt" sz="half" idx="10"/>
          </p:nvPr>
        </p:nvSpPr>
        <p:spPr>
          <a:xfrm>
            <a:off x="395288" y="6524625"/>
            <a:ext cx="971550" cy="219075"/>
          </a:xfrm>
        </p:spPr>
        <p:txBody>
          <a:bodyPr/>
          <a:lstStyle>
            <a:lvl1pPr>
              <a:defRPr/>
            </a:lvl1pPr>
          </a:lstStyle>
          <a:p>
            <a:pPr>
              <a:defRPr/>
            </a:pPr>
            <a:fld id="{E8CE413A-4C23-4383-8BB2-7ED37DF7D33A}" type="datetimeFigureOut">
              <a:rPr lang="en-GB"/>
              <a:pPr>
                <a:defRPr/>
              </a:pPr>
              <a:t>31/10/2025</a:t>
            </a:fld>
            <a:endParaRPr lang="en-GB"/>
          </a:p>
        </p:txBody>
      </p:sp>
      <p:sp>
        <p:nvSpPr>
          <p:cNvPr id="5" name="Footer Placeholder 4">
            <a:extLst>
              <a:ext uri="{FF2B5EF4-FFF2-40B4-BE49-F238E27FC236}">
                <a16:creationId xmlns:a16="http://schemas.microsoft.com/office/drawing/2014/main" id="{F63E3E48-35BA-E18B-D7A4-DC713B36BB4A}"/>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BEBA2D0F-ABB8-E57D-267B-5D6DBBDCC960}"/>
              </a:ext>
            </a:extLst>
          </p:cNvPr>
          <p:cNvSpPr>
            <a:spLocks noGrp="1"/>
          </p:cNvSpPr>
          <p:nvPr>
            <p:ph type="sldNum" sz="quarter" idx="12"/>
          </p:nvPr>
        </p:nvSpPr>
        <p:spPr/>
        <p:txBody>
          <a:bodyPr/>
          <a:lstStyle>
            <a:lvl1pPr>
              <a:defRPr/>
            </a:lvl1pPr>
          </a:lstStyle>
          <a:p>
            <a:pPr>
              <a:defRPr/>
            </a:pPr>
            <a:fld id="{EB1F9CC1-FC53-4389-A437-EC01EEE791DA}" type="slidenum">
              <a:rPr lang="en-GB"/>
              <a:pPr>
                <a:defRPr/>
              </a:pPr>
              <a:t>‹#›</a:t>
            </a:fld>
            <a:endParaRPr lang="en-GB"/>
          </a:p>
        </p:txBody>
      </p:sp>
    </p:spTree>
    <p:extLst>
      <p:ext uri="{BB962C8B-B14F-4D97-AF65-F5344CB8AC3E}">
        <p14:creationId xmlns:p14="http://schemas.microsoft.com/office/powerpoint/2010/main" val="35300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A87540-ABBB-7696-8E0B-878C10CD2C9A}"/>
              </a:ext>
            </a:extLst>
          </p:cNvPr>
          <p:cNvSpPr>
            <a:spLocks noGrp="1"/>
          </p:cNvSpPr>
          <p:nvPr>
            <p:ph type="dt" sz="half" idx="10"/>
          </p:nvPr>
        </p:nvSpPr>
        <p:spPr/>
        <p:txBody>
          <a:bodyPr/>
          <a:lstStyle>
            <a:lvl1pPr>
              <a:defRPr/>
            </a:lvl1pPr>
          </a:lstStyle>
          <a:p>
            <a:pPr>
              <a:defRPr/>
            </a:pPr>
            <a:fld id="{0411A4AF-1B86-4A94-AE05-9E45C84150B3}" type="datetimeFigureOut">
              <a:rPr lang="en-GB"/>
              <a:pPr>
                <a:defRPr/>
              </a:pPr>
              <a:t>31/10/2025</a:t>
            </a:fld>
            <a:endParaRPr lang="en-GB"/>
          </a:p>
        </p:txBody>
      </p:sp>
      <p:sp>
        <p:nvSpPr>
          <p:cNvPr id="5" name="Footer Placeholder 4">
            <a:extLst>
              <a:ext uri="{FF2B5EF4-FFF2-40B4-BE49-F238E27FC236}">
                <a16:creationId xmlns:a16="http://schemas.microsoft.com/office/drawing/2014/main" id="{A6A2B304-F0D1-F6F8-10DC-92532C1FF4CC}"/>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B8924B4E-3608-2F94-A51F-F7FDB9A77EA8}"/>
              </a:ext>
            </a:extLst>
          </p:cNvPr>
          <p:cNvSpPr>
            <a:spLocks noGrp="1"/>
          </p:cNvSpPr>
          <p:nvPr>
            <p:ph type="sldNum" sz="quarter" idx="12"/>
          </p:nvPr>
        </p:nvSpPr>
        <p:spPr/>
        <p:txBody>
          <a:bodyPr/>
          <a:lstStyle>
            <a:lvl1pPr>
              <a:defRPr/>
            </a:lvl1pPr>
          </a:lstStyle>
          <a:p>
            <a:pPr>
              <a:defRPr/>
            </a:pPr>
            <a:fld id="{F91D7318-4A58-42E9-952C-1646D83D2DB7}" type="slidenum">
              <a:rPr lang="en-GB"/>
              <a:pPr>
                <a:defRPr/>
              </a:pPr>
              <a:t>‹#›</a:t>
            </a:fld>
            <a:endParaRPr lang="en-GB"/>
          </a:p>
        </p:txBody>
      </p:sp>
    </p:spTree>
    <p:extLst>
      <p:ext uri="{BB962C8B-B14F-4D97-AF65-F5344CB8AC3E}">
        <p14:creationId xmlns:p14="http://schemas.microsoft.com/office/powerpoint/2010/main" val="3367936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436569-5B1E-B5D4-958B-0FDDC34BC4B2}"/>
              </a:ext>
            </a:extLst>
          </p:cNvPr>
          <p:cNvSpPr>
            <a:spLocks noGrp="1"/>
          </p:cNvSpPr>
          <p:nvPr>
            <p:ph type="dt" sz="half" idx="10"/>
          </p:nvPr>
        </p:nvSpPr>
        <p:spPr/>
        <p:txBody>
          <a:bodyPr/>
          <a:lstStyle>
            <a:lvl1pPr>
              <a:defRPr/>
            </a:lvl1pPr>
          </a:lstStyle>
          <a:p>
            <a:pPr>
              <a:defRPr/>
            </a:pPr>
            <a:fld id="{BE2C19FB-23D7-4B89-864C-3CA6C87F78B6}" type="datetimeFigureOut">
              <a:rPr lang="en-GB"/>
              <a:pPr>
                <a:defRPr/>
              </a:pPr>
              <a:t>31/10/2025</a:t>
            </a:fld>
            <a:endParaRPr lang="en-GB" dirty="0"/>
          </a:p>
        </p:txBody>
      </p:sp>
      <p:sp>
        <p:nvSpPr>
          <p:cNvPr id="5" name="Slide Number Placeholder 5">
            <a:extLst>
              <a:ext uri="{FF2B5EF4-FFF2-40B4-BE49-F238E27FC236}">
                <a16:creationId xmlns:a16="http://schemas.microsoft.com/office/drawing/2014/main" id="{9C4420F3-9435-B874-9CCF-0D4FAAECAAA0}"/>
              </a:ext>
            </a:extLst>
          </p:cNvPr>
          <p:cNvSpPr>
            <a:spLocks noGrp="1"/>
          </p:cNvSpPr>
          <p:nvPr>
            <p:ph type="sldNum" sz="quarter" idx="11"/>
          </p:nvPr>
        </p:nvSpPr>
        <p:spPr/>
        <p:txBody>
          <a:bodyPr/>
          <a:lstStyle>
            <a:lvl1pPr>
              <a:defRPr/>
            </a:lvl1pPr>
          </a:lstStyle>
          <a:p>
            <a:pPr>
              <a:defRPr/>
            </a:pPr>
            <a:fld id="{AC35B05E-FBB3-4A78-8DF5-14840B43CA3C}" type="slidenum">
              <a:rPr lang="en-GB"/>
              <a:pPr>
                <a:defRPr/>
              </a:pPr>
              <a:t>‹#›</a:t>
            </a:fld>
            <a:endParaRPr lang="en-GB" dirty="0"/>
          </a:p>
        </p:txBody>
      </p:sp>
    </p:spTree>
    <p:extLst>
      <p:ext uri="{BB962C8B-B14F-4D97-AF65-F5344CB8AC3E}">
        <p14:creationId xmlns:p14="http://schemas.microsoft.com/office/powerpoint/2010/main" val="3080066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7DEBBF1-6D59-5658-8D33-016767635B3E}"/>
              </a:ext>
            </a:extLst>
          </p:cNvPr>
          <p:cNvSpPr>
            <a:spLocks noGrp="1"/>
          </p:cNvSpPr>
          <p:nvPr>
            <p:ph type="dt" sz="half" idx="10"/>
          </p:nvPr>
        </p:nvSpPr>
        <p:spPr/>
        <p:txBody>
          <a:bodyPr/>
          <a:lstStyle>
            <a:lvl1pPr>
              <a:defRPr/>
            </a:lvl1pPr>
          </a:lstStyle>
          <a:p>
            <a:pPr>
              <a:defRPr/>
            </a:pPr>
            <a:fld id="{5CFA1CE9-0FB9-45A4-B898-450B69CD9ED9}" type="datetimeFigureOut">
              <a:rPr lang="en-GB"/>
              <a:pPr>
                <a:defRPr/>
              </a:pPr>
              <a:t>31/10/2025</a:t>
            </a:fld>
            <a:endParaRPr lang="en-GB" dirty="0"/>
          </a:p>
        </p:txBody>
      </p:sp>
      <p:sp>
        <p:nvSpPr>
          <p:cNvPr id="6" name="Slide Number Placeholder 5">
            <a:extLst>
              <a:ext uri="{FF2B5EF4-FFF2-40B4-BE49-F238E27FC236}">
                <a16:creationId xmlns:a16="http://schemas.microsoft.com/office/drawing/2014/main" id="{9499A6FD-F852-9FFF-68BC-89CBA1D2CD3D}"/>
              </a:ext>
            </a:extLst>
          </p:cNvPr>
          <p:cNvSpPr>
            <a:spLocks noGrp="1"/>
          </p:cNvSpPr>
          <p:nvPr>
            <p:ph type="sldNum" sz="quarter" idx="11"/>
          </p:nvPr>
        </p:nvSpPr>
        <p:spPr/>
        <p:txBody>
          <a:bodyPr/>
          <a:lstStyle>
            <a:lvl1pPr>
              <a:defRPr/>
            </a:lvl1pPr>
          </a:lstStyle>
          <a:p>
            <a:pPr>
              <a:defRPr/>
            </a:pPr>
            <a:fld id="{AE29EC67-792C-4DA7-9125-AA712A4D9904}" type="slidenum">
              <a:rPr lang="en-GB"/>
              <a:pPr>
                <a:defRPr/>
              </a:pPr>
              <a:t>‹#›</a:t>
            </a:fld>
            <a:endParaRPr lang="en-GB" dirty="0"/>
          </a:p>
        </p:txBody>
      </p:sp>
    </p:spTree>
    <p:extLst>
      <p:ext uri="{BB962C8B-B14F-4D97-AF65-F5344CB8AC3E}">
        <p14:creationId xmlns:p14="http://schemas.microsoft.com/office/powerpoint/2010/main" val="3805652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4B8AB7F-6537-7334-ED32-8D86708CAE30}"/>
              </a:ext>
            </a:extLst>
          </p:cNvPr>
          <p:cNvSpPr>
            <a:spLocks noGrp="1"/>
          </p:cNvSpPr>
          <p:nvPr>
            <p:ph type="dt" sz="half" idx="10"/>
          </p:nvPr>
        </p:nvSpPr>
        <p:spPr/>
        <p:txBody>
          <a:bodyPr/>
          <a:lstStyle>
            <a:lvl1pPr>
              <a:defRPr/>
            </a:lvl1pPr>
          </a:lstStyle>
          <a:p>
            <a:pPr>
              <a:defRPr/>
            </a:pPr>
            <a:fld id="{0BCE625F-C669-4349-A226-9616B9315655}" type="datetimeFigureOut">
              <a:rPr lang="en-GB"/>
              <a:pPr>
                <a:defRPr/>
              </a:pPr>
              <a:t>31/10/2025</a:t>
            </a:fld>
            <a:endParaRPr lang="en-GB" dirty="0"/>
          </a:p>
        </p:txBody>
      </p:sp>
      <p:sp>
        <p:nvSpPr>
          <p:cNvPr id="8" name="Slide Number Placeholder 5">
            <a:extLst>
              <a:ext uri="{FF2B5EF4-FFF2-40B4-BE49-F238E27FC236}">
                <a16:creationId xmlns:a16="http://schemas.microsoft.com/office/drawing/2014/main" id="{9EDA6291-7527-A580-DAD6-D39F05C960E9}"/>
              </a:ext>
            </a:extLst>
          </p:cNvPr>
          <p:cNvSpPr>
            <a:spLocks noGrp="1"/>
          </p:cNvSpPr>
          <p:nvPr>
            <p:ph type="sldNum" sz="quarter" idx="11"/>
          </p:nvPr>
        </p:nvSpPr>
        <p:spPr/>
        <p:txBody>
          <a:bodyPr/>
          <a:lstStyle>
            <a:lvl1pPr>
              <a:defRPr/>
            </a:lvl1pPr>
          </a:lstStyle>
          <a:p>
            <a:pPr>
              <a:defRPr/>
            </a:pPr>
            <a:fld id="{54532FFB-8732-436E-8308-F4276DB75F9E}" type="slidenum">
              <a:rPr lang="en-GB"/>
              <a:pPr>
                <a:defRPr/>
              </a:pPr>
              <a:t>‹#›</a:t>
            </a:fld>
            <a:endParaRPr lang="en-GB" dirty="0"/>
          </a:p>
        </p:txBody>
      </p:sp>
    </p:spTree>
    <p:extLst>
      <p:ext uri="{BB962C8B-B14F-4D97-AF65-F5344CB8AC3E}">
        <p14:creationId xmlns:p14="http://schemas.microsoft.com/office/powerpoint/2010/main" val="2135632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C8F04E8-9EA2-3671-6EE9-696B05B9F264}"/>
              </a:ext>
            </a:extLst>
          </p:cNvPr>
          <p:cNvSpPr>
            <a:spLocks noGrp="1"/>
          </p:cNvSpPr>
          <p:nvPr>
            <p:ph type="dt" sz="half" idx="10"/>
          </p:nvPr>
        </p:nvSpPr>
        <p:spPr/>
        <p:txBody>
          <a:bodyPr/>
          <a:lstStyle>
            <a:lvl1pPr>
              <a:defRPr/>
            </a:lvl1pPr>
          </a:lstStyle>
          <a:p>
            <a:pPr>
              <a:defRPr/>
            </a:pPr>
            <a:fld id="{B87F8E34-B494-4695-8463-A84E7ABCDC2B}" type="datetimeFigureOut">
              <a:rPr lang="en-GB"/>
              <a:pPr>
                <a:defRPr/>
              </a:pPr>
              <a:t>31/10/2025</a:t>
            </a:fld>
            <a:endParaRPr lang="en-GB" dirty="0"/>
          </a:p>
        </p:txBody>
      </p:sp>
      <p:sp>
        <p:nvSpPr>
          <p:cNvPr id="4" name="Slide Number Placeholder 5">
            <a:extLst>
              <a:ext uri="{FF2B5EF4-FFF2-40B4-BE49-F238E27FC236}">
                <a16:creationId xmlns:a16="http://schemas.microsoft.com/office/drawing/2014/main" id="{28F8373D-6A13-0670-CA0B-E1D386974A51}"/>
              </a:ext>
            </a:extLst>
          </p:cNvPr>
          <p:cNvSpPr>
            <a:spLocks noGrp="1"/>
          </p:cNvSpPr>
          <p:nvPr>
            <p:ph type="sldNum" sz="quarter" idx="11"/>
          </p:nvPr>
        </p:nvSpPr>
        <p:spPr/>
        <p:txBody>
          <a:bodyPr/>
          <a:lstStyle>
            <a:lvl1pPr>
              <a:defRPr/>
            </a:lvl1pPr>
          </a:lstStyle>
          <a:p>
            <a:pPr>
              <a:defRPr/>
            </a:pPr>
            <a:fld id="{345F839A-5DAE-49C8-B987-0DA635575F6A}" type="slidenum">
              <a:rPr lang="en-GB"/>
              <a:pPr>
                <a:defRPr/>
              </a:pPr>
              <a:t>‹#›</a:t>
            </a:fld>
            <a:endParaRPr lang="en-GB" dirty="0"/>
          </a:p>
        </p:txBody>
      </p:sp>
    </p:spTree>
    <p:extLst>
      <p:ext uri="{BB962C8B-B14F-4D97-AF65-F5344CB8AC3E}">
        <p14:creationId xmlns:p14="http://schemas.microsoft.com/office/powerpoint/2010/main" val="1169423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A9E06E9-C42B-E86D-036E-E7F4263CBF62}"/>
              </a:ext>
            </a:extLst>
          </p:cNvPr>
          <p:cNvSpPr>
            <a:spLocks noGrp="1"/>
          </p:cNvSpPr>
          <p:nvPr>
            <p:ph type="dt" sz="half" idx="10"/>
          </p:nvPr>
        </p:nvSpPr>
        <p:spPr/>
        <p:txBody>
          <a:bodyPr/>
          <a:lstStyle>
            <a:lvl1pPr>
              <a:defRPr/>
            </a:lvl1pPr>
          </a:lstStyle>
          <a:p>
            <a:pPr>
              <a:defRPr/>
            </a:pPr>
            <a:fld id="{575A295C-E24D-44DA-817A-6388F4CB1AC5}" type="datetimeFigureOut">
              <a:rPr lang="en-GB"/>
              <a:pPr>
                <a:defRPr/>
              </a:pPr>
              <a:t>31/10/2025</a:t>
            </a:fld>
            <a:endParaRPr lang="en-GB" dirty="0"/>
          </a:p>
        </p:txBody>
      </p:sp>
      <p:sp>
        <p:nvSpPr>
          <p:cNvPr id="3" name="Slide Number Placeholder 5">
            <a:extLst>
              <a:ext uri="{FF2B5EF4-FFF2-40B4-BE49-F238E27FC236}">
                <a16:creationId xmlns:a16="http://schemas.microsoft.com/office/drawing/2014/main" id="{E678F824-CD86-8422-C086-BF8370108C92}"/>
              </a:ext>
            </a:extLst>
          </p:cNvPr>
          <p:cNvSpPr>
            <a:spLocks noGrp="1"/>
          </p:cNvSpPr>
          <p:nvPr>
            <p:ph type="sldNum" sz="quarter" idx="11"/>
          </p:nvPr>
        </p:nvSpPr>
        <p:spPr/>
        <p:txBody>
          <a:bodyPr/>
          <a:lstStyle>
            <a:lvl1pPr>
              <a:defRPr/>
            </a:lvl1pPr>
          </a:lstStyle>
          <a:p>
            <a:pPr>
              <a:defRPr/>
            </a:pPr>
            <a:fld id="{56A9E27A-5E12-48EC-B673-D09C46F7435F}" type="slidenum">
              <a:rPr lang="en-GB"/>
              <a:pPr>
                <a:defRPr/>
              </a:pPr>
              <a:t>‹#›</a:t>
            </a:fld>
            <a:endParaRPr lang="en-GB" dirty="0"/>
          </a:p>
        </p:txBody>
      </p:sp>
    </p:spTree>
    <p:extLst>
      <p:ext uri="{BB962C8B-B14F-4D97-AF65-F5344CB8AC3E}">
        <p14:creationId xmlns:p14="http://schemas.microsoft.com/office/powerpoint/2010/main" val="1967652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2A11C4D-12BC-2472-7BF1-1E769A973B3F}"/>
              </a:ext>
            </a:extLst>
          </p:cNvPr>
          <p:cNvSpPr>
            <a:spLocks noGrp="1"/>
          </p:cNvSpPr>
          <p:nvPr>
            <p:ph type="dt" sz="half" idx="10"/>
          </p:nvPr>
        </p:nvSpPr>
        <p:spPr/>
        <p:txBody>
          <a:bodyPr/>
          <a:lstStyle>
            <a:lvl1pPr>
              <a:defRPr/>
            </a:lvl1pPr>
          </a:lstStyle>
          <a:p>
            <a:pPr>
              <a:defRPr/>
            </a:pPr>
            <a:fld id="{763AE380-981F-4D00-BE93-87213776889A}" type="datetimeFigureOut">
              <a:rPr lang="en-GB"/>
              <a:pPr>
                <a:defRPr/>
              </a:pPr>
              <a:t>31/10/2025</a:t>
            </a:fld>
            <a:endParaRPr lang="en-GB" dirty="0"/>
          </a:p>
        </p:txBody>
      </p:sp>
      <p:sp>
        <p:nvSpPr>
          <p:cNvPr id="6" name="Slide Number Placeholder 5">
            <a:extLst>
              <a:ext uri="{FF2B5EF4-FFF2-40B4-BE49-F238E27FC236}">
                <a16:creationId xmlns:a16="http://schemas.microsoft.com/office/drawing/2014/main" id="{EA5BC539-9FB1-C77E-3CF4-5F6A91D8C195}"/>
              </a:ext>
            </a:extLst>
          </p:cNvPr>
          <p:cNvSpPr>
            <a:spLocks noGrp="1"/>
          </p:cNvSpPr>
          <p:nvPr>
            <p:ph type="sldNum" sz="quarter" idx="11"/>
          </p:nvPr>
        </p:nvSpPr>
        <p:spPr/>
        <p:txBody>
          <a:bodyPr/>
          <a:lstStyle>
            <a:lvl1pPr>
              <a:defRPr/>
            </a:lvl1pPr>
          </a:lstStyle>
          <a:p>
            <a:pPr>
              <a:defRPr/>
            </a:pPr>
            <a:fld id="{8046760F-2D41-46C8-88EF-F74448B02674}" type="slidenum">
              <a:rPr lang="en-GB"/>
              <a:pPr>
                <a:defRPr/>
              </a:pPr>
              <a:t>‹#›</a:t>
            </a:fld>
            <a:endParaRPr lang="en-GB" dirty="0"/>
          </a:p>
        </p:txBody>
      </p:sp>
    </p:spTree>
    <p:extLst>
      <p:ext uri="{BB962C8B-B14F-4D97-AF65-F5344CB8AC3E}">
        <p14:creationId xmlns:p14="http://schemas.microsoft.com/office/powerpoint/2010/main" val="3330680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066CF52-6BE7-3F8F-F0B2-3764073CA36A}"/>
              </a:ext>
            </a:extLst>
          </p:cNvPr>
          <p:cNvSpPr>
            <a:spLocks noGrp="1"/>
          </p:cNvSpPr>
          <p:nvPr>
            <p:ph type="dt" sz="half" idx="10"/>
          </p:nvPr>
        </p:nvSpPr>
        <p:spPr/>
        <p:txBody>
          <a:bodyPr/>
          <a:lstStyle>
            <a:lvl1pPr>
              <a:defRPr/>
            </a:lvl1pPr>
          </a:lstStyle>
          <a:p>
            <a:pPr>
              <a:defRPr/>
            </a:pPr>
            <a:fld id="{CC92FC67-325E-44BC-B0C2-BD846E132B71}" type="datetimeFigureOut">
              <a:rPr lang="en-GB"/>
              <a:pPr>
                <a:defRPr/>
              </a:pPr>
              <a:t>31/10/2025</a:t>
            </a:fld>
            <a:endParaRPr lang="en-GB" dirty="0"/>
          </a:p>
        </p:txBody>
      </p:sp>
      <p:sp>
        <p:nvSpPr>
          <p:cNvPr id="6" name="Slide Number Placeholder 5">
            <a:extLst>
              <a:ext uri="{FF2B5EF4-FFF2-40B4-BE49-F238E27FC236}">
                <a16:creationId xmlns:a16="http://schemas.microsoft.com/office/drawing/2014/main" id="{A43BC02E-453F-B50B-7AC0-D19BBD7A625C}"/>
              </a:ext>
            </a:extLst>
          </p:cNvPr>
          <p:cNvSpPr>
            <a:spLocks noGrp="1"/>
          </p:cNvSpPr>
          <p:nvPr>
            <p:ph type="sldNum" sz="quarter" idx="11"/>
          </p:nvPr>
        </p:nvSpPr>
        <p:spPr/>
        <p:txBody>
          <a:bodyPr/>
          <a:lstStyle>
            <a:lvl1pPr>
              <a:defRPr/>
            </a:lvl1pPr>
          </a:lstStyle>
          <a:p>
            <a:pPr>
              <a:defRPr/>
            </a:pPr>
            <a:fld id="{CFE6C102-E4E3-4297-9765-71AB93260696}" type="slidenum">
              <a:rPr lang="en-GB"/>
              <a:pPr>
                <a:defRPr/>
              </a:pPr>
              <a:t>‹#›</a:t>
            </a:fld>
            <a:endParaRPr lang="en-GB" dirty="0"/>
          </a:p>
        </p:txBody>
      </p:sp>
    </p:spTree>
    <p:extLst>
      <p:ext uri="{BB962C8B-B14F-4D97-AF65-F5344CB8AC3E}">
        <p14:creationId xmlns:p14="http://schemas.microsoft.com/office/powerpoint/2010/main" val="1389989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4D02B3-D05D-E3F1-0F12-BC19F00C8B2C}"/>
              </a:ext>
            </a:extLst>
          </p:cNvPr>
          <p:cNvSpPr>
            <a:spLocks noGrp="1"/>
          </p:cNvSpPr>
          <p:nvPr>
            <p:ph type="dt" sz="half" idx="10"/>
          </p:nvPr>
        </p:nvSpPr>
        <p:spPr/>
        <p:txBody>
          <a:bodyPr/>
          <a:lstStyle>
            <a:lvl1pPr>
              <a:defRPr/>
            </a:lvl1pPr>
          </a:lstStyle>
          <a:p>
            <a:pPr>
              <a:defRPr/>
            </a:pPr>
            <a:fld id="{A629E884-9848-40DD-A6EE-924FCBADB177}" type="datetimeFigureOut">
              <a:rPr lang="en-GB"/>
              <a:pPr>
                <a:defRPr/>
              </a:pPr>
              <a:t>31/10/2025</a:t>
            </a:fld>
            <a:endParaRPr lang="en-GB" dirty="0"/>
          </a:p>
        </p:txBody>
      </p:sp>
      <p:sp>
        <p:nvSpPr>
          <p:cNvPr id="5" name="Slide Number Placeholder 5">
            <a:extLst>
              <a:ext uri="{FF2B5EF4-FFF2-40B4-BE49-F238E27FC236}">
                <a16:creationId xmlns:a16="http://schemas.microsoft.com/office/drawing/2014/main" id="{6ACDBED3-ED5F-A062-7C04-EC36023C51B4}"/>
              </a:ext>
            </a:extLst>
          </p:cNvPr>
          <p:cNvSpPr>
            <a:spLocks noGrp="1"/>
          </p:cNvSpPr>
          <p:nvPr>
            <p:ph type="sldNum" sz="quarter" idx="11"/>
          </p:nvPr>
        </p:nvSpPr>
        <p:spPr/>
        <p:txBody>
          <a:bodyPr/>
          <a:lstStyle>
            <a:lvl1pPr>
              <a:defRPr/>
            </a:lvl1pPr>
          </a:lstStyle>
          <a:p>
            <a:pPr>
              <a:defRPr/>
            </a:pPr>
            <a:fld id="{1038BF61-9E47-42D0-9EC7-99F82D66C727}" type="slidenum">
              <a:rPr lang="en-GB"/>
              <a:pPr>
                <a:defRPr/>
              </a:pPr>
              <a:t>‹#›</a:t>
            </a:fld>
            <a:endParaRPr lang="en-GB" dirty="0"/>
          </a:p>
        </p:txBody>
      </p:sp>
    </p:spTree>
    <p:extLst>
      <p:ext uri="{BB962C8B-B14F-4D97-AF65-F5344CB8AC3E}">
        <p14:creationId xmlns:p14="http://schemas.microsoft.com/office/powerpoint/2010/main" val="3686342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194FE5-9C4D-D2F2-09B8-A3D962765FE4}"/>
              </a:ext>
            </a:extLst>
          </p:cNvPr>
          <p:cNvSpPr>
            <a:spLocks noGrp="1"/>
          </p:cNvSpPr>
          <p:nvPr>
            <p:ph type="dt" sz="half" idx="10"/>
          </p:nvPr>
        </p:nvSpPr>
        <p:spPr/>
        <p:txBody>
          <a:bodyPr/>
          <a:lstStyle>
            <a:lvl1pPr>
              <a:defRPr/>
            </a:lvl1pPr>
          </a:lstStyle>
          <a:p>
            <a:pPr>
              <a:defRPr/>
            </a:pPr>
            <a:fld id="{432950F0-CCE4-4E61-B0F2-1228F0856284}" type="datetimeFigureOut">
              <a:rPr lang="en-GB"/>
              <a:pPr>
                <a:defRPr/>
              </a:pPr>
              <a:t>31/10/2025</a:t>
            </a:fld>
            <a:endParaRPr lang="en-GB" dirty="0"/>
          </a:p>
        </p:txBody>
      </p:sp>
      <p:sp>
        <p:nvSpPr>
          <p:cNvPr id="5" name="Slide Number Placeholder 5">
            <a:extLst>
              <a:ext uri="{FF2B5EF4-FFF2-40B4-BE49-F238E27FC236}">
                <a16:creationId xmlns:a16="http://schemas.microsoft.com/office/drawing/2014/main" id="{6511B34D-A265-2E4C-C7FA-F13464536639}"/>
              </a:ext>
            </a:extLst>
          </p:cNvPr>
          <p:cNvSpPr>
            <a:spLocks noGrp="1"/>
          </p:cNvSpPr>
          <p:nvPr>
            <p:ph type="sldNum" sz="quarter" idx="11"/>
          </p:nvPr>
        </p:nvSpPr>
        <p:spPr/>
        <p:txBody>
          <a:bodyPr/>
          <a:lstStyle>
            <a:lvl1pPr>
              <a:defRPr/>
            </a:lvl1pPr>
          </a:lstStyle>
          <a:p>
            <a:pPr>
              <a:defRPr/>
            </a:pPr>
            <a:fld id="{54D501BB-B369-4A7C-B5D8-A32062142836}" type="slidenum">
              <a:rPr lang="en-GB"/>
              <a:pPr>
                <a:defRPr/>
              </a:pPr>
              <a:t>‹#›</a:t>
            </a:fld>
            <a:endParaRPr lang="en-GB" dirty="0"/>
          </a:p>
        </p:txBody>
      </p:sp>
    </p:spTree>
    <p:extLst>
      <p:ext uri="{BB962C8B-B14F-4D97-AF65-F5344CB8AC3E}">
        <p14:creationId xmlns:p14="http://schemas.microsoft.com/office/powerpoint/2010/main" val="2277025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AA312C0-8D18-D575-BBC0-06665432F563}"/>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F40A977-7DFD-77D7-130C-B193BDFCF94D}"/>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D6E8097-ED0F-2E05-1906-B82553F2C022}"/>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12C92822-529C-4877-AF6D-554B78D5A3DE}" type="datetimeFigureOut">
              <a:rPr lang="en-GB"/>
              <a:pPr>
                <a:defRPr/>
              </a:pPr>
              <a:t>31/10/2025</a:t>
            </a:fld>
            <a:endParaRPr lang="en-GB" dirty="0"/>
          </a:p>
        </p:txBody>
      </p:sp>
      <p:sp>
        <p:nvSpPr>
          <p:cNvPr id="6" name="Slide Number Placeholder 5">
            <a:extLst>
              <a:ext uri="{FF2B5EF4-FFF2-40B4-BE49-F238E27FC236}">
                <a16:creationId xmlns:a16="http://schemas.microsoft.com/office/drawing/2014/main" id="{75CB636E-0AB2-C3E2-AFD7-392A195E7E72}"/>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ED6193C3-C658-4FC7-8E2C-1CE61A7EB16E}"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B_YxWREmXdQ?start=8&amp;feature=oembed" TargetMode="External"/><Relationship Id="rId4" Type="http://schemas.openxmlformats.org/officeDocument/2006/relationships/hyperlink" Target="https://www.youtube.com/watch?v=B_YxWREmXdQ&amp;t=8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1B503F2F-A1D8-6C2A-605C-6062073CC5AC}"/>
              </a:ext>
            </a:extLst>
          </p:cNvPr>
          <p:cNvSpPr>
            <a:spLocks noGrp="1" noChangeArrowheads="1"/>
          </p:cNvSpPr>
          <p:nvPr>
            <p:ph type="ctrTitle"/>
          </p:nvPr>
        </p:nvSpPr>
        <p:spPr>
          <a:xfrm>
            <a:off x="755650" y="1484313"/>
            <a:ext cx="7772400" cy="1470025"/>
          </a:xfrm>
        </p:spPr>
        <p:txBody>
          <a:bodyPr/>
          <a:lstStyle/>
          <a:p>
            <a:pPr eaLnBrk="1" hangingPunct="1"/>
            <a:r>
              <a:rPr lang="en-GB" altLang="en-US" sz="3600" b="1" dirty="0">
                <a:solidFill>
                  <a:schemeClr val="bg1"/>
                </a:solidFill>
                <a:cs typeface="Arial" panose="020B0604020202020204" pitchFamily="34" charset="0"/>
              </a:rPr>
              <a:t>Changemakers: Building your Personal Brand for Sustainable Employment (BMHP5015_LON)</a:t>
            </a:r>
          </a:p>
        </p:txBody>
      </p:sp>
      <p:sp>
        <p:nvSpPr>
          <p:cNvPr id="6147" name="TextBox 4">
            <a:extLst>
              <a:ext uri="{FF2B5EF4-FFF2-40B4-BE49-F238E27FC236}">
                <a16:creationId xmlns:a16="http://schemas.microsoft.com/office/drawing/2014/main" id="{44F105B8-96DE-9810-4FD6-93590432AC75}"/>
              </a:ext>
            </a:extLst>
          </p:cNvPr>
          <p:cNvSpPr txBox="1">
            <a:spLocks noChangeArrowheads="1"/>
          </p:cNvSpPr>
          <p:nvPr/>
        </p:nvSpPr>
        <p:spPr bwMode="auto">
          <a:xfrm>
            <a:off x="249237" y="3371850"/>
            <a:ext cx="8785225" cy="261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b="1" u="sng" dirty="0">
                <a:solidFill>
                  <a:schemeClr val="bg1"/>
                </a:solidFill>
                <a:cs typeface="Arial" panose="020B0604020202020204" pitchFamily="34" charset="0"/>
              </a:rPr>
              <a:t>Week 5</a:t>
            </a:r>
          </a:p>
          <a:p>
            <a:pPr algn="ctr" eaLnBrk="1" hangingPunct="1">
              <a:spcBef>
                <a:spcPct val="0"/>
              </a:spcBef>
              <a:buFontTx/>
              <a:buNone/>
            </a:pPr>
            <a:r>
              <a:rPr lang="en-GB" altLang="en-US" b="1" dirty="0">
                <a:solidFill>
                  <a:schemeClr val="bg1"/>
                </a:solidFill>
                <a:cs typeface="Arial" panose="020B0604020202020204" pitchFamily="34" charset="0"/>
              </a:rPr>
              <a:t> </a:t>
            </a:r>
          </a:p>
          <a:p>
            <a:pPr algn="ctr" eaLnBrk="1" hangingPunct="1">
              <a:spcBef>
                <a:spcPct val="0"/>
              </a:spcBef>
              <a:buFontTx/>
              <a:buNone/>
            </a:pPr>
            <a:r>
              <a:rPr lang="en-GB" altLang="en-US" b="1" dirty="0">
                <a:solidFill>
                  <a:schemeClr val="bg1"/>
                </a:solidFill>
                <a:cs typeface="Arial" panose="020B0604020202020204" pitchFamily="34" charset="0"/>
              </a:rPr>
              <a:t>Unit 3-Topic 1: Creating your own luck </a:t>
            </a:r>
          </a:p>
          <a:p>
            <a:pPr algn="ctr" eaLnBrk="1" hangingPunct="1">
              <a:spcBef>
                <a:spcPct val="0"/>
              </a:spcBef>
              <a:buFontTx/>
              <a:buNone/>
            </a:pPr>
            <a:r>
              <a:rPr lang="en-GB" altLang="en-US" b="1" dirty="0">
                <a:solidFill>
                  <a:schemeClr val="bg1"/>
                </a:solidFill>
                <a:cs typeface="Arial" panose="020B0604020202020204" pitchFamily="34" charset="0"/>
              </a:rPr>
              <a:t>       Unit 3-Topic 2: Identifying career opportunities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09CBE525-686B-AA39-6CFA-B0D987B421FC}"/>
              </a:ext>
            </a:extLst>
          </p:cNvPr>
          <p:cNvSpPr>
            <a:spLocks noGrp="1" noChangeArrowheads="1"/>
          </p:cNvSpPr>
          <p:nvPr>
            <p:ph type="title"/>
          </p:nvPr>
        </p:nvSpPr>
        <p:spPr>
          <a:xfrm>
            <a:off x="457200" y="274638"/>
            <a:ext cx="8075613" cy="1143000"/>
          </a:xfrm>
        </p:spPr>
        <p:txBody>
          <a:bodyPr/>
          <a:lstStyle/>
          <a:p>
            <a:pPr eaLnBrk="1" hangingPunct="1"/>
            <a:r>
              <a:rPr lang="en-GB" altLang="en-US" sz="4000" b="1"/>
              <a:t>Module Aim &amp; </a:t>
            </a:r>
            <a:br>
              <a:rPr lang="en-GB" altLang="en-US" sz="4000" b="1"/>
            </a:br>
            <a:r>
              <a:rPr lang="en-GB" altLang="en-US" sz="4000" b="1"/>
              <a:t>Learning Objectives</a:t>
            </a:r>
          </a:p>
        </p:txBody>
      </p:sp>
      <p:sp>
        <p:nvSpPr>
          <p:cNvPr id="7171" name="Content Placeholder 2">
            <a:extLst>
              <a:ext uri="{FF2B5EF4-FFF2-40B4-BE49-F238E27FC236}">
                <a16:creationId xmlns:a16="http://schemas.microsoft.com/office/drawing/2014/main" id="{6B93946E-EC91-6B35-B531-3F49E0BF7207}"/>
              </a:ext>
            </a:extLst>
          </p:cNvPr>
          <p:cNvSpPr>
            <a:spLocks noGrp="1" noChangeArrowheads="1"/>
          </p:cNvSpPr>
          <p:nvPr>
            <p:ph idx="1"/>
          </p:nvPr>
        </p:nvSpPr>
        <p:spPr>
          <a:xfrm>
            <a:off x="457200" y="1600200"/>
            <a:ext cx="8229600" cy="3916363"/>
          </a:xfrm>
        </p:spPr>
        <p:txBody>
          <a:bodyPr/>
          <a:lstStyle/>
          <a:p>
            <a:pPr marL="0" indent="0" algn="just" eaLnBrk="1" hangingPunct="1">
              <a:spcBef>
                <a:spcPts val="1200"/>
              </a:spcBef>
              <a:buFont typeface="Arial" panose="020B0604020202020204" pitchFamily="34" charset="0"/>
              <a:buNone/>
            </a:pPr>
            <a:r>
              <a:rPr lang="en-GB" altLang="en-US" sz="1800" b="1">
                <a:latin typeface="Arial" panose="020B0604020202020204" pitchFamily="34" charset="0"/>
              </a:rPr>
              <a:t>AIM:</a:t>
            </a:r>
          </a:p>
          <a:p>
            <a:pPr marL="0" indent="0" algn="just" eaLnBrk="1" hangingPunct="1">
              <a:spcBef>
                <a:spcPts val="1200"/>
              </a:spcBef>
              <a:buFont typeface="Arial" panose="020B0604020202020204" pitchFamily="34" charset="0"/>
              <a:buNone/>
            </a:pPr>
            <a:r>
              <a:rPr lang="en-GB" altLang="en-US" sz="1800">
                <a:latin typeface="Arial" panose="020B0604020202020204" pitchFamily="34" charset="0"/>
                <a:cs typeface="Times New Roman" panose="02020603050405020304" pitchFamily="18" charset="0"/>
              </a:rPr>
              <a:t>To build the skills and competencies necessary for career resilience and professional development for the future work context.</a:t>
            </a:r>
          </a:p>
          <a:p>
            <a:pPr marL="0" indent="0" algn="just" eaLnBrk="1" hangingPunct="1">
              <a:spcBef>
                <a:spcPts val="1200"/>
              </a:spcBef>
              <a:buFont typeface="Arial" panose="020B0604020202020204" pitchFamily="34" charset="0"/>
              <a:buNone/>
            </a:pPr>
            <a:endParaRPr lang="en-GB" altLang="en-US" sz="1800">
              <a:latin typeface="Times New Roman" panose="02020603050405020304" pitchFamily="18" charset="0"/>
              <a:cs typeface="Times New Roman" panose="02020603050405020304" pitchFamily="18" charset="0"/>
            </a:endParaRPr>
          </a:p>
          <a:p>
            <a:pPr marL="0" indent="0" algn="just" eaLnBrk="1" hangingPunct="1">
              <a:spcBef>
                <a:spcPts val="1200"/>
              </a:spcBef>
              <a:buFont typeface="Arial" panose="020B0604020202020204" pitchFamily="34" charset="0"/>
              <a:buNone/>
            </a:pPr>
            <a:r>
              <a:rPr lang="en-GB" altLang="en-US" sz="1800" b="1">
                <a:latin typeface="Arial" panose="020B0604020202020204" pitchFamily="34" charset="0"/>
                <a:cs typeface="Times New Roman" panose="02020603050405020304" pitchFamily="18" charset="0"/>
              </a:rPr>
              <a:t>LEARNING OUTCOMES</a:t>
            </a:r>
            <a:endParaRPr lang="en-GB" altLang="en-US" sz="1800">
              <a:latin typeface="Times New Roman" panose="02020603050405020304" pitchFamily="18" charset="0"/>
              <a:cs typeface="Times New Roman" panose="02020603050405020304" pitchFamily="18" charset="0"/>
            </a:endParaRPr>
          </a:p>
          <a:p>
            <a:pPr marL="0" indent="0" algn="just" eaLnBrk="1">
              <a:buFont typeface="Wingdings" panose="05000000000000000000" pitchFamily="2" charset="2"/>
              <a:buChar char="Ø"/>
            </a:pPr>
            <a:r>
              <a:rPr lang="en-GB" altLang="en-US" sz="1800">
                <a:latin typeface="Arial" panose="020B0604020202020204" pitchFamily="34" charset="0"/>
                <a:cs typeface="Times New Roman" panose="02020603050405020304" pitchFamily="18" charset="0"/>
              </a:rPr>
              <a:t>Upon the successful completion of this module, the student should be able to:</a:t>
            </a:r>
            <a:endParaRPr lang="en-GB" altLang="en-US" sz="1800">
              <a:latin typeface="Times New Roman" panose="02020603050405020304" pitchFamily="18" charset="0"/>
              <a:cs typeface="Times New Roman" panose="02020603050405020304" pitchFamily="18" charset="0"/>
            </a:endParaRPr>
          </a:p>
          <a:p>
            <a:pPr marL="0" indent="0" algn="just" eaLnBrk="1" hangingPunct="1">
              <a:spcBef>
                <a:spcPts val="1200"/>
              </a:spcBef>
              <a:buFont typeface="Wingdings" panose="05000000000000000000" pitchFamily="2" charset="2"/>
              <a:buChar char="Ø"/>
            </a:pPr>
            <a:r>
              <a:rPr lang="en-GB" altLang="en-US" sz="1800">
                <a:latin typeface="Arial" panose="020B0604020202020204" pitchFamily="34" charset="0"/>
                <a:cs typeface="Times New Roman" panose="02020603050405020304" pitchFamily="18" charset="0"/>
              </a:rPr>
              <a:t>Evaluate personal employability skills and their congruence with the skills required for professional practice in a real or simulated environment.</a:t>
            </a:r>
            <a:endParaRPr lang="en-GB" altLang="en-US" sz="1800">
              <a:latin typeface="Times New Roman" panose="02020603050405020304" pitchFamily="18" charset="0"/>
              <a:cs typeface="Times New Roman" panose="02020603050405020304" pitchFamily="18" charset="0"/>
            </a:endParaRPr>
          </a:p>
          <a:p>
            <a:pPr marL="0" indent="0" algn="just" eaLnBrk="1" hangingPunct="1">
              <a:spcBef>
                <a:spcPts val="1200"/>
              </a:spcBef>
              <a:buFont typeface="Wingdings" panose="05000000000000000000" pitchFamily="2" charset="2"/>
              <a:buChar char="Ø"/>
            </a:pPr>
            <a:r>
              <a:rPr lang="en-GB" altLang="en-US" sz="1800">
                <a:latin typeface="Arial" panose="020B0604020202020204" pitchFamily="34" charset="0"/>
                <a:cs typeface="Times New Roman" panose="02020603050405020304" pitchFamily="18" charset="0"/>
              </a:rPr>
              <a:t>Build a personal brand and promote a professional identity for a specific opportunity.</a:t>
            </a:r>
            <a:endParaRPr lang="en-GB" altLang="en-US" sz="1800">
              <a:latin typeface="Times New Roman" panose="02020603050405020304" pitchFamily="18" charset="0"/>
              <a:cs typeface="Times New Roman" panose="02020603050405020304" pitchFamily="18" charset="0"/>
            </a:endParaRPr>
          </a:p>
          <a:p>
            <a:pPr marL="0" indent="0" eaLnBrk="1" hangingPunct="1"/>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FF9E8EE-4D63-EBFD-0E9F-D8D27F85DDF0}"/>
              </a:ext>
            </a:extLst>
          </p:cNvPr>
          <p:cNvSpPr>
            <a:spLocks noGrp="1" noChangeArrowheads="1"/>
          </p:cNvSpPr>
          <p:nvPr>
            <p:ph type="title"/>
          </p:nvPr>
        </p:nvSpPr>
        <p:spPr>
          <a:xfrm>
            <a:off x="457200" y="188640"/>
            <a:ext cx="8229600" cy="792088"/>
          </a:xfrm>
        </p:spPr>
        <p:txBody>
          <a:bodyPr/>
          <a:lstStyle/>
          <a:p>
            <a:pPr eaLnBrk="1" hangingPunct="1"/>
            <a:r>
              <a:rPr lang="en-GB" altLang="en-US" sz="4000" b="1" dirty="0"/>
              <a:t>Lesson objectives </a:t>
            </a:r>
          </a:p>
        </p:txBody>
      </p:sp>
      <p:sp>
        <p:nvSpPr>
          <p:cNvPr id="8195" name="Content Placeholder 2">
            <a:extLst>
              <a:ext uri="{FF2B5EF4-FFF2-40B4-BE49-F238E27FC236}">
                <a16:creationId xmlns:a16="http://schemas.microsoft.com/office/drawing/2014/main" id="{B4573B13-6078-8874-AB2B-4C2A4E94DFD8}"/>
              </a:ext>
            </a:extLst>
          </p:cNvPr>
          <p:cNvSpPr>
            <a:spLocks noGrp="1" noChangeArrowheads="1"/>
          </p:cNvSpPr>
          <p:nvPr>
            <p:ph idx="1"/>
          </p:nvPr>
        </p:nvSpPr>
        <p:spPr>
          <a:xfrm>
            <a:off x="457200" y="1628800"/>
            <a:ext cx="8229600" cy="3916362"/>
          </a:xfrm>
        </p:spPr>
        <p:txBody>
          <a:bodyPr/>
          <a:lstStyle/>
          <a:p>
            <a:pPr eaLnBrk="1" hangingPunct="1">
              <a:defRPr/>
            </a:pPr>
            <a:r>
              <a:rPr lang="en-GB" altLang="en-US" sz="2800" dirty="0"/>
              <a:t>Discuss perception</a:t>
            </a:r>
          </a:p>
          <a:p>
            <a:pPr eaLnBrk="1" hangingPunct="1">
              <a:defRPr/>
            </a:pPr>
            <a:r>
              <a:rPr lang="en-GB" altLang="en-US" sz="2800" dirty="0"/>
              <a:t>Discuss how to achieve success and find luck in the health and social care profession, considering key points</a:t>
            </a:r>
          </a:p>
          <a:p>
            <a:pPr eaLnBrk="1" hangingPunct="1">
              <a:defRPr/>
            </a:pPr>
            <a:r>
              <a:rPr lang="en-GB" altLang="en-US" sz="2800" dirty="0"/>
              <a:t>Understand Serendipity mindset </a:t>
            </a:r>
          </a:p>
          <a:p>
            <a:pPr eaLnBrk="1" hangingPunct="1">
              <a:defRPr/>
            </a:pPr>
            <a:r>
              <a:rPr lang="en-GB" altLang="en-US" sz="2800" dirty="0"/>
              <a:t>Discuss starch goal</a:t>
            </a:r>
          </a:p>
          <a:p>
            <a:pPr eaLnBrk="1" hangingPunct="1">
              <a:defRPr/>
            </a:pPr>
            <a:r>
              <a:rPr lang="en-GB" altLang="en-US" sz="2800" dirty="0"/>
              <a:t>Discuss traditional and modern recruitment</a:t>
            </a:r>
          </a:p>
          <a:p>
            <a:pPr eaLnBrk="1" hangingPunct="1">
              <a:defRPr/>
            </a:pPr>
            <a:r>
              <a:rPr lang="en-GB" altLang="en-US" sz="2800" dirty="0"/>
              <a:t>Discuss work value</a:t>
            </a:r>
          </a:p>
          <a:p>
            <a:pPr eaLnBrk="1" hangingPunct="1">
              <a:defRPr/>
            </a:pPr>
            <a:endParaRPr lang="en-GB" altLang="en-US" sz="2800"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marL="0" indent="0" eaLnBrk="1" hangingPunct="1">
              <a:buFont typeface="Arial" panose="020B0604020202020204" pitchFamily="34" charset="0"/>
              <a:buNone/>
              <a:defRPr/>
            </a:pPr>
            <a:r>
              <a:rPr lang="en-GB" altLang="en-US" dirty="0"/>
              <a:t> </a:t>
            </a:r>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5C451F4-3BC9-2C8F-FAA8-7E87C07222BD}"/>
              </a:ext>
            </a:extLst>
          </p:cNvPr>
          <p:cNvSpPr>
            <a:spLocks noGrp="1" noChangeArrowheads="1"/>
          </p:cNvSpPr>
          <p:nvPr>
            <p:ph type="title"/>
          </p:nvPr>
        </p:nvSpPr>
        <p:spPr/>
        <p:txBody>
          <a:bodyPr/>
          <a:lstStyle/>
          <a:p>
            <a:r>
              <a:rPr lang="en-GB" altLang="en-US" sz="2800" b="1" dirty="0"/>
              <a:t>Individual task</a:t>
            </a:r>
            <a:br>
              <a:rPr lang="en-GB" altLang="en-US" sz="2800" b="1" dirty="0"/>
            </a:br>
            <a:r>
              <a:rPr lang="en-GB" altLang="en-US" sz="2800" b="1" dirty="0"/>
              <a:t>look at the below pictures and write your answer what do you see in this pictures ?</a:t>
            </a:r>
          </a:p>
        </p:txBody>
      </p:sp>
      <p:pic>
        <p:nvPicPr>
          <p:cNvPr id="9219" name="Content Placeholder 3">
            <a:extLst>
              <a:ext uri="{FF2B5EF4-FFF2-40B4-BE49-F238E27FC236}">
                <a16:creationId xmlns:a16="http://schemas.microsoft.com/office/drawing/2014/main" id="{BCB466CD-FFD1-EBEF-C891-2E231A4068F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0685" t="11032" r="4851" b="15422"/>
          <a:stretch>
            <a:fillRect/>
          </a:stretch>
        </p:blipFill>
        <p:spPr>
          <a:xfrm>
            <a:off x="107950" y="2030413"/>
            <a:ext cx="3455988" cy="2559050"/>
          </a:xfrm>
        </p:spPr>
      </p:pic>
      <p:pic>
        <p:nvPicPr>
          <p:cNvPr id="9220" name="Picture 4">
            <a:extLst>
              <a:ext uri="{FF2B5EF4-FFF2-40B4-BE49-F238E27FC236}">
                <a16:creationId xmlns:a16="http://schemas.microsoft.com/office/drawing/2014/main" id="{F53AA2EA-5CDC-6387-572F-46DA8C95B6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838" y="1892300"/>
            <a:ext cx="2087562" cy="274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5">
            <a:extLst>
              <a:ext uri="{FF2B5EF4-FFF2-40B4-BE49-F238E27FC236}">
                <a16:creationId xmlns:a16="http://schemas.microsoft.com/office/drawing/2014/main" id="{A6B7ACEE-069C-693B-B220-E266FB73FA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1863" y="1892300"/>
            <a:ext cx="2833687" cy="305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03E6C8E-D482-2076-76FB-DAA8D0BF1797}"/>
              </a:ext>
            </a:extLst>
          </p:cNvPr>
          <p:cNvSpPr>
            <a:spLocks noGrp="1" noChangeArrowheads="1"/>
          </p:cNvSpPr>
          <p:nvPr>
            <p:ph type="title"/>
          </p:nvPr>
        </p:nvSpPr>
        <p:spPr>
          <a:xfrm>
            <a:off x="457200" y="188913"/>
            <a:ext cx="8229600" cy="346075"/>
          </a:xfrm>
        </p:spPr>
        <p:txBody>
          <a:bodyPr/>
          <a:lstStyle/>
          <a:p>
            <a:r>
              <a:rPr lang="en-GB" altLang="en-US" sz="3600" b="1"/>
              <a:t>Seeing things differently</a:t>
            </a:r>
          </a:p>
        </p:txBody>
      </p:sp>
      <p:pic>
        <p:nvPicPr>
          <p:cNvPr id="3" name="Picture 2">
            <a:extLst>
              <a:ext uri="{FF2B5EF4-FFF2-40B4-BE49-F238E27FC236}">
                <a16:creationId xmlns:a16="http://schemas.microsoft.com/office/drawing/2014/main" id="{7229FD71-B3F2-58CE-8D41-EB75C12BE6AC}"/>
              </a:ext>
            </a:extLst>
          </p:cNvPr>
          <p:cNvPicPr>
            <a:picLocks noChangeAspect="1"/>
          </p:cNvPicPr>
          <p:nvPr/>
        </p:nvPicPr>
        <p:blipFill>
          <a:blip r:embed="rId2"/>
          <a:stretch>
            <a:fillRect/>
          </a:stretch>
        </p:blipFill>
        <p:spPr>
          <a:xfrm>
            <a:off x="1798079" y="723753"/>
            <a:ext cx="5547841" cy="2176461"/>
          </a:xfrm>
          <a:prstGeom prst="rect">
            <a:avLst/>
          </a:prstGeom>
        </p:spPr>
      </p:pic>
      <p:pic>
        <p:nvPicPr>
          <p:cNvPr id="4" name="Picture 3">
            <a:extLst>
              <a:ext uri="{FF2B5EF4-FFF2-40B4-BE49-F238E27FC236}">
                <a16:creationId xmlns:a16="http://schemas.microsoft.com/office/drawing/2014/main" id="{3B6A6467-7C2E-89C6-FFF1-700903D85BF6}"/>
              </a:ext>
            </a:extLst>
          </p:cNvPr>
          <p:cNvPicPr>
            <a:picLocks noChangeAspect="1"/>
          </p:cNvPicPr>
          <p:nvPr/>
        </p:nvPicPr>
        <p:blipFill>
          <a:blip r:embed="rId3"/>
          <a:stretch>
            <a:fillRect/>
          </a:stretch>
        </p:blipFill>
        <p:spPr>
          <a:xfrm>
            <a:off x="1764547" y="3110311"/>
            <a:ext cx="5547841" cy="1511939"/>
          </a:xfrm>
          <a:prstGeom prst="rect">
            <a:avLst/>
          </a:prstGeom>
        </p:spPr>
      </p:pic>
      <p:pic>
        <p:nvPicPr>
          <p:cNvPr id="5" name="Picture 4">
            <a:extLst>
              <a:ext uri="{FF2B5EF4-FFF2-40B4-BE49-F238E27FC236}">
                <a16:creationId xmlns:a16="http://schemas.microsoft.com/office/drawing/2014/main" id="{67361108-4998-6B58-522F-18F3582CE399}"/>
              </a:ext>
            </a:extLst>
          </p:cNvPr>
          <p:cNvPicPr>
            <a:picLocks noChangeAspect="1"/>
          </p:cNvPicPr>
          <p:nvPr/>
        </p:nvPicPr>
        <p:blipFill>
          <a:blip r:embed="rId4"/>
          <a:stretch>
            <a:fillRect/>
          </a:stretch>
        </p:blipFill>
        <p:spPr>
          <a:xfrm>
            <a:off x="1764547" y="4902463"/>
            <a:ext cx="5614903" cy="57307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C1D7FB2-013C-4CF1-9740-526C8D3213E8}"/>
              </a:ext>
            </a:extLst>
          </p:cNvPr>
          <p:cNvSpPr>
            <a:spLocks noGrp="1" noChangeArrowheads="1"/>
          </p:cNvSpPr>
          <p:nvPr>
            <p:ph type="title"/>
          </p:nvPr>
        </p:nvSpPr>
        <p:spPr>
          <a:xfrm>
            <a:off x="457200" y="274638"/>
            <a:ext cx="8229600" cy="576262"/>
          </a:xfrm>
        </p:spPr>
        <p:txBody>
          <a:bodyPr/>
          <a:lstStyle/>
          <a:p>
            <a:r>
              <a:rPr lang="en-GB" altLang="en-US" sz="3600" b="1"/>
              <a:t>Seeing things differently</a:t>
            </a:r>
          </a:p>
        </p:txBody>
      </p:sp>
      <p:sp>
        <p:nvSpPr>
          <p:cNvPr id="11269" name="Content Placeholder 3">
            <a:extLst>
              <a:ext uri="{FF2B5EF4-FFF2-40B4-BE49-F238E27FC236}">
                <a16:creationId xmlns:a16="http://schemas.microsoft.com/office/drawing/2014/main" id="{6B215680-3B7A-38FE-CEE2-EE0AB667138A}"/>
              </a:ext>
            </a:extLst>
          </p:cNvPr>
          <p:cNvSpPr>
            <a:spLocks noGrp="1" noChangeArrowheads="1"/>
          </p:cNvSpPr>
          <p:nvPr>
            <p:ph idx="1"/>
          </p:nvPr>
        </p:nvSpPr>
        <p:spPr>
          <a:xfrm>
            <a:off x="2987675" y="7029450"/>
            <a:ext cx="8229600" cy="3916363"/>
          </a:xfrm>
        </p:spPr>
        <p:txBody>
          <a:bodyPr/>
          <a:lstStyle/>
          <a:p>
            <a:endParaRPr lang="en-GB" altLang="en-US"/>
          </a:p>
        </p:txBody>
      </p:sp>
      <p:pic>
        <p:nvPicPr>
          <p:cNvPr id="2" name="Picture 1">
            <a:extLst>
              <a:ext uri="{FF2B5EF4-FFF2-40B4-BE49-F238E27FC236}">
                <a16:creationId xmlns:a16="http://schemas.microsoft.com/office/drawing/2014/main" id="{B8F253E2-E5F4-8043-1550-6A43F5A47A26}"/>
              </a:ext>
            </a:extLst>
          </p:cNvPr>
          <p:cNvPicPr>
            <a:picLocks noChangeAspect="1"/>
          </p:cNvPicPr>
          <p:nvPr/>
        </p:nvPicPr>
        <p:blipFill>
          <a:blip r:embed="rId3"/>
          <a:stretch>
            <a:fillRect/>
          </a:stretch>
        </p:blipFill>
        <p:spPr>
          <a:xfrm>
            <a:off x="1742417" y="986698"/>
            <a:ext cx="5657578" cy="1377815"/>
          </a:xfrm>
          <a:prstGeom prst="rect">
            <a:avLst/>
          </a:prstGeom>
        </p:spPr>
      </p:pic>
      <p:pic>
        <p:nvPicPr>
          <p:cNvPr id="3" name="Picture 2">
            <a:extLst>
              <a:ext uri="{FF2B5EF4-FFF2-40B4-BE49-F238E27FC236}">
                <a16:creationId xmlns:a16="http://schemas.microsoft.com/office/drawing/2014/main" id="{7174E6D2-7853-3A70-C425-607ED94AA40A}"/>
              </a:ext>
            </a:extLst>
          </p:cNvPr>
          <p:cNvPicPr>
            <a:picLocks noChangeAspect="1"/>
          </p:cNvPicPr>
          <p:nvPr/>
        </p:nvPicPr>
        <p:blipFill>
          <a:blip r:embed="rId4"/>
          <a:stretch>
            <a:fillRect/>
          </a:stretch>
        </p:blipFill>
        <p:spPr>
          <a:xfrm>
            <a:off x="1803382" y="2592841"/>
            <a:ext cx="5535648" cy="1347333"/>
          </a:xfrm>
          <a:prstGeom prst="rect">
            <a:avLst/>
          </a:prstGeom>
        </p:spPr>
      </p:pic>
      <p:pic>
        <p:nvPicPr>
          <p:cNvPr id="4" name="Picture 3">
            <a:extLst>
              <a:ext uri="{FF2B5EF4-FFF2-40B4-BE49-F238E27FC236}">
                <a16:creationId xmlns:a16="http://schemas.microsoft.com/office/drawing/2014/main" id="{C555A7BD-CF36-2F30-F601-340A854AFC7A}"/>
              </a:ext>
            </a:extLst>
          </p:cNvPr>
          <p:cNvPicPr>
            <a:picLocks noChangeAspect="1"/>
          </p:cNvPicPr>
          <p:nvPr/>
        </p:nvPicPr>
        <p:blipFill>
          <a:blip r:embed="rId5"/>
          <a:stretch>
            <a:fillRect/>
          </a:stretch>
        </p:blipFill>
        <p:spPr>
          <a:xfrm>
            <a:off x="1791189" y="4168502"/>
            <a:ext cx="5547841" cy="123149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08728A2-262B-29BE-64DD-A5478D7A933C}"/>
              </a:ext>
            </a:extLst>
          </p:cNvPr>
          <p:cNvSpPr>
            <a:spLocks noGrp="1" noChangeArrowheads="1"/>
          </p:cNvSpPr>
          <p:nvPr>
            <p:ph type="title"/>
          </p:nvPr>
        </p:nvSpPr>
        <p:spPr/>
        <p:txBody>
          <a:bodyPr/>
          <a:lstStyle/>
          <a:p>
            <a:r>
              <a:rPr lang="en-GB" altLang="en-US" sz="3600" b="1"/>
              <a:t>Discuss in groups</a:t>
            </a:r>
          </a:p>
        </p:txBody>
      </p:sp>
      <p:sp>
        <p:nvSpPr>
          <p:cNvPr id="13315" name="Content Placeholder 2">
            <a:extLst>
              <a:ext uri="{FF2B5EF4-FFF2-40B4-BE49-F238E27FC236}">
                <a16:creationId xmlns:a16="http://schemas.microsoft.com/office/drawing/2014/main" id="{893F40FD-6166-608A-AF45-2673A61058CD}"/>
              </a:ext>
            </a:extLst>
          </p:cNvPr>
          <p:cNvSpPr>
            <a:spLocks noGrp="1" noChangeArrowheads="1"/>
          </p:cNvSpPr>
          <p:nvPr>
            <p:ph idx="1"/>
          </p:nvPr>
        </p:nvSpPr>
        <p:spPr>
          <a:xfrm>
            <a:off x="457200" y="1600200"/>
            <a:ext cx="8229600" cy="3916363"/>
          </a:xfrm>
        </p:spPr>
        <p:txBody>
          <a:bodyPr/>
          <a:lstStyle/>
          <a:p>
            <a:pPr marL="0" indent="0">
              <a:buFont typeface="Arial" panose="020B0604020202020204" pitchFamily="34" charset="0"/>
              <a:buNone/>
            </a:pPr>
            <a:r>
              <a:rPr lang="en-GB" altLang="en-US" dirty="0"/>
              <a:t>Why changing perspective in health and social care is important?</a:t>
            </a:r>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dirty="0"/>
              <a:t>Write your ideas in this week’s Forum on Moodle.</a:t>
            </a:r>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dirty="0"/>
              <a:t>Share with the class. </a:t>
            </a:r>
            <a:br>
              <a:rPr lang="en-GB" altLang="en-US" dirty="0"/>
            </a:br>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4A0D5BE-EE53-718F-C93F-05E3BFCD5CE9}"/>
              </a:ext>
            </a:extLst>
          </p:cNvPr>
          <p:cNvSpPr>
            <a:spLocks noGrp="1" noChangeArrowheads="1"/>
          </p:cNvSpPr>
          <p:nvPr>
            <p:ph type="title"/>
          </p:nvPr>
        </p:nvSpPr>
        <p:spPr/>
        <p:txBody>
          <a:bodyPr/>
          <a:lstStyle/>
          <a:p>
            <a:r>
              <a:rPr lang="en-GB" altLang="en-US" sz="3600" b="1" dirty="0"/>
              <a:t>Importance of changing perspective in health and social care</a:t>
            </a:r>
          </a:p>
        </p:txBody>
      </p:sp>
      <p:sp>
        <p:nvSpPr>
          <p:cNvPr id="3" name="Content Placeholder 2">
            <a:extLst>
              <a:ext uri="{FF2B5EF4-FFF2-40B4-BE49-F238E27FC236}">
                <a16:creationId xmlns:a16="http://schemas.microsoft.com/office/drawing/2014/main" id="{3993BEF2-4A17-B9E9-C6A9-98B5B939E21A}"/>
              </a:ext>
            </a:extLst>
          </p:cNvPr>
          <p:cNvSpPr>
            <a:spLocks noGrp="1"/>
          </p:cNvSpPr>
          <p:nvPr>
            <p:ph idx="1"/>
          </p:nvPr>
        </p:nvSpPr>
        <p:spPr>
          <a:xfrm>
            <a:off x="539552" y="1988840"/>
            <a:ext cx="8229600" cy="3456384"/>
          </a:xfrm>
        </p:spPr>
        <p:txBody>
          <a:bodyPr/>
          <a:lstStyle/>
          <a:p>
            <a:pPr marL="0" indent="0">
              <a:buFont typeface="Arial" panose="020B0604020202020204" pitchFamily="34" charset="0"/>
              <a:buNone/>
              <a:defRPr/>
            </a:pPr>
            <a:r>
              <a:rPr lang="en-GB" sz="2400" dirty="0"/>
              <a:t>Changing perspective in health and social care is important because it allows for:</a:t>
            </a:r>
          </a:p>
          <a:p>
            <a:pPr marL="0" indent="0">
              <a:buFont typeface="Arial" panose="020B0604020202020204" pitchFamily="34" charset="0"/>
              <a:buNone/>
              <a:defRPr/>
            </a:pPr>
            <a:endParaRPr lang="en-GB" sz="2400" dirty="0"/>
          </a:p>
          <a:p>
            <a:pPr>
              <a:defRPr/>
            </a:pPr>
            <a:r>
              <a:rPr lang="en-GB" sz="2400" dirty="0"/>
              <a:t>A shift from focusing on individual health to population-based health, considering social factors.</a:t>
            </a:r>
          </a:p>
          <a:p>
            <a:pPr>
              <a:defRPr/>
            </a:pPr>
            <a:endParaRPr lang="en-GB" sz="2400" dirty="0"/>
          </a:p>
          <a:p>
            <a:pPr>
              <a:defRPr/>
            </a:pPr>
            <a:r>
              <a:rPr lang="en-GB" sz="2400" dirty="0"/>
              <a:t>Adaptation to new challenges, such as those presented by the COVID-19 pandemic.</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984FC0F-2625-2E7A-D2CC-2806FB8D28E5}"/>
              </a:ext>
            </a:extLst>
          </p:cNvPr>
          <p:cNvSpPr>
            <a:spLocks noGrp="1" noChangeArrowheads="1"/>
          </p:cNvSpPr>
          <p:nvPr>
            <p:ph type="title"/>
          </p:nvPr>
        </p:nvSpPr>
        <p:spPr/>
        <p:txBody>
          <a:bodyPr/>
          <a:lstStyle/>
          <a:p>
            <a:r>
              <a:rPr lang="en-GB" altLang="en-US" sz="3600" b="1" dirty="0"/>
              <a:t>Importance of changing perspective in health and social care</a:t>
            </a:r>
          </a:p>
        </p:txBody>
      </p:sp>
      <p:sp>
        <p:nvSpPr>
          <p:cNvPr id="15363" name="Content Placeholder 2">
            <a:extLst>
              <a:ext uri="{FF2B5EF4-FFF2-40B4-BE49-F238E27FC236}">
                <a16:creationId xmlns:a16="http://schemas.microsoft.com/office/drawing/2014/main" id="{05781D1D-A960-8955-DF40-0FBEC57428BF}"/>
              </a:ext>
            </a:extLst>
          </p:cNvPr>
          <p:cNvSpPr>
            <a:spLocks noGrp="1" noChangeArrowheads="1"/>
          </p:cNvSpPr>
          <p:nvPr>
            <p:ph idx="1"/>
          </p:nvPr>
        </p:nvSpPr>
        <p:spPr>
          <a:xfrm>
            <a:off x="477019" y="2420888"/>
            <a:ext cx="8229600" cy="2333625"/>
          </a:xfrm>
        </p:spPr>
        <p:txBody>
          <a:bodyPr/>
          <a:lstStyle/>
          <a:p>
            <a:r>
              <a:rPr lang="en-GB" altLang="en-US" sz="2800" dirty="0"/>
              <a:t>Addressing both behavioural and social causes of health inequalities.</a:t>
            </a:r>
          </a:p>
          <a:p>
            <a:r>
              <a:rPr lang="en-GB" altLang="en-US" sz="2800" dirty="0"/>
              <a:t>Continuous improvement in care provision due to changes in people’s lives.</a:t>
            </a:r>
          </a:p>
          <a:p>
            <a:endParaRPr lang="en-GB" altLang="en-US" sz="2800" dirty="0"/>
          </a:p>
        </p:txBody>
      </p:sp>
      <p:sp>
        <p:nvSpPr>
          <p:cNvPr id="15364" name="TextBox 4">
            <a:extLst>
              <a:ext uri="{FF2B5EF4-FFF2-40B4-BE49-F238E27FC236}">
                <a16:creationId xmlns:a16="http://schemas.microsoft.com/office/drawing/2014/main" id="{E145CFA1-52B9-8B1C-ADBA-6168990574D9}"/>
              </a:ext>
            </a:extLst>
          </p:cNvPr>
          <p:cNvSpPr txBox="1">
            <a:spLocks noChangeArrowheads="1"/>
          </p:cNvSpPr>
          <p:nvPr/>
        </p:nvSpPr>
        <p:spPr bwMode="auto">
          <a:xfrm>
            <a:off x="6814691" y="5157192"/>
            <a:ext cx="187210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dirty="0"/>
              <a:t>(Bury, 2013)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E641EB42-2BBD-96E3-4557-2FDD96FC11A4}"/>
              </a:ext>
            </a:extLst>
          </p:cNvPr>
          <p:cNvSpPr>
            <a:spLocks noGrp="1" noChangeArrowheads="1"/>
          </p:cNvSpPr>
          <p:nvPr>
            <p:ph type="title"/>
          </p:nvPr>
        </p:nvSpPr>
        <p:spPr/>
        <p:txBody>
          <a:bodyPr/>
          <a:lstStyle/>
          <a:p>
            <a:r>
              <a:rPr lang="en-GB" altLang="en-US" b="1"/>
              <a:t>Success and luck </a:t>
            </a:r>
          </a:p>
        </p:txBody>
      </p:sp>
      <p:pic>
        <p:nvPicPr>
          <p:cNvPr id="3" name="Picture 2">
            <a:extLst>
              <a:ext uri="{FF2B5EF4-FFF2-40B4-BE49-F238E27FC236}">
                <a16:creationId xmlns:a16="http://schemas.microsoft.com/office/drawing/2014/main" id="{4630EE31-AAFE-5C9C-1226-4753BD9677F0}"/>
              </a:ext>
            </a:extLst>
          </p:cNvPr>
          <p:cNvPicPr>
            <a:picLocks noChangeAspect="1"/>
          </p:cNvPicPr>
          <p:nvPr/>
        </p:nvPicPr>
        <p:blipFill>
          <a:blip r:embed="rId2"/>
          <a:stretch>
            <a:fillRect/>
          </a:stretch>
        </p:blipFill>
        <p:spPr>
          <a:xfrm>
            <a:off x="1907817" y="1804275"/>
            <a:ext cx="5328366" cy="324945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0EB7CD5-76FE-8E8D-AD6A-E402A8AECD74}"/>
              </a:ext>
            </a:extLst>
          </p:cNvPr>
          <p:cNvSpPr>
            <a:spLocks noGrp="1" noChangeArrowheads="1"/>
          </p:cNvSpPr>
          <p:nvPr>
            <p:ph type="title"/>
          </p:nvPr>
        </p:nvSpPr>
        <p:spPr>
          <a:xfrm>
            <a:off x="457200" y="274638"/>
            <a:ext cx="8229600" cy="828675"/>
          </a:xfrm>
        </p:spPr>
        <p:txBody>
          <a:bodyPr/>
          <a:lstStyle/>
          <a:p>
            <a:r>
              <a:rPr lang="en-GB" altLang="en-US" b="1"/>
              <a:t>Success and Luck</a:t>
            </a:r>
          </a:p>
        </p:txBody>
      </p:sp>
      <p:pic>
        <p:nvPicPr>
          <p:cNvPr id="3" name="Picture 2">
            <a:extLst>
              <a:ext uri="{FF2B5EF4-FFF2-40B4-BE49-F238E27FC236}">
                <a16:creationId xmlns:a16="http://schemas.microsoft.com/office/drawing/2014/main" id="{F8BBE926-FBE9-A0C2-4216-D2596B703B14}"/>
              </a:ext>
            </a:extLst>
          </p:cNvPr>
          <p:cNvPicPr>
            <a:picLocks noChangeAspect="1"/>
          </p:cNvPicPr>
          <p:nvPr/>
        </p:nvPicPr>
        <p:blipFill>
          <a:blip r:embed="rId3"/>
          <a:stretch>
            <a:fillRect/>
          </a:stretch>
        </p:blipFill>
        <p:spPr>
          <a:xfrm>
            <a:off x="1295116" y="1654910"/>
            <a:ext cx="6553768" cy="354818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96F0D557-2831-E48B-83E2-F8C093CD49D7}"/>
              </a:ext>
            </a:extLst>
          </p:cNvPr>
          <p:cNvSpPr>
            <a:spLocks noGrp="1" noChangeArrowheads="1"/>
          </p:cNvSpPr>
          <p:nvPr>
            <p:ph type="title"/>
          </p:nvPr>
        </p:nvSpPr>
        <p:spPr>
          <a:xfrm>
            <a:off x="457200" y="274638"/>
            <a:ext cx="8229600" cy="633412"/>
          </a:xfrm>
        </p:spPr>
        <p:txBody>
          <a:bodyPr/>
          <a:lstStyle/>
          <a:p>
            <a:r>
              <a:rPr lang="en-GB" altLang="en-US" b="1"/>
              <a:t>Pair work: Success and luck</a:t>
            </a:r>
          </a:p>
        </p:txBody>
      </p:sp>
      <p:sp>
        <p:nvSpPr>
          <p:cNvPr id="19459" name="Content Placeholder 2">
            <a:extLst>
              <a:ext uri="{FF2B5EF4-FFF2-40B4-BE49-F238E27FC236}">
                <a16:creationId xmlns:a16="http://schemas.microsoft.com/office/drawing/2014/main" id="{190DD7EB-F51E-40F3-2445-4C2CD46A3054}"/>
              </a:ext>
            </a:extLst>
          </p:cNvPr>
          <p:cNvSpPr>
            <a:spLocks noGrp="1" noChangeArrowheads="1"/>
          </p:cNvSpPr>
          <p:nvPr>
            <p:ph idx="1"/>
          </p:nvPr>
        </p:nvSpPr>
        <p:spPr>
          <a:xfrm>
            <a:off x="611560" y="1556792"/>
            <a:ext cx="8229600" cy="3024187"/>
          </a:xfrm>
        </p:spPr>
        <p:txBody>
          <a:bodyPr/>
          <a:lstStyle/>
          <a:p>
            <a:pPr marL="0" indent="0">
              <a:buFont typeface="Arial" panose="020B0604020202020204" pitchFamily="34" charset="0"/>
              <a:buNone/>
            </a:pPr>
            <a:r>
              <a:rPr lang="en-GB" altLang="en-US" dirty="0"/>
              <a:t>How to achieve success and find luck in the health and social care profession? </a:t>
            </a:r>
          </a:p>
          <a:p>
            <a:pPr marL="0" indent="0">
              <a:buFont typeface="Arial" panose="020B0604020202020204" pitchFamily="34" charset="0"/>
              <a:buNone/>
            </a:pPr>
            <a:endParaRPr lang="en-GB" altLang="en-US" dirty="0">
              <a:solidFill>
                <a:schemeClr val="accent1"/>
              </a:solidFill>
            </a:endParaRPr>
          </a:p>
          <a:p>
            <a:pPr marL="0" indent="0">
              <a:buFont typeface="Arial" panose="020B0604020202020204" pitchFamily="34" charset="0"/>
              <a:buNone/>
            </a:pPr>
            <a:r>
              <a:rPr lang="en-GB" altLang="en-US" dirty="0">
                <a:solidFill>
                  <a:srgbClr val="0070C0"/>
                </a:solidFill>
              </a:rPr>
              <a:t>Discuss with your peer and write your answer in this week’s Forum on Moodle.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CE6C143D-F906-1DC3-670D-5C05195BA449}"/>
              </a:ext>
            </a:extLst>
          </p:cNvPr>
          <p:cNvSpPr>
            <a:spLocks noGrp="1" noChangeArrowheads="1"/>
          </p:cNvSpPr>
          <p:nvPr>
            <p:ph type="title"/>
          </p:nvPr>
        </p:nvSpPr>
        <p:spPr>
          <a:xfrm>
            <a:off x="457200" y="274638"/>
            <a:ext cx="8229600" cy="561975"/>
          </a:xfrm>
        </p:spPr>
        <p:txBody>
          <a:bodyPr/>
          <a:lstStyle/>
          <a:p>
            <a:r>
              <a:rPr lang="en-GB" altLang="en-US" sz="4000" b="1"/>
              <a:t>Success and luck</a:t>
            </a:r>
          </a:p>
        </p:txBody>
      </p:sp>
      <p:sp>
        <p:nvSpPr>
          <p:cNvPr id="3" name="Content Placeholder 2">
            <a:extLst>
              <a:ext uri="{FF2B5EF4-FFF2-40B4-BE49-F238E27FC236}">
                <a16:creationId xmlns:a16="http://schemas.microsoft.com/office/drawing/2014/main" id="{4D44E185-1DD6-6A20-B44B-2A4380E3FD5E}"/>
              </a:ext>
            </a:extLst>
          </p:cNvPr>
          <p:cNvSpPr>
            <a:spLocks noGrp="1"/>
          </p:cNvSpPr>
          <p:nvPr>
            <p:ph idx="1"/>
          </p:nvPr>
        </p:nvSpPr>
        <p:spPr>
          <a:xfrm>
            <a:off x="539750" y="1038225"/>
            <a:ext cx="8229600" cy="3916363"/>
          </a:xfrm>
        </p:spPr>
        <p:txBody>
          <a:bodyPr/>
          <a:lstStyle/>
          <a:p>
            <a:pPr marL="0" indent="0">
              <a:buFont typeface="Arial" panose="020B0604020202020204" pitchFamily="34" charset="0"/>
              <a:buNone/>
              <a:defRPr/>
            </a:pPr>
            <a:r>
              <a:rPr lang="en-GB" sz="2800" dirty="0"/>
              <a:t>To achieve success and find luck in the health and social care profession, consider these key points:</a:t>
            </a:r>
          </a:p>
          <a:p>
            <a:pPr>
              <a:defRPr/>
            </a:pPr>
            <a:endParaRPr lang="en-GB" sz="2800" dirty="0"/>
          </a:p>
          <a:p>
            <a:pPr marL="0" indent="0">
              <a:buFont typeface="Arial" panose="020B0604020202020204" pitchFamily="34" charset="0"/>
              <a:buNone/>
              <a:defRPr/>
            </a:pPr>
            <a:r>
              <a:rPr lang="en-GB" sz="2800" b="1" dirty="0"/>
              <a:t>Foster communication and interpersonal skills</a:t>
            </a:r>
            <a:r>
              <a:rPr lang="en-GB" sz="2800" dirty="0"/>
              <a:t>: Empathy and understanding are crucial for patient care.</a:t>
            </a:r>
          </a:p>
          <a:p>
            <a:pPr marL="0" indent="0">
              <a:buFont typeface="Arial" panose="020B0604020202020204" pitchFamily="34" charset="0"/>
              <a:buNone/>
              <a:defRPr/>
            </a:pPr>
            <a:endParaRPr lang="en-GB" sz="2800" dirty="0"/>
          </a:p>
          <a:p>
            <a:pPr marL="0" indent="0">
              <a:buFont typeface="Arial" panose="020B0604020202020204" pitchFamily="34" charset="0"/>
              <a:buNone/>
              <a:defRPr/>
            </a:pPr>
            <a:r>
              <a:rPr lang="en-GB" sz="2800" b="1" dirty="0"/>
              <a:t>Remain organised: </a:t>
            </a:r>
            <a:r>
              <a:rPr lang="en-GB" sz="2800" dirty="0"/>
              <a:t>Keep track of tasks and responsibilities efficiently.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B588FB7-C4F2-C5C3-25D5-2B9C8C7DD36D}"/>
              </a:ext>
            </a:extLst>
          </p:cNvPr>
          <p:cNvSpPr>
            <a:spLocks noGrp="1" noChangeArrowheads="1"/>
          </p:cNvSpPr>
          <p:nvPr>
            <p:ph type="title"/>
          </p:nvPr>
        </p:nvSpPr>
        <p:spPr>
          <a:xfrm>
            <a:off x="457200" y="274638"/>
            <a:ext cx="8229600" cy="561975"/>
          </a:xfrm>
        </p:spPr>
        <p:txBody>
          <a:bodyPr/>
          <a:lstStyle/>
          <a:p>
            <a:r>
              <a:rPr lang="en-GB" altLang="en-US" sz="4000" b="1"/>
              <a:t>Success and luck</a:t>
            </a:r>
          </a:p>
        </p:txBody>
      </p:sp>
      <p:sp>
        <p:nvSpPr>
          <p:cNvPr id="21507" name="Content Placeholder 2">
            <a:extLst>
              <a:ext uri="{FF2B5EF4-FFF2-40B4-BE49-F238E27FC236}">
                <a16:creationId xmlns:a16="http://schemas.microsoft.com/office/drawing/2014/main" id="{CA64F0EF-FFB5-F338-CBAE-CA705B092748}"/>
              </a:ext>
            </a:extLst>
          </p:cNvPr>
          <p:cNvSpPr>
            <a:spLocks noGrp="1" noChangeArrowheads="1"/>
          </p:cNvSpPr>
          <p:nvPr>
            <p:ph idx="1"/>
          </p:nvPr>
        </p:nvSpPr>
        <p:spPr>
          <a:xfrm>
            <a:off x="539552" y="1042194"/>
            <a:ext cx="8229600" cy="4156075"/>
          </a:xfrm>
        </p:spPr>
        <p:txBody>
          <a:bodyPr/>
          <a:lstStyle/>
          <a:p>
            <a:pPr marL="0" indent="0">
              <a:buFont typeface="Arial" panose="020B0604020202020204" pitchFamily="34" charset="0"/>
              <a:buNone/>
            </a:pPr>
            <a:r>
              <a:rPr lang="en-GB" altLang="en-US" sz="2400" b="1" dirty="0"/>
              <a:t>Always be restrained</a:t>
            </a:r>
            <a:r>
              <a:rPr lang="en-GB" altLang="en-US" sz="2400" dirty="0"/>
              <a:t>: Maintain confidentiality and trust with patients.</a:t>
            </a:r>
          </a:p>
          <a:p>
            <a:pPr marL="0" indent="0">
              <a:buFont typeface="Arial" panose="020B0604020202020204" pitchFamily="34" charset="0"/>
              <a:buNone/>
            </a:pPr>
            <a:r>
              <a:rPr lang="en-GB" altLang="en-US" sz="2400" b="1" dirty="0"/>
              <a:t>Manage stress effectively</a:t>
            </a:r>
            <a:r>
              <a:rPr lang="en-GB" altLang="en-US" sz="2400" dirty="0"/>
              <a:t>: Learn coping mechanisms to handle high-pressure situations.</a:t>
            </a:r>
          </a:p>
          <a:p>
            <a:pPr marL="0" indent="0">
              <a:buFont typeface="Arial" panose="020B0604020202020204" pitchFamily="34" charset="0"/>
              <a:buNone/>
            </a:pPr>
            <a:r>
              <a:rPr lang="en-GB" altLang="en-US" sz="2400" b="1" dirty="0"/>
              <a:t>Maintain a flexible work schedule</a:t>
            </a:r>
            <a:r>
              <a:rPr lang="en-GB" altLang="en-US" sz="2400" dirty="0"/>
              <a:t>: Be prepared for varying shifts and patient needs.</a:t>
            </a:r>
          </a:p>
          <a:p>
            <a:pPr marL="0" indent="0">
              <a:buFont typeface="Arial" panose="020B0604020202020204" pitchFamily="34" charset="0"/>
              <a:buNone/>
            </a:pPr>
            <a:r>
              <a:rPr lang="en-GB" altLang="en-US" sz="2400" b="1" dirty="0"/>
              <a:t>Stay educated</a:t>
            </a:r>
            <a:r>
              <a:rPr lang="en-GB" altLang="en-US" sz="2400" dirty="0"/>
              <a:t>: Keep up with the latest developments in healthcare.</a:t>
            </a:r>
          </a:p>
          <a:p>
            <a:pPr marL="0" indent="0">
              <a:buFont typeface="Arial" panose="020B0604020202020204" pitchFamily="34" charset="0"/>
              <a:buNone/>
            </a:pPr>
            <a:r>
              <a:rPr lang="en-GB" altLang="en-US" sz="2400" b="1" dirty="0"/>
              <a:t>Network often</a:t>
            </a:r>
            <a:r>
              <a:rPr lang="en-GB" altLang="en-US" sz="2400" dirty="0"/>
              <a:t>: Build relationships with other professionals in the field.</a:t>
            </a:r>
          </a:p>
        </p:txBody>
      </p:sp>
      <p:sp>
        <p:nvSpPr>
          <p:cNvPr id="21508" name="TextBox 4">
            <a:extLst>
              <a:ext uri="{FF2B5EF4-FFF2-40B4-BE49-F238E27FC236}">
                <a16:creationId xmlns:a16="http://schemas.microsoft.com/office/drawing/2014/main" id="{0FCB87FF-29A2-BF54-65A5-92D517CAC11E}"/>
              </a:ext>
            </a:extLst>
          </p:cNvPr>
          <p:cNvSpPr txBox="1">
            <a:spLocks noChangeArrowheads="1"/>
          </p:cNvSpPr>
          <p:nvPr/>
        </p:nvSpPr>
        <p:spPr bwMode="auto">
          <a:xfrm>
            <a:off x="6372200" y="5191770"/>
            <a:ext cx="20882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t>(</a:t>
            </a:r>
            <a:r>
              <a:rPr lang="en-GB" altLang="en-US" sz="1800" dirty="0" err="1"/>
              <a:t>Aicinena</a:t>
            </a:r>
            <a:r>
              <a:rPr lang="en-GB" altLang="en-US" sz="1800" dirty="0"/>
              <a:t>, 2013)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747E69DC-C715-146F-0874-364D588EE06C}"/>
              </a:ext>
            </a:extLst>
          </p:cNvPr>
          <p:cNvSpPr>
            <a:spLocks noGrp="1" noChangeArrowheads="1"/>
          </p:cNvSpPr>
          <p:nvPr>
            <p:ph type="title"/>
          </p:nvPr>
        </p:nvSpPr>
        <p:spPr>
          <a:xfrm>
            <a:off x="441325" y="642938"/>
            <a:ext cx="8229600" cy="706437"/>
          </a:xfrm>
        </p:spPr>
        <p:txBody>
          <a:bodyPr/>
          <a:lstStyle/>
          <a:p>
            <a:r>
              <a:rPr lang="en-GB" altLang="en-US" b="1"/>
              <a:t>Individual task:</a:t>
            </a:r>
            <a:br>
              <a:rPr lang="en-GB" altLang="en-US" b="1"/>
            </a:br>
            <a:endParaRPr lang="en-GB" altLang="en-US" b="1"/>
          </a:p>
        </p:txBody>
      </p:sp>
      <p:sp>
        <p:nvSpPr>
          <p:cNvPr id="22531" name="Content Placeholder 1">
            <a:extLst>
              <a:ext uri="{FF2B5EF4-FFF2-40B4-BE49-F238E27FC236}">
                <a16:creationId xmlns:a16="http://schemas.microsoft.com/office/drawing/2014/main" id="{61D0331E-7FD9-9C30-EBBE-1B362E388605}"/>
              </a:ext>
            </a:extLst>
          </p:cNvPr>
          <p:cNvSpPr>
            <a:spLocks noGrp="1" noChangeArrowheads="1"/>
          </p:cNvSpPr>
          <p:nvPr>
            <p:ph idx="1"/>
          </p:nvPr>
        </p:nvSpPr>
        <p:spPr>
          <a:xfrm>
            <a:off x="457200" y="1600200"/>
            <a:ext cx="8229600" cy="3916363"/>
          </a:xfrm>
        </p:spPr>
        <p:txBody>
          <a:bodyPr/>
          <a:lstStyle/>
          <a:p>
            <a:pPr marL="0" indent="0">
              <a:buFont typeface="Arial" panose="020B0604020202020204" pitchFamily="34" charset="0"/>
              <a:buNone/>
            </a:pPr>
            <a:r>
              <a:rPr lang="en-GB" altLang="en-US" dirty="0"/>
              <a:t>Search online to find what does Serendipity mindset mean? </a:t>
            </a:r>
          </a:p>
          <a:p>
            <a:pPr marL="0" indent="0">
              <a:buFont typeface="Arial" panose="020B0604020202020204" pitchFamily="34" charset="0"/>
              <a:buNone/>
            </a:pPr>
            <a:endParaRPr lang="en-GB" altLang="en-US" dirty="0">
              <a:solidFill>
                <a:schemeClr val="accent1"/>
              </a:solidFill>
            </a:endParaRPr>
          </a:p>
          <a:p>
            <a:pPr marL="0" indent="0">
              <a:buFont typeface="Arial" panose="020B0604020202020204" pitchFamily="34" charset="0"/>
              <a:buNone/>
            </a:pPr>
            <a:r>
              <a:rPr lang="en-GB" altLang="en-US" dirty="0">
                <a:solidFill>
                  <a:srgbClr val="0070C0"/>
                </a:solidFill>
              </a:rPr>
              <a:t>Write your answer on this week’s Forum on Moodle.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E11EA2E-446B-A12F-7E96-9FA333FE553C}"/>
              </a:ext>
            </a:extLst>
          </p:cNvPr>
          <p:cNvSpPr>
            <a:spLocks noGrp="1" noChangeArrowheads="1"/>
          </p:cNvSpPr>
          <p:nvPr>
            <p:ph type="title"/>
          </p:nvPr>
        </p:nvSpPr>
        <p:spPr/>
        <p:txBody>
          <a:bodyPr/>
          <a:lstStyle/>
          <a:p>
            <a:r>
              <a:rPr lang="en-GB" altLang="en-US" sz="4000" b="1"/>
              <a:t>Let's watch and understand Serendipity</a:t>
            </a:r>
          </a:p>
        </p:txBody>
      </p:sp>
      <p:pic>
        <p:nvPicPr>
          <p:cNvPr id="2" name="Online Media 1" title="What is Serendipity | Explained in 2 min">
            <a:hlinkClick r:id="" action="ppaction://media"/>
            <a:extLst>
              <a:ext uri="{FF2B5EF4-FFF2-40B4-BE49-F238E27FC236}">
                <a16:creationId xmlns:a16="http://schemas.microsoft.com/office/drawing/2014/main" id="{0AA968CC-3CCE-5116-AEBB-0AA7EE3C9FDF}"/>
              </a:ext>
            </a:extLst>
          </p:cNvPr>
          <p:cNvPicPr>
            <a:picLocks noGrp="1" noRot="1" noChangeAspect="1"/>
          </p:cNvPicPr>
          <p:nvPr>
            <p:ph idx="1"/>
            <a:videoFile r:link="rId1"/>
          </p:nvPr>
        </p:nvPicPr>
        <p:blipFill>
          <a:blip r:embed="rId3"/>
          <a:stretch>
            <a:fillRect/>
          </a:stretch>
        </p:blipFill>
        <p:spPr>
          <a:xfrm>
            <a:off x="1930922" y="1700808"/>
            <a:ext cx="5282155" cy="2983988"/>
          </a:xfrm>
          <a:prstGeom prst="rect">
            <a:avLst/>
          </a:prstGeom>
        </p:spPr>
      </p:pic>
      <p:sp>
        <p:nvSpPr>
          <p:cNvPr id="5" name="TextBox 4">
            <a:extLst>
              <a:ext uri="{FF2B5EF4-FFF2-40B4-BE49-F238E27FC236}">
                <a16:creationId xmlns:a16="http://schemas.microsoft.com/office/drawing/2014/main" id="{C16AEC65-C385-BA51-F027-F6AFA0BC4EDE}"/>
              </a:ext>
            </a:extLst>
          </p:cNvPr>
          <p:cNvSpPr txBox="1"/>
          <p:nvPr/>
        </p:nvSpPr>
        <p:spPr>
          <a:xfrm>
            <a:off x="1691680" y="4869160"/>
            <a:ext cx="6118212" cy="369332"/>
          </a:xfrm>
          <a:prstGeom prst="rect">
            <a:avLst/>
          </a:prstGeom>
          <a:noFill/>
        </p:spPr>
        <p:txBody>
          <a:bodyPr wrap="square">
            <a:spAutoFit/>
          </a:bodyPr>
          <a:lstStyle/>
          <a:p>
            <a:r>
              <a:rPr lang="en-GB" dirty="0">
                <a:hlinkClick r:id="rId4"/>
              </a:rPr>
              <a:t>What is Serendipity | Explained in 2 min (youtube.com)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5C6DF472-8A84-57F1-49D6-481299A5A304}"/>
              </a:ext>
            </a:extLst>
          </p:cNvPr>
          <p:cNvSpPr>
            <a:spLocks noGrp="1" noChangeArrowheads="1"/>
          </p:cNvSpPr>
          <p:nvPr>
            <p:ph type="title"/>
          </p:nvPr>
        </p:nvSpPr>
        <p:spPr>
          <a:xfrm>
            <a:off x="457200" y="274638"/>
            <a:ext cx="8229600" cy="490537"/>
          </a:xfrm>
        </p:spPr>
        <p:txBody>
          <a:bodyPr/>
          <a:lstStyle/>
          <a:p>
            <a:r>
              <a:rPr lang="en-GB" altLang="en-US" sz="3200" b="1"/>
              <a:t>Serendipity (luck, fortune) mindset </a:t>
            </a:r>
          </a:p>
        </p:txBody>
      </p:sp>
      <p:sp>
        <p:nvSpPr>
          <p:cNvPr id="24579" name="Content Placeholder 2">
            <a:extLst>
              <a:ext uri="{FF2B5EF4-FFF2-40B4-BE49-F238E27FC236}">
                <a16:creationId xmlns:a16="http://schemas.microsoft.com/office/drawing/2014/main" id="{DC70AA0B-DB82-CA72-901D-777653382919}"/>
              </a:ext>
            </a:extLst>
          </p:cNvPr>
          <p:cNvSpPr>
            <a:spLocks noGrp="1" noChangeArrowheads="1"/>
          </p:cNvSpPr>
          <p:nvPr>
            <p:ph idx="1"/>
          </p:nvPr>
        </p:nvSpPr>
        <p:spPr>
          <a:xfrm>
            <a:off x="469032" y="1340768"/>
            <a:ext cx="8229600" cy="3527425"/>
          </a:xfrm>
        </p:spPr>
        <p:txBody>
          <a:bodyPr/>
          <a:lstStyle/>
          <a:p>
            <a:r>
              <a:rPr lang="en-GB" altLang="en-US" sz="2800" dirty="0"/>
              <a:t>Serendipity can be defined as the ability to find valuable or agreeable things when we are not looking for them. </a:t>
            </a:r>
          </a:p>
          <a:p>
            <a:r>
              <a:rPr lang="en-GB" altLang="en-US" sz="2800" dirty="0"/>
              <a:t>It is not the same as luck, because serendipity can be planned.  </a:t>
            </a:r>
          </a:p>
          <a:p>
            <a:r>
              <a:rPr lang="en-GB" altLang="en-US" sz="2800" dirty="0"/>
              <a:t>Serendipity takes luck to a higher level by providing something that’s even greater and causes us to be happier than what we planned. </a:t>
            </a:r>
          </a:p>
          <a:p>
            <a:endParaRPr lang="en-GB" altLang="en-US" dirty="0"/>
          </a:p>
        </p:txBody>
      </p:sp>
      <p:sp>
        <p:nvSpPr>
          <p:cNvPr id="24580" name="TextBox 4">
            <a:extLst>
              <a:ext uri="{FF2B5EF4-FFF2-40B4-BE49-F238E27FC236}">
                <a16:creationId xmlns:a16="http://schemas.microsoft.com/office/drawing/2014/main" id="{5EFE8883-EB45-176C-3408-522B792CC91F}"/>
              </a:ext>
            </a:extLst>
          </p:cNvPr>
          <p:cNvSpPr txBox="1">
            <a:spLocks noChangeArrowheads="1"/>
          </p:cNvSpPr>
          <p:nvPr/>
        </p:nvSpPr>
        <p:spPr bwMode="auto">
          <a:xfrm>
            <a:off x="5148064" y="5258842"/>
            <a:ext cx="3672234"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t>(</a:t>
            </a:r>
            <a:r>
              <a:rPr lang="en-GB" altLang="en-US" sz="1800" dirty="0" err="1"/>
              <a:t>Heinström</a:t>
            </a:r>
            <a:r>
              <a:rPr lang="en-GB" altLang="en-US" sz="1800" dirty="0"/>
              <a:t>, and </a:t>
            </a:r>
            <a:r>
              <a:rPr lang="en-GB" altLang="en-US" sz="1800" dirty="0" err="1"/>
              <a:t>Sormunen</a:t>
            </a:r>
            <a:r>
              <a:rPr lang="en-GB" altLang="en-US" sz="1800" dirty="0"/>
              <a:t>,  2020)</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2A0C0CB-F7BD-4635-45CD-2359BBF4231D}"/>
              </a:ext>
            </a:extLst>
          </p:cNvPr>
          <p:cNvSpPr>
            <a:spLocks noGrp="1" noChangeArrowheads="1"/>
          </p:cNvSpPr>
          <p:nvPr>
            <p:ph type="title"/>
          </p:nvPr>
        </p:nvSpPr>
        <p:spPr/>
        <p:txBody>
          <a:bodyPr/>
          <a:lstStyle/>
          <a:p>
            <a:r>
              <a:rPr lang="en-GB" altLang="en-US" sz="3600" b="1"/>
              <a:t>Example of Serendipity in health and social care</a:t>
            </a:r>
          </a:p>
        </p:txBody>
      </p:sp>
      <p:sp>
        <p:nvSpPr>
          <p:cNvPr id="25603" name="Content Placeholder 2">
            <a:extLst>
              <a:ext uri="{FF2B5EF4-FFF2-40B4-BE49-F238E27FC236}">
                <a16:creationId xmlns:a16="http://schemas.microsoft.com/office/drawing/2014/main" id="{12E5DB88-0E77-2E16-DB03-725BB1FFA15B}"/>
              </a:ext>
            </a:extLst>
          </p:cNvPr>
          <p:cNvSpPr>
            <a:spLocks noGrp="1" noChangeArrowheads="1"/>
          </p:cNvSpPr>
          <p:nvPr>
            <p:ph idx="1"/>
          </p:nvPr>
        </p:nvSpPr>
        <p:spPr>
          <a:xfrm>
            <a:off x="457200" y="1600200"/>
            <a:ext cx="8229600" cy="3916363"/>
          </a:xfrm>
        </p:spPr>
        <p:txBody>
          <a:bodyPr/>
          <a:lstStyle/>
          <a:p>
            <a:r>
              <a:rPr lang="en-GB" altLang="en-US" sz="2800" dirty="0"/>
              <a:t>A serendipity mindset in health and social care could be, for instance, a healthcare professional noticing an unexpected improvement in a patient’s condition after a new treatment was applied for a different condition. </a:t>
            </a:r>
          </a:p>
          <a:p>
            <a:r>
              <a:rPr lang="en-GB" altLang="en-US" sz="2800" dirty="0"/>
              <a:t>This observation could lead to further research and potentially a new understanding or treatment approach for that condition.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041CE7DE-8ABC-6507-6426-4DAD09CBD2F1}"/>
              </a:ext>
            </a:extLst>
          </p:cNvPr>
          <p:cNvSpPr>
            <a:spLocks noGrp="1" noChangeArrowheads="1"/>
          </p:cNvSpPr>
          <p:nvPr>
            <p:ph type="title"/>
          </p:nvPr>
        </p:nvSpPr>
        <p:spPr/>
        <p:txBody>
          <a:bodyPr/>
          <a:lstStyle/>
          <a:p>
            <a:r>
              <a:rPr lang="en-GB" altLang="en-US" sz="3600" b="1" dirty="0"/>
              <a:t>What does ‘stretch goals’ mean?</a:t>
            </a:r>
          </a:p>
        </p:txBody>
      </p:sp>
      <p:sp>
        <p:nvSpPr>
          <p:cNvPr id="26627" name="Content Placeholder 2">
            <a:extLst>
              <a:ext uri="{FF2B5EF4-FFF2-40B4-BE49-F238E27FC236}">
                <a16:creationId xmlns:a16="http://schemas.microsoft.com/office/drawing/2014/main" id="{DE1B8976-B73D-6F60-E3DA-9E91D66DAEA5}"/>
              </a:ext>
            </a:extLst>
          </p:cNvPr>
          <p:cNvSpPr>
            <a:spLocks noGrp="1" noChangeArrowheads="1"/>
          </p:cNvSpPr>
          <p:nvPr>
            <p:ph idx="1"/>
          </p:nvPr>
        </p:nvSpPr>
        <p:spPr>
          <a:xfrm>
            <a:off x="457200" y="1600200"/>
            <a:ext cx="8229600" cy="3916363"/>
          </a:xfrm>
        </p:spPr>
        <p:txBody>
          <a:bodyPr/>
          <a:lstStyle/>
          <a:p>
            <a:pPr marL="0" indent="0">
              <a:buFont typeface="Arial" panose="020B0604020202020204" pitchFamily="34" charset="0"/>
              <a:buNone/>
            </a:pPr>
            <a:r>
              <a:rPr lang="en-GB" altLang="en-US" dirty="0"/>
              <a:t>You can search online for the answer and share it with the class.</a:t>
            </a:r>
          </a:p>
          <a:p>
            <a:pPr marL="0" indent="0">
              <a:buFont typeface="Arial" panose="020B0604020202020204" pitchFamily="34" charset="0"/>
              <a:buNone/>
            </a:pPr>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BA2B2658-47A9-3F5A-86BD-8839428AE310}"/>
              </a:ext>
            </a:extLst>
          </p:cNvPr>
          <p:cNvSpPr>
            <a:spLocks noGrp="1" noChangeArrowheads="1"/>
          </p:cNvSpPr>
          <p:nvPr>
            <p:ph type="title"/>
          </p:nvPr>
        </p:nvSpPr>
        <p:spPr>
          <a:xfrm>
            <a:off x="457200" y="274638"/>
            <a:ext cx="8229600" cy="346075"/>
          </a:xfrm>
        </p:spPr>
        <p:txBody>
          <a:bodyPr/>
          <a:lstStyle/>
          <a:p>
            <a:r>
              <a:rPr lang="en-GB" altLang="en-US" sz="3600" b="1"/>
              <a:t>Stretch goals </a:t>
            </a:r>
          </a:p>
        </p:txBody>
      </p:sp>
      <p:sp>
        <p:nvSpPr>
          <p:cNvPr id="27651" name="Content Placeholder 2">
            <a:extLst>
              <a:ext uri="{FF2B5EF4-FFF2-40B4-BE49-F238E27FC236}">
                <a16:creationId xmlns:a16="http://schemas.microsoft.com/office/drawing/2014/main" id="{A46C00C6-39AC-02B9-F907-3506FA455C35}"/>
              </a:ext>
            </a:extLst>
          </p:cNvPr>
          <p:cNvSpPr>
            <a:spLocks noGrp="1" noChangeArrowheads="1"/>
          </p:cNvSpPr>
          <p:nvPr>
            <p:ph idx="1"/>
          </p:nvPr>
        </p:nvSpPr>
        <p:spPr>
          <a:xfrm>
            <a:off x="457200" y="908720"/>
            <a:ext cx="8229600" cy="3265488"/>
          </a:xfrm>
        </p:spPr>
        <p:txBody>
          <a:bodyPr/>
          <a:lstStyle/>
          <a:p>
            <a:r>
              <a:rPr lang="en-GB" altLang="en-US" sz="2800" dirty="0"/>
              <a:t>Stretch goals are objectives that are purposely challenging to achieve, and that go beyond what is considered normal or expected. </a:t>
            </a:r>
          </a:p>
          <a:p>
            <a:r>
              <a:rPr lang="en-GB" altLang="en-US" sz="2800" dirty="0"/>
              <a:t>Stretch goals are designed to push individuals, teams, or organizations outside of their comfort zones, and to inspire innovation, change, and extraordinary results</a:t>
            </a:r>
          </a:p>
          <a:p>
            <a:r>
              <a:rPr lang="en-GB" altLang="en-US" sz="2800" dirty="0"/>
              <a:t>Stretch goals can be set by oneself or by others, and they require an extraordinary amount of effort and dedication.</a:t>
            </a:r>
          </a:p>
        </p:txBody>
      </p:sp>
      <p:sp>
        <p:nvSpPr>
          <p:cNvPr id="27652" name="TextBox 4">
            <a:extLst>
              <a:ext uri="{FF2B5EF4-FFF2-40B4-BE49-F238E27FC236}">
                <a16:creationId xmlns:a16="http://schemas.microsoft.com/office/drawing/2014/main" id="{E8C5EFF6-F4C5-8E4F-3667-7820337D148B}"/>
              </a:ext>
            </a:extLst>
          </p:cNvPr>
          <p:cNvSpPr txBox="1">
            <a:spLocks noChangeArrowheads="1"/>
          </p:cNvSpPr>
          <p:nvPr/>
        </p:nvSpPr>
        <p:spPr bwMode="auto">
          <a:xfrm>
            <a:off x="6156176" y="5229200"/>
            <a:ext cx="30972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t>(Pina e Cunha, et al 2017)</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DDFDB5FC-532C-A1BC-5380-E3D3589FBEEB}"/>
              </a:ext>
            </a:extLst>
          </p:cNvPr>
          <p:cNvSpPr>
            <a:spLocks noGrp="1" noChangeArrowheads="1"/>
          </p:cNvSpPr>
          <p:nvPr>
            <p:ph type="title"/>
          </p:nvPr>
        </p:nvSpPr>
        <p:spPr>
          <a:xfrm>
            <a:off x="323528" y="188912"/>
            <a:ext cx="8229600" cy="1223863"/>
          </a:xfrm>
        </p:spPr>
        <p:txBody>
          <a:bodyPr/>
          <a:lstStyle/>
          <a:p>
            <a:r>
              <a:rPr lang="en-GB" altLang="en-US" sz="3600" b="1" dirty="0"/>
              <a:t>Examples of Stretch goals in health and social care </a:t>
            </a:r>
          </a:p>
        </p:txBody>
      </p:sp>
      <p:sp>
        <p:nvSpPr>
          <p:cNvPr id="28675" name="Content Placeholder 2">
            <a:extLst>
              <a:ext uri="{FF2B5EF4-FFF2-40B4-BE49-F238E27FC236}">
                <a16:creationId xmlns:a16="http://schemas.microsoft.com/office/drawing/2014/main" id="{DAE31CA6-08E8-4EAC-913E-01E5EAD829B8}"/>
              </a:ext>
            </a:extLst>
          </p:cNvPr>
          <p:cNvSpPr>
            <a:spLocks noGrp="1" noChangeArrowheads="1"/>
          </p:cNvSpPr>
          <p:nvPr>
            <p:ph idx="1"/>
          </p:nvPr>
        </p:nvSpPr>
        <p:spPr>
          <a:xfrm>
            <a:off x="488950" y="1700808"/>
            <a:ext cx="8229600" cy="3916362"/>
          </a:xfrm>
        </p:spPr>
        <p:txBody>
          <a:bodyPr/>
          <a:lstStyle/>
          <a:p>
            <a:r>
              <a:rPr lang="en-GB" altLang="en-US" sz="2400" dirty="0"/>
              <a:t>Stretch Goal in health and social care could be implementing a new patient care protocol that significantly reduces hospital readmission rates beyond current benchmarks. </a:t>
            </a:r>
          </a:p>
          <a:p>
            <a:r>
              <a:rPr lang="en-GB" altLang="en-US" sz="2400" dirty="0"/>
              <a:t>Another example might be setting a goal to train all staff in advanced life-saving techniques within a year, despite limited resources. </a:t>
            </a:r>
          </a:p>
          <a:p>
            <a:r>
              <a:rPr lang="en-GB" altLang="en-US" sz="2400" dirty="0"/>
              <a:t>These goals are ambitious and aim to significantly improve the standard of care.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FEB28D5C-68E0-5A4A-77CE-C2198F0E0FDA}"/>
              </a:ext>
            </a:extLst>
          </p:cNvPr>
          <p:cNvSpPr>
            <a:spLocks noGrp="1" noChangeArrowheads="1"/>
          </p:cNvSpPr>
          <p:nvPr>
            <p:ph type="title"/>
          </p:nvPr>
        </p:nvSpPr>
        <p:spPr>
          <a:xfrm>
            <a:off x="457200" y="274638"/>
            <a:ext cx="8229600" cy="633412"/>
          </a:xfrm>
        </p:spPr>
        <p:txBody>
          <a:bodyPr/>
          <a:lstStyle/>
          <a:p>
            <a:r>
              <a:rPr lang="en-GB" altLang="en-US" b="1"/>
              <a:t>Career conversation </a:t>
            </a:r>
          </a:p>
        </p:txBody>
      </p:sp>
      <p:pic>
        <p:nvPicPr>
          <p:cNvPr id="30723" name="Content Placeholder 3">
            <a:extLst>
              <a:ext uri="{FF2B5EF4-FFF2-40B4-BE49-F238E27FC236}">
                <a16:creationId xmlns:a16="http://schemas.microsoft.com/office/drawing/2014/main" id="{1D08A044-A32D-0E8D-5F71-C8905D7772A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87494" y="1056605"/>
            <a:ext cx="5156031" cy="2226245"/>
          </a:xfrm>
        </p:spPr>
      </p:pic>
      <p:pic>
        <p:nvPicPr>
          <p:cNvPr id="30724" name="Picture 4">
            <a:extLst>
              <a:ext uri="{FF2B5EF4-FFF2-40B4-BE49-F238E27FC236}">
                <a16:creationId xmlns:a16="http://schemas.microsoft.com/office/drawing/2014/main" id="{C304F405-29D3-32E2-7847-638CDCA928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478"/>
          <a:stretch>
            <a:fillRect/>
          </a:stretch>
        </p:blipFill>
        <p:spPr bwMode="auto">
          <a:xfrm>
            <a:off x="187494" y="3295798"/>
            <a:ext cx="5156031" cy="23179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5">
            <a:extLst>
              <a:ext uri="{FF2B5EF4-FFF2-40B4-BE49-F238E27FC236}">
                <a16:creationId xmlns:a16="http://schemas.microsoft.com/office/drawing/2014/main" id="{77788549-AF17-9740-502E-E7CBD1CE14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43525" y="1916832"/>
            <a:ext cx="3612981" cy="2835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94AF92E1-A438-2A69-BCFB-08AEDB76E757}"/>
              </a:ext>
            </a:extLst>
          </p:cNvPr>
          <p:cNvSpPr>
            <a:spLocks noGrp="1" noChangeArrowheads="1"/>
          </p:cNvSpPr>
          <p:nvPr>
            <p:ph type="title"/>
          </p:nvPr>
        </p:nvSpPr>
        <p:spPr>
          <a:xfrm>
            <a:off x="457200" y="274638"/>
            <a:ext cx="8229600" cy="417512"/>
          </a:xfrm>
        </p:spPr>
        <p:txBody>
          <a:bodyPr/>
          <a:lstStyle/>
          <a:p>
            <a:r>
              <a:rPr lang="en-GB" altLang="en-US" sz="3600" b="1"/>
              <a:t>Individual task</a:t>
            </a:r>
          </a:p>
        </p:txBody>
      </p:sp>
      <p:sp>
        <p:nvSpPr>
          <p:cNvPr id="31748" name="TextBox 1">
            <a:extLst>
              <a:ext uri="{FF2B5EF4-FFF2-40B4-BE49-F238E27FC236}">
                <a16:creationId xmlns:a16="http://schemas.microsoft.com/office/drawing/2014/main" id="{09318C31-AFCF-AC6E-6635-B989EE4348C6}"/>
              </a:ext>
            </a:extLst>
          </p:cNvPr>
          <p:cNvSpPr txBox="1">
            <a:spLocks noChangeArrowheads="1"/>
          </p:cNvSpPr>
          <p:nvPr/>
        </p:nvSpPr>
        <p:spPr bwMode="auto">
          <a:xfrm>
            <a:off x="655638" y="869950"/>
            <a:ext cx="80645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solidFill>
                  <a:srgbClr val="0070C0"/>
                </a:solidFill>
              </a:rPr>
              <a:t>Note: Follow the instructions given below and write your answers in this week’s Forum.</a:t>
            </a:r>
          </a:p>
        </p:txBody>
      </p:sp>
      <p:pic>
        <p:nvPicPr>
          <p:cNvPr id="4" name="Picture 3">
            <a:extLst>
              <a:ext uri="{FF2B5EF4-FFF2-40B4-BE49-F238E27FC236}">
                <a16:creationId xmlns:a16="http://schemas.microsoft.com/office/drawing/2014/main" id="{3ABA993A-E7C6-D8CA-E409-81986E01CE7C}"/>
              </a:ext>
            </a:extLst>
          </p:cNvPr>
          <p:cNvPicPr>
            <a:picLocks noChangeAspect="1"/>
          </p:cNvPicPr>
          <p:nvPr/>
        </p:nvPicPr>
        <p:blipFill>
          <a:blip r:embed="rId2"/>
          <a:stretch>
            <a:fillRect/>
          </a:stretch>
        </p:blipFill>
        <p:spPr>
          <a:xfrm>
            <a:off x="302632" y="2060848"/>
            <a:ext cx="8538736" cy="335857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44813049-528D-EC04-A0F2-30ABEFD38201}"/>
              </a:ext>
            </a:extLst>
          </p:cNvPr>
          <p:cNvSpPr>
            <a:spLocks noGrp="1" noChangeArrowheads="1"/>
          </p:cNvSpPr>
          <p:nvPr>
            <p:ph type="title"/>
          </p:nvPr>
        </p:nvSpPr>
        <p:spPr>
          <a:xfrm>
            <a:off x="457200" y="274638"/>
            <a:ext cx="8229600" cy="346075"/>
          </a:xfrm>
        </p:spPr>
        <p:txBody>
          <a:bodyPr/>
          <a:lstStyle/>
          <a:p>
            <a:r>
              <a:rPr lang="en-GB" altLang="en-US" sz="3600" b="1"/>
              <a:t>Traditional and modern recruitment</a:t>
            </a:r>
          </a:p>
        </p:txBody>
      </p:sp>
      <p:sp>
        <p:nvSpPr>
          <p:cNvPr id="32771" name="Content Placeholder 2">
            <a:extLst>
              <a:ext uri="{FF2B5EF4-FFF2-40B4-BE49-F238E27FC236}">
                <a16:creationId xmlns:a16="http://schemas.microsoft.com/office/drawing/2014/main" id="{40F95374-60F3-7356-680D-A93AC9D7060F}"/>
              </a:ext>
            </a:extLst>
          </p:cNvPr>
          <p:cNvSpPr>
            <a:spLocks noGrp="1" noChangeArrowheads="1"/>
          </p:cNvSpPr>
          <p:nvPr>
            <p:ph idx="1"/>
          </p:nvPr>
        </p:nvSpPr>
        <p:spPr>
          <a:xfrm>
            <a:off x="457200" y="1412776"/>
            <a:ext cx="8229600" cy="3888432"/>
          </a:xfrm>
        </p:spPr>
        <p:txBody>
          <a:bodyPr/>
          <a:lstStyle/>
          <a:p>
            <a:r>
              <a:rPr lang="en-GB" altLang="en-US" sz="2200" b="1" dirty="0"/>
              <a:t>Traditional recruitment </a:t>
            </a:r>
            <a:r>
              <a:rPr lang="en-GB" altLang="en-US" sz="2200" dirty="0"/>
              <a:t>methods have served companies well for many years, but that’s not to say they didn’t come with several challenges. </a:t>
            </a:r>
          </a:p>
          <a:p>
            <a:r>
              <a:rPr lang="en-GB" altLang="en-US" sz="2200" dirty="0"/>
              <a:t>For example, traditional recruitment methods are insanely time-consuming and often result in long, drawn-out processes that could take anywhere from weeks to years.</a:t>
            </a:r>
          </a:p>
          <a:p>
            <a:r>
              <a:rPr lang="en-GB" altLang="en-US" sz="2200" dirty="0"/>
              <a:t>Additionally, the limited pool of candidates can also make it difficult for recruiters to find the right person for the job and traditional recruitment methods can also be quite expensive, which can put a considerable strain on a company’s budget.</a:t>
            </a:r>
          </a:p>
          <a:p>
            <a:endParaRPr lang="en-GB" altLang="en-US" sz="2200" dirty="0"/>
          </a:p>
        </p:txBody>
      </p:sp>
      <p:sp>
        <p:nvSpPr>
          <p:cNvPr id="2" name="TextBox 4">
            <a:extLst>
              <a:ext uri="{FF2B5EF4-FFF2-40B4-BE49-F238E27FC236}">
                <a16:creationId xmlns:a16="http://schemas.microsoft.com/office/drawing/2014/main" id="{E28F959D-7590-CBAB-B9FB-7C4418D1739D}"/>
              </a:ext>
            </a:extLst>
          </p:cNvPr>
          <p:cNvSpPr txBox="1">
            <a:spLocks noChangeArrowheads="1"/>
          </p:cNvSpPr>
          <p:nvPr/>
        </p:nvSpPr>
        <p:spPr bwMode="auto">
          <a:xfrm>
            <a:off x="4499992" y="5287466"/>
            <a:ext cx="4464198"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dirty="0"/>
              <a:t>(</a:t>
            </a:r>
            <a:r>
              <a:rPr lang="en-GB" altLang="en-US" sz="1600" dirty="0" err="1"/>
              <a:t>Kaharuddin</a:t>
            </a:r>
            <a:r>
              <a:rPr lang="en-GB" altLang="en-US" sz="1600" dirty="0"/>
              <a:t>, </a:t>
            </a:r>
            <a:r>
              <a:rPr lang="en-GB" altLang="en-US" sz="1600" dirty="0" err="1"/>
              <a:t>Pangemanan</a:t>
            </a:r>
            <a:r>
              <a:rPr lang="en-GB" altLang="en-US" sz="1600" dirty="0"/>
              <a:t> and </a:t>
            </a:r>
            <a:r>
              <a:rPr lang="en-GB" altLang="en-US" sz="1600" dirty="0" err="1"/>
              <a:t>Rumokoy</a:t>
            </a:r>
            <a:r>
              <a:rPr lang="en-GB" altLang="en-US" sz="1600" dirty="0"/>
              <a:t>, 2018).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44813049-528D-EC04-A0F2-30ABEFD38201}"/>
              </a:ext>
            </a:extLst>
          </p:cNvPr>
          <p:cNvSpPr>
            <a:spLocks noGrp="1" noChangeArrowheads="1"/>
          </p:cNvSpPr>
          <p:nvPr>
            <p:ph type="title"/>
          </p:nvPr>
        </p:nvSpPr>
        <p:spPr>
          <a:xfrm>
            <a:off x="457200" y="274638"/>
            <a:ext cx="8229600" cy="346075"/>
          </a:xfrm>
        </p:spPr>
        <p:txBody>
          <a:bodyPr/>
          <a:lstStyle/>
          <a:p>
            <a:r>
              <a:rPr lang="en-GB" altLang="en-US" sz="3600" b="1"/>
              <a:t>Traditional and modern recruitment</a:t>
            </a:r>
          </a:p>
        </p:txBody>
      </p:sp>
      <p:sp>
        <p:nvSpPr>
          <p:cNvPr id="32771" name="Content Placeholder 2">
            <a:extLst>
              <a:ext uri="{FF2B5EF4-FFF2-40B4-BE49-F238E27FC236}">
                <a16:creationId xmlns:a16="http://schemas.microsoft.com/office/drawing/2014/main" id="{40F95374-60F3-7356-680D-A93AC9D7060F}"/>
              </a:ext>
            </a:extLst>
          </p:cNvPr>
          <p:cNvSpPr>
            <a:spLocks noGrp="1" noChangeArrowheads="1"/>
          </p:cNvSpPr>
          <p:nvPr>
            <p:ph idx="1"/>
          </p:nvPr>
        </p:nvSpPr>
        <p:spPr>
          <a:xfrm>
            <a:off x="457200" y="1218238"/>
            <a:ext cx="8229600" cy="4032547"/>
          </a:xfrm>
        </p:spPr>
        <p:txBody>
          <a:bodyPr/>
          <a:lstStyle/>
          <a:p>
            <a:r>
              <a:rPr lang="en-GB" altLang="en-US" sz="2200" b="1" dirty="0"/>
              <a:t>Modern recruitment </a:t>
            </a:r>
            <a:r>
              <a:rPr lang="en-GB" altLang="en-US" sz="2200" dirty="0"/>
              <a:t>Using recruitment technology and digital recruitment allows recruiters to reach a much larger pool of candidates, thereby increasing their chances of finding the right person for the job.</a:t>
            </a:r>
          </a:p>
          <a:p>
            <a:endParaRPr lang="en-GB" altLang="en-US" sz="2200" dirty="0"/>
          </a:p>
          <a:p>
            <a:r>
              <a:rPr lang="en-GB" altLang="en-US" sz="2200" dirty="0"/>
              <a:t>Because the digital world has opened up the recruitment landscape, it’s now significantly easier for recruiters to connect with candidates from all over the world; this is especially true with the advent of social media and other digital platforms that allow recruiters to reach out to candidates on a global scale.</a:t>
            </a:r>
          </a:p>
        </p:txBody>
      </p:sp>
      <p:sp>
        <p:nvSpPr>
          <p:cNvPr id="32772" name="TextBox 4">
            <a:extLst>
              <a:ext uri="{FF2B5EF4-FFF2-40B4-BE49-F238E27FC236}">
                <a16:creationId xmlns:a16="http://schemas.microsoft.com/office/drawing/2014/main" id="{CA5CDBEE-E73A-AA91-E09D-10BB5F1F8856}"/>
              </a:ext>
            </a:extLst>
          </p:cNvPr>
          <p:cNvSpPr txBox="1">
            <a:spLocks noChangeArrowheads="1"/>
          </p:cNvSpPr>
          <p:nvPr/>
        </p:nvSpPr>
        <p:spPr bwMode="auto">
          <a:xfrm>
            <a:off x="4376590" y="5301208"/>
            <a:ext cx="4464198"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dirty="0"/>
              <a:t>(</a:t>
            </a:r>
            <a:r>
              <a:rPr lang="en-GB" altLang="en-US" sz="1600" dirty="0" err="1"/>
              <a:t>Kaharuddin</a:t>
            </a:r>
            <a:r>
              <a:rPr lang="en-GB" altLang="en-US" sz="1600" dirty="0"/>
              <a:t>, </a:t>
            </a:r>
            <a:r>
              <a:rPr lang="en-GB" altLang="en-US" sz="1600" dirty="0" err="1"/>
              <a:t>Pangemanan</a:t>
            </a:r>
            <a:r>
              <a:rPr lang="en-GB" altLang="en-US" sz="1600" dirty="0"/>
              <a:t> and </a:t>
            </a:r>
            <a:r>
              <a:rPr lang="en-GB" altLang="en-US" sz="1600" dirty="0" err="1"/>
              <a:t>Rumokoy</a:t>
            </a:r>
            <a:r>
              <a:rPr lang="en-GB" altLang="en-US" sz="1600" dirty="0"/>
              <a:t>, 2018). </a:t>
            </a:r>
          </a:p>
        </p:txBody>
      </p:sp>
    </p:spTree>
    <p:extLst>
      <p:ext uri="{BB962C8B-B14F-4D97-AF65-F5344CB8AC3E}">
        <p14:creationId xmlns:p14="http://schemas.microsoft.com/office/powerpoint/2010/main" val="9775872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49E7327C-807D-CF72-B54A-95EEB7D27979}"/>
              </a:ext>
            </a:extLst>
          </p:cNvPr>
          <p:cNvSpPr>
            <a:spLocks noGrp="1" noChangeArrowheads="1"/>
          </p:cNvSpPr>
          <p:nvPr>
            <p:ph type="title"/>
          </p:nvPr>
        </p:nvSpPr>
        <p:spPr>
          <a:xfrm>
            <a:off x="457200" y="274638"/>
            <a:ext cx="8229600" cy="561975"/>
          </a:xfrm>
        </p:spPr>
        <p:txBody>
          <a:bodyPr/>
          <a:lstStyle/>
          <a:p>
            <a:r>
              <a:rPr lang="en-GB" altLang="en-US" sz="3600" b="1"/>
              <a:t>Traditional and modern recruitment</a:t>
            </a:r>
          </a:p>
        </p:txBody>
      </p:sp>
      <p:pic>
        <p:nvPicPr>
          <p:cNvPr id="3" name="Picture 2">
            <a:extLst>
              <a:ext uri="{FF2B5EF4-FFF2-40B4-BE49-F238E27FC236}">
                <a16:creationId xmlns:a16="http://schemas.microsoft.com/office/drawing/2014/main" id="{634A5227-65E1-AEC0-3ADB-D27691524490}"/>
              </a:ext>
            </a:extLst>
          </p:cNvPr>
          <p:cNvPicPr>
            <a:picLocks noChangeAspect="1"/>
          </p:cNvPicPr>
          <p:nvPr/>
        </p:nvPicPr>
        <p:blipFill>
          <a:blip r:embed="rId2"/>
          <a:stretch>
            <a:fillRect/>
          </a:stretch>
        </p:blipFill>
        <p:spPr>
          <a:xfrm>
            <a:off x="1529832" y="1252539"/>
            <a:ext cx="6084335" cy="4352921"/>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CEBCEB6-080F-69F6-BC98-A764A99E028F}"/>
              </a:ext>
            </a:extLst>
          </p:cNvPr>
          <p:cNvSpPr>
            <a:spLocks noGrp="1" noChangeArrowheads="1"/>
          </p:cNvSpPr>
          <p:nvPr>
            <p:ph type="title"/>
          </p:nvPr>
        </p:nvSpPr>
        <p:spPr>
          <a:xfrm>
            <a:off x="457200" y="274638"/>
            <a:ext cx="8229600" cy="561975"/>
          </a:xfrm>
        </p:spPr>
        <p:txBody>
          <a:bodyPr/>
          <a:lstStyle/>
          <a:p>
            <a:r>
              <a:rPr lang="en-GB" altLang="en-US" sz="3600" b="1"/>
              <a:t>Traditional and modern recruitment</a:t>
            </a:r>
          </a:p>
        </p:txBody>
      </p:sp>
      <p:pic>
        <p:nvPicPr>
          <p:cNvPr id="3" name="Picture 2">
            <a:extLst>
              <a:ext uri="{FF2B5EF4-FFF2-40B4-BE49-F238E27FC236}">
                <a16:creationId xmlns:a16="http://schemas.microsoft.com/office/drawing/2014/main" id="{5140B7EE-0C06-B260-5EE1-E833BA1EFE8E}"/>
              </a:ext>
            </a:extLst>
          </p:cNvPr>
          <p:cNvPicPr>
            <a:picLocks noChangeAspect="1"/>
          </p:cNvPicPr>
          <p:nvPr/>
        </p:nvPicPr>
        <p:blipFill>
          <a:blip r:embed="rId2"/>
          <a:stretch>
            <a:fillRect/>
          </a:stretch>
        </p:blipFill>
        <p:spPr>
          <a:xfrm>
            <a:off x="1313579" y="1124744"/>
            <a:ext cx="6516841" cy="4407306"/>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8D4F39E1-8CD0-22EE-C05A-553D5675E8D7}"/>
              </a:ext>
            </a:extLst>
          </p:cNvPr>
          <p:cNvSpPr>
            <a:spLocks noGrp="1" noChangeArrowheads="1"/>
          </p:cNvSpPr>
          <p:nvPr>
            <p:ph type="title"/>
          </p:nvPr>
        </p:nvSpPr>
        <p:spPr>
          <a:xfrm>
            <a:off x="457200" y="274638"/>
            <a:ext cx="8229600" cy="417512"/>
          </a:xfrm>
        </p:spPr>
        <p:txBody>
          <a:bodyPr/>
          <a:lstStyle/>
          <a:p>
            <a:r>
              <a:rPr lang="en-GB" altLang="en-US" sz="3600" b="1"/>
              <a:t>Traditional and modern recruitment</a:t>
            </a:r>
          </a:p>
        </p:txBody>
      </p:sp>
      <p:pic>
        <p:nvPicPr>
          <p:cNvPr id="35843" name="Content Placeholder 2">
            <a:extLst>
              <a:ext uri="{FF2B5EF4-FFF2-40B4-BE49-F238E27FC236}">
                <a16:creationId xmlns:a16="http://schemas.microsoft.com/office/drawing/2014/main" id="{FF57A5DD-8F0A-5B73-FDDF-FFC9F7BD64F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19250" y="981075"/>
            <a:ext cx="6048375" cy="4581525"/>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04155FBE-37E8-08A3-2622-37C13DE992F9}"/>
              </a:ext>
            </a:extLst>
          </p:cNvPr>
          <p:cNvSpPr>
            <a:spLocks noGrp="1" noChangeArrowheads="1"/>
          </p:cNvSpPr>
          <p:nvPr>
            <p:ph type="title"/>
          </p:nvPr>
        </p:nvSpPr>
        <p:spPr>
          <a:xfrm>
            <a:off x="457200" y="274638"/>
            <a:ext cx="8229600" cy="561975"/>
          </a:xfrm>
        </p:spPr>
        <p:txBody>
          <a:bodyPr/>
          <a:lstStyle/>
          <a:p>
            <a:r>
              <a:rPr lang="en-GB" altLang="en-US" b="1" dirty="0"/>
              <a:t>Case study: group task</a:t>
            </a:r>
          </a:p>
        </p:txBody>
      </p:sp>
      <p:sp>
        <p:nvSpPr>
          <p:cNvPr id="36867" name="Content Placeholder 1">
            <a:extLst>
              <a:ext uri="{FF2B5EF4-FFF2-40B4-BE49-F238E27FC236}">
                <a16:creationId xmlns:a16="http://schemas.microsoft.com/office/drawing/2014/main" id="{1D357F0A-BCDD-01F9-7ABE-62EE691FCDF4}"/>
              </a:ext>
            </a:extLst>
          </p:cNvPr>
          <p:cNvSpPr>
            <a:spLocks noGrp="1" noChangeArrowheads="1"/>
          </p:cNvSpPr>
          <p:nvPr>
            <p:ph idx="1"/>
          </p:nvPr>
        </p:nvSpPr>
        <p:spPr>
          <a:xfrm>
            <a:off x="457200" y="1196752"/>
            <a:ext cx="8229600" cy="3916362"/>
          </a:xfrm>
        </p:spPr>
        <p:txBody>
          <a:bodyPr/>
          <a:lstStyle/>
          <a:p>
            <a:pPr marL="0" indent="0">
              <a:buFont typeface="Arial" panose="020B0604020202020204" pitchFamily="34" charset="0"/>
              <a:buNone/>
            </a:pPr>
            <a:r>
              <a:rPr lang="en-GB" altLang="en-US" sz="2400" i="1" dirty="0"/>
              <a:t>Sheena, a 26-year-old graduate with BSc honours in Health and Social Care, is embarking on a significant career transition. Despite not having direct work experience in health and social care, her role as a teacher assistant during her studies has provided her with valuable skills. Now, Sheena is determined to build her career in health and social care. </a:t>
            </a:r>
          </a:p>
          <a:p>
            <a:pPr marL="0" indent="0">
              <a:buFont typeface="Arial" panose="020B0604020202020204" pitchFamily="34" charset="0"/>
              <a:buNone/>
            </a:pPr>
            <a:endParaRPr lang="en-GB" altLang="en-US" sz="2400" i="1" dirty="0"/>
          </a:p>
          <a:p>
            <a:pPr marL="0" indent="0">
              <a:buFont typeface="Arial" panose="020B0604020202020204" pitchFamily="34" charset="0"/>
              <a:buNone/>
            </a:pPr>
            <a:endParaRPr lang="en-GB" altLang="en-US" sz="2400" i="1" dirty="0"/>
          </a:p>
          <a:p>
            <a:pPr marL="0" indent="0">
              <a:buFont typeface="Arial" panose="020B0604020202020204" pitchFamily="34" charset="0"/>
              <a:buNone/>
            </a:pPr>
            <a:r>
              <a:rPr lang="en-GB" altLang="en-US" sz="2400" dirty="0">
                <a:solidFill>
                  <a:srgbClr val="0070C0"/>
                </a:solidFill>
              </a:rPr>
              <a:t>How should Sheena ‘sell’ her skills to employers in health and social care?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6CD5D14D-D432-54BF-52B3-4B9725284AF2}"/>
              </a:ext>
            </a:extLst>
          </p:cNvPr>
          <p:cNvSpPr>
            <a:spLocks noGrp="1" noChangeArrowheads="1"/>
          </p:cNvSpPr>
          <p:nvPr>
            <p:ph type="title"/>
          </p:nvPr>
        </p:nvSpPr>
        <p:spPr>
          <a:xfrm>
            <a:off x="179388" y="549275"/>
            <a:ext cx="8507412" cy="1143000"/>
          </a:xfrm>
        </p:spPr>
        <p:txBody>
          <a:bodyPr/>
          <a:lstStyle/>
          <a:p>
            <a:r>
              <a:rPr lang="en-GB" altLang="en-US" sz="3200" b="1" dirty="0"/>
              <a:t>To sell your skills to employers in health and social care, consider the following steps:</a:t>
            </a:r>
            <a:br>
              <a:rPr lang="en-GB" altLang="en-US" sz="3200" b="1" dirty="0"/>
            </a:br>
            <a:endParaRPr lang="en-GB" altLang="en-US" sz="3200" b="1" dirty="0"/>
          </a:p>
        </p:txBody>
      </p:sp>
      <p:sp>
        <p:nvSpPr>
          <p:cNvPr id="37891" name="Content Placeholder 1">
            <a:extLst>
              <a:ext uri="{FF2B5EF4-FFF2-40B4-BE49-F238E27FC236}">
                <a16:creationId xmlns:a16="http://schemas.microsoft.com/office/drawing/2014/main" id="{258EE8D5-8393-0F88-9991-53232FF98B4A}"/>
              </a:ext>
            </a:extLst>
          </p:cNvPr>
          <p:cNvSpPr>
            <a:spLocks noGrp="1" noChangeArrowheads="1"/>
          </p:cNvSpPr>
          <p:nvPr>
            <p:ph idx="1"/>
          </p:nvPr>
        </p:nvSpPr>
        <p:spPr>
          <a:xfrm>
            <a:off x="457200" y="1988840"/>
            <a:ext cx="8229600" cy="3629025"/>
          </a:xfrm>
        </p:spPr>
        <p:txBody>
          <a:bodyPr/>
          <a:lstStyle/>
          <a:p>
            <a:r>
              <a:rPr lang="en-GB" altLang="en-US" sz="2300" b="1" dirty="0"/>
              <a:t>Identify Your Unique Skills</a:t>
            </a:r>
            <a:r>
              <a:rPr lang="en-GB" altLang="en-US" sz="2300" dirty="0"/>
              <a:t>: Clearly define the skills you have that are relevant to health and social care, such as patient care, communication, or specific medical knowledge.</a:t>
            </a:r>
          </a:p>
          <a:p>
            <a:r>
              <a:rPr lang="en-GB" altLang="en-US" sz="2300" b="1" dirty="0"/>
              <a:t>Create a Strong CV and Cover Letter</a:t>
            </a:r>
            <a:r>
              <a:rPr lang="en-GB" altLang="en-US" sz="2300" dirty="0"/>
              <a:t>: Highlight your relevant experience, qualifications, and skills. Tailor your CV and cover letter for each application to match the job description.</a:t>
            </a:r>
          </a:p>
          <a:p>
            <a:r>
              <a:rPr lang="en-GB" altLang="en-US" sz="2300" b="1" dirty="0"/>
              <a:t>Network: </a:t>
            </a:r>
            <a:r>
              <a:rPr lang="en-GB" altLang="en-US" sz="2300" dirty="0"/>
              <a:t>Connect with professionals in the field through networking events, professional associations, or LinkedIn.</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8BB3E619-07FB-E512-F952-C4108CDF25F5}"/>
              </a:ext>
            </a:extLst>
          </p:cNvPr>
          <p:cNvSpPr>
            <a:spLocks noGrp="1" noChangeArrowheads="1"/>
          </p:cNvSpPr>
          <p:nvPr>
            <p:ph type="title"/>
          </p:nvPr>
        </p:nvSpPr>
        <p:spPr>
          <a:xfrm>
            <a:off x="457200" y="688975"/>
            <a:ext cx="8229600" cy="1143000"/>
          </a:xfrm>
        </p:spPr>
        <p:txBody>
          <a:bodyPr/>
          <a:lstStyle/>
          <a:p>
            <a:r>
              <a:rPr lang="en-GB" altLang="en-US" sz="3200" b="1"/>
              <a:t>To sell your skills to employers in health and social care, consider the following steps:</a:t>
            </a:r>
            <a:br>
              <a:rPr lang="en-GB" altLang="en-US" sz="3200" b="1"/>
            </a:br>
            <a:endParaRPr lang="en-GB" altLang="en-US" sz="3200" b="1"/>
          </a:p>
        </p:txBody>
      </p:sp>
      <p:sp>
        <p:nvSpPr>
          <p:cNvPr id="38915" name="Content Placeholder 2">
            <a:extLst>
              <a:ext uri="{FF2B5EF4-FFF2-40B4-BE49-F238E27FC236}">
                <a16:creationId xmlns:a16="http://schemas.microsoft.com/office/drawing/2014/main" id="{8BDEB9D0-1B5A-100A-E40C-2EB5EF40639C}"/>
              </a:ext>
            </a:extLst>
          </p:cNvPr>
          <p:cNvSpPr>
            <a:spLocks noGrp="1" noChangeArrowheads="1"/>
          </p:cNvSpPr>
          <p:nvPr>
            <p:ph idx="1"/>
          </p:nvPr>
        </p:nvSpPr>
        <p:spPr>
          <a:xfrm>
            <a:off x="485775" y="2009775"/>
            <a:ext cx="8229600" cy="3016250"/>
          </a:xfrm>
        </p:spPr>
        <p:txBody>
          <a:bodyPr/>
          <a:lstStyle/>
          <a:p>
            <a:r>
              <a:rPr lang="en-GB" altLang="en-US" sz="2400" b="1" dirty="0"/>
              <a:t>Gain Relevant Experience</a:t>
            </a:r>
            <a:r>
              <a:rPr lang="en-GB" altLang="en-US" sz="2400" dirty="0"/>
              <a:t>: If possible, gain experience through internships, volunteering, or part-time work.</a:t>
            </a:r>
          </a:p>
          <a:p>
            <a:r>
              <a:rPr lang="en-GB" altLang="en-US" sz="2400" b="1" dirty="0"/>
              <a:t>Prepare for Interviews</a:t>
            </a:r>
            <a:r>
              <a:rPr lang="en-GB" altLang="en-US" sz="2400" dirty="0"/>
              <a:t>: Be ready to discuss your skills and how they apply to the role during interviews.</a:t>
            </a:r>
          </a:p>
          <a:p>
            <a:r>
              <a:rPr lang="en-GB" altLang="en-US" sz="2400" b="1" dirty="0"/>
              <a:t>Professional Development</a:t>
            </a:r>
            <a:r>
              <a:rPr lang="en-GB" altLang="en-US" sz="2400" dirty="0"/>
              <a:t>: Stay updated with the latest trends and continue learning to improve your skillset.</a:t>
            </a:r>
          </a:p>
          <a:p>
            <a:endParaRPr lang="en-GB" altLang="en-US" dirty="0"/>
          </a:p>
        </p:txBody>
      </p:sp>
      <p:sp>
        <p:nvSpPr>
          <p:cNvPr id="38916" name="TextBox 4">
            <a:extLst>
              <a:ext uri="{FF2B5EF4-FFF2-40B4-BE49-F238E27FC236}">
                <a16:creationId xmlns:a16="http://schemas.microsoft.com/office/drawing/2014/main" id="{9CC8E8C0-2617-1A92-92F2-C6FFE13CFE0D}"/>
              </a:ext>
            </a:extLst>
          </p:cNvPr>
          <p:cNvSpPr txBox="1">
            <a:spLocks noChangeArrowheads="1"/>
          </p:cNvSpPr>
          <p:nvPr/>
        </p:nvSpPr>
        <p:spPr bwMode="auto">
          <a:xfrm>
            <a:off x="3851275" y="5157788"/>
            <a:ext cx="45720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t>(Carnevale and Smith, 2013)</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B94894DD-7C88-C506-0872-00B3F3EBC6C6}"/>
              </a:ext>
            </a:extLst>
          </p:cNvPr>
          <p:cNvSpPr>
            <a:spLocks noGrp="1" noChangeArrowheads="1"/>
          </p:cNvSpPr>
          <p:nvPr>
            <p:ph type="title"/>
          </p:nvPr>
        </p:nvSpPr>
        <p:spPr>
          <a:xfrm>
            <a:off x="457200" y="274638"/>
            <a:ext cx="8229600" cy="561975"/>
          </a:xfrm>
        </p:spPr>
        <p:txBody>
          <a:bodyPr/>
          <a:lstStyle/>
          <a:p>
            <a:r>
              <a:rPr lang="en-GB" altLang="en-US" sz="4000" b="1" dirty="0"/>
              <a:t>Is the CV an inefficient sales tool?</a:t>
            </a:r>
          </a:p>
        </p:txBody>
      </p:sp>
      <p:pic>
        <p:nvPicPr>
          <p:cNvPr id="39939" name="Content Placeholder 4" descr="A screenshot of a computer&#10;&#10;Description automatically generated">
            <a:extLst>
              <a:ext uri="{FF2B5EF4-FFF2-40B4-BE49-F238E27FC236}">
                <a16:creationId xmlns:a16="http://schemas.microsoft.com/office/drawing/2014/main" id="{ECE72986-D8A5-D82F-33BE-E39853DAFCE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51709" t="42261" r="16322" b="29324"/>
          <a:stretch>
            <a:fillRect/>
          </a:stretch>
        </p:blipFill>
        <p:spPr>
          <a:xfrm>
            <a:off x="53975" y="1177925"/>
            <a:ext cx="4374009" cy="2186301"/>
          </a:xfrm>
        </p:spPr>
      </p:pic>
      <p:pic>
        <p:nvPicPr>
          <p:cNvPr id="2" name="Picture 1">
            <a:extLst>
              <a:ext uri="{FF2B5EF4-FFF2-40B4-BE49-F238E27FC236}">
                <a16:creationId xmlns:a16="http://schemas.microsoft.com/office/drawing/2014/main" id="{598E1B83-3BFF-4655-E4BE-C343892350D8}"/>
              </a:ext>
            </a:extLst>
          </p:cNvPr>
          <p:cNvPicPr>
            <a:picLocks noChangeAspect="1"/>
          </p:cNvPicPr>
          <p:nvPr/>
        </p:nvPicPr>
        <p:blipFill>
          <a:blip r:embed="rId4"/>
          <a:stretch>
            <a:fillRect/>
          </a:stretch>
        </p:blipFill>
        <p:spPr>
          <a:xfrm>
            <a:off x="4427985" y="2656114"/>
            <a:ext cx="4691360" cy="3045396"/>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9681E3B3-BBD3-617C-8682-A809E67D4477}"/>
              </a:ext>
            </a:extLst>
          </p:cNvPr>
          <p:cNvSpPr>
            <a:spLocks noGrp="1" noChangeArrowheads="1"/>
          </p:cNvSpPr>
          <p:nvPr>
            <p:ph type="title"/>
          </p:nvPr>
        </p:nvSpPr>
        <p:spPr>
          <a:xfrm>
            <a:off x="457200" y="274638"/>
            <a:ext cx="8229600" cy="561975"/>
          </a:xfrm>
        </p:spPr>
        <p:txBody>
          <a:bodyPr/>
          <a:lstStyle/>
          <a:p>
            <a:r>
              <a:rPr lang="en-GB" altLang="en-US" b="1"/>
              <a:t>Your work values</a:t>
            </a:r>
          </a:p>
        </p:txBody>
      </p:sp>
      <p:pic>
        <p:nvPicPr>
          <p:cNvPr id="4" name="Picture 3">
            <a:extLst>
              <a:ext uri="{FF2B5EF4-FFF2-40B4-BE49-F238E27FC236}">
                <a16:creationId xmlns:a16="http://schemas.microsoft.com/office/drawing/2014/main" id="{7F19D851-185F-4832-0CEF-9F0B4D3CAB04}"/>
              </a:ext>
            </a:extLst>
          </p:cNvPr>
          <p:cNvPicPr>
            <a:picLocks noChangeAspect="1"/>
          </p:cNvPicPr>
          <p:nvPr/>
        </p:nvPicPr>
        <p:blipFill>
          <a:blip r:embed="rId2"/>
          <a:stretch>
            <a:fillRect/>
          </a:stretch>
        </p:blipFill>
        <p:spPr>
          <a:xfrm>
            <a:off x="1007459" y="1124744"/>
            <a:ext cx="7129081" cy="4398153"/>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643BAAC0-BF16-5F15-5732-CD14BADB809E}"/>
              </a:ext>
            </a:extLst>
          </p:cNvPr>
          <p:cNvSpPr>
            <a:spLocks noGrp="1" noChangeArrowheads="1"/>
          </p:cNvSpPr>
          <p:nvPr>
            <p:ph type="title"/>
          </p:nvPr>
        </p:nvSpPr>
        <p:spPr>
          <a:xfrm>
            <a:off x="457200" y="274638"/>
            <a:ext cx="8229600" cy="490537"/>
          </a:xfrm>
        </p:spPr>
        <p:txBody>
          <a:bodyPr/>
          <a:lstStyle/>
          <a:p>
            <a:r>
              <a:rPr lang="en-GB" altLang="en-US" sz="3600" b="1" dirty="0"/>
              <a:t>Work values</a:t>
            </a:r>
          </a:p>
        </p:txBody>
      </p:sp>
      <p:pic>
        <p:nvPicPr>
          <p:cNvPr id="43011" name="Content Placeholder 4" descr="A screenshot of a computer&#10;&#10;Description automatically generated">
            <a:extLst>
              <a:ext uri="{FF2B5EF4-FFF2-40B4-BE49-F238E27FC236}">
                <a16:creationId xmlns:a16="http://schemas.microsoft.com/office/drawing/2014/main" id="{7C0A69F2-8F3F-F8F2-5677-9FBA24957AB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53104" t="34479" r="12482" b="18370"/>
          <a:stretch>
            <a:fillRect/>
          </a:stretch>
        </p:blipFill>
        <p:spPr>
          <a:xfrm>
            <a:off x="8012" y="1556792"/>
            <a:ext cx="4608512" cy="3550930"/>
          </a:xfrm>
        </p:spPr>
      </p:pic>
      <p:pic>
        <p:nvPicPr>
          <p:cNvPr id="43012" name="Picture 1">
            <a:extLst>
              <a:ext uri="{FF2B5EF4-FFF2-40B4-BE49-F238E27FC236}">
                <a16:creationId xmlns:a16="http://schemas.microsoft.com/office/drawing/2014/main" id="{189C6BB8-649B-D173-183F-F5B2C4E6EE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612" b="11655"/>
          <a:stretch>
            <a:fillRect/>
          </a:stretch>
        </p:blipFill>
        <p:spPr bwMode="auto">
          <a:xfrm>
            <a:off x="4355976" y="1628800"/>
            <a:ext cx="4738110" cy="3210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58300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643BAAC0-BF16-5F15-5732-CD14BADB809E}"/>
              </a:ext>
            </a:extLst>
          </p:cNvPr>
          <p:cNvSpPr>
            <a:spLocks noGrp="1" noChangeArrowheads="1"/>
          </p:cNvSpPr>
          <p:nvPr>
            <p:ph type="title"/>
          </p:nvPr>
        </p:nvSpPr>
        <p:spPr>
          <a:xfrm>
            <a:off x="457200" y="274638"/>
            <a:ext cx="8229600" cy="490537"/>
          </a:xfrm>
        </p:spPr>
        <p:txBody>
          <a:bodyPr/>
          <a:lstStyle/>
          <a:p>
            <a:r>
              <a:rPr lang="en-GB" altLang="en-US" sz="3600" b="1" dirty="0"/>
              <a:t>Lifestyle values</a:t>
            </a:r>
          </a:p>
        </p:txBody>
      </p:sp>
      <p:pic>
        <p:nvPicPr>
          <p:cNvPr id="43013" name="Picture 2">
            <a:extLst>
              <a:ext uri="{FF2B5EF4-FFF2-40B4-BE49-F238E27FC236}">
                <a16:creationId xmlns:a16="http://schemas.microsoft.com/office/drawing/2014/main" id="{B6CE8BD4-90B2-B068-8AE9-85C021DF81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99" t="17196" r="6000"/>
          <a:stretch/>
        </p:blipFill>
        <p:spPr bwMode="auto">
          <a:xfrm>
            <a:off x="1579637" y="1596032"/>
            <a:ext cx="5984726" cy="3665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491A26A8-BB10-8191-5AE4-F2F71C2D2C03}"/>
              </a:ext>
            </a:extLst>
          </p:cNvPr>
          <p:cNvSpPr>
            <a:spLocks noGrp="1" noChangeArrowheads="1"/>
          </p:cNvSpPr>
          <p:nvPr>
            <p:ph type="title"/>
          </p:nvPr>
        </p:nvSpPr>
        <p:spPr>
          <a:xfrm>
            <a:off x="457200" y="274638"/>
            <a:ext cx="8229600" cy="922337"/>
          </a:xfrm>
        </p:spPr>
        <p:txBody>
          <a:bodyPr/>
          <a:lstStyle/>
          <a:p>
            <a:r>
              <a:rPr lang="en-GB" altLang="en-US" sz="3600" b="1"/>
              <a:t>Individual task</a:t>
            </a:r>
          </a:p>
        </p:txBody>
      </p:sp>
      <p:sp>
        <p:nvSpPr>
          <p:cNvPr id="44035" name="Content Placeholder 2">
            <a:extLst>
              <a:ext uri="{FF2B5EF4-FFF2-40B4-BE49-F238E27FC236}">
                <a16:creationId xmlns:a16="http://schemas.microsoft.com/office/drawing/2014/main" id="{EDB1F0C5-A273-1A45-4BC2-5D0714ACDC24}"/>
              </a:ext>
            </a:extLst>
          </p:cNvPr>
          <p:cNvSpPr>
            <a:spLocks noGrp="1" noChangeArrowheads="1"/>
          </p:cNvSpPr>
          <p:nvPr>
            <p:ph idx="1"/>
          </p:nvPr>
        </p:nvSpPr>
        <p:spPr>
          <a:xfrm>
            <a:off x="457200" y="1340768"/>
            <a:ext cx="8435280" cy="3916363"/>
          </a:xfrm>
        </p:spPr>
        <p:txBody>
          <a:bodyPr/>
          <a:lstStyle/>
          <a:p>
            <a:pPr marL="0" indent="0">
              <a:buFont typeface="Arial" panose="020B0604020202020204" pitchFamily="34" charset="0"/>
              <a:buNone/>
            </a:pPr>
            <a:r>
              <a:rPr lang="en-GB" altLang="en-US" dirty="0"/>
              <a:t>Write what work values you will be looking at when you will be looking for a job in health and social care sector?  </a:t>
            </a:r>
          </a:p>
          <a:p>
            <a:pPr marL="0" indent="0">
              <a:buFont typeface="Arial" panose="020B0604020202020204" pitchFamily="34" charset="0"/>
              <a:buNone/>
            </a:pPr>
            <a:r>
              <a:rPr lang="en-GB" altLang="en-US" dirty="0"/>
              <a:t>(consider all three values discussed intrinsic, extrinsic, and lifestyle)</a:t>
            </a:r>
          </a:p>
          <a:p>
            <a:pPr marL="0" indent="0">
              <a:buFont typeface="Arial" panose="020B0604020202020204" pitchFamily="34" charset="0"/>
              <a:buNone/>
            </a:pPr>
            <a:endParaRPr lang="en-GB" altLang="en-US" dirty="0"/>
          </a:p>
          <a:p>
            <a:pPr marL="0" indent="0">
              <a:buNone/>
            </a:pPr>
            <a:r>
              <a:rPr lang="en-GB" altLang="en-US" dirty="0">
                <a:solidFill>
                  <a:srgbClr val="0070C0"/>
                </a:solidFill>
              </a:rPr>
              <a:t>Write down your answer and save it for your assignment for Component 2.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B8EA7310-0464-2D2B-19F1-40D9EE97AC55}"/>
              </a:ext>
            </a:extLst>
          </p:cNvPr>
          <p:cNvSpPr>
            <a:spLocks noGrp="1" noChangeArrowheads="1"/>
          </p:cNvSpPr>
          <p:nvPr>
            <p:ph type="title"/>
          </p:nvPr>
        </p:nvSpPr>
        <p:spPr>
          <a:xfrm>
            <a:off x="457200" y="274638"/>
            <a:ext cx="8229600" cy="561975"/>
          </a:xfrm>
        </p:spPr>
        <p:txBody>
          <a:bodyPr/>
          <a:lstStyle/>
          <a:p>
            <a:r>
              <a:rPr lang="en-GB" altLang="en-US" sz="3600" b="1"/>
              <a:t>Conclusion</a:t>
            </a:r>
          </a:p>
        </p:txBody>
      </p:sp>
      <p:sp>
        <p:nvSpPr>
          <p:cNvPr id="45059" name="Content Placeholder 2">
            <a:extLst>
              <a:ext uri="{FF2B5EF4-FFF2-40B4-BE49-F238E27FC236}">
                <a16:creationId xmlns:a16="http://schemas.microsoft.com/office/drawing/2014/main" id="{17E70074-2879-405F-21B2-DF884E9A4D34}"/>
              </a:ext>
            </a:extLst>
          </p:cNvPr>
          <p:cNvSpPr>
            <a:spLocks noGrp="1" noChangeArrowheads="1"/>
          </p:cNvSpPr>
          <p:nvPr>
            <p:ph idx="1"/>
          </p:nvPr>
        </p:nvSpPr>
        <p:spPr>
          <a:xfrm>
            <a:off x="457200" y="1340768"/>
            <a:ext cx="8229600" cy="3888432"/>
          </a:xfrm>
        </p:spPr>
        <p:txBody>
          <a:bodyPr/>
          <a:lstStyle/>
          <a:p>
            <a:r>
              <a:rPr lang="en-GB" altLang="en-US" sz="2800" dirty="0"/>
              <a:t>See the environment with different perspective.</a:t>
            </a:r>
          </a:p>
          <a:p>
            <a:r>
              <a:rPr lang="en-GB" altLang="en-US" sz="2800" dirty="0"/>
              <a:t>To achieve success and find luck in the health and social care profession, consider communication and interpersonal skills and networking.</a:t>
            </a:r>
          </a:p>
          <a:p>
            <a:r>
              <a:rPr lang="en-GB" altLang="en-US" sz="2800" dirty="0"/>
              <a:t>Stretch goals are objectives that are purposely challenging to achieve, and that go beyond what is considered normal or expected.</a:t>
            </a:r>
          </a:p>
          <a:p>
            <a:endParaRPr lang="en-GB"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E7EBB05D-C376-3083-E997-7C0DA40774B9}"/>
              </a:ext>
            </a:extLst>
          </p:cNvPr>
          <p:cNvSpPr>
            <a:spLocks noGrp="1" noChangeArrowheads="1"/>
          </p:cNvSpPr>
          <p:nvPr>
            <p:ph type="title"/>
          </p:nvPr>
        </p:nvSpPr>
        <p:spPr>
          <a:xfrm>
            <a:off x="457200" y="333375"/>
            <a:ext cx="8096250" cy="863600"/>
          </a:xfrm>
        </p:spPr>
        <p:txBody>
          <a:bodyPr/>
          <a:lstStyle/>
          <a:p>
            <a:pPr eaLnBrk="1" hangingPunct="1"/>
            <a:r>
              <a:rPr lang="en-GB" altLang="en-US" b="1"/>
              <a:t>References</a:t>
            </a:r>
          </a:p>
        </p:txBody>
      </p:sp>
      <p:sp>
        <p:nvSpPr>
          <p:cNvPr id="52227" name="Content Placeholder 2">
            <a:extLst>
              <a:ext uri="{FF2B5EF4-FFF2-40B4-BE49-F238E27FC236}">
                <a16:creationId xmlns:a16="http://schemas.microsoft.com/office/drawing/2014/main" id="{8EA64173-B815-7B90-1828-4662B26DE6C2}"/>
              </a:ext>
            </a:extLst>
          </p:cNvPr>
          <p:cNvSpPr>
            <a:spLocks noGrp="1" noChangeArrowheads="1"/>
          </p:cNvSpPr>
          <p:nvPr>
            <p:ph idx="1"/>
          </p:nvPr>
        </p:nvSpPr>
        <p:spPr>
          <a:xfrm>
            <a:off x="457200" y="1268413"/>
            <a:ext cx="8229600" cy="4321175"/>
          </a:xfrm>
        </p:spPr>
        <p:txBody>
          <a:bodyPr/>
          <a:lstStyle/>
          <a:p>
            <a:pPr eaLnBrk="1" hangingPunct="1">
              <a:defRPr/>
            </a:pPr>
            <a:r>
              <a:rPr lang="en-GB" altLang="en-US" sz="2000" dirty="0"/>
              <a:t>Bury, M., (2013). Health and illness in a changing society. Routledge.</a:t>
            </a:r>
          </a:p>
          <a:p>
            <a:pPr eaLnBrk="1" hangingPunct="1">
              <a:defRPr/>
            </a:pPr>
            <a:r>
              <a:rPr lang="en-GB" altLang="en-US" sz="2000" dirty="0" err="1"/>
              <a:t>Heinström</a:t>
            </a:r>
            <a:r>
              <a:rPr lang="en-GB" altLang="en-US" sz="2000" dirty="0"/>
              <a:t>, J. and </a:t>
            </a:r>
            <a:r>
              <a:rPr lang="en-GB" altLang="en-US" sz="2000" dirty="0" err="1"/>
              <a:t>Sormunen</a:t>
            </a:r>
            <a:r>
              <a:rPr lang="en-GB" altLang="en-US" sz="2000" dirty="0"/>
              <a:t>, E., (2020). Serendipity as chaos or discovery-exploring the role of personality and sense of coherence.</a:t>
            </a:r>
          </a:p>
          <a:p>
            <a:pPr eaLnBrk="1" hangingPunct="1">
              <a:defRPr/>
            </a:pPr>
            <a:r>
              <a:rPr lang="en-GB" altLang="en-US" sz="2000" dirty="0" err="1"/>
              <a:t>Kaharuddin</a:t>
            </a:r>
            <a:r>
              <a:rPr lang="en-GB" altLang="en-US" sz="2000" dirty="0"/>
              <a:t>, I.W., </a:t>
            </a:r>
            <a:r>
              <a:rPr lang="en-GB" altLang="en-US" sz="2000" dirty="0" err="1"/>
              <a:t>Pangemanan</a:t>
            </a:r>
            <a:r>
              <a:rPr lang="en-GB" altLang="en-US" sz="2000" dirty="0"/>
              <a:t>, S.S. and </a:t>
            </a:r>
            <a:r>
              <a:rPr lang="en-GB" altLang="en-US" sz="2000" dirty="0" err="1"/>
              <a:t>Rumokoy</a:t>
            </a:r>
            <a:r>
              <a:rPr lang="en-GB" altLang="en-US" sz="2000" dirty="0"/>
              <a:t>, F.S., (2018). ANALYZING EMPLOYEES’PERCEPTION OF TRADITIONAL AND MODERN RECRUITMENT. </a:t>
            </a:r>
            <a:r>
              <a:rPr lang="en-GB" altLang="en-US" sz="2000" dirty="0" err="1"/>
              <a:t>Jurnal</a:t>
            </a:r>
            <a:r>
              <a:rPr lang="en-GB" altLang="en-US" sz="2000" dirty="0"/>
              <a:t> EMBA: </a:t>
            </a:r>
            <a:r>
              <a:rPr lang="en-GB" altLang="en-US" sz="2000" dirty="0" err="1"/>
              <a:t>Jurnal</a:t>
            </a:r>
            <a:r>
              <a:rPr lang="en-GB" altLang="en-US" sz="2000" dirty="0"/>
              <a:t> </a:t>
            </a:r>
            <a:r>
              <a:rPr lang="en-GB" altLang="en-US" sz="2000" dirty="0" err="1"/>
              <a:t>Riset</a:t>
            </a:r>
            <a:r>
              <a:rPr lang="en-GB" altLang="en-US" sz="2000" dirty="0"/>
              <a:t> Ekonomi, </a:t>
            </a:r>
            <a:r>
              <a:rPr lang="en-GB" altLang="en-US" sz="2000" dirty="0" err="1"/>
              <a:t>Manajemen</a:t>
            </a:r>
            <a:r>
              <a:rPr lang="en-GB" altLang="en-US" sz="2000" dirty="0"/>
              <a:t>, </a:t>
            </a:r>
            <a:r>
              <a:rPr lang="en-GB" altLang="en-US" sz="2000" dirty="0" err="1"/>
              <a:t>Bisnis</a:t>
            </a:r>
            <a:r>
              <a:rPr lang="en-GB" altLang="en-US" sz="2000" dirty="0"/>
              <a:t> dan </a:t>
            </a:r>
            <a:r>
              <a:rPr lang="en-GB" altLang="en-US" sz="2000" dirty="0" err="1"/>
              <a:t>Akuntansi</a:t>
            </a:r>
            <a:r>
              <a:rPr lang="en-GB" altLang="en-US" sz="2000" dirty="0"/>
              <a:t>, 6(4).</a:t>
            </a:r>
          </a:p>
          <a:p>
            <a:pPr eaLnBrk="1" hangingPunct="1">
              <a:defRPr/>
            </a:pPr>
            <a:r>
              <a:rPr lang="en-GB" altLang="en-US" sz="2000" dirty="0"/>
              <a:t>Pina e Cunha, M., </a:t>
            </a:r>
            <a:r>
              <a:rPr lang="en-GB" altLang="en-US" sz="2000" dirty="0" err="1"/>
              <a:t>Giustiniano</a:t>
            </a:r>
            <a:r>
              <a:rPr lang="en-GB" altLang="en-US" sz="2000" dirty="0"/>
              <a:t>, L., Rego, A. and Clegg, S., (2017). Mission impossible? The paradoxes of stretch goal setting. Management Learning, 48(2), pp.140-157.</a:t>
            </a:r>
          </a:p>
          <a:p>
            <a:pPr eaLnBrk="1" hangingPunct="1">
              <a:defRPr/>
            </a:pPr>
            <a:endParaRPr lang="en-GB" altLang="en-US" sz="2000" dirty="0"/>
          </a:p>
          <a:p>
            <a:pPr marL="0" indent="0" eaLnBrk="1" hangingPunct="1">
              <a:buFont typeface="Arial" panose="020B0604020202020204" pitchFamily="34" charset="0"/>
              <a:buNone/>
              <a:defRPr/>
            </a:pPr>
            <a:endParaRPr lang="en-GB" altLang="en-US" sz="14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1565</Words>
  <Application>Microsoft Macintosh PowerPoint</Application>
  <PresentationFormat>On-screen Show (4:3)</PresentationFormat>
  <Paragraphs>144</Paragraphs>
  <Slides>38</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Myriad Pro</vt:lpstr>
      <vt:lpstr>Times New Roman</vt:lpstr>
      <vt:lpstr>Wingdings</vt:lpstr>
      <vt:lpstr>20140311PresentationUWTSDTemplate</vt:lpstr>
      <vt:lpstr>Changemakers: Building your Personal Brand for Sustainable Employment (BMHP5015_LON)</vt:lpstr>
      <vt:lpstr>Module Aim &amp;  Learning Objectives</vt:lpstr>
      <vt:lpstr>Lesson objectives </vt:lpstr>
      <vt:lpstr>Individual task look at the below pictures and write your answer what do you see in this pictures ?</vt:lpstr>
      <vt:lpstr>Seeing things differently</vt:lpstr>
      <vt:lpstr>Seeing things differently</vt:lpstr>
      <vt:lpstr>Discuss in groups</vt:lpstr>
      <vt:lpstr>Importance of changing perspective in health and social care</vt:lpstr>
      <vt:lpstr>Importance of changing perspective in health and social care</vt:lpstr>
      <vt:lpstr>Success and luck </vt:lpstr>
      <vt:lpstr>Success and Luck</vt:lpstr>
      <vt:lpstr>Pair work: Success and luck</vt:lpstr>
      <vt:lpstr>Success and luck</vt:lpstr>
      <vt:lpstr>Success and luck</vt:lpstr>
      <vt:lpstr>Individual task: </vt:lpstr>
      <vt:lpstr>Let's watch and understand Serendipity</vt:lpstr>
      <vt:lpstr>Serendipity (luck, fortune) mindset </vt:lpstr>
      <vt:lpstr>Example of Serendipity in health and social care</vt:lpstr>
      <vt:lpstr>What does ‘stretch goals’ mean?</vt:lpstr>
      <vt:lpstr>Stretch goals </vt:lpstr>
      <vt:lpstr>Examples of Stretch goals in health and social care </vt:lpstr>
      <vt:lpstr>Career conversation </vt:lpstr>
      <vt:lpstr>Individual task</vt:lpstr>
      <vt:lpstr>Traditional and modern recruitment</vt:lpstr>
      <vt:lpstr>Traditional and modern recruitment</vt:lpstr>
      <vt:lpstr>Traditional and modern recruitment</vt:lpstr>
      <vt:lpstr>Traditional and modern recruitment</vt:lpstr>
      <vt:lpstr>Traditional and modern recruitment</vt:lpstr>
      <vt:lpstr>Case study: group task</vt:lpstr>
      <vt:lpstr>To sell your skills to employers in health and social care, consider the following steps: </vt:lpstr>
      <vt:lpstr>To sell your skills to employers in health and social care, consider the following steps: </vt:lpstr>
      <vt:lpstr>Is the CV an inefficient sales tool?</vt:lpstr>
      <vt:lpstr>Your work values</vt:lpstr>
      <vt:lpstr>Work values</vt:lpstr>
      <vt:lpstr>Lifestyle values</vt:lpstr>
      <vt:lpstr>Individual task</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Caroline Salami</cp:lastModifiedBy>
  <cp:revision>186</cp:revision>
  <dcterms:created xsi:type="dcterms:W3CDTF">2015-04-14T15:21:28Z</dcterms:created>
  <dcterms:modified xsi:type="dcterms:W3CDTF">2025-10-31T22:02:58Z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