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4"/>
  </p:notesMasterIdLst>
  <p:handoutMasterIdLst>
    <p:handoutMasterId r:id="rId35"/>
  </p:handoutMasterIdLst>
  <p:sldIdLst>
    <p:sldId id="256" r:id="rId4"/>
    <p:sldId id="257" r:id="rId5"/>
    <p:sldId id="362" r:id="rId6"/>
    <p:sldId id="365" r:id="rId7"/>
    <p:sldId id="366" r:id="rId8"/>
    <p:sldId id="368" r:id="rId9"/>
    <p:sldId id="370" r:id="rId10"/>
    <p:sldId id="369" r:id="rId11"/>
    <p:sldId id="371" r:id="rId12"/>
    <p:sldId id="372" r:id="rId13"/>
    <p:sldId id="373" r:id="rId14"/>
    <p:sldId id="386" r:id="rId15"/>
    <p:sldId id="387" r:id="rId16"/>
    <p:sldId id="376" r:id="rId17"/>
    <p:sldId id="380" r:id="rId18"/>
    <p:sldId id="377" r:id="rId19"/>
    <p:sldId id="381" r:id="rId20"/>
    <p:sldId id="383" r:id="rId21"/>
    <p:sldId id="379" r:id="rId22"/>
    <p:sldId id="384" r:id="rId23"/>
    <p:sldId id="385" r:id="rId24"/>
    <p:sldId id="360" r:id="rId25"/>
    <p:sldId id="374" r:id="rId26"/>
    <p:sldId id="375" r:id="rId27"/>
    <p:sldId id="361" r:id="rId28"/>
    <p:sldId id="341" r:id="rId29"/>
    <p:sldId id="342" r:id="rId30"/>
    <p:sldId id="343" r:id="rId31"/>
    <p:sldId id="344" r:id="rId32"/>
    <p:sldId id="345" r:id="rId33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040" autoAdjust="0"/>
  </p:normalViewPr>
  <p:slideViewPr>
    <p:cSldViewPr>
      <p:cViewPr varScale="1">
        <p:scale>
          <a:sx n="99" d="100"/>
          <a:sy n="99" d="100"/>
        </p:scale>
        <p:origin x="66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tableStyles" Target="tableStyles.xml"/><Relationship Id="rId21" Type="http://schemas.openxmlformats.org/officeDocument/2006/relationships/slide" Target="slides/slide18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3/22/2018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</a:t>
            </a:r>
            <a:r>
              <a:rPr lang="en-GB" dirty="0" smtClean="0"/>
              <a:t>stackoverflow.com/questions/40122162/entity-framework-core-lazy-loading</a:t>
            </a:r>
            <a:endParaRPr lang="en-GB" dirty="0" smtClean="0"/>
          </a:p>
          <a:p>
            <a:r>
              <a:rPr lang="en-GB" dirty="0" smtClean="0"/>
              <a:t>https://docs.microsoft.com/en-us/ef/core/querying/related-data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5151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Async</a:t>
            </a:r>
            <a:r>
              <a:rPr lang="en-GB" dirty="0" smtClean="0"/>
              <a:t> means</a:t>
            </a:r>
            <a:r>
              <a:rPr lang="en-GB" baseline="0" dirty="0" smtClean="0"/>
              <a:t> the method is called asynchronously – there are some slides at the end of the slide for those who would like to know more about .NET’s </a:t>
            </a:r>
            <a:r>
              <a:rPr lang="en-GB" baseline="0" dirty="0" err="1" smtClean="0"/>
              <a:t>async</a:t>
            </a:r>
            <a:r>
              <a:rPr lang="en-GB" baseline="0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6836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For the interested reader, I have included</a:t>
            </a:r>
            <a:r>
              <a:rPr lang="en-GB" baseline="0" dirty="0" smtClean="0"/>
              <a:t> examples </a:t>
            </a:r>
            <a:r>
              <a:rPr lang="en-GB" baseline="0" dirty="0" smtClean="0"/>
              <a:t>of some of these at </a:t>
            </a:r>
            <a:r>
              <a:rPr lang="en-GB" baseline="0" dirty="0" smtClean="0"/>
              <a:t>the end of the slides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9100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Assume the screenshot</a:t>
            </a:r>
            <a:r>
              <a:rPr lang="en-GB" baseline="0" dirty="0" smtClean="0"/>
              <a:t> was taken about mid-day and the first screening for the day was at 11:00 am.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2252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For the maximum date the film showing</a:t>
            </a:r>
            <a:r>
              <a:rPr lang="en-GB" baseline="0" dirty="0" smtClean="0"/>
              <a:t> dates and times are comparing date values only (.Date) as we don’t care about the time for that day.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0215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2087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 smtClean="0"/>
              <a:t>Async</a:t>
            </a:r>
            <a:r>
              <a:rPr lang="en-GB" dirty="0" smtClean="0"/>
              <a:t> means</a:t>
            </a:r>
            <a:r>
              <a:rPr lang="en-GB" baseline="0" dirty="0" smtClean="0"/>
              <a:t> the method is called asynchronously – there are some slides at the end of the slide for those who would like to know more about .NET’s </a:t>
            </a:r>
            <a:r>
              <a:rPr lang="en-GB" baseline="0" dirty="0" err="1" smtClean="0"/>
              <a:t>async</a:t>
            </a:r>
            <a:r>
              <a:rPr lang="en-GB" baseline="0" dirty="0" smtClean="0"/>
              <a:t>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8354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476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Sorry, too much</a:t>
            </a:r>
            <a:r>
              <a:rPr lang="en-GB" baseline="0" dirty="0" smtClean="0"/>
              <a:t> code to copy and paste – I could only screen grab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9174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https://docs.microsoft.com/en-us/dotnet/csharp/language-reference/keywords/async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73632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https://docs.microsoft.com/en-us/dotnet/csharp/language-reference/keywords/await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9682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 Source: https://docs.microsoft.com/en-us/dotnet/csharp/programming-guide/concepts/async/media/navigationtrace.png [accessed: 12-Oct-2016]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1074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3/22/2018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3/22/2018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3/22/2018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3/22/2018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3/22/2018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3/22/2018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3/22/2018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sdn.microsoft.com/en-us/library/jj574232(v=vs.113).aspx#Anchor_1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sdn.microsoft.com/en-us/library/jj574232(v=vs.113).aspx#Anchor_0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ef/core/querying/related-data#querying-related-entitie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ntityframework-plus.net/query-include-filter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dotnet/api/microsoft.aspnetcore.identity.usermanager-1?view=aspnetcore-2.0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csharp/language-reference/keywords/async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csharp/language-reference/keywords/await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docs.microsoft.com/en-us/dotnet/csharp/programming-guide/concepts/async/index#BKMK_WhatHappensUnderstandinganAsyncMetho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Loading Related Entities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5</a:t>
            </a:r>
            <a:r>
              <a:rPr lang="en-GB" dirty="0" smtClean="0"/>
              <a:t>: </a:t>
            </a:r>
            <a:r>
              <a:rPr lang="en-GB" dirty="0"/>
              <a:t>Web Development: ASP.NET (WD </a:t>
            </a:r>
            <a:r>
              <a:rPr lang="en-GB" dirty="0" err="1"/>
              <a:t>DotNet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19-Mar-2018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Retrieving and Loading Related Entities</a:t>
            </a:r>
          </a:p>
          <a:p>
            <a:r>
              <a:rPr lang="en-GB" dirty="0" smtClean="0"/>
              <a:t>Accessing </a:t>
            </a:r>
            <a:r>
              <a:rPr lang="en-GB" smtClean="0"/>
              <a:t>Current User’s Account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Loading Related Entities in a 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Sometimes you may need to load related entities (child and/or parents) in a </a:t>
            </a:r>
            <a:r>
              <a:rPr lang="en-GB" dirty="0" smtClean="0"/>
              <a:t>view.</a:t>
            </a:r>
            <a:endParaRPr lang="en-GB" dirty="0" smtClean="0"/>
          </a:p>
          <a:p>
            <a:r>
              <a:rPr lang="en-GB" dirty="0" smtClean="0"/>
              <a:t>For example in our cinema application:</a:t>
            </a:r>
          </a:p>
          <a:p>
            <a:pPr lvl="1"/>
            <a:r>
              <a:rPr lang="en-GB" dirty="0" smtClean="0"/>
              <a:t>The Film Show times for a Film</a:t>
            </a:r>
          </a:p>
          <a:p>
            <a:pPr lvl="1"/>
            <a:r>
              <a:rPr lang="en-GB" dirty="0" smtClean="0"/>
              <a:t>The Booking Tickets for a Booking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7888" y="4052138"/>
            <a:ext cx="1896000" cy="276123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5176" y="3989619"/>
            <a:ext cx="1783048" cy="2868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369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Loading Related Entities in a 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Some things need to be considered when loading related entities.</a:t>
            </a:r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dirty="0" smtClean="0"/>
              <a:t>Do </a:t>
            </a:r>
            <a:r>
              <a:rPr lang="en-GB" b="1" u="sng" dirty="0" smtClean="0"/>
              <a:t>all</a:t>
            </a:r>
            <a:r>
              <a:rPr lang="en-GB" dirty="0" smtClean="0"/>
              <a:t> related entities need to be loaded?</a:t>
            </a:r>
          </a:p>
          <a:p>
            <a:pPr lvl="1"/>
            <a:r>
              <a:rPr lang="en-GB" dirty="0" smtClean="0"/>
              <a:t>Or do we need just a </a:t>
            </a:r>
            <a:r>
              <a:rPr lang="en-GB" b="1" u="sng" dirty="0" smtClean="0"/>
              <a:t>subset</a:t>
            </a:r>
            <a:r>
              <a:rPr lang="en-GB" dirty="0" smtClean="0"/>
              <a:t> of related entities?</a:t>
            </a:r>
          </a:p>
          <a:p>
            <a:pPr lvl="1"/>
            <a:r>
              <a:rPr lang="en-GB" dirty="0" smtClean="0"/>
              <a:t>How many related entities are there?</a:t>
            </a:r>
          </a:p>
          <a:p>
            <a:r>
              <a:rPr lang="en-GB" b="1" dirty="0" smtClean="0"/>
              <a:t>Question</a:t>
            </a:r>
            <a:r>
              <a:rPr lang="en-GB" dirty="0" smtClean="0"/>
              <a:t>: What do you think is the case for the film show times to display for a film?</a:t>
            </a:r>
          </a:p>
        </p:txBody>
      </p:sp>
    </p:spTree>
    <p:extLst>
      <p:ext uri="{BB962C8B-B14F-4D97-AF65-F5344CB8AC3E}">
        <p14:creationId xmlns:p14="http://schemas.microsoft.com/office/powerpoint/2010/main" val="2143519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Film Details View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1681" y="1508138"/>
            <a:ext cx="5237143" cy="530523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048755" y="4797152"/>
            <a:ext cx="571424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20040" lvl="0" indent="-320040">
              <a:spcBef>
                <a:spcPts val="700"/>
              </a:spcBef>
              <a:buClr>
                <a:srgbClr val="DA1F28"/>
              </a:buClr>
              <a:buSzPct val="60000"/>
              <a:buFont typeface="Wingdings"/>
              <a:buChar char=""/>
            </a:pPr>
            <a:r>
              <a:rPr lang="en-GB" sz="2400" dirty="0" smtClean="0">
                <a:solidFill>
                  <a:prstClr val="black"/>
                </a:solidFill>
              </a:rPr>
              <a:t>Do you think we need to load </a:t>
            </a:r>
            <a:r>
              <a:rPr lang="en-GB" sz="2400" b="1" i="1" u="sng" dirty="0" smtClean="0">
                <a:solidFill>
                  <a:prstClr val="black"/>
                </a:solidFill>
              </a:rPr>
              <a:t>all</a:t>
            </a:r>
            <a:r>
              <a:rPr lang="en-GB" sz="2400" dirty="0" smtClean="0">
                <a:solidFill>
                  <a:prstClr val="black"/>
                </a:solidFill>
              </a:rPr>
              <a:t> the child film show times for a film?</a:t>
            </a:r>
          </a:p>
          <a:p>
            <a:endParaRPr lang="en-GB" sz="1400" dirty="0"/>
          </a:p>
        </p:txBody>
      </p:sp>
      <p:sp>
        <p:nvSpPr>
          <p:cNvPr id="6" name="TextBox 5"/>
          <p:cNvSpPr txBox="1"/>
          <p:nvPr/>
        </p:nvSpPr>
        <p:spPr>
          <a:xfrm>
            <a:off x="3048755" y="5631631"/>
            <a:ext cx="57142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20040" lvl="0" indent="-320040">
              <a:spcBef>
                <a:spcPts val="700"/>
              </a:spcBef>
              <a:buClr>
                <a:srgbClr val="DA1F28"/>
              </a:buClr>
              <a:buSzPct val="60000"/>
              <a:buFont typeface="Wingdings"/>
              <a:buChar char=""/>
            </a:pPr>
            <a:r>
              <a:rPr lang="en-GB" sz="2400" dirty="0" smtClean="0">
                <a:solidFill>
                  <a:prstClr val="black"/>
                </a:solidFill>
              </a:rPr>
              <a:t>Screenshot taken </a:t>
            </a:r>
            <a:r>
              <a:rPr lang="en-GB" sz="2400" b="1" dirty="0" smtClean="0">
                <a:solidFill>
                  <a:prstClr val="black"/>
                </a:solidFill>
              </a:rPr>
              <a:t>Tue, 20-Mar 08:30</a:t>
            </a:r>
          </a:p>
        </p:txBody>
      </p:sp>
      <p:sp>
        <p:nvSpPr>
          <p:cNvPr id="9" name="Rectangle 8"/>
          <p:cNvSpPr/>
          <p:nvPr/>
        </p:nvSpPr>
        <p:spPr>
          <a:xfrm>
            <a:off x="3047132" y="3959248"/>
            <a:ext cx="571586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20040" lvl="0" indent="-320040">
              <a:spcBef>
                <a:spcPts val="700"/>
              </a:spcBef>
              <a:buClr>
                <a:srgbClr val="DA1F28"/>
              </a:buClr>
              <a:buSzPct val="60000"/>
              <a:buFont typeface="Wingdings"/>
              <a:buChar char=""/>
            </a:pPr>
            <a:r>
              <a:rPr lang="en-GB" sz="2400" dirty="0" smtClean="0">
                <a:solidFill>
                  <a:prstClr val="black"/>
                </a:solidFill>
              </a:rPr>
              <a:t>What </a:t>
            </a:r>
            <a:r>
              <a:rPr lang="en-GB" sz="2400" dirty="0">
                <a:solidFill>
                  <a:prstClr val="black"/>
                </a:solidFill>
              </a:rPr>
              <a:t>do you think is the case for the film show times to display for a film?</a:t>
            </a:r>
          </a:p>
        </p:txBody>
      </p:sp>
    </p:spTree>
    <p:extLst>
      <p:ext uri="{BB962C8B-B14F-4D97-AF65-F5344CB8AC3E}">
        <p14:creationId xmlns:p14="http://schemas.microsoft.com/office/powerpoint/2010/main" val="2391951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Loading Related Entities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dirty="0" smtClean="0"/>
              <a:t>Although we set up our models to support </a:t>
            </a:r>
            <a:r>
              <a:rPr lang="en-GB" dirty="0" smtClean="0">
                <a:hlinkClick r:id="rId3"/>
              </a:rPr>
              <a:t>lazy loading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Lazy loading automatically loads the related records when you first access the navigation property.</a:t>
            </a:r>
          </a:p>
          <a:p>
            <a:pPr lvl="1"/>
            <a:r>
              <a:rPr lang="en-GB" dirty="0" smtClean="0"/>
              <a:t>Unfortunately, EF Core does not support lazy loading easily </a:t>
            </a:r>
            <a:r>
              <a:rPr lang="en-GB" dirty="0" smtClean="0">
                <a:sym typeface="Wingdings" panose="05000000000000000000" pitchFamily="2" charset="2"/>
              </a:rPr>
              <a:t>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Thus, we have to manually </a:t>
            </a:r>
            <a:r>
              <a:rPr lang="en-GB" b="1" dirty="0" smtClean="0">
                <a:sym typeface="Wingdings" panose="05000000000000000000" pitchFamily="2" charset="2"/>
                <a:hlinkClick r:id="rId4"/>
              </a:rPr>
              <a:t>eagerly load</a:t>
            </a:r>
            <a:r>
              <a:rPr lang="en-GB" dirty="0" smtClean="0">
                <a:sym typeface="Wingdings" panose="05000000000000000000" pitchFamily="2" charset="2"/>
              </a:rPr>
              <a:t> the related records.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There are different ways to eager load.</a:t>
            </a:r>
          </a:p>
          <a:p>
            <a:pPr lvl="1"/>
            <a:r>
              <a:rPr lang="en-GB" dirty="0" smtClean="0"/>
              <a:t>The method you choose will depend on if you want all records, or a subset, as well as how many records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1801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Loading Related Entities: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Include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</a:t>
            </a:r>
            <a:r>
              <a:rPr lang="en-GB" b="1" dirty="0"/>
              <a:t>Include method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Easiest </a:t>
            </a:r>
            <a:r>
              <a:rPr lang="en-GB" dirty="0" smtClean="0"/>
              <a:t>approach</a:t>
            </a:r>
          </a:p>
          <a:p>
            <a:pPr lvl="1"/>
            <a:r>
              <a:rPr lang="en-GB" dirty="0" smtClean="0"/>
              <a:t>Used to load both parent and related child records </a:t>
            </a:r>
            <a:r>
              <a:rPr lang="en-GB" b="1" i="1" dirty="0" smtClean="0"/>
              <a:t>at the same time</a:t>
            </a:r>
            <a:r>
              <a:rPr lang="en-GB" dirty="0" smtClean="0"/>
              <a:t>.</a:t>
            </a:r>
            <a:endParaRPr lang="en-GB" dirty="0"/>
          </a:p>
          <a:p>
            <a:pPr lvl="1"/>
            <a:r>
              <a:rPr lang="en-GB" dirty="0"/>
              <a:t>Will load </a:t>
            </a:r>
            <a:r>
              <a:rPr lang="en-GB" b="1" u="sng" dirty="0"/>
              <a:t>all</a:t>
            </a:r>
            <a:r>
              <a:rPr lang="en-GB" dirty="0"/>
              <a:t> related child </a:t>
            </a:r>
            <a:r>
              <a:rPr lang="en-GB" dirty="0" smtClean="0"/>
              <a:t>records</a:t>
            </a:r>
            <a:endParaRPr lang="en-GB" dirty="0"/>
          </a:p>
          <a:p>
            <a:pPr lvl="2"/>
            <a:r>
              <a:rPr lang="en-GB" dirty="0"/>
              <a:t>You can only </a:t>
            </a:r>
            <a:r>
              <a:rPr lang="en-GB" i="1" u="sng" dirty="0"/>
              <a:t>apply filters after</a:t>
            </a:r>
            <a:r>
              <a:rPr lang="en-GB" i="1" dirty="0"/>
              <a:t> all the child records have been fetched from the database in server side code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This is the approach we will use to </a:t>
            </a:r>
            <a:r>
              <a:rPr lang="en-GB" b="1" i="1" dirty="0" smtClean="0"/>
              <a:t>keep things simple and due to time constraints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smtClean="0"/>
              <a:t>Examples of other methods at end of slides for interested students.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6199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Include Method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For example to load all child film showings for a film:</a:t>
            </a:r>
          </a:p>
          <a:p>
            <a:pPr marL="594360" lvl="2" indent="0">
              <a:buNone/>
            </a:pPr>
            <a:r>
              <a:rPr lang="en-GB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film =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await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_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context.Films.Include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1800" dirty="0" err="1">
                <a:solidFill>
                  <a:srgbClr val="A31515"/>
                </a:solidFill>
                <a:latin typeface="Consolas" panose="020B0609020204030204" pitchFamily="49" charset="0"/>
              </a:rPr>
              <a:t>FilmShowings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.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SingleOrDefaultAsync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(f =&gt;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f.FilmId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== id);</a:t>
            </a:r>
            <a:endParaRPr lang="en-GB" sz="1800" dirty="0"/>
          </a:p>
          <a:p>
            <a:pPr lvl="1"/>
            <a:r>
              <a:rPr lang="en-GB" dirty="0" smtClean="0"/>
              <a:t>Load the film with the specified </a:t>
            </a:r>
            <a:r>
              <a:rPr lang="en-GB" b="1" dirty="0" smtClean="0"/>
              <a:t>id</a:t>
            </a:r>
          </a:p>
          <a:p>
            <a:pPr lvl="1"/>
            <a:r>
              <a:rPr lang="en-GB" dirty="0" smtClean="0"/>
              <a:t>Load the related child </a:t>
            </a:r>
            <a:r>
              <a:rPr lang="en-GB" b="1" dirty="0" err="1" smtClean="0"/>
              <a:t>FilmShowings</a:t>
            </a:r>
            <a:endParaRPr lang="en-GB" b="1" dirty="0" smtClean="0"/>
          </a:p>
          <a:p>
            <a:r>
              <a:rPr lang="en-GB" dirty="0" smtClean="0"/>
              <a:t>In some examples, you may see them write the related entity to include as a Lambda expression</a:t>
            </a:r>
          </a:p>
          <a:p>
            <a:pPr marL="594360" lvl="2" indent="0">
              <a:buNone/>
            </a:pPr>
            <a:r>
              <a:rPr lang="en-GB" sz="17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film = 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await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_</a:t>
            </a:r>
            <a:r>
              <a:rPr lang="en-GB" sz="1700" dirty="0" err="1">
                <a:solidFill>
                  <a:srgbClr val="000000"/>
                </a:solidFill>
                <a:latin typeface="Consolas" panose="020B0609020204030204" pitchFamily="49" charset="0"/>
              </a:rPr>
              <a:t>context.Films.Include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(f =&gt; </a:t>
            </a:r>
            <a:r>
              <a:rPr lang="en-GB" sz="1700" dirty="0" err="1">
                <a:solidFill>
                  <a:srgbClr val="000000"/>
                </a:solidFill>
                <a:latin typeface="Consolas" panose="020B0609020204030204" pitchFamily="49" charset="0"/>
              </a:rPr>
              <a:t>f.FilmShowings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.</a:t>
            </a:r>
            <a:r>
              <a:rPr lang="en-GB" sz="1700" dirty="0" err="1">
                <a:solidFill>
                  <a:srgbClr val="000000"/>
                </a:solidFill>
                <a:latin typeface="Consolas" panose="020B0609020204030204" pitchFamily="49" charset="0"/>
              </a:rPr>
              <a:t>SingleOrDefaultAsync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(m =&gt; </a:t>
            </a:r>
            <a:r>
              <a:rPr lang="en-GB" sz="1700" dirty="0" err="1">
                <a:solidFill>
                  <a:srgbClr val="000000"/>
                </a:solidFill>
                <a:latin typeface="Consolas" panose="020B0609020204030204" pitchFamily="49" charset="0"/>
              </a:rPr>
              <a:t>m.FilmId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== id);</a:t>
            </a:r>
            <a:endParaRPr lang="en-GB" sz="1700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5292080" y="2564904"/>
            <a:ext cx="2952328" cy="360040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5076056" y="5157192"/>
            <a:ext cx="3384376" cy="360040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418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Include Method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 smtClean="0"/>
              <a:t>You can include many related records</a:t>
            </a:r>
          </a:p>
          <a:p>
            <a:pPr lvl="1"/>
            <a:r>
              <a:rPr lang="en-GB" dirty="0" smtClean="0"/>
              <a:t>You </a:t>
            </a:r>
            <a:r>
              <a:rPr lang="en-GB" b="1" i="1" dirty="0" smtClean="0"/>
              <a:t>chain multiple includes</a:t>
            </a:r>
            <a:r>
              <a:rPr lang="en-GB" dirty="0" smtClean="0"/>
              <a:t> together</a:t>
            </a:r>
            <a:endParaRPr lang="en-GB" dirty="0"/>
          </a:p>
          <a:p>
            <a:r>
              <a:rPr lang="en-GB" dirty="0" smtClean="0"/>
              <a:t>For example, in the </a:t>
            </a:r>
            <a:r>
              <a:rPr lang="en-GB" b="1" dirty="0" smtClean="0"/>
              <a:t>Booking</a:t>
            </a:r>
            <a:r>
              <a:rPr lang="en-GB" dirty="0" smtClean="0"/>
              <a:t> to include:</a:t>
            </a:r>
          </a:p>
          <a:p>
            <a:pPr lvl="1"/>
            <a:r>
              <a:rPr lang="en-GB" b="1" dirty="0" smtClean="0"/>
              <a:t>Customer</a:t>
            </a:r>
            <a:r>
              <a:rPr lang="en-GB" dirty="0" smtClean="0"/>
              <a:t>: the customer making the booking</a:t>
            </a:r>
          </a:p>
          <a:p>
            <a:pPr lvl="1"/>
            <a:r>
              <a:rPr lang="en-GB" b="1" dirty="0" smtClean="0"/>
              <a:t>Film Showing</a:t>
            </a:r>
            <a:r>
              <a:rPr lang="en-GB" dirty="0" smtClean="0"/>
              <a:t>: the film showing being booked</a:t>
            </a:r>
          </a:p>
          <a:p>
            <a:pPr lvl="1"/>
            <a:r>
              <a:rPr lang="en-GB" b="1" dirty="0" smtClean="0"/>
              <a:t>Booking Tickets</a:t>
            </a:r>
            <a:r>
              <a:rPr lang="en-GB" dirty="0" smtClean="0"/>
              <a:t>: individual tickets being booked</a:t>
            </a:r>
          </a:p>
          <a:p>
            <a:r>
              <a:rPr lang="en-GB" dirty="0" smtClean="0"/>
              <a:t>For example:</a:t>
            </a:r>
            <a:endParaRPr lang="en-GB" dirty="0"/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context.Bookings</a:t>
            </a:r>
            <a:endParaRPr lang="en-GB" sz="20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Include(b =&gt;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b.Customer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 // </a:t>
            </a:r>
            <a:r>
              <a:rPr lang="en-GB" sz="20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Include customer</a:t>
            </a:r>
            <a:endParaRPr lang="en-GB" sz="20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Include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FilmShowings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 Include </a:t>
            </a:r>
            <a:r>
              <a:rPr lang="en-GB" sz="20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film showings</a:t>
            </a:r>
            <a:endParaRPr lang="en-GB" sz="20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Include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BookingTickets</a:t>
            </a:r>
            <a:r>
              <a:rPr lang="en-GB" sz="20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); 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 Include </a:t>
            </a:r>
            <a:r>
              <a:rPr lang="en-GB" sz="20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tickets</a:t>
            </a:r>
            <a:endParaRPr lang="en-GB" sz="2000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8538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Loading “Filtered” Related Entities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If you only need a subset of the related child examples:</a:t>
            </a:r>
          </a:p>
          <a:p>
            <a:pPr lvl="1"/>
            <a:r>
              <a:rPr lang="en-GB" dirty="0" smtClean="0"/>
              <a:t>Using include means you have fetched </a:t>
            </a:r>
            <a:r>
              <a:rPr lang="en-GB" b="1" u="sng" dirty="0" smtClean="0"/>
              <a:t>all</a:t>
            </a:r>
            <a:r>
              <a:rPr lang="en-GB" dirty="0" smtClean="0"/>
              <a:t> the related data.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Fetch the film including film showings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film =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await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_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context.Films.Include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err="1">
                <a:solidFill>
                  <a:srgbClr val="A31515"/>
                </a:solidFill>
                <a:latin typeface="Consolas" panose="020B0609020204030204" pitchFamily="49" charset="0"/>
              </a:rPr>
              <a:t>FilmShowings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.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SingleOrDefaultAsync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(m =&gt;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m.FilmId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== id);</a:t>
            </a:r>
          </a:p>
          <a:p>
            <a:pPr marL="640080" lvl="2" indent="0">
              <a:buNone/>
            </a:pPr>
            <a:endParaRPr lang="en-GB" dirty="0" smtClean="0"/>
          </a:p>
          <a:p>
            <a:pPr lvl="1"/>
            <a:r>
              <a:rPr lang="en-GB" dirty="0" smtClean="0"/>
              <a:t>You have to </a:t>
            </a:r>
            <a:r>
              <a:rPr lang="en-GB" b="1" dirty="0" smtClean="0"/>
              <a:t>filter the results</a:t>
            </a:r>
            <a:r>
              <a:rPr lang="en-GB" dirty="0" smtClean="0"/>
              <a:t> returned to the web server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008000"/>
                </a:solidFill>
                <a:latin typeface="Consolas" panose="020B0609020204030204" pitchFamily="49" charset="0"/>
              </a:rPr>
              <a:t>//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filter the film showings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film.FilmShowings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!=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null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film.FilmShowings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film.FilmShowings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.Where(fs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=&gt;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fs.DateTime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&gt;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DateTime.Now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).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ToList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  <a:endParaRPr lang="en-GB" dirty="0" smtClean="0"/>
          </a:p>
          <a:p>
            <a:pPr>
              <a:spcBef>
                <a:spcPts val="1200"/>
              </a:spcBef>
            </a:pPr>
            <a:r>
              <a:rPr lang="en-GB" dirty="0"/>
              <a:t>If </a:t>
            </a:r>
            <a:r>
              <a:rPr lang="en-GB" dirty="0" smtClean="0"/>
              <a:t>the child records are not many, </a:t>
            </a:r>
            <a:r>
              <a:rPr lang="en-GB" dirty="0"/>
              <a:t>then this </a:t>
            </a:r>
            <a:r>
              <a:rPr lang="en-GB" dirty="0" smtClean="0"/>
              <a:t>is not an </a:t>
            </a:r>
            <a:r>
              <a:rPr lang="en-GB" dirty="0"/>
              <a:t>issue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403648" y="5373216"/>
            <a:ext cx="5616624" cy="360040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3275856" y="2996952"/>
            <a:ext cx="3384376" cy="360040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415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Loading “Filtered” Related Entities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If the </a:t>
            </a:r>
            <a:r>
              <a:rPr lang="en-GB" dirty="0" smtClean="0"/>
              <a:t>related child records are quite a few, </a:t>
            </a:r>
            <a:r>
              <a:rPr lang="en-GB" dirty="0"/>
              <a:t>then </a:t>
            </a:r>
            <a:r>
              <a:rPr lang="en-GB" dirty="0" smtClean="0"/>
              <a:t>you may want to use a different strategy.</a:t>
            </a:r>
          </a:p>
          <a:p>
            <a:r>
              <a:rPr lang="en-GB" dirty="0" smtClean="0"/>
              <a:t>Two options:</a:t>
            </a:r>
          </a:p>
          <a:p>
            <a:pPr lvl="1"/>
            <a:r>
              <a:rPr lang="en-GB" dirty="0" smtClean="0"/>
              <a:t>Apply a filter to the child records before sending the request to the database</a:t>
            </a:r>
            <a:r>
              <a:rPr lang="en-GB" dirty="0" smtClean="0"/>
              <a:t>.</a:t>
            </a:r>
            <a:endParaRPr lang="en-GB" dirty="0" smtClean="0"/>
          </a:p>
          <a:p>
            <a:pPr lvl="2"/>
            <a:r>
              <a:rPr lang="en-GB" dirty="0" smtClean="0"/>
              <a:t>Using EF </a:t>
            </a:r>
            <a:r>
              <a:rPr lang="en-GB" dirty="0" smtClean="0"/>
              <a:t>Select or </a:t>
            </a:r>
            <a:r>
              <a:rPr lang="en-GB" dirty="0" smtClean="0">
                <a:hlinkClick r:id="rId3"/>
              </a:rPr>
              <a:t>Query</a:t>
            </a:r>
            <a:r>
              <a:rPr lang="en-GB" dirty="0" smtClean="0"/>
              <a:t> Methods</a:t>
            </a:r>
            <a:endParaRPr lang="en-GB" dirty="0" smtClean="0"/>
          </a:p>
          <a:p>
            <a:pPr lvl="2"/>
            <a:r>
              <a:rPr lang="en-GB" dirty="0" smtClean="0"/>
              <a:t>Using </a:t>
            </a:r>
            <a:r>
              <a:rPr lang="en-GB" dirty="0"/>
              <a:t>a third party </a:t>
            </a:r>
            <a:r>
              <a:rPr lang="en-GB" dirty="0">
                <a:hlinkClick r:id="rId4"/>
              </a:rPr>
              <a:t>Query </a:t>
            </a:r>
            <a:r>
              <a:rPr lang="en-GB" dirty="0" err="1" smtClean="0">
                <a:hlinkClick r:id="rId4"/>
              </a:rPr>
              <a:t>IncludeFilter</a:t>
            </a:r>
            <a:r>
              <a:rPr lang="en-GB" dirty="0" smtClean="0"/>
              <a:t>: not available in EF Core</a:t>
            </a:r>
          </a:p>
          <a:p>
            <a:pPr lvl="1"/>
            <a:r>
              <a:rPr lang="en-GB" dirty="0" smtClean="0"/>
              <a:t>Send separate requests to the database to load the </a:t>
            </a:r>
            <a:r>
              <a:rPr lang="en-GB" b="1" dirty="0" smtClean="0"/>
              <a:t>related, and filtered</a:t>
            </a:r>
            <a:r>
              <a:rPr lang="en-GB" dirty="0" smtClean="0"/>
              <a:t>, records.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825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Today’s Task: Filtering Film </a:t>
            </a:r>
            <a:r>
              <a:rPr lang="en-GB" dirty="0" err="1" smtClean="0"/>
              <a:t>ShowTimes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Filter Film’s Showing Times to those scheduled:</a:t>
            </a:r>
          </a:p>
          <a:p>
            <a:pPr lvl="1"/>
            <a:r>
              <a:rPr lang="en-GB" dirty="0" smtClean="0"/>
              <a:t>1 </a:t>
            </a:r>
            <a:r>
              <a:rPr lang="en-GB" dirty="0"/>
              <a:t>hour from now and </a:t>
            </a:r>
            <a:endParaRPr lang="en-GB" dirty="0" smtClean="0"/>
          </a:p>
          <a:p>
            <a:pPr lvl="1"/>
            <a:r>
              <a:rPr lang="en-GB" dirty="0" smtClean="0"/>
              <a:t>No </a:t>
            </a:r>
            <a:r>
              <a:rPr lang="en-GB" dirty="0"/>
              <a:t>more than 7 days </a:t>
            </a:r>
            <a:r>
              <a:rPr lang="en-GB"/>
              <a:t>in </a:t>
            </a:r>
            <a:r>
              <a:rPr lang="en-GB" smtClean="0"/>
              <a:t>advance</a:t>
            </a:r>
            <a:endParaRPr lang="en-GB" dirty="0" smtClean="0"/>
          </a:p>
          <a:p>
            <a:pPr>
              <a:spcBef>
                <a:spcPts val="1200"/>
              </a:spcBef>
            </a:pPr>
            <a:r>
              <a:rPr lang="en-GB" b="1" dirty="0" smtClean="0"/>
              <a:t>Question</a:t>
            </a:r>
            <a:r>
              <a:rPr lang="en-GB" dirty="0" smtClean="0"/>
              <a:t>: What is the difference between</a:t>
            </a:r>
            <a:br>
              <a:rPr lang="en-GB" dirty="0" smtClean="0"/>
            </a:br>
            <a:r>
              <a:rPr lang="en-GB" dirty="0" smtClean="0"/>
              <a:t>the following .NET methods:</a:t>
            </a:r>
          </a:p>
          <a:p>
            <a:pPr lvl="1"/>
            <a:r>
              <a:rPr lang="en-GB" dirty="0" err="1" smtClean="0"/>
              <a:t>DateTime.</a:t>
            </a:r>
            <a:r>
              <a:rPr lang="en-GB" b="1" dirty="0" err="1" smtClean="0"/>
              <a:t>Now</a:t>
            </a:r>
            <a:endParaRPr lang="en-GB" b="1" dirty="0" smtClean="0"/>
          </a:p>
          <a:p>
            <a:pPr lvl="1"/>
            <a:r>
              <a:rPr lang="en-GB" dirty="0" err="1"/>
              <a:t>DateTime.</a:t>
            </a:r>
            <a:r>
              <a:rPr lang="en-GB" b="1" dirty="0" err="1"/>
              <a:t>Today</a:t>
            </a:r>
            <a:endParaRPr lang="en-GB" b="1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r="21607"/>
          <a:stretch/>
        </p:blipFill>
        <p:spPr>
          <a:xfrm>
            <a:off x="7730250" y="2276872"/>
            <a:ext cx="1306246" cy="412114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491880" y="6270612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Assume the screenshot was taken about mid-day and the first screening for the day was at 11:00 am.</a:t>
            </a:r>
            <a:endParaRPr lang="en-GB" sz="1400" i="1" dirty="0"/>
          </a:p>
        </p:txBody>
      </p:sp>
    </p:spTree>
    <p:extLst>
      <p:ext uri="{BB962C8B-B14F-4D97-AF65-F5344CB8AC3E}">
        <p14:creationId xmlns:p14="http://schemas.microsoft.com/office/powerpoint/2010/main" val="1629086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/>
          </a:bodyPr>
          <a:lstStyle/>
          <a:p>
            <a:r>
              <a:rPr lang="en-GB" dirty="0" smtClean="0"/>
              <a:t>Include the related </a:t>
            </a:r>
            <a:r>
              <a:rPr lang="en-GB" dirty="0" err="1" smtClean="0"/>
              <a:t>FilmShowings</a:t>
            </a:r>
            <a:r>
              <a:rPr lang="en-GB" dirty="0" smtClean="0"/>
              <a:t> when originally getting the films as shown earlier.</a:t>
            </a:r>
            <a:endParaRPr lang="en-GB" dirty="0"/>
          </a:p>
          <a:p>
            <a:r>
              <a:rPr lang="en-GB" dirty="0" smtClean="0"/>
              <a:t>Set the minimum and maximum date to use for the filter:</a:t>
            </a:r>
          </a:p>
          <a:p>
            <a:pPr marL="685800" lvl="2" indent="0">
              <a:buNone/>
            </a:pPr>
            <a:r>
              <a:rPr lang="en-GB" dirty="0" err="1" smtClean="0">
                <a:solidFill>
                  <a:schemeClr val="accent1"/>
                </a:solidFill>
                <a:latin typeface="Consolas" panose="020B0609020204030204" pitchFamily="49" charset="0"/>
              </a:rPr>
              <a:t>DateTime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minDate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dirty="0" err="1">
                <a:solidFill>
                  <a:schemeClr val="accent1"/>
                </a:solidFill>
                <a:latin typeface="Consolas" panose="020B0609020204030204" pitchFamily="49" charset="0"/>
              </a:rPr>
              <a:t>DateTime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.Now.AddHours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(1);</a:t>
            </a:r>
          </a:p>
          <a:p>
            <a:pPr marL="685800" lvl="2" indent="0">
              <a:buNone/>
            </a:pPr>
            <a:r>
              <a:rPr lang="en-GB" dirty="0" err="1" smtClean="0">
                <a:solidFill>
                  <a:schemeClr val="accent1"/>
                </a:solidFill>
                <a:latin typeface="Consolas" panose="020B0609020204030204" pitchFamily="49" charset="0"/>
              </a:rPr>
              <a:t>DateTime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maxDate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dirty="0" err="1">
                <a:solidFill>
                  <a:schemeClr val="accent1"/>
                </a:solidFill>
                <a:latin typeface="Consolas" panose="020B0609020204030204" pitchFamily="49" charset="0"/>
              </a:rPr>
              <a:t>DateTime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.Today.AddDays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(7);</a:t>
            </a:r>
            <a:endParaRPr lang="en-GB" dirty="0" smtClean="0"/>
          </a:p>
          <a:p>
            <a:r>
              <a:rPr lang="en-GB" dirty="0" smtClean="0"/>
              <a:t>Filter the film showing times</a:t>
            </a:r>
          </a:p>
          <a:p>
            <a:pPr marL="594360" lvl="2" indent="0">
              <a:buNone/>
            </a:pP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film.FilmShowings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film.FilmShowings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Where(fs =&gt;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fs.DateTime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&gt;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minDate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&amp;&amp;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      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          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fs.DateTime.</a:t>
            </a:r>
            <a:r>
              <a:rPr lang="en-GB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Date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&lt;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maxDate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868144" y="3520430"/>
            <a:ext cx="2808312" cy="844673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691680" y="5301208"/>
            <a:ext cx="6552728" cy="844673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632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Today’s </a:t>
            </a:r>
            <a:r>
              <a:rPr lang="en-GB" dirty="0" smtClean="0"/>
              <a:t>Task: Booking as Guest or User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User selects a film show time option</a:t>
            </a:r>
          </a:p>
          <a:p>
            <a:r>
              <a:rPr lang="en-GB" dirty="0" smtClean="0"/>
              <a:t>If </a:t>
            </a:r>
            <a:r>
              <a:rPr lang="en-GB" b="1" dirty="0" smtClean="0"/>
              <a:t>not logged in</a:t>
            </a:r>
            <a:r>
              <a:rPr lang="en-GB" dirty="0" smtClean="0"/>
              <a:t>, redirects to login page with </a:t>
            </a:r>
            <a:r>
              <a:rPr lang="en-GB" b="1" dirty="0" smtClean="0"/>
              <a:t>option to make booking as guest</a:t>
            </a:r>
            <a:r>
              <a:rPr lang="en-GB" dirty="0" smtClean="0"/>
              <a:t>.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276" y="3284984"/>
            <a:ext cx="1590476" cy="184761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7638" y="3356992"/>
            <a:ext cx="3904762" cy="2657143"/>
          </a:xfrm>
          <a:prstGeom prst="rect">
            <a:avLst/>
          </a:prstGeom>
        </p:spPr>
      </p:pic>
      <p:sp>
        <p:nvSpPr>
          <p:cNvPr id="7" name="Right Arrow 6"/>
          <p:cNvSpPr/>
          <p:nvPr/>
        </p:nvSpPr>
        <p:spPr>
          <a:xfrm>
            <a:off x="2699792" y="4365104"/>
            <a:ext cx="1008112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220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Today’s </a:t>
            </a:r>
            <a:r>
              <a:rPr lang="en-GB" dirty="0"/>
              <a:t>Task: Booking as Guest or User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691680" y="1484784"/>
            <a:ext cx="3560583" cy="527325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580112" y="1916832"/>
            <a:ext cx="34229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Login action method is in the </a:t>
            </a:r>
            <a:r>
              <a:rPr lang="en-GB" b="1" dirty="0" smtClean="0"/>
              <a:t>Accounts Controller</a:t>
            </a:r>
            <a:r>
              <a:rPr lang="en-GB" dirty="0" smtClean="0"/>
              <a:t> (created by VS if you choose to use User accounts)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All other methods are in the </a:t>
            </a:r>
            <a:r>
              <a:rPr lang="en-GB" b="1" dirty="0" smtClean="0"/>
              <a:t>Bookings Controller</a:t>
            </a:r>
            <a:endParaRPr lang="en-GB" b="1" dirty="0"/>
          </a:p>
        </p:txBody>
      </p:sp>
      <p:cxnSp>
        <p:nvCxnSpPr>
          <p:cNvPr id="5" name="Straight Arrow Connector 4"/>
          <p:cNvCxnSpPr/>
          <p:nvPr/>
        </p:nvCxnSpPr>
        <p:spPr>
          <a:xfrm flipH="1">
            <a:off x="4716016" y="2204864"/>
            <a:ext cx="1224136" cy="10081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9963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Current User: Server-Side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To check if a </a:t>
            </a:r>
            <a:r>
              <a:rPr lang="en-GB" b="1" dirty="0" smtClean="0"/>
              <a:t>user is logged in</a:t>
            </a:r>
            <a:r>
              <a:rPr lang="en-GB" dirty="0" smtClean="0"/>
              <a:t>, in server-side code: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User.Identity.IsAuthenticated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320040" lvl="1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20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// 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Do something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r>
              <a:rPr lang="en-GB" dirty="0" smtClean="0"/>
              <a:t>You may need to work with the current user’s profile e.g.</a:t>
            </a:r>
          </a:p>
          <a:p>
            <a:pPr lvl="1"/>
            <a:r>
              <a:rPr lang="en-GB" dirty="0" smtClean="0"/>
              <a:t>Retrieve the current user’s ID</a:t>
            </a:r>
          </a:p>
          <a:p>
            <a:pPr lvl="1"/>
            <a:r>
              <a:rPr lang="en-GB" dirty="0" smtClean="0"/>
              <a:t>Retrieve the current user’s personal details, etc.</a:t>
            </a:r>
          </a:p>
          <a:p>
            <a:r>
              <a:rPr lang="en-GB" dirty="0" smtClean="0"/>
              <a:t>You will need to modify the controller to access the details.</a:t>
            </a:r>
            <a:endParaRPr lang="en-GB" dirty="0"/>
          </a:p>
          <a:p>
            <a:endParaRPr lang="en-GB" dirty="0" smtClean="0"/>
          </a:p>
        </p:txBody>
      </p:sp>
      <p:sp>
        <p:nvSpPr>
          <p:cNvPr id="4" name="Rectangle 3"/>
          <p:cNvSpPr/>
          <p:nvPr/>
        </p:nvSpPr>
        <p:spPr>
          <a:xfrm>
            <a:off x="1547664" y="2060848"/>
            <a:ext cx="3888432" cy="360040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224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Accessing Current User in Controller</a:t>
            </a:r>
            <a:br>
              <a:rPr lang="en-GB" dirty="0" smtClean="0"/>
            </a:br>
            <a:r>
              <a:rPr lang="en-GB" dirty="0" smtClean="0"/>
              <a:t>Initial 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Import the ASP.NET Identity </a:t>
            </a:r>
            <a:r>
              <a:rPr lang="en-GB" dirty="0" smtClean="0"/>
              <a:t>library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Microsoft.AspNetCore.Identity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 smtClean="0"/>
          </a:p>
          <a:p>
            <a:r>
              <a:rPr lang="en-GB" dirty="0"/>
              <a:t>Create a field to store the user manager in the controller </a:t>
            </a:r>
            <a:r>
              <a:rPr lang="en-GB" dirty="0" smtClean="0"/>
              <a:t>class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readonly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UserManager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ApplicationUser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&gt; _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userManager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Modify the controller’s </a:t>
            </a:r>
            <a:r>
              <a:rPr lang="en-GB" dirty="0" smtClean="0"/>
              <a:t>constructor to</a:t>
            </a:r>
          </a:p>
          <a:p>
            <a:pPr lvl="1"/>
            <a:r>
              <a:rPr lang="en-GB" dirty="0" smtClean="0"/>
              <a:t>Accept </a:t>
            </a:r>
            <a:r>
              <a:rPr lang="en-GB" dirty="0"/>
              <a:t>a user manager </a:t>
            </a:r>
            <a:r>
              <a:rPr lang="en-GB" dirty="0" smtClean="0"/>
              <a:t>parameter</a:t>
            </a:r>
          </a:p>
          <a:p>
            <a:pPr lvl="1"/>
            <a:r>
              <a:rPr lang="en-GB" dirty="0" smtClean="0"/>
              <a:t>Use parameter to initialise </a:t>
            </a:r>
            <a:r>
              <a:rPr lang="en-GB" dirty="0"/>
              <a:t>the field from last step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538" y="5768476"/>
            <a:ext cx="8775619" cy="1089524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5033171" y="5703495"/>
            <a:ext cx="3888432" cy="360040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539552" y="6404992"/>
            <a:ext cx="2880320" cy="264368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648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Accessing Current User in Controller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If you only need the User’s ID, you can </a:t>
            </a:r>
            <a:r>
              <a:rPr lang="en-GB" dirty="0" smtClean="0"/>
              <a:t>use:</a:t>
            </a:r>
          </a:p>
          <a:p>
            <a:pPr marL="685800" lvl="2" indent="0">
              <a:buNone/>
            </a:pP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userId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_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userManager.Get</a:t>
            </a:r>
            <a:r>
              <a:rPr lang="en-GB" sz="20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UserId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HttpContext.User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000" dirty="0"/>
          </a:p>
          <a:p>
            <a:pPr lvl="1"/>
            <a:r>
              <a:rPr lang="en-GB" b="1" dirty="0" err="1" smtClean="0"/>
              <a:t>HttpContext.User</a:t>
            </a:r>
            <a:r>
              <a:rPr lang="en-GB" dirty="0" smtClean="0"/>
              <a:t>: user that made the current request</a:t>
            </a:r>
          </a:p>
          <a:p>
            <a:r>
              <a:rPr lang="en-GB" dirty="0" smtClean="0"/>
              <a:t>If you need the full user profile:</a:t>
            </a:r>
          </a:p>
          <a:p>
            <a:pPr marL="685800" lvl="2" indent="0">
              <a:buNone/>
            </a:pP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user =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await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_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userManager.Get</a:t>
            </a:r>
            <a:r>
              <a:rPr lang="en-GB" sz="20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User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Async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HttpContext.User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000" dirty="0" smtClean="0"/>
          </a:p>
          <a:p>
            <a:pPr lvl="1"/>
            <a:r>
              <a:rPr lang="en-GB" dirty="0" smtClean="0"/>
              <a:t>You can then access the user’s properties e.g.</a:t>
            </a:r>
          </a:p>
          <a:p>
            <a:pPr marL="685800" lvl="2" indent="0">
              <a:buNone/>
            </a:pP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userId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user.Id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 User's ID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r>
              <a:rPr lang="en-GB" sz="20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userEmail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user.Email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 User's email</a:t>
            </a:r>
            <a:endParaRPr lang="en-GB" sz="2000" dirty="0" smtClean="0"/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6" name="Rectangle 5"/>
          <p:cNvSpPr/>
          <p:nvPr/>
        </p:nvSpPr>
        <p:spPr>
          <a:xfrm>
            <a:off x="3203848" y="2442878"/>
            <a:ext cx="3744416" cy="338050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194948" y="4509120"/>
            <a:ext cx="4185363" cy="360040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746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Accessing Current User in Controller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>
            <a:normAutofit/>
          </a:bodyPr>
          <a:lstStyle/>
          <a:p>
            <a:r>
              <a:rPr lang="en-GB" dirty="0" smtClean="0"/>
              <a:t>If you need the user’s roles:</a:t>
            </a:r>
          </a:p>
          <a:p>
            <a:pPr marL="685800" lvl="2" indent="0">
              <a:buNone/>
            </a:pPr>
            <a:r>
              <a:rPr lang="en-GB" sz="21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roles = _</a:t>
            </a:r>
            <a:r>
              <a:rPr lang="en-GB" sz="2100" dirty="0" err="1">
                <a:solidFill>
                  <a:srgbClr val="000000"/>
                </a:solidFill>
                <a:latin typeface="Consolas" panose="020B0609020204030204" pitchFamily="49" charset="0"/>
              </a:rPr>
              <a:t>userManager.Get</a:t>
            </a:r>
            <a:r>
              <a:rPr lang="en-GB" sz="21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Roles</a:t>
            </a:r>
            <a:r>
              <a:rPr lang="en-GB" sz="2100" dirty="0" err="1">
                <a:solidFill>
                  <a:srgbClr val="000000"/>
                </a:solidFill>
                <a:latin typeface="Consolas" panose="020B0609020204030204" pitchFamily="49" charset="0"/>
              </a:rPr>
              <a:t>Async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(user);</a:t>
            </a:r>
            <a:endParaRPr lang="en-GB" sz="2100" dirty="0" smtClean="0"/>
          </a:p>
          <a:p>
            <a:r>
              <a:rPr lang="en-GB" dirty="0" smtClean="0"/>
              <a:t>If you want to check if a user is in a role:</a:t>
            </a:r>
            <a:endParaRPr lang="en-GB" dirty="0"/>
          </a:p>
          <a:p>
            <a:pPr marL="41148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await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_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userManager.</a:t>
            </a:r>
            <a:r>
              <a:rPr lang="en-GB" sz="20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IsInRole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Async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(user, 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"Customer"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))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  <a:r>
              <a:rPr lang="en-GB" sz="20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// Do Something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000" dirty="0" smtClean="0"/>
          </a:p>
          <a:p>
            <a:pPr lvl="1"/>
            <a:r>
              <a:rPr lang="en-GB" dirty="0" smtClean="0"/>
              <a:t>Checks if the user is in the customer role.</a:t>
            </a:r>
          </a:p>
          <a:p>
            <a:r>
              <a:rPr lang="en-GB" dirty="0" smtClean="0"/>
              <a:t>The </a:t>
            </a:r>
            <a:r>
              <a:rPr lang="en-GB" dirty="0" err="1" smtClean="0">
                <a:hlinkClick r:id="rId2"/>
              </a:rPr>
              <a:t>UserManager</a:t>
            </a:r>
            <a:r>
              <a:rPr lang="en-GB" dirty="0" smtClean="0"/>
              <a:t> class provides lots of other useful methods.</a:t>
            </a:r>
          </a:p>
        </p:txBody>
      </p:sp>
      <p:sp>
        <p:nvSpPr>
          <p:cNvPr id="6" name="Rectangle 5"/>
          <p:cNvSpPr/>
          <p:nvPr/>
        </p:nvSpPr>
        <p:spPr>
          <a:xfrm>
            <a:off x="4860032" y="2132856"/>
            <a:ext cx="2952328" cy="360040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4283968" y="3092624"/>
            <a:ext cx="4536504" cy="264368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537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Redirects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You may need to redirect to another action method in a controller.</a:t>
            </a:r>
          </a:p>
          <a:p>
            <a:pPr>
              <a:spcBef>
                <a:spcPts val="1200"/>
              </a:spcBef>
            </a:pPr>
            <a:r>
              <a:rPr lang="en-GB" dirty="0"/>
              <a:t>Redirect to action method in </a:t>
            </a:r>
            <a:r>
              <a:rPr lang="en-GB" b="1" dirty="0"/>
              <a:t>same controller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RedirectToAction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"Create"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000" dirty="0"/>
          </a:p>
          <a:p>
            <a:pPr lvl="1"/>
            <a:r>
              <a:rPr lang="en-GB" b="1" i="1" dirty="0" smtClean="0"/>
              <a:t>Create</a:t>
            </a:r>
            <a:r>
              <a:rPr lang="en-GB" dirty="0" smtClean="0"/>
              <a:t> is the method name in the same controller.</a:t>
            </a:r>
          </a:p>
          <a:p>
            <a:pPr>
              <a:spcBef>
                <a:spcPts val="1200"/>
              </a:spcBef>
            </a:pPr>
            <a:r>
              <a:rPr lang="en-GB" dirty="0" smtClean="0"/>
              <a:t>Redirect </a:t>
            </a:r>
            <a:r>
              <a:rPr lang="en-GB" dirty="0"/>
              <a:t>to action method in </a:t>
            </a:r>
            <a:r>
              <a:rPr lang="en-GB" b="1" dirty="0"/>
              <a:t>different controller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RedirectToAction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"Login"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Account"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000" dirty="0" smtClean="0"/>
          </a:p>
          <a:p>
            <a:pPr lvl="1"/>
            <a:r>
              <a:rPr lang="en-GB" b="1" i="1" dirty="0" smtClean="0"/>
              <a:t>Login</a:t>
            </a:r>
            <a:r>
              <a:rPr lang="en-GB" dirty="0" smtClean="0"/>
              <a:t> is the method name</a:t>
            </a:r>
          </a:p>
          <a:p>
            <a:pPr lvl="1"/>
            <a:r>
              <a:rPr lang="en-GB" b="1" i="1" dirty="0" smtClean="0"/>
              <a:t>Account</a:t>
            </a:r>
            <a:r>
              <a:rPr lang="en-GB" dirty="0" smtClean="0"/>
              <a:t> is the name of the controller Login is in.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183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Redirects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dirty="0"/>
              <a:t>Redirect and pass </a:t>
            </a:r>
            <a:r>
              <a:rPr lang="en-GB" dirty="0" smtClean="0"/>
              <a:t>parameter </a:t>
            </a:r>
            <a:r>
              <a:rPr lang="en-GB" dirty="0"/>
              <a:t>to action method 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RedirectToAction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"Create"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id = id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sz="2000" dirty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lvl="1"/>
            <a:r>
              <a:rPr lang="en-GB" dirty="0" smtClean="0"/>
              <a:t>Redirects to Create method in same controller</a:t>
            </a:r>
          </a:p>
          <a:p>
            <a:pPr lvl="1"/>
            <a:r>
              <a:rPr lang="en-GB" dirty="0" smtClean="0"/>
              <a:t>Passes a value to the id parameter .</a:t>
            </a:r>
          </a:p>
          <a:p>
            <a:pPr>
              <a:spcBef>
                <a:spcPts val="1200"/>
              </a:spcBef>
            </a:pPr>
            <a:r>
              <a:rPr lang="en-GB" dirty="0" smtClean="0"/>
              <a:t>Redirect </a:t>
            </a:r>
            <a:r>
              <a:rPr lang="en-GB" dirty="0"/>
              <a:t>and pass </a:t>
            </a:r>
            <a:r>
              <a:rPr lang="en-GB" dirty="0" smtClean="0"/>
              <a:t>parameter </a:t>
            </a:r>
            <a:r>
              <a:rPr lang="en-GB" dirty="0"/>
              <a:t>to action method </a:t>
            </a:r>
          </a:p>
          <a:p>
            <a:pPr marL="685800" lvl="2" indent="0">
              <a:buNone/>
            </a:pP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RedirectToAction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"Login"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"Account"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b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returnUrl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createUrl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});</a:t>
            </a:r>
            <a:endParaRPr lang="en-GB" sz="2000" dirty="0"/>
          </a:p>
          <a:p>
            <a:pPr lvl="1"/>
            <a:r>
              <a:rPr lang="en-GB" dirty="0" smtClean="0"/>
              <a:t>Redirects to Login in Account controller</a:t>
            </a:r>
          </a:p>
          <a:p>
            <a:pPr lvl="1"/>
            <a:r>
              <a:rPr lang="en-GB" dirty="0" smtClean="0"/>
              <a:t>Passes a value to the </a:t>
            </a:r>
            <a:r>
              <a:rPr lang="en-GB" b="1" dirty="0" err="1" smtClean="0"/>
              <a:t>returnUrl</a:t>
            </a:r>
            <a:r>
              <a:rPr lang="en-GB" dirty="0" smtClean="0"/>
              <a:t> parameter</a:t>
            </a:r>
          </a:p>
          <a:p>
            <a:pPr lvl="1"/>
            <a:r>
              <a:rPr lang="en-GB" dirty="0" err="1" smtClean="0"/>
              <a:t>createUrl</a:t>
            </a:r>
            <a:r>
              <a:rPr lang="en-GB" dirty="0" smtClean="0"/>
              <a:t> is a variable in the current method storing a valid URL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012160" y="2132856"/>
            <a:ext cx="2232248" cy="360040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737020" y="4365104"/>
            <a:ext cx="4131124" cy="360040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45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on Moodle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74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Loading Related Entities:</a:t>
            </a:r>
            <a:br>
              <a:rPr lang="en-GB" dirty="0" smtClean="0"/>
            </a:br>
            <a:r>
              <a:rPr lang="en-GB" dirty="0" smtClean="0"/>
              <a:t>Separate Database Requests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First load the Film data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film =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await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_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context.Films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      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SingleOrDefaultAsync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(m =&gt;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m.FilmId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== id);</a:t>
            </a:r>
            <a:endParaRPr lang="en-GB" sz="2000" dirty="0" smtClean="0"/>
          </a:p>
          <a:p>
            <a:r>
              <a:rPr lang="en-GB" dirty="0" smtClean="0"/>
              <a:t>Now send another request to load the related, and filtered, film showing records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(film !=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null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film.FilmShowings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await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_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context.FilmShowings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65760" lvl="1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Where(fs =&gt;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fs.FilmId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==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film.FilmId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   &amp;&amp; 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fs.DateTime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&gt; 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DateTime.Today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).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ToListAsync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  <a:endParaRPr lang="en-GB" sz="2000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763688" y="4725144"/>
            <a:ext cx="5112568" cy="648072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371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Loading Related Entities:</a:t>
            </a:r>
            <a:br>
              <a:rPr lang="en-GB" dirty="0" smtClean="0"/>
            </a:br>
            <a:r>
              <a:rPr lang="en-GB" dirty="0" smtClean="0"/>
              <a:t>Select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You use the Select Method to specify the entities and the where criteria to load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9824" y="2564904"/>
            <a:ext cx="7419048" cy="4180952"/>
          </a:xfrm>
          <a:prstGeom prst="rect">
            <a:avLst/>
          </a:prstGeom>
        </p:spPr>
      </p:pic>
      <p:sp>
        <p:nvSpPr>
          <p:cNvPr id="6" name="Right Brace 5"/>
          <p:cNvSpPr/>
          <p:nvPr/>
        </p:nvSpPr>
        <p:spPr>
          <a:xfrm>
            <a:off x="7380312" y="2564904"/>
            <a:ext cx="288032" cy="295232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7784441" y="2901054"/>
            <a:ext cx="125205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This is one statement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</a:p>
          <a:p>
            <a:endParaRPr lang="en-GB" dirty="0" smtClean="0">
              <a:sym typeface="Wingdings" panose="05000000000000000000" pitchFamily="2" charset="2"/>
            </a:endParaRPr>
          </a:p>
          <a:p>
            <a:r>
              <a:rPr lang="en-GB" dirty="0" smtClean="0">
                <a:sym typeface="Wingdings" panose="05000000000000000000" pitchFamily="2" charset="2"/>
              </a:rPr>
              <a:t>Just formatted to add comments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5579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Asynchronous Programming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may have noticed </a:t>
            </a:r>
            <a:r>
              <a:rPr lang="en-GB" b="1" dirty="0" err="1"/>
              <a:t>Async</a:t>
            </a:r>
            <a:r>
              <a:rPr lang="en-GB" dirty="0"/>
              <a:t> being added to a number of method names and/or the keywords </a:t>
            </a:r>
            <a:r>
              <a:rPr lang="en-GB" b="1" dirty="0"/>
              <a:t>await</a:t>
            </a:r>
            <a:r>
              <a:rPr lang="en-GB" dirty="0"/>
              <a:t> and </a:t>
            </a:r>
            <a:r>
              <a:rPr lang="en-GB" b="1" dirty="0"/>
              <a:t>Task</a:t>
            </a:r>
            <a:r>
              <a:rPr lang="en-GB" dirty="0"/>
              <a:t>.</a:t>
            </a:r>
          </a:p>
          <a:p>
            <a:r>
              <a:rPr lang="en-GB" b="1" dirty="0" smtClean="0"/>
              <a:t>See notes at end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325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Asynchronous Programming in C#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 may have noticed </a:t>
            </a:r>
            <a:r>
              <a:rPr lang="en-GB" b="1" dirty="0" err="1" smtClean="0"/>
              <a:t>Async</a:t>
            </a:r>
            <a:r>
              <a:rPr lang="en-GB" dirty="0" smtClean="0"/>
              <a:t> being added to a number of method names and/or the keywords </a:t>
            </a:r>
            <a:r>
              <a:rPr lang="en-GB" b="1" dirty="0" smtClean="0"/>
              <a:t>await</a:t>
            </a:r>
            <a:r>
              <a:rPr lang="en-GB" dirty="0" smtClean="0"/>
              <a:t> and </a:t>
            </a:r>
            <a:r>
              <a:rPr lang="en-GB" b="1" dirty="0" smtClean="0"/>
              <a:t>Task</a:t>
            </a:r>
            <a:r>
              <a:rPr lang="en-GB" dirty="0" smtClean="0"/>
              <a:t>.</a:t>
            </a:r>
          </a:p>
          <a:p>
            <a:r>
              <a:rPr lang="en-GB" dirty="0" smtClean="0"/>
              <a:t>Asynchronous programming is used to </a:t>
            </a:r>
            <a:r>
              <a:rPr lang="en-GB" dirty="0"/>
              <a:t>avoid bottlenecks and </a:t>
            </a:r>
            <a:r>
              <a:rPr lang="en-GB" dirty="0" smtClean="0"/>
              <a:t>enhance responsiveness.</a:t>
            </a:r>
          </a:p>
          <a:p>
            <a:r>
              <a:rPr lang="en-GB" dirty="0"/>
              <a:t>C# 5 introduced a simplified approach.</a:t>
            </a:r>
          </a:p>
          <a:p>
            <a:pPr lvl="1"/>
            <a:r>
              <a:rPr lang="en-GB" dirty="0"/>
              <a:t>The compiler does the difficult work developers had to do.</a:t>
            </a:r>
          </a:p>
          <a:p>
            <a:r>
              <a:rPr lang="en-GB" dirty="0"/>
              <a:t>The </a:t>
            </a:r>
            <a:r>
              <a:rPr lang="en-GB" b="1" dirty="0" err="1"/>
              <a:t>async</a:t>
            </a:r>
            <a:r>
              <a:rPr lang="en-GB" dirty="0"/>
              <a:t> and </a:t>
            </a:r>
            <a:r>
              <a:rPr lang="en-GB" b="1" dirty="0"/>
              <a:t>await</a:t>
            </a:r>
            <a:r>
              <a:rPr lang="en-GB" dirty="0"/>
              <a:t> keywords are at the heart of asynchronous programming.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0609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Async</a:t>
            </a:r>
            <a:r>
              <a:rPr lang="en-GB" dirty="0" smtClean="0"/>
              <a:t>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 use the </a:t>
            </a:r>
            <a:r>
              <a:rPr lang="en-GB" b="1" dirty="0" err="1" smtClean="0">
                <a:hlinkClick r:id="rId3"/>
              </a:rPr>
              <a:t>async</a:t>
            </a:r>
            <a:r>
              <a:rPr lang="en-GB" dirty="0" smtClean="0"/>
              <a:t> modifier to specify that a method, lambda expression or anonymous method is asynchronous.</a:t>
            </a:r>
          </a:p>
          <a:p>
            <a:r>
              <a:rPr lang="en-GB" dirty="0" smtClean="0"/>
              <a:t>For example, in a method:</a:t>
            </a:r>
          </a:p>
          <a:p>
            <a:pPr marL="320040" lvl="1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async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Task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400" dirty="0" err="1">
                <a:solidFill>
                  <a:srgbClr val="2B91AF"/>
                </a:solidFill>
                <a:latin typeface="Consolas" panose="020B0609020204030204" pitchFamily="49" charset="0"/>
              </a:rPr>
              <a:t>TResult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&gt; 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methodNameAsync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// Do something</a:t>
            </a:r>
          </a:p>
          <a:p>
            <a:pPr marL="320040" lvl="1" indent="0">
              <a:buNone/>
            </a:pP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400" dirty="0"/>
          </a:p>
          <a:p>
            <a:r>
              <a:rPr lang="en-GB" dirty="0" smtClean="0"/>
              <a:t>It is common practice to make the name of an </a:t>
            </a:r>
            <a:r>
              <a:rPr lang="en-GB" dirty="0" err="1" smtClean="0"/>
              <a:t>async</a:t>
            </a:r>
            <a:r>
              <a:rPr lang="en-GB" dirty="0" smtClean="0"/>
              <a:t> method end with the “</a:t>
            </a:r>
            <a:r>
              <a:rPr lang="en-GB" dirty="0" err="1" smtClean="0"/>
              <a:t>Async</a:t>
            </a:r>
            <a:r>
              <a:rPr lang="en-GB" dirty="0" smtClean="0"/>
              <a:t>” suffix.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084168" y="3284984"/>
            <a:ext cx="864096" cy="50405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971600" y="3288066"/>
            <a:ext cx="936104" cy="50405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776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Async</a:t>
            </a:r>
            <a:r>
              <a:rPr lang="en-GB" dirty="0" smtClean="0"/>
              <a:t> Method: Return Type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return type of an </a:t>
            </a:r>
            <a:r>
              <a:rPr lang="en-GB" dirty="0" err="1" smtClean="0"/>
              <a:t>async</a:t>
            </a:r>
            <a:r>
              <a:rPr lang="en-GB" dirty="0" smtClean="0"/>
              <a:t> method can be:</a:t>
            </a:r>
          </a:p>
          <a:p>
            <a:pPr lvl="1"/>
            <a:r>
              <a:rPr lang="en-GB" sz="2800" dirty="0" smtClean="0">
                <a:solidFill>
                  <a:srgbClr val="2B91AF"/>
                </a:solidFill>
                <a:latin typeface="Consolas" panose="020B0609020204030204" pitchFamily="49" charset="0"/>
              </a:rPr>
              <a:t>Task</a:t>
            </a:r>
            <a:r>
              <a:rPr lang="en-GB" sz="2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8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TResult</a:t>
            </a:r>
            <a:r>
              <a:rPr lang="en-GB" sz="2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&gt; </a:t>
            </a:r>
            <a:r>
              <a:rPr lang="en-GB" dirty="0" smtClean="0"/>
              <a:t>if your method has a return  statement. The value will have type </a:t>
            </a:r>
            <a:r>
              <a:rPr lang="en-GB" dirty="0" err="1" smtClean="0"/>
              <a:t>TResult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Simply </a:t>
            </a:r>
            <a:r>
              <a:rPr lang="en-GB" sz="2800" dirty="0" smtClean="0">
                <a:solidFill>
                  <a:srgbClr val="2B91AF"/>
                </a:solidFill>
                <a:latin typeface="Consolas" panose="020B0609020204030204" pitchFamily="49" charset="0"/>
              </a:rPr>
              <a:t>Task</a:t>
            </a:r>
            <a:r>
              <a:rPr lang="en-GB" dirty="0" smtClean="0"/>
              <a:t>, if your method has no return value.</a:t>
            </a:r>
          </a:p>
          <a:p>
            <a:pPr lvl="1"/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dirty="0" smtClean="0"/>
              <a:t>, if you are writing an </a:t>
            </a:r>
            <a:r>
              <a:rPr lang="en-GB" dirty="0" err="1" smtClean="0"/>
              <a:t>async</a:t>
            </a:r>
            <a:r>
              <a:rPr lang="en-GB" dirty="0" smtClean="0"/>
              <a:t> event handler.</a:t>
            </a:r>
          </a:p>
          <a:p>
            <a:pPr lvl="1"/>
            <a:r>
              <a:rPr lang="en-GB" dirty="0"/>
              <a:t>Any other type that has a </a:t>
            </a:r>
            <a:r>
              <a:rPr lang="en-GB" dirty="0" err="1"/>
              <a:t>GetAwaiter</a:t>
            </a:r>
            <a:r>
              <a:rPr lang="en-GB" dirty="0"/>
              <a:t> method (starting with C# 7</a:t>
            </a:r>
            <a:r>
              <a:rPr lang="en-GB" dirty="0" smtClean="0"/>
              <a:t>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8661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Async</a:t>
            </a:r>
            <a:r>
              <a:rPr lang="en-GB" dirty="0" smtClean="0"/>
              <a:t> Method: Awaiting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</a:t>
            </a:r>
            <a:r>
              <a:rPr lang="en-GB" dirty="0" err="1"/>
              <a:t>async</a:t>
            </a:r>
            <a:r>
              <a:rPr lang="en-GB" dirty="0"/>
              <a:t> </a:t>
            </a:r>
            <a:r>
              <a:rPr lang="en-GB" dirty="0" smtClean="0"/>
              <a:t>method</a:t>
            </a:r>
            <a:r>
              <a:rPr lang="en-GB" dirty="0"/>
              <a:t> </a:t>
            </a:r>
            <a:r>
              <a:rPr lang="en-GB" dirty="0" smtClean="0"/>
              <a:t>usually </a:t>
            </a:r>
            <a:r>
              <a:rPr lang="en-GB" b="1" i="1" dirty="0" smtClean="0"/>
              <a:t>includes at least one await expression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You mark the task to await completion (ongoing work) with the </a:t>
            </a:r>
            <a:r>
              <a:rPr lang="en-GB" b="1" dirty="0" smtClean="0">
                <a:hlinkClick r:id="rId3"/>
              </a:rPr>
              <a:t>await operator</a:t>
            </a:r>
            <a:r>
              <a:rPr lang="en-GB" dirty="0" smtClean="0"/>
              <a:t>.</a:t>
            </a:r>
          </a:p>
          <a:p>
            <a:pPr marL="365760" lvl="1" indent="0">
              <a:buNone/>
            </a:pPr>
            <a:r>
              <a:rPr lang="en-GB" sz="28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weather = 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await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	</a:t>
            </a:r>
            <a:r>
              <a:rPr lang="en-GB" sz="2800" dirty="0" err="1">
                <a:solidFill>
                  <a:srgbClr val="000000"/>
                </a:solidFill>
                <a:latin typeface="Consolas" panose="020B0609020204030204" pitchFamily="49" charset="0"/>
              </a:rPr>
              <a:t>weatherService.GetWeather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800" dirty="0" err="1">
                <a:solidFill>
                  <a:srgbClr val="000000"/>
                </a:solidFill>
                <a:latin typeface="Consolas" panose="020B0609020204030204" pitchFamily="49" charset="0"/>
              </a:rPr>
              <a:t>zipCode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 smtClean="0"/>
          </a:p>
          <a:p>
            <a:r>
              <a:rPr lang="en-GB" dirty="0" smtClean="0"/>
              <a:t>It marks the point where the method cannot continue until the awaited operation completes.</a:t>
            </a:r>
          </a:p>
          <a:p>
            <a:r>
              <a:rPr lang="en-GB" dirty="0" smtClean="0"/>
              <a:t>The method is temporarily suspended at this point, and control returns to the method’s caller.</a:t>
            </a:r>
          </a:p>
          <a:p>
            <a:r>
              <a:rPr lang="en-GB" b="1" dirty="0" smtClean="0"/>
              <a:t>Note</a:t>
            </a:r>
            <a:r>
              <a:rPr lang="en-GB" dirty="0" smtClean="0"/>
              <a:t>: await can only be used in an asynchronous method modified by the </a:t>
            </a:r>
            <a:r>
              <a:rPr lang="en-GB" dirty="0" err="1" smtClean="0"/>
              <a:t>async</a:t>
            </a:r>
            <a:r>
              <a:rPr lang="en-GB" dirty="0" smtClean="0"/>
              <a:t> keyword.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491880" y="3284984"/>
            <a:ext cx="1106788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257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happens in an </a:t>
            </a:r>
            <a:r>
              <a:rPr lang="en-GB" dirty="0" err="1" smtClean="0"/>
              <a:t>async</a:t>
            </a:r>
            <a:r>
              <a:rPr lang="en-GB" dirty="0" smtClean="0"/>
              <a:t> method.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1175" y="1628800"/>
            <a:ext cx="5810250" cy="47910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689964" y="6351711"/>
            <a:ext cx="5992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smtClean="0"/>
              <a:t>See more: </a:t>
            </a:r>
            <a:r>
              <a:rPr lang="en-GB" sz="1200" dirty="0">
                <a:hlinkClick r:id="rId4"/>
              </a:rPr>
              <a:t>https://</a:t>
            </a:r>
            <a:r>
              <a:rPr lang="en-GB" sz="1200" dirty="0" smtClean="0">
                <a:hlinkClick r:id="rId4"/>
              </a:rPr>
              <a:t>docs.microsoft.com/en-us/dotnet/csharp/programming-guide/concepts/async/index#BKMK_WhatHappensUnderstandinganAsyncMethod</a:t>
            </a:r>
            <a:r>
              <a:rPr lang="en-GB" sz="1200" dirty="0" smtClean="0"/>
              <a:t>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338441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14253</TotalTime>
  <Words>1694</Words>
  <Application>Microsoft Office PowerPoint</Application>
  <PresentationFormat>On-screen Show (4:3)</PresentationFormat>
  <Paragraphs>229</Paragraphs>
  <Slides>30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Loading Related Entities</vt:lpstr>
      <vt:lpstr>Today’s Lecture</vt:lpstr>
      <vt:lpstr>Loading Related Entities in a View</vt:lpstr>
      <vt:lpstr>Loading Related Entities in a View</vt:lpstr>
      <vt:lpstr>Film Details View</vt:lpstr>
      <vt:lpstr>Loading Related Entities</vt:lpstr>
      <vt:lpstr>Loading Related Entities:  Include Method</vt:lpstr>
      <vt:lpstr>Include Method Example</vt:lpstr>
      <vt:lpstr>Include Method Example</vt:lpstr>
      <vt:lpstr>Loading “Filtered” Related Entities</vt:lpstr>
      <vt:lpstr>Loading “Filtered” Related Entities</vt:lpstr>
      <vt:lpstr>Today’s Task: Filtering Film ShowTimes</vt:lpstr>
      <vt:lpstr>Today’s Task</vt:lpstr>
      <vt:lpstr>Today’s Task: Booking as Guest or User</vt:lpstr>
      <vt:lpstr>Today’s Task: Booking as Guest or User</vt:lpstr>
      <vt:lpstr>Current User: Server-Side</vt:lpstr>
      <vt:lpstr>Accessing Current User in Controller Initial Steps</vt:lpstr>
      <vt:lpstr>Accessing Current User in Controller</vt:lpstr>
      <vt:lpstr>Accessing Current User in Controller</vt:lpstr>
      <vt:lpstr>Redirects</vt:lpstr>
      <vt:lpstr>Redirects</vt:lpstr>
      <vt:lpstr>Lab Exercise</vt:lpstr>
      <vt:lpstr>Loading Related Entities: Separate Database Requests</vt:lpstr>
      <vt:lpstr>Loading Related Entities: Select Method</vt:lpstr>
      <vt:lpstr>Asynchronous Programming</vt:lpstr>
      <vt:lpstr>Asynchronous Programming in C#</vt:lpstr>
      <vt:lpstr>Async Method</vt:lpstr>
      <vt:lpstr>Async Method: Return Type</vt:lpstr>
      <vt:lpstr>Async Method: Awaiting</vt:lpstr>
      <vt:lpstr>What happens in an async method.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1954</cp:revision>
  <cp:lastPrinted>2018-03-15T08:56:14Z</cp:lastPrinted>
  <dcterms:created xsi:type="dcterms:W3CDTF">2013-09-18T07:00:31Z</dcterms:created>
  <dcterms:modified xsi:type="dcterms:W3CDTF">2018-03-22T08:43:16Z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