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841846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54615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7195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954205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D4C83F-31DA-4CFA-A3AC-F797980E1C88}"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232964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D4C83F-31DA-4CFA-A3AC-F797980E1C88}"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3348160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D4C83F-31DA-4CFA-A3AC-F797980E1C88}"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00763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289027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41641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838237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84446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474671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0964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899065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3063958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2252273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8D4C83F-31DA-4CFA-A3AC-F797980E1C88}" type="datetimeFigureOut">
              <a:rPr lang="en-GB" smtClean="0"/>
              <a:t>16/10/2019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E962964-4581-4855-9BC1-5E98EBD8C8E0}" type="slidenum">
              <a:rPr lang="en-GB" smtClean="0"/>
              <a:t>‹#›</a:t>
            </a:fld>
            <a:endParaRPr lang="en-GB"/>
          </a:p>
        </p:txBody>
      </p:sp>
    </p:spTree>
    <p:extLst>
      <p:ext uri="{BB962C8B-B14F-4D97-AF65-F5344CB8AC3E}">
        <p14:creationId xmlns:p14="http://schemas.microsoft.com/office/powerpoint/2010/main" val="386788910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prospects.ac.uk/job-profiles/family-support-worker" TargetMode="External"/><Relationship Id="rId3" Type="http://schemas.openxmlformats.org/officeDocument/2006/relationships/hyperlink" Target="https://www.careerswales.com/en/tools-and-resources/dewis-da-why-choose-welsh/advantages-of-being-bilingual/2-you-re-hired/" TargetMode="External"/><Relationship Id="rId7" Type="http://schemas.openxmlformats.org/officeDocument/2006/relationships/hyperlink" Target="https://dera.ioe.ac.uk/10328/14/20110321wlsstatementeng_Redacted.pdf" TargetMode="External"/><Relationship Id="rId2" Type="http://schemas.openxmlformats.org/officeDocument/2006/relationships/hyperlink" Target="https://www.youtube.com/watch?v=hVrnhVbSHa4"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JWAM-10-2015-003/full/pdf?title=learning-through-reflection-the-critical-role-of-reflection-in-work-based-learning-wbl" TargetMode="External"/><Relationship Id="rId5" Type="http://schemas.openxmlformats.org/officeDocument/2006/relationships/hyperlink" Target="https://www.dewis.wales/ResourceDirectory/ViewResource.aspx?id=8960" TargetMode="External"/><Relationship Id="rId4" Type="http://schemas.openxmlformats.org/officeDocument/2006/relationships/hyperlink" Target="https://online.clickview.co.uk/share?sharecode=5618a9c8" TargetMode="External"/><Relationship Id="rId9" Type="http://schemas.openxmlformats.org/officeDocument/2006/relationships/hyperlink" Target="https://gov.wales/sites/default/files/statistics-and-research/2019-05/welsh-language-results-annual-population-survey-2001-to-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7864-EF9A-47C5-9232-ADFCEF81B0E6}"/>
              </a:ext>
            </a:extLst>
          </p:cNvPr>
          <p:cNvSpPr>
            <a:spLocks noGrp="1"/>
          </p:cNvSpPr>
          <p:nvPr>
            <p:ph type="ctrTitle"/>
          </p:nvPr>
        </p:nvSpPr>
        <p:spPr/>
        <p:txBody>
          <a:bodyPr>
            <a:normAutofit fontScale="90000"/>
          </a:bodyPr>
          <a:lstStyle/>
          <a:p>
            <a:r>
              <a:rPr lang="cy-GB" dirty="0"/>
              <a:t>Sgiliau Bywyd: Cyflogadwyedd a llwybrau I’r dyfodol  </a:t>
            </a:r>
          </a:p>
        </p:txBody>
      </p:sp>
      <p:sp>
        <p:nvSpPr>
          <p:cNvPr id="3" name="Subtitle 2">
            <a:extLst>
              <a:ext uri="{FF2B5EF4-FFF2-40B4-BE49-F238E27FC236}">
                <a16:creationId xmlns:a16="http://schemas.microsoft.com/office/drawing/2014/main" id="{F202FD26-9629-43BA-B397-AFE92997CA63}"/>
              </a:ext>
            </a:extLst>
          </p:cNvPr>
          <p:cNvSpPr>
            <a:spLocks noGrp="1"/>
          </p:cNvSpPr>
          <p:nvPr>
            <p:ph type="subTitle" idx="1"/>
          </p:nvPr>
        </p:nvSpPr>
        <p:spPr/>
        <p:txBody>
          <a:bodyPr/>
          <a:lstStyle/>
          <a:p>
            <a:r>
              <a:rPr lang="cy-GB" dirty="0"/>
              <a:t>Cyflwyniad</a:t>
            </a:r>
            <a:r>
              <a:rPr lang="en-GB" dirty="0"/>
              <a:t> </a:t>
            </a:r>
          </a:p>
        </p:txBody>
      </p:sp>
    </p:spTree>
    <p:extLst>
      <p:ext uri="{BB962C8B-B14F-4D97-AF65-F5344CB8AC3E}">
        <p14:creationId xmlns:p14="http://schemas.microsoft.com/office/powerpoint/2010/main" val="3453116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1292-1429-427B-8A85-315408C40A2E}"/>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Gweithiwr Cymorth Deuluol i Dechrau’n Deg </a:t>
            </a:r>
            <a:br>
              <a:rPr lang="cy-GB" dirty="0">
                <a:solidFill>
                  <a:schemeClr val="tx2">
                    <a:lumMod val="75000"/>
                  </a:schemeClr>
                </a:solidFill>
              </a:rPr>
            </a:br>
            <a:r>
              <a:rPr lang="en-GB" dirty="0">
                <a:solidFill>
                  <a:schemeClr val="tx2">
                    <a:lumMod val="75000"/>
                  </a:schemeClr>
                </a:solidFill>
              </a:rPr>
              <a:t> </a:t>
            </a:r>
          </a:p>
        </p:txBody>
      </p:sp>
      <p:sp>
        <p:nvSpPr>
          <p:cNvPr id="3" name="Content Placeholder 2">
            <a:extLst>
              <a:ext uri="{FF2B5EF4-FFF2-40B4-BE49-F238E27FC236}">
                <a16:creationId xmlns:a16="http://schemas.microsoft.com/office/drawing/2014/main" id="{67124755-9340-426A-B822-F3C3F279E4AD}"/>
              </a:ext>
            </a:extLst>
          </p:cNvPr>
          <p:cNvSpPr>
            <a:spLocks noGrp="1"/>
          </p:cNvSpPr>
          <p:nvPr>
            <p:ph idx="1"/>
          </p:nvPr>
        </p:nvSpPr>
        <p:spPr>
          <a:xfrm>
            <a:off x="5049062" y="768626"/>
            <a:ext cx="6455549" cy="5142596"/>
          </a:xfrm>
        </p:spPr>
        <p:txBody>
          <a:bodyPr anchor="ctr">
            <a:normAutofit fontScale="92500" lnSpcReduction="10000"/>
          </a:bodyPr>
          <a:lstStyle/>
          <a:p>
            <a:pPr marL="0" indent="0">
              <a:buNone/>
            </a:pPr>
            <a:r>
              <a:rPr lang="cy-GB" dirty="0">
                <a:solidFill>
                  <a:schemeClr val="tx2">
                    <a:lumMod val="75000"/>
                  </a:schemeClr>
                </a:solidFill>
              </a:rPr>
              <a:t>Y swydd rwyf yn ymgeisio amdano yw gweithiwr cymorth deuluol i Dechrau’n Deg, mae dechrau’n deg yn rhoi cymorth i teuluoedd trwy: </a:t>
            </a:r>
          </a:p>
          <a:p>
            <a:r>
              <a:rPr lang="cy-GB" dirty="0">
                <a:solidFill>
                  <a:schemeClr val="tx2">
                    <a:lumMod val="75000"/>
                  </a:schemeClr>
                </a:solidFill>
              </a:rPr>
              <a:t>Cynnig gwasanaethau iechyd i blynnyddoedd cynnar.</a:t>
            </a:r>
          </a:p>
          <a:p>
            <a:r>
              <a:rPr lang="cy-GB" dirty="0">
                <a:solidFill>
                  <a:schemeClr val="tx2">
                    <a:lumMod val="75000"/>
                  </a:schemeClr>
                </a:solidFill>
              </a:rPr>
              <a:t>Gofal plant sydd wedi ei ariannu i blant oedran dau i tri mlwydd oed, maent yn galler cael 2.5 awr y dydd gofal phlant dros 5 ddiwrnod yr wythnos. </a:t>
            </a:r>
          </a:p>
          <a:p>
            <a:r>
              <a:rPr lang="cy-GB" dirty="0">
                <a:solidFill>
                  <a:schemeClr val="tx2">
                    <a:lumMod val="75000"/>
                  </a:schemeClr>
                </a:solidFill>
              </a:rPr>
              <a:t>Cymorth i rhieni, 1:1 neu mewn sesiynau grwp. </a:t>
            </a:r>
          </a:p>
          <a:p>
            <a:r>
              <a:rPr lang="cy-GB" dirty="0">
                <a:solidFill>
                  <a:schemeClr val="tx2">
                    <a:lumMod val="75000"/>
                  </a:schemeClr>
                </a:solidFill>
              </a:rPr>
              <a:t>Rhoi cyfleoedd i’r rhieni ddod i gwahanol cyrsiau. </a:t>
            </a:r>
          </a:p>
          <a:p>
            <a:r>
              <a:rPr lang="cy-GB" dirty="0">
                <a:solidFill>
                  <a:schemeClr val="tx2">
                    <a:lumMod val="75000"/>
                  </a:schemeClr>
                </a:solidFill>
              </a:rPr>
              <a:t>Wneud ymweliadau cartref i assessu y teulu i weld pa cymorth sydd eisio a beth mae’r teulu eisio o rhan cymorth. </a:t>
            </a:r>
          </a:p>
          <a:p>
            <a:r>
              <a:rPr lang="cy-GB" dirty="0">
                <a:solidFill>
                  <a:schemeClr val="tx2">
                    <a:lumMod val="75000"/>
                  </a:schemeClr>
                </a:solidFill>
              </a:rPr>
              <a:t>Cymorth i helpu plant efo’i llafaredd a iaith, trwy sesiwn 1:1, neu sesiynau grwp.  </a:t>
            </a:r>
          </a:p>
          <a:p>
            <a:pPr marL="0" indent="0">
              <a:buNone/>
            </a:pPr>
            <a:r>
              <a:rPr lang="cy-GB" dirty="0">
                <a:solidFill>
                  <a:schemeClr val="tx2">
                    <a:lumMod val="75000"/>
                  </a:schemeClr>
                </a:solidFill>
              </a:rPr>
              <a:t>                                                               (Dewis Cymru, 2019)</a:t>
            </a:r>
          </a:p>
          <a:p>
            <a:pPr marL="0" indent="0">
              <a:buNone/>
            </a:pPr>
            <a:r>
              <a:rPr lang="cy-GB" dirty="0">
                <a:solidFill>
                  <a:schemeClr val="tx2">
                    <a:lumMod val="75000"/>
                  </a:schemeClr>
                </a:solidFill>
              </a:rPr>
              <a:t>                                                     (Action for Children, 2017)</a:t>
            </a:r>
          </a:p>
        </p:txBody>
      </p:sp>
    </p:spTree>
    <p:extLst>
      <p:ext uri="{BB962C8B-B14F-4D97-AF65-F5344CB8AC3E}">
        <p14:creationId xmlns:p14="http://schemas.microsoft.com/office/powerpoint/2010/main" val="474343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A0BFC-9658-4265-BD46-01B098900EBE}"/>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Sgiliau mae’r swydd yn eu gofyn amdano</a:t>
            </a:r>
          </a:p>
        </p:txBody>
      </p:sp>
      <p:sp>
        <p:nvSpPr>
          <p:cNvPr id="3" name="Content Placeholder 2">
            <a:extLst>
              <a:ext uri="{FF2B5EF4-FFF2-40B4-BE49-F238E27FC236}">
                <a16:creationId xmlns:a16="http://schemas.microsoft.com/office/drawing/2014/main" id="{329947E8-0E9B-499E-A5E4-C8574D9F501C}"/>
              </a:ext>
            </a:extLst>
          </p:cNvPr>
          <p:cNvSpPr>
            <a:spLocks noGrp="1"/>
          </p:cNvSpPr>
          <p:nvPr>
            <p:ph idx="1"/>
          </p:nvPr>
        </p:nvSpPr>
        <p:spPr>
          <a:xfrm>
            <a:off x="4983909" y="1323113"/>
            <a:ext cx="6455549" cy="4739757"/>
          </a:xfrm>
        </p:spPr>
        <p:txBody>
          <a:bodyPr anchor="ctr">
            <a:normAutofit fontScale="77500" lnSpcReduction="20000"/>
          </a:bodyPr>
          <a:lstStyle/>
          <a:p>
            <a:r>
              <a:rPr lang="cy-GB" sz="2100" dirty="0">
                <a:solidFill>
                  <a:schemeClr val="tx2">
                    <a:lumMod val="75000"/>
                  </a:schemeClr>
                </a:solidFill>
              </a:rPr>
              <a:t>Y sgil i cyfarthrebu a gwrando. </a:t>
            </a:r>
          </a:p>
          <a:p>
            <a:r>
              <a:rPr lang="cy-GB" sz="2100" dirty="0">
                <a:solidFill>
                  <a:schemeClr val="tx2">
                    <a:lumMod val="75000"/>
                  </a:schemeClr>
                </a:solidFill>
              </a:rPr>
              <a:t>Y gallu i adeuladu a cynnal cydberthynas efo oedolion a phlant. </a:t>
            </a:r>
          </a:p>
          <a:p>
            <a:r>
              <a:rPr lang="cy-GB" sz="2100" dirty="0">
                <a:solidFill>
                  <a:schemeClr val="tx2">
                    <a:lumMod val="75000"/>
                  </a:schemeClr>
                </a:solidFill>
              </a:rPr>
              <a:t>Hyblygrwydd a’r gallu i addasu. </a:t>
            </a:r>
          </a:p>
          <a:p>
            <a:r>
              <a:rPr lang="cy-GB" sz="2100" dirty="0">
                <a:solidFill>
                  <a:schemeClr val="tx2">
                    <a:lumMod val="75000"/>
                  </a:schemeClr>
                </a:solidFill>
              </a:rPr>
              <a:t>Y sgil i ymdopi a straen. </a:t>
            </a:r>
          </a:p>
          <a:p>
            <a:r>
              <a:rPr lang="cy-GB" sz="2100" dirty="0">
                <a:solidFill>
                  <a:schemeClr val="tx2">
                    <a:lumMod val="75000"/>
                  </a:schemeClr>
                </a:solidFill>
              </a:rPr>
              <a:t>Ymrwymiad i helpu a wneud gwahaniaeth positif i’r defnyddiwr y gwasanaeth. </a:t>
            </a:r>
          </a:p>
          <a:p>
            <a:r>
              <a:rPr lang="cy-GB" sz="2100" dirty="0">
                <a:solidFill>
                  <a:schemeClr val="tx2">
                    <a:lumMod val="75000"/>
                  </a:schemeClr>
                </a:solidFill>
              </a:rPr>
              <a:t>Y sgil i gweithio mewn tim.</a:t>
            </a:r>
          </a:p>
          <a:p>
            <a:pPr marL="540000" lvl="1" indent="0" algn="just">
              <a:lnSpc>
                <a:spcPct val="120000"/>
              </a:lnSpc>
              <a:buNone/>
            </a:pPr>
            <a:r>
              <a:rPr lang="cy-GB" sz="1900" dirty="0">
                <a:solidFill>
                  <a:schemeClr val="tx2">
                    <a:lumMod val="75000"/>
                  </a:schemeClr>
                </a:solidFill>
              </a:rPr>
              <a:t>Learning in groups reaps greater benefits than attending formal lectures or presentations. It gives students more scope to express themselves, to establish effective relationships with tutors and others in the group, and to develop a range of skills such as team working.</a:t>
            </a:r>
          </a:p>
          <a:p>
            <a:pPr marL="540000" lvl="1" indent="0" algn="just">
              <a:lnSpc>
                <a:spcPct val="120000"/>
              </a:lnSpc>
              <a:buNone/>
            </a:pPr>
            <a:r>
              <a:rPr lang="cy-GB" sz="1900" dirty="0">
                <a:solidFill>
                  <a:schemeClr val="tx2">
                    <a:lumMod val="75000"/>
                  </a:schemeClr>
                </a:solidFill>
              </a:rPr>
              <a:t>(Skills and Enterprise Network, 2001, cited in Cottrell, 2015: 137). </a:t>
            </a:r>
          </a:p>
          <a:p>
            <a:pPr marL="0" indent="0">
              <a:buNone/>
            </a:pPr>
            <a:r>
              <a:rPr lang="cy-GB" dirty="0">
                <a:solidFill>
                  <a:schemeClr val="tx2">
                    <a:lumMod val="75000"/>
                  </a:schemeClr>
                </a:solidFill>
              </a:rPr>
              <a:t>                                                                                                                                              (Prospects, 2019)</a:t>
            </a:r>
          </a:p>
        </p:txBody>
      </p:sp>
      <p:sp>
        <p:nvSpPr>
          <p:cNvPr id="4" name="TextBox 3">
            <a:extLst>
              <a:ext uri="{FF2B5EF4-FFF2-40B4-BE49-F238E27FC236}">
                <a16:creationId xmlns:a16="http://schemas.microsoft.com/office/drawing/2014/main" id="{CE2AE4F5-ED24-413A-A26F-955A0A605FDC}"/>
              </a:ext>
            </a:extLst>
          </p:cNvPr>
          <p:cNvSpPr txBox="1"/>
          <p:nvPr/>
        </p:nvSpPr>
        <p:spPr>
          <a:xfrm>
            <a:off x="5208104" y="556591"/>
            <a:ext cx="6639711" cy="646331"/>
          </a:xfrm>
          <a:prstGeom prst="rect">
            <a:avLst/>
          </a:prstGeom>
          <a:noFill/>
        </p:spPr>
        <p:txBody>
          <a:bodyPr wrap="square" rtlCol="0">
            <a:spAutoFit/>
          </a:bodyPr>
          <a:lstStyle/>
          <a:p>
            <a:r>
              <a:rPr lang="cy-GB" dirty="0">
                <a:solidFill>
                  <a:schemeClr val="bg2">
                    <a:lumMod val="25000"/>
                  </a:schemeClr>
                </a:solidFill>
              </a:rPr>
              <a:t>Ar ol edrych ar gofynnion sgiliau y swydd trwy Prospects (2019). Y sgiliau rwyf yn galler ddod a I’r swydd yma yw</a:t>
            </a:r>
            <a:r>
              <a:rPr lang="cy-GB" dirty="0"/>
              <a:t>; </a:t>
            </a:r>
          </a:p>
        </p:txBody>
      </p:sp>
    </p:spTree>
    <p:extLst>
      <p:ext uri="{BB962C8B-B14F-4D97-AF65-F5344CB8AC3E}">
        <p14:creationId xmlns:p14="http://schemas.microsoft.com/office/powerpoint/2010/main" val="2088072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AC08-1A59-4303-9793-C6FE878EE8A8}"/>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Pa sgiliau arall allai ddod a I’r swydd?</a:t>
            </a:r>
          </a:p>
        </p:txBody>
      </p:sp>
      <p:sp>
        <p:nvSpPr>
          <p:cNvPr id="3" name="Content Placeholder 2">
            <a:extLst>
              <a:ext uri="{FF2B5EF4-FFF2-40B4-BE49-F238E27FC236}">
                <a16:creationId xmlns:a16="http://schemas.microsoft.com/office/drawing/2014/main" id="{A323F910-08E4-4EE2-87A9-CF6E59DDE4FA}"/>
              </a:ext>
            </a:extLst>
          </p:cNvPr>
          <p:cNvSpPr>
            <a:spLocks noGrp="1"/>
          </p:cNvSpPr>
          <p:nvPr>
            <p:ph idx="1"/>
          </p:nvPr>
        </p:nvSpPr>
        <p:spPr>
          <a:xfrm>
            <a:off x="5030936" y="592171"/>
            <a:ext cx="6577968" cy="5848385"/>
          </a:xfrm>
        </p:spPr>
        <p:txBody>
          <a:bodyPr anchor="ctr">
            <a:normAutofit/>
          </a:bodyPr>
          <a:lstStyle/>
          <a:p>
            <a:r>
              <a:rPr lang="cy-GB" dirty="0">
                <a:solidFill>
                  <a:schemeClr val="tx2">
                    <a:lumMod val="75000"/>
                  </a:schemeClr>
                </a:solidFill>
              </a:rPr>
              <a:t>Y sgil I siarad Cymraeg yn rhugl. </a:t>
            </a:r>
          </a:p>
          <a:p>
            <a:r>
              <a:rPr lang="cy-GB" dirty="0"/>
              <a:t>Yn ol ymchwil o CareersWales (2019) mas o 300 o cyflogwyr yn Powys, Ceredigion a Meirionydd roedd 70% wedi eu ymateb fod bod yn ddwyieuthog yn sgil rydym nhw yn eu edrych am mewn gwithiwr. Felly mae hyn yn cytuno a farn cyffredinol heddiw bod pobl yn Cymru yn credu yn gryf fod bod yn ddwyieuthog yn bwysig iawn yn y gweithlu (CareersWales 2019). </a:t>
            </a:r>
            <a:endParaRPr lang="cy-GB" dirty="0">
              <a:solidFill>
                <a:schemeClr val="tx2">
                  <a:lumMod val="75000"/>
                </a:schemeClr>
              </a:solidFill>
            </a:endParaRPr>
          </a:p>
          <a:p>
            <a:r>
              <a:rPr lang="cy-GB" dirty="0">
                <a:solidFill>
                  <a:schemeClr val="tx2">
                    <a:lumMod val="75000"/>
                  </a:schemeClr>
                </a:solidFill>
              </a:rPr>
              <a:t>Yn ol Llywodraeth Cynlluniad Cymru (2011) dywed fod nod nhw yw i cynyddu sgiliau iaith cymraeg yn yr amgylchedd gwaith, felly fydd y sgil siarad Cymraeg yn buddiol i’r cyflogwr oherwydd fydd y nifer o pobl sydd yn siarad cymraeg yn y gwaith yn cynyddu. </a:t>
            </a:r>
          </a:p>
          <a:p>
            <a:r>
              <a:rPr lang="cy-GB" dirty="0">
                <a:solidFill>
                  <a:schemeClr val="tx2">
                    <a:lumMod val="75000"/>
                  </a:schemeClr>
                </a:solidFill>
              </a:rPr>
              <a:t>Cael gradd yn y Prifysgol. </a:t>
            </a:r>
          </a:p>
        </p:txBody>
      </p:sp>
    </p:spTree>
    <p:extLst>
      <p:ext uri="{BB962C8B-B14F-4D97-AF65-F5344CB8AC3E}">
        <p14:creationId xmlns:p14="http://schemas.microsoft.com/office/powerpoint/2010/main" val="1844667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DAA15-1450-4039-8B9A-01F7316A1E70}"/>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Pa sgiliau allaf wella I’m helpu I lwyddo</a:t>
            </a:r>
          </a:p>
        </p:txBody>
      </p:sp>
      <p:sp>
        <p:nvSpPr>
          <p:cNvPr id="3" name="Content Placeholder 2">
            <a:extLst>
              <a:ext uri="{FF2B5EF4-FFF2-40B4-BE49-F238E27FC236}">
                <a16:creationId xmlns:a16="http://schemas.microsoft.com/office/drawing/2014/main" id="{051F9F57-8D92-41A1-8E51-7E8A20D691AF}"/>
              </a:ext>
            </a:extLst>
          </p:cNvPr>
          <p:cNvSpPr>
            <a:spLocks noGrp="1"/>
          </p:cNvSpPr>
          <p:nvPr>
            <p:ph idx="1"/>
          </p:nvPr>
        </p:nvSpPr>
        <p:spPr>
          <a:xfrm>
            <a:off x="5049062" y="437321"/>
            <a:ext cx="6455549" cy="6188765"/>
          </a:xfrm>
        </p:spPr>
        <p:txBody>
          <a:bodyPr anchor="ctr">
            <a:normAutofit/>
          </a:bodyPr>
          <a:lstStyle/>
          <a:p>
            <a:r>
              <a:rPr lang="cy-GB" dirty="0">
                <a:solidFill>
                  <a:schemeClr val="tx2">
                    <a:lumMod val="75000"/>
                  </a:schemeClr>
                </a:solidFill>
              </a:rPr>
              <a:t>Y sgil sydd eisio I mi ddatblygu yw fy ysgrifennu yn y Gymraeg ac hefyd y hyder I siarad yn Cymraeg mewn sefyllfa fel hyn. </a:t>
            </a:r>
          </a:p>
          <a:p>
            <a:r>
              <a:rPr lang="cy-GB" dirty="0">
                <a:solidFill>
                  <a:schemeClr val="tx2">
                    <a:lumMod val="75000"/>
                  </a:schemeClr>
                </a:solidFill>
              </a:rPr>
              <a:t>60.1% o pobl sydd yn byw yn Ceredigion sydd yn siarad Cymraeg, mae 8% cynnyddiad mewn y 10 mlynedd dwethaf. </a:t>
            </a:r>
          </a:p>
          <a:p>
            <a:r>
              <a:rPr lang="cy-GB" dirty="0">
                <a:solidFill>
                  <a:schemeClr val="tx2">
                    <a:lumMod val="75000"/>
                  </a:schemeClr>
                </a:solidFill>
              </a:rPr>
              <a:t>Hefyd wrth i’r Llywodraeth Cynlluniad Cymru (2019) ymgeisio cynyddu y nifer o gweithlu sydd yn gweithio trwy cyfrwng y Cymraeg. </a:t>
            </a:r>
          </a:p>
          <a:p>
            <a:r>
              <a:rPr lang="cy-GB" dirty="0">
                <a:solidFill>
                  <a:schemeClr val="tx2">
                    <a:lumMod val="75000"/>
                  </a:schemeClr>
                </a:solidFill>
              </a:rPr>
              <a:t>Adlewyrchu ar fy sgiliau. </a:t>
            </a:r>
          </a:p>
          <a:p>
            <a:r>
              <a:rPr lang="cy-GB" dirty="0">
                <a:solidFill>
                  <a:schemeClr val="tx2">
                    <a:lumMod val="75000"/>
                  </a:schemeClr>
                </a:solidFill>
              </a:rPr>
              <a:t>Fod yn ymarferydd myfyriol. </a:t>
            </a:r>
          </a:p>
          <a:p>
            <a:endParaRPr lang="cy-GB" dirty="0">
              <a:solidFill>
                <a:schemeClr val="tx2">
                  <a:lumMod val="75000"/>
                </a:schemeClr>
              </a:solidFill>
            </a:endParaRPr>
          </a:p>
        </p:txBody>
      </p:sp>
    </p:spTree>
    <p:extLst>
      <p:ext uri="{BB962C8B-B14F-4D97-AF65-F5344CB8AC3E}">
        <p14:creationId xmlns:p14="http://schemas.microsoft.com/office/powerpoint/2010/main" val="2058903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19723-551D-4EDC-8851-66CBB8E0317A}"/>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Beth rwy’f wedi ddysgu trwy y modiwl yma</a:t>
            </a:r>
          </a:p>
        </p:txBody>
      </p:sp>
      <p:sp>
        <p:nvSpPr>
          <p:cNvPr id="3" name="Content Placeholder 2">
            <a:extLst>
              <a:ext uri="{FF2B5EF4-FFF2-40B4-BE49-F238E27FC236}">
                <a16:creationId xmlns:a16="http://schemas.microsoft.com/office/drawing/2014/main" id="{371F3183-27FA-4B71-A796-3F266FD2801A}"/>
              </a:ext>
            </a:extLst>
          </p:cNvPr>
          <p:cNvSpPr>
            <a:spLocks noGrp="1"/>
          </p:cNvSpPr>
          <p:nvPr>
            <p:ph idx="1"/>
          </p:nvPr>
        </p:nvSpPr>
        <p:spPr>
          <a:xfrm>
            <a:off x="5049062" y="516835"/>
            <a:ext cx="6455549" cy="5394387"/>
          </a:xfrm>
        </p:spPr>
        <p:txBody>
          <a:bodyPr anchor="ctr">
            <a:normAutofit/>
          </a:bodyPr>
          <a:lstStyle/>
          <a:p>
            <a:r>
              <a:rPr lang="cy-GB" dirty="0">
                <a:solidFill>
                  <a:schemeClr val="tx2">
                    <a:lumMod val="75000"/>
                  </a:schemeClr>
                </a:solidFill>
              </a:rPr>
              <a:t>Mae’r modiwl Sgiliau Bywyd: Cyflogadwyedd a Llwybrau I’r dyfodol  wedi fy nysgu y sgiliau sydd efo mi i ymgeisio am y swydd  Gweithiwr Cymorth Deuluol efo Dechrau’n Deg ac hefyd y sgiliau sydd eisio i mi gweithio arnynt i wella. </a:t>
            </a:r>
          </a:p>
          <a:p>
            <a:r>
              <a:rPr lang="cy-GB" dirty="0">
                <a:solidFill>
                  <a:schemeClr val="tx2">
                    <a:lumMod val="75000"/>
                  </a:schemeClr>
                </a:solidFill>
              </a:rPr>
              <a:t>Mae’r adnoddau ClickView (2019) ar mwdl sef yr sgiliau cyflogadwyedd clip wedi fy helpu i ddeall beth mae’r cyflogwr yn edrych am, pryd yr ydym yn ceisio am y swydd a chael cyfweliad. </a:t>
            </a:r>
          </a:p>
          <a:p>
            <a:r>
              <a:rPr lang="cy-GB" dirty="0">
                <a:solidFill>
                  <a:schemeClr val="tx2">
                    <a:lumMod val="75000"/>
                  </a:schemeClr>
                </a:solidFill>
              </a:rPr>
              <a:t>Hefyd mae’r ddiwrnod cyflogadwyedd a menter wedi rhoi y sgil i mi alli ymdopi a straenau yn y gweithlu trwy cael sesiynau straen a lles ac hefyd sesiwn ‘mindfulness’, mae rhain wedi helpu i ddatblygu y sgiliau i aros yn pwyll mewn sefyllfaeodd heriol. </a:t>
            </a:r>
          </a:p>
          <a:p>
            <a:endParaRPr lang="cy-GB" dirty="0">
              <a:solidFill>
                <a:schemeClr val="tx2">
                  <a:lumMod val="75000"/>
                </a:schemeClr>
              </a:solidFill>
            </a:endParaRPr>
          </a:p>
        </p:txBody>
      </p:sp>
    </p:spTree>
    <p:extLst>
      <p:ext uri="{BB962C8B-B14F-4D97-AF65-F5344CB8AC3E}">
        <p14:creationId xmlns:p14="http://schemas.microsoft.com/office/powerpoint/2010/main" val="933126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A41A-4828-4D6D-A9AE-6EC11C9EE907}"/>
              </a:ext>
            </a:extLst>
          </p:cNvPr>
          <p:cNvSpPr>
            <a:spLocks noGrp="1"/>
          </p:cNvSpPr>
          <p:nvPr>
            <p:ph type="title"/>
          </p:nvPr>
        </p:nvSpPr>
        <p:spPr>
          <a:xfrm>
            <a:off x="2636280" y="650560"/>
            <a:ext cx="8932868" cy="4969113"/>
          </a:xfrm>
        </p:spPr>
        <p:txBody>
          <a:bodyPr anchor="ctr">
            <a:normAutofit/>
          </a:bodyPr>
          <a:lstStyle/>
          <a:p>
            <a:r>
              <a:rPr lang="cy-GB" dirty="0">
                <a:solidFill>
                  <a:schemeClr val="tx2">
                    <a:lumMod val="75000"/>
                  </a:schemeClr>
                </a:solidFill>
              </a:rPr>
              <a:t>Diolch am wrando, unrhyw cwestiynau?  </a:t>
            </a:r>
          </a:p>
        </p:txBody>
      </p:sp>
    </p:spTree>
    <p:extLst>
      <p:ext uri="{BB962C8B-B14F-4D97-AF65-F5344CB8AC3E}">
        <p14:creationId xmlns:p14="http://schemas.microsoft.com/office/powerpoint/2010/main" val="4245260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8A8B0-F69E-41D3-AAD3-FBF5A2827304}"/>
              </a:ext>
            </a:extLst>
          </p:cNvPr>
          <p:cNvSpPr>
            <a:spLocks noGrp="1"/>
          </p:cNvSpPr>
          <p:nvPr>
            <p:ph idx="1"/>
          </p:nvPr>
        </p:nvSpPr>
        <p:spPr>
          <a:xfrm>
            <a:off x="2933768" y="145773"/>
            <a:ext cx="8915400" cy="6712227"/>
          </a:xfrm>
        </p:spPr>
        <p:txBody>
          <a:bodyPr>
            <a:normAutofit fontScale="77500" lnSpcReduction="20000"/>
          </a:bodyPr>
          <a:lstStyle/>
          <a:p>
            <a:pPr marL="0" indent="0" algn="just">
              <a:buNone/>
            </a:pPr>
            <a:endParaRPr lang="en-GB" sz="1200" dirty="0">
              <a:latin typeface="Arial" panose="020B0604020202020204" pitchFamily="34" charset="0"/>
              <a:cs typeface="Arial" panose="020B0604020202020204" pitchFamily="34" charset="0"/>
            </a:endParaRPr>
          </a:p>
          <a:p>
            <a:pPr marL="0" indent="0">
              <a:buNone/>
            </a:pPr>
            <a:r>
              <a:rPr lang="en-GB" dirty="0"/>
              <a:t>Action for Children. (7</a:t>
            </a:r>
            <a:r>
              <a:rPr lang="en-GB" baseline="30000" dirty="0"/>
              <a:t>th</a:t>
            </a:r>
            <a:r>
              <a:rPr lang="en-GB" dirty="0"/>
              <a:t> November, 2017) </a:t>
            </a:r>
            <a:r>
              <a:rPr lang="en-GB" i="1" dirty="0"/>
              <a:t>Who We Are: Family Support </a:t>
            </a:r>
            <a:r>
              <a:rPr lang="en-GB" i="1" dirty="0" err="1"/>
              <a:t>Practitioner¦Family</a:t>
            </a:r>
            <a:r>
              <a:rPr lang="en-GB" i="1" dirty="0"/>
              <a:t> Support ¦UK.  </a:t>
            </a:r>
            <a:r>
              <a:rPr lang="en-GB" dirty="0"/>
              <a:t>YouTube. [On-line]. Available at: </a:t>
            </a:r>
            <a:r>
              <a:rPr lang="en-GB" u="sng" dirty="0">
                <a:hlinkClick r:id="rId2"/>
              </a:rPr>
              <a:t>https://www.youtube.com/watch?v=hVrnhVbSHa4</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CareersWales</a:t>
            </a:r>
            <a:r>
              <a:rPr lang="en-GB" dirty="0"/>
              <a:t> (2019) ‘You’re Hired!’ </a:t>
            </a:r>
            <a:r>
              <a:rPr lang="en-GB" u="sng" dirty="0">
                <a:hlinkClick r:id="rId3"/>
              </a:rPr>
              <a:t>https://www.careerswales.com/en/tools-and-resources/dewis-da-why-choose-welsh/advantages-of-being-bilingual/2-you-re-hired/</a:t>
            </a:r>
            <a:r>
              <a:rPr lang="en-GB" dirty="0"/>
              <a:t> (Accessed: 14</a:t>
            </a:r>
            <a:r>
              <a:rPr lang="en-GB" baseline="30000" dirty="0"/>
              <a:t>th</a:t>
            </a:r>
            <a:r>
              <a:rPr lang="en-GB" dirty="0"/>
              <a:t> </a:t>
            </a:r>
            <a:r>
              <a:rPr lang="en-GB" dirty="0" err="1"/>
              <a:t>Hydref</a:t>
            </a:r>
            <a:r>
              <a:rPr lang="en-GB" dirty="0"/>
              <a:t> 2019)</a:t>
            </a:r>
          </a:p>
          <a:p>
            <a:pPr marL="0" indent="0">
              <a:buNone/>
            </a:pPr>
            <a:r>
              <a:rPr lang="en-GB" dirty="0"/>
              <a:t>ClickView (2019) </a:t>
            </a:r>
            <a:r>
              <a:rPr lang="en-GB" i="1" dirty="0"/>
              <a:t>Build Employability Skills. </a:t>
            </a:r>
            <a:r>
              <a:rPr lang="en-GB" dirty="0"/>
              <a:t>[On-line]. Available </a:t>
            </a:r>
            <a:r>
              <a:rPr lang="en-GB" dirty="0" err="1"/>
              <a:t>at:</a:t>
            </a:r>
            <a:r>
              <a:rPr lang="en-GB" u="sng" dirty="0" err="1">
                <a:hlinkClick r:id="rId4"/>
              </a:rPr>
              <a:t>https</a:t>
            </a:r>
            <a:r>
              <a:rPr lang="en-GB" u="sng" dirty="0">
                <a:hlinkClick r:id="rId4"/>
              </a:rPr>
              <a:t>://online.clickview.co.uk/</a:t>
            </a:r>
            <a:r>
              <a:rPr lang="en-GB" u="sng" dirty="0" err="1">
                <a:hlinkClick r:id="rId4"/>
              </a:rPr>
              <a:t>share?sharecode</a:t>
            </a:r>
            <a:r>
              <a:rPr lang="en-GB" u="sng" dirty="0">
                <a:hlinkClick r:id="rId4"/>
              </a:rPr>
              <a:t>=5618a9c8</a:t>
            </a:r>
            <a:r>
              <a:rPr lang="en-GB" dirty="0"/>
              <a:t> [Accessed: 14</a:t>
            </a:r>
            <a:r>
              <a:rPr lang="en-GB" baseline="30000" dirty="0"/>
              <a:t>th</a:t>
            </a:r>
            <a:r>
              <a:rPr lang="en-GB" dirty="0"/>
              <a:t> </a:t>
            </a:r>
            <a:r>
              <a:rPr lang="en-GB" dirty="0" err="1"/>
              <a:t>Hydref</a:t>
            </a:r>
            <a:r>
              <a:rPr lang="en-GB" dirty="0"/>
              <a:t> 2019]. </a:t>
            </a:r>
          </a:p>
          <a:p>
            <a:pPr marL="0" indent="0">
              <a:buNone/>
            </a:pPr>
            <a:r>
              <a:rPr lang="en-GB" dirty="0"/>
              <a:t>Cottrell, S. (2015) </a:t>
            </a:r>
            <a:r>
              <a:rPr lang="en-GB" i="1" dirty="0"/>
              <a:t>Skills for Success Personal Development and Employability.(3</a:t>
            </a:r>
            <a:r>
              <a:rPr lang="en-GB" i="1" baseline="30000" dirty="0"/>
              <a:t>rd</a:t>
            </a:r>
            <a:r>
              <a:rPr lang="en-GB" i="1" dirty="0"/>
              <a:t> ed). </a:t>
            </a:r>
            <a:r>
              <a:rPr lang="en-GB" dirty="0"/>
              <a:t>London: Macmillan Publishers. </a:t>
            </a:r>
          </a:p>
          <a:p>
            <a:pPr marL="0" indent="0">
              <a:buNone/>
            </a:pPr>
            <a:r>
              <a:rPr lang="en-GB" dirty="0" err="1"/>
              <a:t>Dewis</a:t>
            </a:r>
            <a:r>
              <a:rPr lang="en-GB" dirty="0"/>
              <a:t> Cymru. (2019) ‘Ceredigion Flying Start- Family Support Services’ </a:t>
            </a:r>
            <a:r>
              <a:rPr lang="en-GB" u="sng" dirty="0">
                <a:hlinkClick r:id="rId5"/>
              </a:rPr>
              <a:t>https://www.dewis.wales/ResourceDirectory/ViewResource.aspx?id=8960</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Helyer</a:t>
            </a:r>
            <a:r>
              <a:rPr lang="en-GB" dirty="0"/>
              <a:t>, R. (2019) ‘Learning through reflection: the critical role of reflection in work-based learning (WBL)’, </a:t>
            </a:r>
            <a:r>
              <a:rPr lang="en-GB" i="1" dirty="0"/>
              <a:t>Workforce Development Policy and Research, Department of Academic Enterprise, Teesside University Middlesbrough, UK, </a:t>
            </a:r>
            <a:r>
              <a:rPr lang="en-GB" dirty="0"/>
              <a:t>Vol. 7, No. 1, 2015, pp. 15-27. [On-line]. Available at: </a:t>
            </a:r>
            <a:r>
              <a:rPr lang="en-GB" u="sng" dirty="0">
                <a:hlinkClick r:id="rId6"/>
              </a:rPr>
              <a:t>https://www.emerald.com/insight/content/doi/10.1108/JWAM-10-2015-003/full/pdf?title=learning-through-reflection-the-critical-role-of-reflection-in-work-based-learning-wbl</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Llywodraeth</a:t>
            </a:r>
            <a:r>
              <a:rPr lang="en-GB" dirty="0"/>
              <a:t> </a:t>
            </a:r>
            <a:r>
              <a:rPr lang="en-GB" dirty="0" err="1"/>
              <a:t>Cynlluniad</a:t>
            </a:r>
            <a:r>
              <a:rPr lang="en-GB" dirty="0"/>
              <a:t> Cymru (2011) </a:t>
            </a:r>
            <a:r>
              <a:rPr lang="en-GB" i="1" dirty="0"/>
              <a:t>Welsh Language Strategy: statement on taking forward our proposals. </a:t>
            </a:r>
            <a:r>
              <a:rPr lang="en-GB" dirty="0"/>
              <a:t>WAG10-11651. [On-line]. Available at: </a:t>
            </a:r>
            <a:r>
              <a:rPr lang="en-GB" u="sng" dirty="0">
                <a:hlinkClick r:id="rId7"/>
              </a:rPr>
              <a:t>https://dera.ioe.ac.uk/10328/14/20110321wlsstatementeng_Redacted.pdf</a:t>
            </a:r>
            <a:r>
              <a:rPr lang="en-GB" dirty="0"/>
              <a:t> [Accessed:15th </a:t>
            </a:r>
            <a:r>
              <a:rPr lang="en-GB" dirty="0" err="1"/>
              <a:t>Hudref</a:t>
            </a:r>
            <a:r>
              <a:rPr lang="en-GB" dirty="0"/>
              <a:t> 2019]. </a:t>
            </a:r>
          </a:p>
          <a:p>
            <a:pPr marL="0" indent="0">
              <a:buNone/>
            </a:pPr>
            <a:r>
              <a:rPr lang="en-GB" dirty="0"/>
              <a:t>Prospects (2019) ‘Family Support Worker’ </a:t>
            </a:r>
            <a:r>
              <a:rPr lang="en-GB" u="sng" dirty="0">
                <a:hlinkClick r:id="rId8"/>
              </a:rPr>
              <a:t>https://www.prospects.ac.uk/job-profiles/family-support-worker</a:t>
            </a:r>
            <a:r>
              <a:rPr lang="en-GB" dirty="0"/>
              <a:t> (Accessed: 14</a:t>
            </a:r>
            <a:r>
              <a:rPr lang="en-GB" baseline="30000" dirty="0"/>
              <a:t>th</a:t>
            </a:r>
            <a:r>
              <a:rPr lang="en-GB" dirty="0"/>
              <a:t> </a:t>
            </a:r>
            <a:r>
              <a:rPr lang="en-GB" dirty="0" err="1"/>
              <a:t>Hydref</a:t>
            </a:r>
            <a:r>
              <a:rPr lang="en-GB" dirty="0"/>
              <a:t> 2019). </a:t>
            </a:r>
          </a:p>
          <a:p>
            <a:pPr marL="0" indent="0">
              <a:buNone/>
            </a:pPr>
            <a:r>
              <a:rPr lang="en-GB" dirty="0"/>
              <a:t>Statistics for Wales (2019) </a:t>
            </a:r>
            <a:r>
              <a:rPr lang="en-GB" i="1" dirty="0"/>
              <a:t>Welsh language results: Annual Population Survey, 2001-2018. </a:t>
            </a:r>
            <a:r>
              <a:rPr lang="en-GB" dirty="0"/>
              <a:t>Welsh Assembly Government.</a:t>
            </a:r>
            <a:r>
              <a:rPr lang="en-GB" i="1" dirty="0"/>
              <a:t> </a:t>
            </a:r>
            <a:r>
              <a:rPr lang="en-GB" dirty="0"/>
              <a:t>[On-line]. Available at: </a:t>
            </a:r>
            <a:r>
              <a:rPr lang="en-GB" u="sng" dirty="0">
                <a:hlinkClick r:id="rId9"/>
              </a:rPr>
              <a:t>https://gov.wales/sites/default/files/statistics-and-research/2019-05/welsh-language-results-annual-population-survey-2001-to-2018.pdf</a:t>
            </a:r>
            <a:r>
              <a:rPr lang="en-GB" dirty="0"/>
              <a:t> [Accessed:14th </a:t>
            </a:r>
            <a:r>
              <a:rPr lang="en-GB" dirty="0" err="1"/>
              <a:t>Hydref</a:t>
            </a:r>
            <a:r>
              <a:rPr lang="en-GB" dirty="0"/>
              <a:t> 2019]. </a:t>
            </a:r>
          </a:p>
          <a:p>
            <a:pPr marL="0" indent="0">
              <a:buNone/>
            </a:pPr>
            <a:r>
              <a:rPr lang="en-GB" dirty="0"/>
              <a:t>Tassoni, P., </a:t>
            </a:r>
            <a:r>
              <a:rPr lang="en-GB" dirty="0" err="1"/>
              <a:t>Beith</a:t>
            </a:r>
            <a:r>
              <a:rPr lang="en-GB" dirty="0"/>
              <a:t>, K., Bulman, K. ac Griffin, S. (2010) </a:t>
            </a:r>
            <a:r>
              <a:rPr lang="en-GB" i="1" dirty="0"/>
              <a:t>Children and Young People’s Workforce. </a:t>
            </a:r>
            <a:r>
              <a:rPr lang="en-GB" dirty="0"/>
              <a:t>Essex. Heinemann Publication.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722151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1018</TotalTime>
  <Words>1108</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Sgiliau Bywyd: Cyflogadwyedd a llwybrau I’r dyfodol  </vt:lpstr>
      <vt:lpstr>Gweithiwr Cymorth Deuluol i Dechrau’n Deg   </vt:lpstr>
      <vt:lpstr>Sgiliau mae’r swydd yn eu gofyn amdano</vt:lpstr>
      <vt:lpstr>Pa sgiliau arall allai ddod a I’r swydd?</vt:lpstr>
      <vt:lpstr>Pa sgiliau allaf wella I’m helpu I lwyddo</vt:lpstr>
      <vt:lpstr>Beth rwy’f wedi ddysgu trwy y modiwl yma</vt:lpstr>
      <vt:lpstr>Diolch am wrando, unrhyw cwestiynau?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 </dc:title>
  <dc:creator>Alice Jenkins</dc:creator>
  <cp:lastModifiedBy>Alice Jenkins</cp:lastModifiedBy>
  <cp:revision>40</cp:revision>
  <dcterms:created xsi:type="dcterms:W3CDTF">2019-10-14T13:32:22Z</dcterms:created>
  <dcterms:modified xsi:type="dcterms:W3CDTF">2019-10-16T20:54:00Z</dcterms:modified>
</cp:coreProperties>
</file>