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30"/>
  </p:notesMasterIdLst>
  <p:sldIdLst>
    <p:sldId id="257" r:id="rId2"/>
    <p:sldId id="756" r:id="rId3"/>
    <p:sldId id="790" r:id="rId4"/>
    <p:sldId id="800" r:id="rId5"/>
    <p:sldId id="791" r:id="rId6"/>
    <p:sldId id="801" r:id="rId7"/>
    <p:sldId id="802" r:id="rId8"/>
    <p:sldId id="803" r:id="rId9"/>
    <p:sldId id="759" r:id="rId10"/>
    <p:sldId id="771" r:id="rId11"/>
    <p:sldId id="797" r:id="rId12"/>
    <p:sldId id="798" r:id="rId13"/>
    <p:sldId id="799" r:id="rId14"/>
    <p:sldId id="789" r:id="rId15"/>
    <p:sldId id="794" r:id="rId16"/>
    <p:sldId id="781" r:id="rId17"/>
    <p:sldId id="805" r:id="rId18"/>
    <p:sldId id="804" r:id="rId19"/>
    <p:sldId id="795" r:id="rId20"/>
    <p:sldId id="806" r:id="rId21"/>
    <p:sldId id="812" r:id="rId22"/>
    <p:sldId id="813" r:id="rId23"/>
    <p:sldId id="808" r:id="rId24"/>
    <p:sldId id="815" r:id="rId25"/>
    <p:sldId id="809" r:id="rId26"/>
    <p:sldId id="807" r:id="rId27"/>
    <p:sldId id="811" r:id="rId28"/>
    <p:sldId id="816" r:id="rId29"/>
  </p:sldIdLst>
  <p:sldSz cx="10691813" cy="7559675"/>
  <p:notesSz cx="6858000" cy="9144000"/>
  <p:defaultTextStyle>
    <a:defPPr>
      <a:defRPr lang="en-US"/>
    </a:defPPr>
    <a:lvl1pPr marL="0" algn="l" defTabSz="1042229" rtl="0" eaLnBrk="1" latinLnBrk="0" hangingPunct="1">
      <a:defRPr sz="2053" kern="1200">
        <a:solidFill>
          <a:schemeClr val="tx1"/>
        </a:solidFill>
        <a:latin typeface="+mn-lt"/>
        <a:ea typeface="+mn-ea"/>
        <a:cs typeface="+mn-cs"/>
      </a:defRPr>
    </a:lvl1pPr>
    <a:lvl2pPr marL="521116" algn="l" defTabSz="1042229" rtl="0" eaLnBrk="1" latinLnBrk="0" hangingPunct="1">
      <a:defRPr sz="2053" kern="1200">
        <a:solidFill>
          <a:schemeClr val="tx1"/>
        </a:solidFill>
        <a:latin typeface="+mn-lt"/>
        <a:ea typeface="+mn-ea"/>
        <a:cs typeface="+mn-cs"/>
      </a:defRPr>
    </a:lvl2pPr>
    <a:lvl3pPr marL="1042229" algn="l" defTabSz="1042229" rtl="0" eaLnBrk="1" latinLnBrk="0" hangingPunct="1">
      <a:defRPr sz="2053" kern="1200">
        <a:solidFill>
          <a:schemeClr val="tx1"/>
        </a:solidFill>
        <a:latin typeface="+mn-lt"/>
        <a:ea typeface="+mn-ea"/>
        <a:cs typeface="+mn-cs"/>
      </a:defRPr>
    </a:lvl3pPr>
    <a:lvl4pPr marL="1563342" algn="l" defTabSz="1042229" rtl="0" eaLnBrk="1" latinLnBrk="0" hangingPunct="1">
      <a:defRPr sz="2053" kern="1200">
        <a:solidFill>
          <a:schemeClr val="tx1"/>
        </a:solidFill>
        <a:latin typeface="+mn-lt"/>
        <a:ea typeface="+mn-ea"/>
        <a:cs typeface="+mn-cs"/>
      </a:defRPr>
    </a:lvl4pPr>
    <a:lvl5pPr marL="2084458" algn="l" defTabSz="1042229" rtl="0" eaLnBrk="1" latinLnBrk="0" hangingPunct="1">
      <a:defRPr sz="2053" kern="1200">
        <a:solidFill>
          <a:schemeClr val="tx1"/>
        </a:solidFill>
        <a:latin typeface="+mn-lt"/>
        <a:ea typeface="+mn-ea"/>
        <a:cs typeface="+mn-cs"/>
      </a:defRPr>
    </a:lvl5pPr>
    <a:lvl6pPr marL="2605570" algn="l" defTabSz="1042229" rtl="0" eaLnBrk="1" latinLnBrk="0" hangingPunct="1">
      <a:defRPr sz="2053" kern="1200">
        <a:solidFill>
          <a:schemeClr val="tx1"/>
        </a:solidFill>
        <a:latin typeface="+mn-lt"/>
        <a:ea typeface="+mn-ea"/>
        <a:cs typeface="+mn-cs"/>
      </a:defRPr>
    </a:lvl6pPr>
    <a:lvl7pPr marL="3126686" algn="l" defTabSz="1042229" rtl="0" eaLnBrk="1" latinLnBrk="0" hangingPunct="1">
      <a:defRPr sz="2053" kern="1200">
        <a:solidFill>
          <a:schemeClr val="tx1"/>
        </a:solidFill>
        <a:latin typeface="+mn-lt"/>
        <a:ea typeface="+mn-ea"/>
        <a:cs typeface="+mn-cs"/>
      </a:defRPr>
    </a:lvl7pPr>
    <a:lvl8pPr marL="3647800" algn="l" defTabSz="1042229" rtl="0" eaLnBrk="1" latinLnBrk="0" hangingPunct="1">
      <a:defRPr sz="2053" kern="1200">
        <a:solidFill>
          <a:schemeClr val="tx1"/>
        </a:solidFill>
        <a:latin typeface="+mn-lt"/>
        <a:ea typeface="+mn-ea"/>
        <a:cs typeface="+mn-cs"/>
      </a:defRPr>
    </a:lvl8pPr>
    <a:lvl9pPr marL="4168915" algn="l" defTabSz="1042229" rtl="0" eaLnBrk="1" latinLnBrk="0" hangingPunct="1">
      <a:defRPr sz="2053"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8AB44DF-B3A9-5243-99E3-50AAA2925997}">
          <p14:sldIdLst>
            <p14:sldId id="257"/>
            <p14:sldId id="756"/>
            <p14:sldId id="790"/>
            <p14:sldId id="800"/>
            <p14:sldId id="791"/>
            <p14:sldId id="801"/>
            <p14:sldId id="802"/>
            <p14:sldId id="803"/>
            <p14:sldId id="759"/>
            <p14:sldId id="771"/>
            <p14:sldId id="797"/>
            <p14:sldId id="798"/>
            <p14:sldId id="799"/>
            <p14:sldId id="789"/>
            <p14:sldId id="794"/>
            <p14:sldId id="781"/>
            <p14:sldId id="805"/>
            <p14:sldId id="804"/>
            <p14:sldId id="795"/>
            <p14:sldId id="806"/>
            <p14:sldId id="812"/>
            <p14:sldId id="813"/>
            <p14:sldId id="808"/>
            <p14:sldId id="815"/>
            <p14:sldId id="809"/>
            <p14:sldId id="807"/>
            <p14:sldId id="811"/>
            <p14:sldId id="816"/>
          </p14:sldIdLst>
        </p14:section>
      </p14:sectionLst>
    </p:ext>
    <p:ext uri="{EFAFB233-063F-42B5-8137-9DF3F51BA10A}">
      <p15:sldGuideLst xmlns:p15="http://schemas.microsoft.com/office/powerpoint/2012/main">
        <p15:guide id="1" orient="horz" pos="2381" userDrawn="1">
          <p15:clr>
            <a:srgbClr val="A4A3A4"/>
          </p15:clr>
        </p15:guide>
        <p15:guide id="2" pos="33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tin Jenner" initials="MJ"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2319"/>
    <a:srgbClr val="D6DAD9"/>
    <a:srgbClr val="E30613"/>
    <a:srgbClr val="33373C"/>
    <a:srgbClr val="33FF34"/>
    <a:srgbClr val="828186"/>
    <a:srgbClr val="FFFFFF"/>
    <a:srgbClr val="A5A9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07" autoAdjust="0"/>
    <p:restoredTop sz="88396" autoAdjust="0"/>
  </p:normalViewPr>
  <p:slideViewPr>
    <p:cSldViewPr showGuides="1">
      <p:cViewPr>
        <p:scale>
          <a:sx n="84" d="100"/>
          <a:sy n="84" d="100"/>
        </p:scale>
        <p:origin x="1308" y="76"/>
      </p:cViewPr>
      <p:guideLst>
        <p:guide orient="horz" pos="2381"/>
        <p:guide pos="336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EFA44-0771-4DFC-B26A-9102D4547DD2}" type="datetimeFigureOut">
              <a:rPr lang="en-GB" smtClean="0"/>
              <a:t>28/11/2022</a:t>
            </a:fld>
            <a:endParaRPr lang="en-GB" dirty="0"/>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4A314-C704-4C33-84AA-6D9A56C39AB3}" type="slidenum">
              <a:rPr lang="en-GB" smtClean="0"/>
              <a:t>‹#›</a:t>
            </a:fld>
            <a:endParaRPr lang="en-GB" dirty="0"/>
          </a:p>
        </p:txBody>
      </p:sp>
    </p:spTree>
    <p:extLst>
      <p:ext uri="{BB962C8B-B14F-4D97-AF65-F5344CB8AC3E}">
        <p14:creationId xmlns:p14="http://schemas.microsoft.com/office/powerpoint/2010/main" val="2879104051"/>
      </p:ext>
    </p:extLst>
  </p:cSld>
  <p:clrMap bg1="lt1" tx1="dk1" bg2="lt2" tx2="dk2" accent1="accent1" accent2="accent2" accent3="accent3" accent4="accent4" accent5="accent5" accent6="accent6" hlink="hlink" folHlink="folHlink"/>
  <p:notesStyle>
    <a:lvl1pPr marL="0" algn="l" defTabSz="913834" rtl="0" eaLnBrk="1" latinLnBrk="0" hangingPunct="1">
      <a:defRPr sz="1200" kern="1200">
        <a:solidFill>
          <a:schemeClr val="tx1"/>
        </a:solidFill>
        <a:latin typeface="+mn-lt"/>
        <a:ea typeface="+mn-ea"/>
        <a:cs typeface="+mn-cs"/>
      </a:defRPr>
    </a:lvl1pPr>
    <a:lvl2pPr marL="456915" algn="l" defTabSz="913834" rtl="0" eaLnBrk="1" latinLnBrk="0" hangingPunct="1">
      <a:defRPr sz="1200" kern="1200">
        <a:solidFill>
          <a:schemeClr val="tx1"/>
        </a:solidFill>
        <a:latin typeface="+mn-lt"/>
        <a:ea typeface="+mn-ea"/>
        <a:cs typeface="+mn-cs"/>
      </a:defRPr>
    </a:lvl2pPr>
    <a:lvl3pPr marL="913834" algn="l" defTabSz="913834" rtl="0" eaLnBrk="1" latinLnBrk="0" hangingPunct="1">
      <a:defRPr sz="1200" kern="1200">
        <a:solidFill>
          <a:schemeClr val="tx1"/>
        </a:solidFill>
        <a:latin typeface="+mn-lt"/>
        <a:ea typeface="+mn-ea"/>
        <a:cs typeface="+mn-cs"/>
      </a:defRPr>
    </a:lvl3pPr>
    <a:lvl4pPr marL="1370752" algn="l" defTabSz="913834" rtl="0" eaLnBrk="1" latinLnBrk="0" hangingPunct="1">
      <a:defRPr sz="1200" kern="1200">
        <a:solidFill>
          <a:schemeClr val="tx1"/>
        </a:solidFill>
        <a:latin typeface="+mn-lt"/>
        <a:ea typeface="+mn-ea"/>
        <a:cs typeface="+mn-cs"/>
      </a:defRPr>
    </a:lvl4pPr>
    <a:lvl5pPr marL="1827669" algn="l" defTabSz="913834" rtl="0" eaLnBrk="1" latinLnBrk="0" hangingPunct="1">
      <a:defRPr sz="1200" kern="1200">
        <a:solidFill>
          <a:schemeClr val="tx1"/>
        </a:solidFill>
        <a:latin typeface="+mn-lt"/>
        <a:ea typeface="+mn-ea"/>
        <a:cs typeface="+mn-cs"/>
      </a:defRPr>
    </a:lvl5pPr>
    <a:lvl6pPr marL="2284587" algn="l" defTabSz="913834" rtl="0" eaLnBrk="1" latinLnBrk="0" hangingPunct="1">
      <a:defRPr sz="1200" kern="1200">
        <a:solidFill>
          <a:schemeClr val="tx1"/>
        </a:solidFill>
        <a:latin typeface="+mn-lt"/>
        <a:ea typeface="+mn-ea"/>
        <a:cs typeface="+mn-cs"/>
      </a:defRPr>
    </a:lvl6pPr>
    <a:lvl7pPr marL="2741503" algn="l" defTabSz="913834" rtl="0" eaLnBrk="1" latinLnBrk="0" hangingPunct="1">
      <a:defRPr sz="1200" kern="1200">
        <a:solidFill>
          <a:schemeClr val="tx1"/>
        </a:solidFill>
        <a:latin typeface="+mn-lt"/>
        <a:ea typeface="+mn-ea"/>
        <a:cs typeface="+mn-cs"/>
      </a:defRPr>
    </a:lvl7pPr>
    <a:lvl8pPr marL="3198422" algn="l" defTabSz="913834" rtl="0" eaLnBrk="1" latinLnBrk="0" hangingPunct="1">
      <a:defRPr sz="1200" kern="1200">
        <a:solidFill>
          <a:schemeClr val="tx1"/>
        </a:solidFill>
        <a:latin typeface="+mn-lt"/>
        <a:ea typeface="+mn-ea"/>
        <a:cs typeface="+mn-cs"/>
      </a:defRPr>
    </a:lvl8pPr>
    <a:lvl9pPr marL="3655339" algn="l" defTabSz="913834"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onlinelibrary.wiley.com/doi/full/10.1111/apt.12984#apt12984-bib-0009"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onlinelibrary.wiley.com/doi/full/10.1111/apt.12984#apt12984-bib-0075" TargetMode="External"/><Relationship Id="rId4" Type="http://schemas.openxmlformats.org/officeDocument/2006/relationships/hyperlink" Target="https://onlinelibrary.wiley.com/doi/full/10.1111/apt.12984#apt12984-bib-0074"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ontent.karger.com/produktedb/produkte.asp?DOI=000334148&amp;typ=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cks.nice.org.uk/cows-milk-protein-allergy-in-children#top" TargetMode="External"/><Relationship Id="rId3" Type="http://schemas.openxmlformats.org/officeDocument/2006/relationships/hyperlink" Target="https://cks.nice.org.uk/cows-milk-protein-allergy-in-children#!scenarioRecommendation:1" TargetMode="External"/><Relationship Id="rId7" Type="http://schemas.openxmlformats.org/officeDocument/2006/relationships/hyperlink" Target="http://cowsmilkproteinallergysupport.webs.com/"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www.allergyuk.org/milk-allergy/milk-allergy" TargetMode="External"/><Relationship Id="rId5" Type="http://schemas.openxmlformats.org/officeDocument/2006/relationships/hyperlink" Target="https://www.bda.uk.com/foodfacts/milkallergy.pdf" TargetMode="External"/><Relationship Id="rId4" Type="http://schemas.openxmlformats.org/officeDocument/2006/relationships/hyperlink" Target="http://ifan.ie/wp-content/uploads/2014/02/Milk-Ladder-2013-MAP.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onlinelibrary.wiley.com/doi/full/10.1111/apt.1298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rom 13th December 2014, new rules</a:t>
            </a:r>
            <a:r>
              <a:rPr lang="en-GB" sz="1200" b="0" i="0" kern="1200" baseline="30000" dirty="0">
                <a:solidFill>
                  <a:schemeClr val="tx1"/>
                </a:solidFill>
                <a:effectLst/>
                <a:latin typeface="+mn-lt"/>
                <a:ea typeface="+mn-ea"/>
                <a:cs typeface="+mn-cs"/>
              </a:rPr>
              <a:t>20</a:t>
            </a:r>
            <a:r>
              <a:rPr lang="en-GB" sz="1200" b="0" i="0" kern="1200" dirty="0">
                <a:solidFill>
                  <a:schemeClr val="tx1"/>
                </a:solidFill>
                <a:effectLst/>
                <a:latin typeface="+mn-lt"/>
                <a:ea typeface="+mn-ea"/>
                <a:cs typeface="+mn-cs"/>
              </a:rPr>
              <a:t> regarding allergen labelling are in force. Firstly, the name of the allergen must be clearly distinguished from the other ingredients on the label of pre-packaged foodstuffs, e.g. by font, style or colour. Secondly, allergen information must be provided for non-prepacked food (i.e. foods sold loose in restaurants, take-away foods, deli counters, food stalls etc). This new requirement is particularly important considering that most food allergy incidents are linked to non-prepacked food and food eaten outside of the home. The legislation is not prescriptive in terms of how this information should be provided for non-prepacked foods, it simply states that the exact requirements should be established in national law.</a:t>
            </a:r>
          </a:p>
          <a:p>
            <a:r>
              <a:rPr lang="en-GB" sz="1200" b="1" i="0" kern="1200" dirty="0">
                <a:solidFill>
                  <a:schemeClr val="tx1"/>
                </a:solidFill>
                <a:effectLst/>
                <a:latin typeface="+mn-lt"/>
                <a:ea typeface="+mn-ea"/>
                <a:cs typeface="+mn-cs"/>
              </a:rPr>
              <a:t>Voluntary precautionary labels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Although every effort is taken by industry to eliminate the risk posed by the unintended presence of food allergens, in many businesses it is virtually impossible to produce a zero risk product. Thus precautionary labelling such as ‘may contain…..’or ‘prepared in a factory that uses……’ are sometimes used by manufacturers if they consider that unintended allergens may be present in amounts that could pose a risk. However, it is important to note that precautionary labelling cannot replace the allergen management system that each food business is obliged to have in place as part of its food safety management system. Hence labeling of unintended allergens should only take place in situations where the risk of unintended presence is real and cannot realistically be expected to be kept under control. Furthermore, although no specific legislation currently exists on precautionary labelling, legislation is expected in the future once the relevant EFSA mandate has been completed, i.e. the European Commission is expected to adopt an implementing act dealing with this matter.</a:t>
            </a:r>
            <a:r>
              <a:rPr lang="en-GB" sz="1200" b="0" i="0" kern="1200" baseline="30000" dirty="0">
                <a:solidFill>
                  <a:schemeClr val="tx1"/>
                </a:solidFill>
                <a:effectLst/>
                <a:latin typeface="+mn-lt"/>
                <a:ea typeface="+mn-ea"/>
                <a:cs typeface="+mn-cs"/>
              </a:rPr>
              <a:t>20</a:t>
            </a:r>
            <a:r>
              <a:rPr lang="en-GB" sz="1200" b="0" i="0" kern="1200" dirty="0">
                <a:solidFill>
                  <a:schemeClr val="tx1"/>
                </a:solidFill>
                <a:effectLst/>
                <a:latin typeface="+mn-lt"/>
                <a:ea typeface="+mn-ea"/>
                <a:cs typeface="+mn-cs"/>
              </a:rPr>
              <a:t> Currently, there are two main issues surrounding voluntary precautionary labelling:</a:t>
            </a:r>
          </a:p>
          <a:p>
            <a:r>
              <a:rPr lang="en-GB" sz="1200" b="0" i="0" kern="1200" dirty="0">
                <a:solidFill>
                  <a:schemeClr val="tx1"/>
                </a:solidFill>
                <a:effectLst/>
                <a:latin typeface="+mn-lt"/>
                <a:ea typeface="+mn-ea"/>
                <a:cs typeface="+mn-cs"/>
              </a:rPr>
              <a:t>The absence of allergen safety thresholds (i.e. the minimum dose that can elicit a reaction in a substantial proportion of vulnerable consumers) and labelling thresholds (i.e. the level above which requires a specific declaration on the product packaging) has been problematic for manufacturers and has resulted in inconsistencies in the application of precautionary labelling. It has also been problematic for regulators, with the result that the attitude and reaction to the unintended presence of low levels of undeclared allergens in foods varies considerably within the EU.</a:t>
            </a:r>
          </a:p>
          <a:p>
            <a:r>
              <a:rPr lang="en-GB" sz="1200" b="0" i="0" kern="1200" dirty="0">
                <a:solidFill>
                  <a:schemeClr val="tx1"/>
                </a:solidFill>
                <a:effectLst/>
                <a:latin typeface="+mn-lt"/>
                <a:ea typeface="+mn-ea"/>
                <a:cs typeface="+mn-cs"/>
              </a:rPr>
              <a:t>When applied prudently, precautionary labels can help protect vulnerable consumers. However the unwarranted use of precautionary labels can: i) result in the unnecessary elimination of healthy options from the diet of allergic consumers or ii) reduce their credibility causing vulnerable consumers to take risks with these foods. Regarding the latter, a study of British parents of children with nut allergy found that many either ignored warning labels on foods or assumed that the wording (e.g. 'not suitable for nut allergy sufferers 'versus 'may contain traces of nuts' etc) reflects a gradation of risk.</a:t>
            </a:r>
            <a:r>
              <a:rPr lang="en-GB" sz="1200" b="0" i="0" kern="1200" baseline="30000" dirty="0">
                <a:solidFill>
                  <a:schemeClr val="tx1"/>
                </a:solidFill>
                <a:effectLst/>
                <a:latin typeface="+mn-lt"/>
                <a:ea typeface="+mn-ea"/>
                <a:cs typeface="+mn-cs"/>
              </a:rPr>
              <a:t>48</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10</a:t>
            </a:fld>
            <a:endParaRPr lang="en-GB" dirty="0"/>
          </a:p>
        </p:txBody>
      </p:sp>
    </p:spTree>
    <p:extLst>
      <p:ext uri="{BB962C8B-B14F-4D97-AF65-F5344CB8AC3E}">
        <p14:creationId xmlns:p14="http://schemas.microsoft.com/office/powerpoint/2010/main" val="1716225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preparation for a likely accidental exposure, patients should be provided with an alert bracelet, an adrenaline autoinjector and an exposure action plan describing features of both mild and worsening reactions, and how to inject adrenaline.</a:t>
            </a:r>
            <a:r>
              <a:rPr lang="en-GB" sz="1200" b="1" i="0" u="sng" kern="1200" dirty="0">
                <a:solidFill>
                  <a:schemeClr val="tx1"/>
                </a:solidFill>
                <a:effectLst/>
                <a:latin typeface="+mn-lt"/>
                <a:ea typeface="+mn-ea"/>
                <a:cs typeface="+mn-cs"/>
                <a:hlinkClick r:id="rId3"/>
              </a:rPr>
              <a:t>9</a:t>
            </a:r>
            <a:r>
              <a:rPr lang="en-GB" sz="1200" b="0" i="0" kern="1200" dirty="0">
                <a:solidFill>
                  <a:schemeClr val="tx1"/>
                </a:solidFill>
                <a:effectLst/>
                <a:latin typeface="+mn-lt"/>
                <a:ea typeface="+mn-ea"/>
                <a:cs typeface="+mn-cs"/>
              </a:rPr>
              <a:t>, </a:t>
            </a:r>
            <a:r>
              <a:rPr lang="en-GB" sz="1200" b="1" i="0" u="sng" kern="1200" dirty="0">
                <a:solidFill>
                  <a:schemeClr val="tx1"/>
                </a:solidFill>
                <a:effectLst/>
                <a:latin typeface="+mn-lt"/>
                <a:ea typeface="+mn-ea"/>
                <a:cs typeface="+mn-cs"/>
                <a:hlinkClick r:id="rId4"/>
              </a:rPr>
              <a:t>74</a:t>
            </a:r>
            <a:r>
              <a:rPr lang="en-GB" sz="1200" b="0" i="0" kern="1200" dirty="0">
                <a:solidFill>
                  <a:schemeClr val="tx1"/>
                </a:solidFill>
                <a:effectLst/>
                <a:latin typeface="+mn-lt"/>
                <a:ea typeface="+mn-ea"/>
                <a:cs typeface="+mn-cs"/>
              </a:rPr>
              <a:t> In the case of children, all regular care givers should be trained and confident in the use of the autoinjector. The autoinjector should always accompany the child and be regularly checked for expiry. Delay and failure to inject adrenaline is a real concern. A survey of Scottish teenagers found that in 18 reactions requiring adrenaline, it was given in only 11 cases.</a:t>
            </a:r>
            <a:r>
              <a:rPr lang="en-GB" sz="1200" b="1" i="0" u="sng" kern="1200" dirty="0">
                <a:solidFill>
                  <a:schemeClr val="tx1"/>
                </a:solidFill>
                <a:effectLst/>
                <a:latin typeface="+mn-lt"/>
                <a:ea typeface="+mn-ea"/>
                <a:cs typeface="+mn-cs"/>
                <a:hlinkClick r:id="rId5"/>
              </a:rPr>
              <a:t>75</a:t>
            </a:r>
            <a:r>
              <a:rPr lang="en-GB" sz="1200" b="0" i="0" kern="1200" dirty="0">
                <a:solidFill>
                  <a:schemeClr val="tx1"/>
                </a:solidFill>
                <a:effectLst/>
                <a:latin typeface="+mn-lt"/>
                <a:ea typeface="+mn-ea"/>
                <a:cs typeface="+mn-cs"/>
              </a:rPr>
              <a:t> Skill and confidence in using autoinjectors deteriorates over time and there may be a role for more user‐friendly devices with audioinstructions.</a:t>
            </a:r>
          </a:p>
          <a:p>
            <a:r>
              <a:rPr lang="en-GB" sz="1200" b="0" i="0" kern="1200" dirty="0">
                <a:solidFill>
                  <a:schemeClr val="tx1"/>
                </a:solidFill>
                <a:effectLst/>
                <a:latin typeface="+mn-lt"/>
                <a:ea typeface="+mn-ea"/>
                <a:cs typeface="+mn-cs"/>
              </a:rPr>
              <a:t>Antihistamines have a supportive role in treating anaphylaxis. They reduce itching and urticaria but are not lifesaving and should not delay adrenaline injection. Intravenous injection of antihistamines can cause hypotension. Glucocorticoids are similarly not lifesaving but their delayed action may reduce biphasic and prolonged reactions.</a:t>
            </a:r>
            <a:r>
              <a:rPr lang="en-GB" sz="1200" b="1" i="0" u="sng" kern="1200" dirty="0">
                <a:solidFill>
                  <a:schemeClr val="tx1"/>
                </a:solidFill>
                <a:effectLst/>
                <a:latin typeface="+mn-lt"/>
                <a:ea typeface="+mn-ea"/>
                <a:cs typeface="+mn-cs"/>
                <a:hlinkClick r:id="rId4"/>
              </a:rPr>
              <a:t>74</a:t>
            </a:r>
            <a:r>
              <a:rPr lang="en-GB" sz="1200" b="0" i="0" kern="1200" dirty="0">
                <a:solidFill>
                  <a:schemeClr val="tx1"/>
                </a:solidFill>
                <a:effectLst/>
                <a:latin typeface="+mn-lt"/>
                <a:ea typeface="+mn-ea"/>
                <a:cs typeface="+mn-cs"/>
              </a:rPr>
              <a:t> Full emergency management of acute anaphylaxis is discussed elsewhere.</a:t>
            </a:r>
            <a:r>
              <a:rPr lang="en-GB" sz="1200" b="1" i="0" u="sng" kern="1200" dirty="0">
                <a:solidFill>
                  <a:schemeClr val="tx1"/>
                </a:solidFill>
                <a:effectLst/>
                <a:latin typeface="+mn-lt"/>
                <a:ea typeface="+mn-ea"/>
                <a:cs typeface="+mn-cs"/>
                <a:hlinkClick r:id="rId4"/>
              </a:rPr>
              <a:t>74</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15</a:t>
            </a:fld>
            <a:endParaRPr lang="en-GB" dirty="0"/>
          </a:p>
        </p:txBody>
      </p:sp>
    </p:spTree>
    <p:extLst>
      <p:ext uri="{BB962C8B-B14F-4D97-AF65-F5344CB8AC3E}">
        <p14:creationId xmlns:p14="http://schemas.microsoft.com/office/powerpoint/2010/main" val="990131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Gdalevich M, et al. (2001). Breast-feeding and the onset of atopic </a:t>
            </a:r>
            <a:r>
              <a:rPr lang="en-GB" sz="1200" b="0" i="0" u="none" strike="noStrike" kern="1200" dirty="0">
                <a:solidFill>
                  <a:schemeClr val="tx1"/>
                </a:solidFill>
                <a:effectLst/>
                <a:latin typeface="+mn-lt"/>
                <a:ea typeface="+mn-ea"/>
                <a:cs typeface="+mn-cs"/>
              </a:rPr>
              <a:t>dermatitis</a:t>
            </a:r>
            <a:r>
              <a:rPr lang="en-GB" sz="1200" b="0" i="0" kern="1200" dirty="0">
                <a:solidFill>
                  <a:schemeClr val="tx1"/>
                </a:solidFill>
                <a:effectLst/>
                <a:latin typeface="+mn-lt"/>
                <a:ea typeface="+mn-ea"/>
                <a:cs typeface="+mn-cs"/>
              </a:rPr>
              <a:t>in childhood: a systematic review and meta-analysis of prospective studies. Journal of the American Academy of Dermatology 45(4):520-527.</a:t>
            </a:r>
          </a:p>
          <a:p>
            <a:r>
              <a:rPr lang="en-GB" sz="1200" b="0" i="0" kern="1200" dirty="0">
                <a:solidFill>
                  <a:schemeClr val="tx1"/>
                </a:solidFill>
                <a:effectLst/>
                <a:latin typeface="+mn-lt"/>
                <a:ea typeface="+mn-ea"/>
                <a:cs typeface="+mn-cs"/>
              </a:rPr>
              <a:t>Ip S, et al. (2007). Breastfeeding and maternal and infant health outcomes in developed countries. Evidence Report/ Technology Assessment, No. 153, 1-415.</a:t>
            </a:r>
          </a:p>
          <a:p>
            <a:r>
              <a:rPr lang="en-GB" sz="1200" b="0" i="0" u="none" strike="noStrike" kern="1200" dirty="0">
                <a:solidFill>
                  <a:schemeClr val="tx1"/>
                </a:solidFill>
                <a:effectLst/>
                <a:latin typeface="+mn-lt"/>
                <a:ea typeface="+mn-ea"/>
                <a:cs typeface="+mn-cs"/>
                <a:hlinkClick r:id="rId3"/>
              </a:rPr>
              <a:t>Kramer, MS (2011). Breastfeeding and Allergy: The Evidence. Ann Nutr Metab., 59, Suppl 1, 20-26.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16</a:t>
            </a:fld>
            <a:endParaRPr lang="en-GB" dirty="0"/>
          </a:p>
        </p:txBody>
      </p:sp>
    </p:spTree>
    <p:extLst>
      <p:ext uri="{BB962C8B-B14F-4D97-AF65-F5344CB8AC3E}">
        <p14:creationId xmlns:p14="http://schemas.microsoft.com/office/powerpoint/2010/main" val="2617512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Children with immunoglobulin E (IgE)-mediated cows' milk protein allergy </a:t>
            </a:r>
            <a:r>
              <a:rPr lang="en-GB" dirty="0">
                <a:effectLst/>
              </a:rPr>
              <a:t>are usually managed in secondary care.</a:t>
            </a:r>
          </a:p>
          <a:p>
            <a:r>
              <a:rPr lang="en-GB" b="1" dirty="0">
                <a:effectLst/>
              </a:rPr>
              <a:t>Provided </a:t>
            </a:r>
            <a:r>
              <a:rPr lang="en-GB" sz="1200" b="1" u="none" strike="noStrike" kern="1200" dirty="0">
                <a:solidFill>
                  <a:schemeClr val="tx1"/>
                </a:solidFill>
                <a:effectLst/>
                <a:latin typeface="+mn-lt"/>
                <a:ea typeface="+mn-ea"/>
                <a:cs typeface="+mn-cs"/>
                <a:hlinkClick r:id="rId3"/>
              </a:rPr>
              <a:t>referral</a:t>
            </a:r>
            <a:r>
              <a:rPr lang="en-GB" b="1" dirty="0">
                <a:effectLst/>
              </a:rPr>
              <a:t> is not indicated, children with non-IgE-mediated cows' milk protein allergy </a:t>
            </a:r>
            <a:r>
              <a:rPr lang="en-GB" dirty="0">
                <a:effectLst/>
              </a:rPr>
              <a:t>can be managed in primary care with input from a paediatric dietitian. Management includes:</a:t>
            </a:r>
          </a:p>
          <a:p>
            <a:pPr lvl="1"/>
            <a:r>
              <a:rPr lang="en-GB" b="1" dirty="0">
                <a:effectLst/>
              </a:rPr>
              <a:t>Implementing a strict cows' milk elimination diet for at least 6 months or until the child is 9–12 months old</a:t>
            </a:r>
            <a:r>
              <a:rPr lang="en-GB" dirty="0">
                <a:effectLst/>
              </a:rPr>
              <a:t>.</a:t>
            </a:r>
          </a:p>
          <a:p>
            <a:pPr lvl="2"/>
            <a:r>
              <a:rPr lang="en-GB" b="1" dirty="0">
                <a:effectLst/>
              </a:rPr>
              <a:t>In exclusively breastfed babies, </a:t>
            </a:r>
            <a:r>
              <a:rPr lang="en-GB" dirty="0">
                <a:effectLst/>
              </a:rPr>
              <a:t>advise the mother to exclude cows' milk protein from her diet. Consider prescribing a daily supplement of 1000 mg of calcium and 10 micrograms of vitamin D to the mother to prevent nutritional deficiencies.</a:t>
            </a:r>
          </a:p>
          <a:p>
            <a:pPr lvl="2"/>
            <a:r>
              <a:rPr lang="en-GB" b="1" dirty="0">
                <a:effectLst/>
              </a:rPr>
              <a:t>In formula-fed or mixed-fed infants, </a:t>
            </a:r>
            <a:r>
              <a:rPr lang="en-GB" dirty="0">
                <a:effectLst/>
              </a:rPr>
              <a:t>advise the parents or carers to replace cows’ milk-based formula with hypoallergenic infant formulas, such as extensively hydrolysed formulas (tolerated by 90% of children with cows’ milk protein allergy) or amino acid formulas. A paediatric dietician can advise on the appropriate milk formula to prescribe.</a:t>
            </a:r>
          </a:p>
          <a:p>
            <a:pPr lvl="2"/>
            <a:r>
              <a:rPr lang="en-GB" b="1" dirty="0">
                <a:effectLst/>
              </a:rPr>
              <a:t>In weaned infants and older children, </a:t>
            </a:r>
            <a:r>
              <a:rPr lang="en-GB" dirty="0">
                <a:effectLst/>
              </a:rPr>
              <a:t>advise the child and/or parents or carers to exclude cows' milk protein from the child's diet. A paediatric dietician can give advice to ensure that adequate intakes of all nutrients are provided by solid foods and liquids free from cows' milk.</a:t>
            </a:r>
          </a:p>
          <a:p>
            <a:pPr lvl="1"/>
            <a:r>
              <a:rPr lang="en-GB" b="1" dirty="0">
                <a:effectLst/>
              </a:rPr>
              <a:t>Nutritional counselling and regular monitoring of growth</a:t>
            </a:r>
            <a:r>
              <a:rPr lang="en-GB" dirty="0">
                <a:effectLst/>
              </a:rPr>
              <a:t>.</a:t>
            </a:r>
          </a:p>
          <a:p>
            <a:pPr lvl="2"/>
            <a:r>
              <a:rPr lang="en-GB" dirty="0">
                <a:effectLst/>
              </a:rPr>
              <a:t>Seek advice from (or refer the person to) a paediatric dietitian with appropriate competencies for guidance on nutritional adequacies and follow up.</a:t>
            </a:r>
          </a:p>
          <a:p>
            <a:pPr lvl="2"/>
            <a:r>
              <a:rPr lang="en-GB" dirty="0">
                <a:effectLst/>
              </a:rPr>
              <a:t>If access to a dietician is not possible in primary care, monitor the child's height and weight regularly to assess growth and nutrition.</a:t>
            </a:r>
          </a:p>
          <a:p>
            <a:pPr lvl="1"/>
            <a:r>
              <a:rPr lang="en-GB" b="1" dirty="0">
                <a:effectLst/>
              </a:rPr>
              <a:t>Re-evaluation of the child to assess tolerance to cows' milk protein</a:t>
            </a:r>
            <a:r>
              <a:rPr lang="en-GB" dirty="0">
                <a:effectLst/>
              </a:rPr>
              <a:t>.</a:t>
            </a:r>
          </a:p>
          <a:p>
            <a:pPr lvl="2"/>
            <a:r>
              <a:rPr lang="en-GB" dirty="0">
                <a:effectLst/>
              </a:rPr>
              <a:t>The child should be evaluated every 6 to 12 months to assess whether they have developed a tolerance to cows' milk protein. This can be done at home provided there are no indications for </a:t>
            </a:r>
            <a:r>
              <a:rPr lang="en-GB" sz="1200" u="none" strike="noStrike" kern="1200" dirty="0">
                <a:solidFill>
                  <a:schemeClr val="tx1"/>
                </a:solidFill>
                <a:effectLst/>
                <a:latin typeface="+mn-lt"/>
                <a:ea typeface="+mn-ea"/>
                <a:cs typeface="+mn-cs"/>
                <a:hlinkClick r:id="rId3"/>
              </a:rPr>
              <a:t>referral</a:t>
            </a:r>
            <a:r>
              <a:rPr lang="en-GB" dirty="0">
                <a:effectLst/>
              </a:rPr>
              <a:t> to secondary care, for example one or more acute systemic reactions.</a:t>
            </a:r>
          </a:p>
          <a:p>
            <a:pPr lvl="2"/>
            <a:r>
              <a:rPr lang="en-GB" dirty="0">
                <a:effectLst/>
              </a:rPr>
              <a:t>This involves reintroducing cows' milk into the diet and monitoring for the return of symptoms. The parents or carers should be advised to start the reintroduction with baked milk products (such as muffins, cakes, and malted milk biscuits) as they are less allergenic.</a:t>
            </a:r>
          </a:p>
          <a:p>
            <a:pPr lvl="2"/>
            <a:r>
              <a:rPr lang="en-GB" dirty="0">
                <a:effectLst/>
              </a:rPr>
              <a:t>If symptoms return, the elimination diet should be continued and the child should be re-evaluated after a further 6 to 12 months.</a:t>
            </a:r>
          </a:p>
          <a:p>
            <a:pPr lvl="2"/>
            <a:r>
              <a:rPr lang="en-GB" dirty="0">
                <a:effectLst/>
              </a:rPr>
              <a:t>Once tolerance is established, greater exposure of less processed milk should be gradually encouraged, as advised in the 'Milk Ladder' (several versions of the Milk Ladder are freely available online, for example </a:t>
            </a:r>
            <a:r>
              <a:rPr lang="en-GB" sz="1200" u="none" strike="noStrike" kern="1200" dirty="0">
                <a:solidFill>
                  <a:schemeClr val="tx1"/>
                </a:solidFill>
                <a:effectLst/>
                <a:latin typeface="+mn-lt"/>
                <a:ea typeface="+mn-ea"/>
                <a:cs typeface="+mn-cs"/>
                <a:hlinkClick r:id="rId4"/>
              </a:rPr>
              <a:t>The Map Guideline Milk Ladder (pdf)</a:t>
            </a:r>
            <a:r>
              <a:rPr lang="en-GB" dirty="0">
                <a:effectLst/>
              </a:rPr>
              <a:t>).</a:t>
            </a:r>
          </a:p>
          <a:p>
            <a:pPr lvl="2"/>
            <a:r>
              <a:rPr lang="en-GB" dirty="0">
                <a:effectLst/>
              </a:rPr>
              <a:t>A paediatric dietician can advise on timings of elimination and reintroduction of cows' milk.</a:t>
            </a:r>
          </a:p>
          <a:p>
            <a:pPr lvl="2"/>
            <a:r>
              <a:rPr lang="en-GB" b="1" dirty="0">
                <a:effectLst/>
              </a:rPr>
              <a:t>Ensuring that the person is provided with appropriate information, taking into account socioeconomic, cultural, and religious issues. </a:t>
            </a:r>
            <a:r>
              <a:rPr lang="en-GB" dirty="0">
                <a:effectLst/>
              </a:rPr>
              <a:t>This should include information on:</a:t>
            </a:r>
          </a:p>
          <a:p>
            <a:pPr lvl="2"/>
            <a:r>
              <a:rPr lang="en-GB" dirty="0">
                <a:effectLst/>
              </a:rPr>
              <a:t>The elimination diet, including the safety and limitations, what foods and drinks to avoid, and the most appropriate hypoallergenic formula or milk substitute for formula or mixed-fed babies. The British Dietetic Association (BDA) has produced a useful </a:t>
            </a:r>
            <a:r>
              <a:rPr lang="en-GB" sz="1200" u="none" strike="noStrike" kern="1200" dirty="0">
                <a:solidFill>
                  <a:schemeClr val="tx1"/>
                </a:solidFill>
                <a:effectLst/>
                <a:latin typeface="+mn-lt"/>
                <a:ea typeface="+mn-ea"/>
                <a:cs typeface="+mn-cs"/>
                <a:hlinkClick r:id="rId5"/>
              </a:rPr>
              <a:t>fact sheet (pdf)</a:t>
            </a:r>
            <a:r>
              <a:rPr lang="en-GB" dirty="0">
                <a:effectLst/>
              </a:rPr>
              <a:t> on how to follow a healthy, balanced, and milk-free diet.</a:t>
            </a:r>
          </a:p>
          <a:p>
            <a:pPr lvl="2"/>
            <a:r>
              <a:rPr lang="en-GB" dirty="0">
                <a:effectLst/>
              </a:rPr>
              <a:t>How to interpret food labels.</a:t>
            </a:r>
          </a:p>
          <a:p>
            <a:pPr lvl="2"/>
            <a:r>
              <a:rPr lang="en-GB" dirty="0">
                <a:effectLst/>
              </a:rPr>
              <a:t>Alternative sources of nutrition to ensure adequate nutritional intake.</a:t>
            </a:r>
          </a:p>
          <a:p>
            <a:pPr lvl="2"/>
            <a:r>
              <a:rPr lang="en-GB" dirty="0">
                <a:effectLst/>
              </a:rPr>
              <a:t>Support groups, for example </a:t>
            </a:r>
            <a:r>
              <a:rPr lang="en-GB" sz="1200" u="none" strike="noStrike" kern="1200" dirty="0">
                <a:solidFill>
                  <a:schemeClr val="tx1"/>
                </a:solidFill>
                <a:effectLst/>
                <a:latin typeface="+mn-lt"/>
                <a:ea typeface="+mn-ea"/>
                <a:cs typeface="+mn-cs"/>
                <a:hlinkClick r:id="rId6"/>
              </a:rPr>
              <a:t>Allergy UK</a:t>
            </a:r>
            <a:r>
              <a:rPr lang="en-GB" dirty="0">
                <a:effectLst/>
              </a:rPr>
              <a:t> (www.allergyuk.org) and </a:t>
            </a:r>
            <a:r>
              <a:rPr lang="en-GB" sz="1200" u="none" strike="noStrike" kern="1200" dirty="0">
                <a:solidFill>
                  <a:schemeClr val="tx1"/>
                </a:solidFill>
                <a:effectLst/>
                <a:latin typeface="+mn-lt"/>
                <a:ea typeface="+mn-ea"/>
                <a:cs typeface="+mn-cs"/>
                <a:hlinkClick r:id="rId7"/>
              </a:rPr>
              <a:t>CMPA Support</a:t>
            </a:r>
            <a:r>
              <a:rPr lang="en-GB" dirty="0">
                <a:effectLst/>
              </a:rPr>
              <a:t> (www.cmpasupport.org.uk).</a:t>
            </a:r>
          </a:p>
          <a:p>
            <a:r>
              <a:rPr lang="en-GB" sz="1200" b="0" i="0" u="none" strike="noStrike" kern="1200" dirty="0">
                <a:solidFill>
                  <a:schemeClr val="tx1"/>
                </a:solidFill>
                <a:effectLst/>
                <a:latin typeface="+mn-lt"/>
                <a:ea typeface="+mn-ea"/>
                <a:cs typeface="+mn-cs"/>
                <a:hlinkClick r:id="rId8"/>
              </a:rPr>
              <a:t>Back to top</a:t>
            </a:r>
            <a:br>
              <a:rPr lang="en-GB" dirty="0"/>
            </a:b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19</a:t>
            </a:fld>
            <a:endParaRPr lang="en-GB" dirty="0"/>
          </a:p>
        </p:txBody>
      </p:sp>
    </p:spTree>
    <p:extLst>
      <p:ext uri="{BB962C8B-B14F-4D97-AF65-F5344CB8AC3E}">
        <p14:creationId xmlns:p14="http://schemas.microsoft.com/office/powerpoint/2010/main" val="3131715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https://onlinelibrary.wiley.com/doi/full/10.1111/apt.12984</a:t>
            </a:r>
            <a:endParaRPr lang="en-GB" dirty="0"/>
          </a:p>
          <a:p>
            <a:endParaRPr lang="en-GB" dirty="0"/>
          </a:p>
          <a:p>
            <a:r>
              <a:rPr lang="en-GB" sz="1200" b="0" i="0" kern="1200" dirty="0">
                <a:solidFill>
                  <a:schemeClr val="tx1"/>
                </a:solidFill>
                <a:effectLst/>
                <a:latin typeface="+mn-lt"/>
                <a:ea typeface="+mn-ea"/>
                <a:cs typeface="+mn-cs"/>
              </a:rPr>
              <a:t>Kim JS, Nowak‐Węgrzyn A, Sicherer SH, Noone S, Moshier EL, Sampson HA. Dietary baked milk accelerates the resolution of cow's milk allergy in children. </a:t>
            </a:r>
            <a:r>
              <a:rPr lang="en-GB" sz="1200" b="0" i="1" kern="1200" dirty="0">
                <a:solidFill>
                  <a:schemeClr val="tx1"/>
                </a:solidFill>
                <a:effectLst/>
                <a:latin typeface="+mn-lt"/>
                <a:ea typeface="+mn-ea"/>
                <a:cs typeface="+mn-cs"/>
              </a:rPr>
              <a:t>J Allergy Clin Immunol</a:t>
            </a:r>
            <a:r>
              <a:rPr lang="en-GB" sz="1200" b="0" i="0" kern="1200" dirty="0">
                <a:solidFill>
                  <a:schemeClr val="tx1"/>
                </a:solidFill>
                <a:effectLst/>
                <a:latin typeface="+mn-lt"/>
                <a:ea typeface="+mn-ea"/>
                <a:cs typeface="+mn-cs"/>
              </a:rPr>
              <a:t> 2011; </a:t>
            </a:r>
            <a:r>
              <a:rPr lang="en-GB" sz="1200" b="1" i="0" kern="1200" dirty="0">
                <a:solidFill>
                  <a:schemeClr val="tx1"/>
                </a:solidFill>
                <a:effectLst/>
                <a:latin typeface="+mn-lt"/>
                <a:ea typeface="+mn-ea"/>
                <a:cs typeface="+mn-cs"/>
              </a:rPr>
              <a:t>128</a:t>
            </a:r>
            <a:r>
              <a:rPr lang="en-GB" sz="1200" b="0" i="0" kern="1200" dirty="0">
                <a:solidFill>
                  <a:schemeClr val="tx1"/>
                </a:solidFill>
                <a:effectLst/>
                <a:latin typeface="+mn-lt"/>
                <a:ea typeface="+mn-ea"/>
                <a:cs typeface="+mn-cs"/>
              </a:rPr>
              <a:t>: 125– 31.</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20</a:t>
            </a:fld>
            <a:endParaRPr lang="en-GB" dirty="0"/>
          </a:p>
        </p:txBody>
      </p:sp>
    </p:spTree>
    <p:extLst>
      <p:ext uri="{BB962C8B-B14F-4D97-AF65-F5344CB8AC3E}">
        <p14:creationId xmlns:p14="http://schemas.microsoft.com/office/powerpoint/2010/main" val="3054844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Dietary lactose is hydrolysed by small intestinal mucosal lactase to glucose and galactose prior to absorption. </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23</a:t>
            </a:fld>
            <a:endParaRPr lang="en-GB" dirty="0"/>
          </a:p>
        </p:txBody>
      </p:sp>
    </p:spTree>
    <p:extLst>
      <p:ext uri="{BB962C8B-B14F-4D97-AF65-F5344CB8AC3E}">
        <p14:creationId xmlns:p14="http://schemas.microsoft.com/office/powerpoint/2010/main" val="4206288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24</a:t>
            </a:fld>
            <a:endParaRPr lang="en-GB" dirty="0"/>
          </a:p>
        </p:txBody>
      </p:sp>
    </p:spTree>
    <p:extLst>
      <p:ext uri="{BB962C8B-B14F-4D97-AF65-F5344CB8AC3E}">
        <p14:creationId xmlns:p14="http://schemas.microsoft.com/office/powerpoint/2010/main" val="2176074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290315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20520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142792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5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8316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6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704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944354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8_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94700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55810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0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204679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325721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104557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tx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526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9"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0"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39305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txBox="1">
            <a:spLocks/>
          </p:cNvSpPr>
          <p:nvPr userDrawn="1"/>
        </p:nvSpPr>
        <p:spPr>
          <a:xfrm>
            <a:off x="2051446" y="5183199"/>
            <a:ext cx="8018860" cy="1483043"/>
          </a:xfrm>
          <a:prstGeom prst="rect">
            <a:avLst/>
          </a:prstGeom>
        </p:spPr>
        <p:txBody>
          <a:bodyPr vert="horz" lIns="0" tIns="0" rIns="0" bIns="0" rtlCol="0" anchor="b">
            <a:normAutofit/>
          </a:bodyPr>
          <a:lstStyle>
            <a:lvl1pPr algn="r" defTabSz="755957" rtl="0" eaLnBrk="1" latinLnBrk="0" hangingPunct="1">
              <a:lnSpc>
                <a:spcPct val="100000"/>
              </a:lnSpc>
              <a:spcBef>
                <a:spcPct val="0"/>
              </a:spcBef>
              <a:buNone/>
              <a:defRPr sz="3000" kern="1200" cap="all" spc="500" baseline="0">
                <a:solidFill>
                  <a:schemeClr val="bg1"/>
                </a:solidFill>
                <a:latin typeface="+mj-lt"/>
                <a:ea typeface="+mj-ea"/>
                <a:cs typeface="+mj-cs"/>
              </a:defRPr>
            </a:lvl1pPr>
          </a:lstStyle>
          <a:p>
            <a:r>
              <a:rPr lang="en-US" dirty="0"/>
              <a:t>Click to edit title</a:t>
            </a:r>
            <a:endParaRPr lang="en-GB" dirty="0"/>
          </a:p>
        </p:txBody>
      </p:sp>
      <p:sp>
        <p:nvSpPr>
          <p:cNvPr id="14" name="Title 13"/>
          <p:cNvSpPr>
            <a:spLocks noGrp="1"/>
          </p:cNvSpPr>
          <p:nvPr>
            <p:ph type="title" hasCustomPrompt="1"/>
          </p:nvPr>
        </p:nvSpPr>
        <p:spPr>
          <a:xfrm>
            <a:off x="418939" y="6209954"/>
            <a:ext cx="9651367" cy="515888"/>
          </a:xfrm>
        </p:spPr>
        <p:txBody>
          <a:bodyPr>
            <a:normAutofit/>
          </a:bodyPr>
          <a:lstStyle>
            <a:lvl1pPr algn="r">
              <a:defRPr sz="3000" spc="500" baseline="0">
                <a:solidFill>
                  <a:schemeClr val="bg1"/>
                </a:solidFill>
              </a:defRPr>
            </a:lvl1pPr>
          </a:lstStyle>
          <a:p>
            <a:r>
              <a:rPr lang="en-US" dirty="0"/>
              <a:t>Click to edit title</a:t>
            </a:r>
            <a:endParaRPr lang="en-GB" dirty="0"/>
          </a:p>
        </p:txBody>
      </p:sp>
      <p:sp>
        <p:nvSpPr>
          <p:cNvPr id="15"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32827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3"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
        <p:nvSpPr>
          <p:cNvPr id="20" name="Title 17"/>
          <p:cNvSpPr>
            <a:spLocks noGrp="1"/>
          </p:cNvSpPr>
          <p:nvPr>
            <p:ph type="title" hasCustomPrompt="1"/>
          </p:nvPr>
        </p:nvSpPr>
        <p:spPr>
          <a:xfrm>
            <a:off x="5117306" y="6204876"/>
            <a:ext cx="4953000" cy="830844"/>
          </a:xfrm>
        </p:spPr>
        <p:txBody>
          <a:bodyPr>
            <a:noAutofit/>
          </a:bodyPr>
          <a:lstStyle>
            <a:lvl1pPr algn="r">
              <a:defRPr sz="3000" spc="500" baseline="0">
                <a:solidFill>
                  <a:schemeClr val="bg1"/>
                </a:solidFill>
              </a:defRPr>
            </a:lvl1pPr>
          </a:lstStyle>
          <a:p>
            <a:r>
              <a:rPr lang="en-US" dirty="0"/>
              <a:t>Click to edit title</a:t>
            </a:r>
            <a:endParaRPr lang="en-GB" dirty="0"/>
          </a:p>
        </p:txBody>
      </p:sp>
    </p:spTree>
    <p:extLst>
      <p:ext uri="{BB962C8B-B14F-4D97-AF65-F5344CB8AC3E}">
        <p14:creationId xmlns:p14="http://schemas.microsoft.com/office/powerpoint/2010/main" val="1081465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9CD0AC-EB2B-4CC7-9248-133F3FCBBCD8}" type="datetime1">
              <a:rPr lang="en-GB" smtClean="0"/>
              <a:t>28/11/2022</a:t>
            </a:fld>
            <a:endParaRPr lang="en-GB" dirty="0"/>
          </a:p>
        </p:txBody>
      </p:sp>
      <p:sp>
        <p:nvSpPr>
          <p:cNvPr id="5" name="Footer Placeholder 4"/>
          <p:cNvSpPr>
            <a:spLocks noGrp="1"/>
          </p:cNvSpPr>
          <p:nvPr>
            <p:ph type="ftr" sz="quarter" idx="11"/>
          </p:nvPr>
        </p:nvSpPr>
        <p:spPr/>
        <p:txBody>
          <a:body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dirty="0"/>
          </a:p>
        </p:txBody>
      </p:sp>
      <p:sp>
        <p:nvSpPr>
          <p:cNvPr id="7" name="Content Placeholder 4"/>
          <p:cNvSpPr>
            <a:spLocks noGrp="1"/>
          </p:cNvSpPr>
          <p:nvPr>
            <p:ph idx="1"/>
          </p:nvPr>
        </p:nvSpPr>
        <p:spPr>
          <a:xfrm>
            <a:off x="504667" y="1560017"/>
            <a:ext cx="9794240" cy="5267821"/>
          </a:xfrm>
        </p:spPr>
        <p:txBody>
          <a:bodyPr>
            <a:normAutofit/>
          </a:bodyPr>
          <a:lstStyle/>
          <a:p>
            <a:r>
              <a:rPr lang="en-GB" dirty="0"/>
              <a:t>Text</a:t>
            </a:r>
          </a:p>
        </p:txBody>
      </p:sp>
      <p:sp>
        <p:nvSpPr>
          <p:cNvPr id="8" name="Text Placeholder 13"/>
          <p:cNvSpPr>
            <a:spLocks noGrp="1"/>
          </p:cNvSpPr>
          <p:nvPr>
            <p:ph type="body" sz="quarter" idx="14" hasCustomPrompt="1"/>
          </p:nvPr>
        </p:nvSpPr>
        <p:spPr>
          <a:xfrm>
            <a:off x="504667" y="1022353"/>
            <a:ext cx="97942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9" name="Title 6"/>
          <p:cNvSpPr>
            <a:spLocks noGrp="1"/>
          </p:cNvSpPr>
          <p:nvPr>
            <p:ph type="title" hasCustomPrompt="1"/>
          </p:nvPr>
        </p:nvSpPr>
        <p:spPr>
          <a:xfrm>
            <a:off x="504667" y="385823"/>
            <a:ext cx="9794240" cy="567477"/>
          </a:xfrm>
        </p:spPr>
        <p:txBody>
          <a:bodyPr>
            <a:normAutofit/>
          </a:bodyPr>
          <a:lstStyle>
            <a:lvl1pPr>
              <a:defRPr sz="3600" baseline="0"/>
            </a:lvl1pPr>
          </a:lstStyle>
          <a:p>
            <a:r>
              <a:rPr lang="en-US" dirty="0"/>
              <a:t>HEADER</a:t>
            </a:r>
            <a:endParaRPr lang="en-GB" dirty="0"/>
          </a:p>
        </p:txBody>
      </p:sp>
    </p:spTree>
    <p:extLst>
      <p:ext uri="{BB962C8B-B14F-4D97-AF65-F5344CB8AC3E}">
        <p14:creationId xmlns:p14="http://schemas.microsoft.com/office/powerpoint/2010/main" val="98545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s slide">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14"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7" name="Title 6"/>
          <p:cNvSpPr>
            <a:spLocks noGrp="1"/>
          </p:cNvSpPr>
          <p:nvPr>
            <p:ph type="title" hasCustomPrompt="1"/>
          </p:nvPr>
        </p:nvSpPr>
        <p:spPr>
          <a:xfrm>
            <a:off x="504666" y="385823"/>
            <a:ext cx="4917440" cy="567477"/>
          </a:xfrm>
        </p:spPr>
        <p:txBody>
          <a:bodyPr>
            <a:noAutofit/>
          </a:bodyPr>
          <a:lstStyle>
            <a:lvl1pPr>
              <a:defRPr sz="360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531456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peaker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1243808"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fld id="{38D35A4E-DED3-46A1-A7CF-EEE1AC785408}" type="datetime1">
              <a:rPr lang="en-GB" smtClean="0"/>
              <a:t>28/11/2022</a:t>
            </a:fld>
            <a:endParaRPr lang="en-GB" dirty="0"/>
          </a:p>
        </p:txBody>
      </p:sp>
      <p:sp>
        <p:nvSpPr>
          <p:cNvPr id="5" name="Footer Placeholder 4"/>
          <p:cNvSpPr>
            <a:spLocks noGrp="1"/>
          </p:cNvSpPr>
          <p:nvPr>
            <p:ph type="ftr" sz="quarter" idx="11"/>
          </p:nvPr>
        </p:nvSpPr>
        <p:spPr/>
        <p:txBody>
          <a:body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dirty="0"/>
          </a:p>
        </p:txBody>
      </p:sp>
      <p:sp>
        <p:nvSpPr>
          <p:cNvPr id="8" name="Content Placeholder 2"/>
          <p:cNvSpPr>
            <a:spLocks noGrp="1"/>
          </p:cNvSpPr>
          <p:nvPr>
            <p:ph idx="13"/>
          </p:nvPr>
        </p:nvSpPr>
        <p:spPr>
          <a:xfrm>
            <a:off x="4025107"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9" name="Content Placeholder 2"/>
          <p:cNvSpPr>
            <a:spLocks noGrp="1"/>
          </p:cNvSpPr>
          <p:nvPr>
            <p:ph idx="14"/>
          </p:nvPr>
        </p:nvSpPr>
        <p:spPr>
          <a:xfrm>
            <a:off x="6806406"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11" name="Picture Placeholder 10"/>
          <p:cNvSpPr>
            <a:spLocks noGrp="1"/>
          </p:cNvSpPr>
          <p:nvPr>
            <p:ph type="pic" sz="quarter" idx="15"/>
          </p:nvPr>
        </p:nvSpPr>
        <p:spPr>
          <a:xfrm>
            <a:off x="1605311" y="2051736"/>
            <a:ext cx="1944001" cy="1944001"/>
          </a:xfrm>
          <a:prstGeom prst="ellipse">
            <a:avLst/>
          </a:prstGeom>
        </p:spPr>
        <p:txBody>
          <a:bodyPr/>
          <a:lstStyle/>
          <a:p>
            <a:endParaRPr lang="en-GB" dirty="0"/>
          </a:p>
        </p:txBody>
      </p:sp>
      <p:sp>
        <p:nvSpPr>
          <p:cNvPr id="12" name="Picture Placeholder 10"/>
          <p:cNvSpPr>
            <a:spLocks noGrp="1"/>
          </p:cNvSpPr>
          <p:nvPr>
            <p:ph type="pic" sz="quarter" idx="16"/>
          </p:nvPr>
        </p:nvSpPr>
        <p:spPr>
          <a:xfrm>
            <a:off x="4386611" y="2051736"/>
            <a:ext cx="1944001" cy="1944001"/>
          </a:xfrm>
          <a:prstGeom prst="ellipse">
            <a:avLst/>
          </a:prstGeom>
        </p:spPr>
        <p:txBody>
          <a:bodyPr/>
          <a:lstStyle/>
          <a:p>
            <a:endParaRPr lang="en-GB" dirty="0"/>
          </a:p>
        </p:txBody>
      </p:sp>
      <p:sp>
        <p:nvSpPr>
          <p:cNvPr id="13" name="Picture Placeholder 10"/>
          <p:cNvSpPr>
            <a:spLocks noGrp="1"/>
          </p:cNvSpPr>
          <p:nvPr>
            <p:ph type="pic" sz="quarter" idx="17"/>
          </p:nvPr>
        </p:nvSpPr>
        <p:spPr>
          <a:xfrm>
            <a:off x="7167910" y="2051736"/>
            <a:ext cx="1944001" cy="1944001"/>
          </a:xfrm>
          <a:prstGeom prst="ellipse">
            <a:avLst/>
          </a:prstGeom>
        </p:spPr>
        <p:txBody>
          <a:bodyPr/>
          <a:lstStyle/>
          <a:p>
            <a:endParaRPr lang="en-GB" dirty="0"/>
          </a:p>
        </p:txBody>
      </p:sp>
    </p:spTree>
    <p:extLst>
      <p:ext uri="{BB962C8B-B14F-4D97-AF65-F5344CB8AC3E}">
        <p14:creationId xmlns:p14="http://schemas.microsoft.com/office/powerpoint/2010/main" val="10081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red">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2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21"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22" name="Title 6"/>
          <p:cNvSpPr>
            <a:spLocks noGrp="1"/>
          </p:cNvSpPr>
          <p:nvPr>
            <p:ph type="title" hasCustomPrompt="1"/>
          </p:nvPr>
        </p:nvSpPr>
        <p:spPr>
          <a:xfrm>
            <a:off x="50466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309339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red, text on right">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bg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1027283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hite">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p>
            <a:r>
              <a:rPr lang="en-GB" dirty="0"/>
              <a:t>Text</a:t>
            </a:r>
          </a:p>
        </p:txBody>
      </p:sp>
      <p:sp>
        <p:nvSpPr>
          <p:cNvPr id="12"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0466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365741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hite, text on right">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226665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grey">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tx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8" name="Title 3"/>
          <p:cNvSpPr>
            <a:spLocks noGrp="1"/>
          </p:cNvSpPr>
          <p:nvPr>
            <p:ph type="title"/>
          </p:nvPr>
        </p:nvSpPr>
        <p:spPr>
          <a:xfrm>
            <a:off x="504666" y="385823"/>
            <a:ext cx="4917440" cy="567477"/>
          </a:xfrm>
        </p:spPr>
        <p:txBody>
          <a:bodyPr>
            <a:noAutofit/>
          </a:bodyPr>
          <a:lstStyle>
            <a:lvl1pPr>
              <a:defRPr>
                <a:solidFill>
                  <a:schemeClr val="tx1"/>
                </a:solidFill>
              </a:defRPr>
            </a:lvl1pPr>
          </a:lstStyle>
          <a:p>
            <a:r>
              <a:rPr lang="en-GB" sz="3600" dirty="0"/>
              <a:t>HEADER</a:t>
            </a:r>
          </a:p>
        </p:txBody>
      </p:sp>
      <p:sp>
        <p:nvSpPr>
          <p:cNvPr id="10" name="Content Placeholder 4"/>
          <p:cNvSpPr>
            <a:spLocks noGrp="1"/>
          </p:cNvSpPr>
          <p:nvPr>
            <p:ph idx="1"/>
          </p:nvPr>
        </p:nvSpPr>
        <p:spPr>
          <a:xfrm>
            <a:off x="504666" y="1560017"/>
            <a:ext cx="4917440" cy="5267821"/>
          </a:xfrm>
        </p:spPr>
        <p:txBody>
          <a:bodyPr>
            <a:noAutofit/>
          </a:bodyPr>
          <a:lstStyle>
            <a:lvl1pPr>
              <a:defRPr>
                <a:solidFill>
                  <a:schemeClr val="tx1"/>
                </a:solidFill>
              </a:defRPr>
            </a:lvl1pPr>
          </a:lstStyle>
          <a:p>
            <a:r>
              <a:rPr lang="en-GB" dirty="0"/>
              <a:t>Text</a:t>
            </a:r>
          </a:p>
        </p:txBody>
      </p:sp>
      <p:sp>
        <p:nvSpPr>
          <p:cNvPr id="13"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Tree>
    <p:extLst>
      <p:ext uri="{BB962C8B-B14F-4D97-AF65-F5344CB8AC3E}">
        <p14:creationId xmlns:p14="http://schemas.microsoft.com/office/powerpoint/2010/main" val="278243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grey, text on right">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130815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x Content &amp; 2 x Images">
    <p:bg>
      <p:bgPr>
        <a:solidFill>
          <a:schemeClr val="bg1">
            <a:lumMod val="50000"/>
          </a:schemeClr>
        </a:solidFill>
        <a:effectLst/>
      </p:bgPr>
    </p:bg>
    <p:spTree>
      <p:nvGrpSpPr>
        <p:cNvPr id="1" name=""/>
        <p:cNvGrpSpPr/>
        <p:nvPr/>
      </p:nvGrpSpPr>
      <p:grpSpPr>
        <a:xfrm>
          <a:off x="0" y="0"/>
          <a:ext cx="0" cy="0"/>
          <a:chOff x="0" y="0"/>
          <a:chExt cx="0" cy="0"/>
        </a:xfrm>
      </p:grpSpPr>
      <p:sp>
        <p:nvSpPr>
          <p:cNvPr id="13" name="Rectangle 12"/>
          <p:cNvSpPr/>
          <p:nvPr userDrawn="1"/>
        </p:nvSpPr>
        <p:spPr>
          <a:xfrm>
            <a:off x="7" y="-2"/>
            <a:ext cx="5343525" cy="3779838"/>
          </a:xfrm>
          <a:prstGeom prst="rect">
            <a:avLst/>
          </a:prstGeom>
          <a:solidFill>
            <a:srgbClr val="333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dirty="0"/>
          </a:p>
        </p:txBody>
      </p:sp>
      <p:sp>
        <p:nvSpPr>
          <p:cNvPr id="7" name="Rectangle 6"/>
          <p:cNvSpPr/>
          <p:nvPr userDrawn="1"/>
        </p:nvSpPr>
        <p:spPr>
          <a:xfrm>
            <a:off x="5343533" y="3779837"/>
            <a:ext cx="5343525" cy="3779838"/>
          </a:xfrm>
          <a:prstGeom prst="rect">
            <a:avLst/>
          </a:prstGeom>
          <a:solidFill>
            <a:srgbClr val="E223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dirty="0"/>
          </a:p>
        </p:txBody>
      </p:sp>
      <p:sp>
        <p:nvSpPr>
          <p:cNvPr id="8" name="Picture Placeholder 8"/>
          <p:cNvSpPr>
            <a:spLocks noGrp="1"/>
          </p:cNvSpPr>
          <p:nvPr>
            <p:ph type="pic" sz="quarter" idx="13"/>
          </p:nvPr>
        </p:nvSpPr>
        <p:spPr>
          <a:xfrm>
            <a:off x="7" y="3779837"/>
            <a:ext cx="5343525" cy="3779838"/>
          </a:xfrm>
          <a:noFill/>
        </p:spPr>
        <p:txBody>
          <a:bodyPr/>
          <a:lstStyle>
            <a:lvl1pPr>
              <a:defRPr>
                <a:solidFill>
                  <a:schemeClr val="bg1"/>
                </a:solidFill>
              </a:defRPr>
            </a:lvl1pPr>
          </a:lstStyle>
          <a:p>
            <a:endParaRPr lang="en-GB" dirty="0"/>
          </a:p>
        </p:txBody>
      </p:sp>
      <p:sp>
        <p:nvSpPr>
          <p:cNvPr id="3" name="Content Placeholder 2"/>
          <p:cNvSpPr>
            <a:spLocks noGrp="1"/>
          </p:cNvSpPr>
          <p:nvPr>
            <p:ph idx="1"/>
          </p:nvPr>
        </p:nvSpPr>
        <p:spPr>
          <a:xfrm>
            <a:off x="6072802" y="4780711"/>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lvl1pPr>
              <a:defRPr>
                <a:solidFill>
                  <a:schemeClr val="bg1"/>
                </a:solidFill>
              </a:defRPr>
            </a:lvl1pPr>
          </a:lstStyle>
          <a:p>
            <a:fld id="{79B7D4B9-814E-482A-ADA1-7D874ADCE05F}" type="datetime1">
              <a:rPr lang="en-GB" smtClean="0"/>
              <a:t>28/11/2022</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dirty="0"/>
          </a:p>
        </p:txBody>
      </p:sp>
      <p:sp>
        <p:nvSpPr>
          <p:cNvPr id="10" name="Content Placeholder 2"/>
          <p:cNvSpPr>
            <a:spLocks noGrp="1"/>
          </p:cNvSpPr>
          <p:nvPr>
            <p:ph idx="14"/>
          </p:nvPr>
        </p:nvSpPr>
        <p:spPr>
          <a:xfrm>
            <a:off x="718258" y="991259"/>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Picture Placeholder 8"/>
          <p:cNvSpPr>
            <a:spLocks noGrp="1"/>
          </p:cNvSpPr>
          <p:nvPr>
            <p:ph type="pic" sz="quarter" idx="15"/>
          </p:nvPr>
        </p:nvSpPr>
        <p:spPr>
          <a:xfrm>
            <a:off x="5343533" y="0"/>
            <a:ext cx="5343525" cy="3779838"/>
          </a:xfrm>
          <a:noFill/>
        </p:spPr>
        <p:txBody>
          <a:bodyPr/>
          <a:lstStyle>
            <a:lvl1pPr>
              <a:defRPr>
                <a:solidFill>
                  <a:schemeClr val="bg1"/>
                </a:solidFill>
              </a:defRPr>
            </a:lvl1pPr>
          </a:lstStyle>
          <a:p>
            <a:endParaRPr lang="en-GB" dirty="0"/>
          </a:p>
        </p:txBody>
      </p:sp>
    </p:spTree>
    <p:extLst>
      <p:ext uri="{BB962C8B-B14F-4D97-AF65-F5344CB8AC3E}">
        <p14:creationId xmlns:p14="http://schemas.microsoft.com/office/powerpoint/2010/main" val="1617629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rge Text (with background)">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29648" t="55174" r="-3129" b="-1109"/>
          <a:stretch/>
        </p:blipFill>
        <p:spPr>
          <a:xfrm>
            <a:off x="4" y="1"/>
            <a:ext cx="3974306" cy="2484437"/>
          </a:xfrm>
          <a:prstGeom prst="rect">
            <a:avLst/>
          </a:prstGeom>
        </p:spPr>
      </p:pic>
      <p:sp>
        <p:nvSpPr>
          <p:cNvPr id="3" name="Content Placeholder 2"/>
          <p:cNvSpPr>
            <a:spLocks noGrp="1"/>
          </p:cNvSpPr>
          <p:nvPr>
            <p:ph idx="1"/>
          </p:nvPr>
        </p:nvSpPr>
        <p:spPr>
          <a:xfrm>
            <a:off x="2412206" y="2605088"/>
            <a:ext cx="6286500" cy="3886200"/>
          </a:xfrm>
        </p:spPr>
        <p:txBody>
          <a:bodyPr/>
          <a:lstStyle>
            <a:lvl1pPr>
              <a:spcAft>
                <a:spcPts val="400"/>
              </a:spcAft>
              <a:defRPr sz="1800" spc="400" baseline="0"/>
            </a:lvl1pPr>
            <a:lvl2pPr marL="0" indent="0">
              <a:lnSpc>
                <a:spcPct val="120000"/>
              </a:lnSpc>
              <a:defRPr sz="1400"/>
            </a:lvl2pPr>
            <a:lvl3pPr marL="0" indent="0">
              <a:lnSpc>
                <a:spcPct val="120000"/>
              </a:lnSpc>
              <a:defRPr/>
            </a:lvl3pPr>
            <a:lvl4pPr>
              <a:lnSpc>
                <a:spcPct val="120000"/>
              </a:lnSpc>
              <a:defRPr/>
            </a:lvl4pPr>
            <a:lvl5pPr>
              <a:lnSpc>
                <a:spcPct val="120000"/>
              </a:lnSpc>
              <a:defRPr/>
            </a:lvl5pPr>
          </a:lstStyle>
          <a:p>
            <a:pPr lvl="0"/>
            <a:r>
              <a:rPr lang="en-US" dirty="0"/>
              <a:t>Click to edit Master text styles</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fld id="{6DBD31FA-082D-4023-9E33-93466348B427}" type="datetime1">
              <a:rPr lang="en-GB" smtClean="0"/>
              <a:t>28/11/2022</a:t>
            </a:fld>
            <a:endParaRPr lang="en-GB" dirty="0"/>
          </a:p>
        </p:txBody>
      </p:sp>
      <p:sp>
        <p:nvSpPr>
          <p:cNvPr id="5" name="Footer Placeholder 4"/>
          <p:cNvSpPr>
            <a:spLocks noGrp="1"/>
          </p:cNvSpPr>
          <p:nvPr>
            <p:ph type="ftr" sz="quarter" idx="11"/>
          </p:nvPr>
        </p:nvSpPr>
        <p:spPr/>
        <p:txBody>
          <a:body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dirty="0"/>
          </a:p>
        </p:txBody>
      </p: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789959" y="4619625"/>
            <a:ext cx="3901858" cy="2940050"/>
          </a:xfrm>
          <a:prstGeom prst="rect">
            <a:avLst/>
          </a:prstGeom>
        </p:spPr>
      </p:pic>
    </p:spTree>
    <p:extLst>
      <p:ext uri="{BB962C8B-B14F-4D97-AF65-F5344CB8AC3E}">
        <p14:creationId xmlns:p14="http://schemas.microsoft.com/office/powerpoint/2010/main" val="650326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rgbClr val="E2231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9494" y="1884671"/>
            <a:ext cx="9221689" cy="3038166"/>
          </a:xfrm>
        </p:spPr>
        <p:txBody>
          <a:bodyPr anchor="ctr">
            <a:normAutofit/>
          </a:bodyPr>
          <a:lstStyle>
            <a:lvl1pPr algn="ctr">
              <a:defRPr sz="3200" spc="450" baseline="0">
                <a:solidFill>
                  <a:schemeClr val="bg1"/>
                </a:solidFill>
              </a:defRPr>
            </a:lvl1pPr>
          </a:lstStyle>
          <a:p>
            <a:r>
              <a:rPr lang="en-US" dirty="0"/>
              <a:t>Click to edit Master title style</a:t>
            </a:r>
            <a:endParaRPr lang="en-GB" dirty="0"/>
          </a:p>
        </p:txBody>
      </p:sp>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t="-4402" b="59997"/>
          <a:stretch/>
        </p:blipFill>
        <p:spPr>
          <a:xfrm>
            <a:off x="2690606" y="4465637"/>
            <a:ext cx="5649825" cy="2508838"/>
          </a:xfrm>
          <a:prstGeom prst="rect">
            <a:avLst/>
          </a:prstGeom>
          <a:noFill/>
          <a:ln>
            <a:noFill/>
          </a:ln>
        </p:spPr>
      </p:pic>
      <p:cxnSp>
        <p:nvCxnSpPr>
          <p:cNvPr id="9" name="Straight Connector 8"/>
          <p:cNvCxnSpPr/>
          <p:nvPr userDrawn="1"/>
        </p:nvCxnSpPr>
        <p:spPr>
          <a:xfrm>
            <a:off x="1" y="6974475"/>
            <a:ext cx="10691813"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64113" y="7"/>
            <a:ext cx="5302800" cy="1993853"/>
          </a:xfrm>
          <a:prstGeom prst="rect">
            <a:avLst/>
          </a:prstGeom>
        </p:spPr>
      </p:pic>
    </p:spTree>
    <p:extLst>
      <p:ext uri="{BB962C8B-B14F-4D97-AF65-F5344CB8AC3E}">
        <p14:creationId xmlns:p14="http://schemas.microsoft.com/office/powerpoint/2010/main" val="1034368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pos="3368" userDrawn="1">
          <p15:clr>
            <a:srgbClr val="FBAE40"/>
          </p15:clr>
        </p15:guide>
        <p15:guide id="3" orient="horz" pos="2381" userDrawn="1">
          <p15:clr>
            <a:srgbClr val="FBAE40"/>
          </p15:clr>
        </p15:guide>
        <p15:guide id="4" orient="horz" pos="2964"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En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406648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81" userDrawn="1">
          <p15:clr>
            <a:srgbClr val="FBAE40"/>
          </p15:clr>
        </p15:guide>
        <p15:guide id="2" pos="3368" userDrawn="1">
          <p15:clr>
            <a:srgbClr val="FBAE40"/>
          </p15:clr>
        </p15:guide>
        <p15:guide id="3" orient="horz" pos="2969"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73100" y="1948019"/>
            <a:ext cx="9813822" cy="1033854"/>
          </a:xfrm>
          <a:prstGeom prst="rect">
            <a:avLst/>
          </a:prstGeom>
        </p:spPr>
        <p:txBody>
          <a:bodyPr>
            <a:normAutofit/>
          </a:bodyPr>
          <a:lstStyle>
            <a:lvl1pPr>
              <a:defRPr sz="2976">
                <a:latin typeface="Trebuchet MS" panose="020B0603020202020204"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73100" y="3384364"/>
            <a:ext cx="9813822" cy="3763734"/>
          </a:xfrm>
          <a:prstGeom prst="rect">
            <a:avLst/>
          </a:prstGeom>
        </p:spPr>
        <p:txBody>
          <a:bodyPr/>
          <a:lstStyle>
            <a:lvl1pPr>
              <a:defRPr sz="2205">
                <a:latin typeface="Trebuchet MS" panose="020B0603020202020204" pitchFamily="34" charset="0"/>
              </a:defRPr>
            </a:lvl1pPr>
            <a:lvl2pPr>
              <a:defRPr sz="2205">
                <a:latin typeface="Trebuchet MS" panose="020B0603020202020204" pitchFamily="34" charset="0"/>
              </a:defRPr>
            </a:lvl2pPr>
            <a:lvl3pPr>
              <a:defRPr sz="2205">
                <a:latin typeface="Trebuchet MS" panose="020B0603020202020204" pitchFamily="34" charset="0"/>
              </a:defRPr>
            </a:lvl3pPr>
            <a:lvl4pPr>
              <a:defRPr sz="2205">
                <a:latin typeface="Trebuchet MS" panose="020B0603020202020204" pitchFamily="34" charset="0"/>
              </a:defRPr>
            </a:lvl4pPr>
            <a:lvl5pPr>
              <a:defRPr sz="2205">
                <a:latin typeface="Trebuchet MS" panose="020B0603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07557337"/>
      </p:ext>
    </p:extLst>
  </p:cSld>
  <p:clrMapOvr>
    <a:masterClrMapping/>
  </p:clrMapOvr>
  <p:transition spd="slow">
    <p:randomBar/>
  </p:transition>
  <p:extLst>
    <p:ext uri="{DCECCB84-F9BA-43D5-87BE-67443E8EF086}">
      <p15:sldGuideLst xmlns:p15="http://schemas.microsoft.com/office/powerpoint/2012/main">
        <p15:guide id="0" orient="horz" pos="2160">
          <p15:clr>
            <a:srgbClr val="FBAE40"/>
          </p15:clr>
        </p15:guide>
        <p15:guide id="1" pos="308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4671" y="385823"/>
            <a:ext cx="9651367" cy="567477"/>
          </a:xfrm>
          <a:prstGeom prst="rect">
            <a:avLst/>
          </a:prstGeom>
        </p:spPr>
        <p:txBody>
          <a:bodyPr vert="horz" lIns="0" tIns="0" rIns="0" bIns="0" rtlCol="0" anchor="t">
            <a:normAutofit/>
          </a:bodyPr>
          <a:lstStyle/>
          <a:p>
            <a:r>
              <a:rPr lang="en-US" dirty="0"/>
              <a:t>Title goes here</a:t>
            </a:r>
            <a:endParaRPr lang="en-GB" dirty="0"/>
          </a:p>
        </p:txBody>
      </p:sp>
      <p:sp>
        <p:nvSpPr>
          <p:cNvPr id="3" name="Text Placeholder 2"/>
          <p:cNvSpPr>
            <a:spLocks noGrp="1"/>
          </p:cNvSpPr>
          <p:nvPr>
            <p:ph type="body" idx="1"/>
          </p:nvPr>
        </p:nvSpPr>
        <p:spPr>
          <a:xfrm>
            <a:off x="504671" y="953298"/>
            <a:ext cx="9651367" cy="5874543"/>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7174711" y="6986387"/>
            <a:ext cx="2180481" cy="202137"/>
          </a:xfrm>
          <a:prstGeom prst="rect">
            <a:avLst/>
          </a:prstGeom>
        </p:spPr>
        <p:txBody>
          <a:bodyPr vert="horz" lIns="0" tIns="0" rIns="0" bIns="0" rtlCol="0" anchor="ctr"/>
          <a:lstStyle>
            <a:lvl1pPr algn="r">
              <a:defRPr sz="700" spc="150" baseline="0">
                <a:solidFill>
                  <a:schemeClr val="tx2"/>
                </a:solidFill>
              </a:defRPr>
            </a:lvl1pPr>
          </a:lstStyle>
          <a:p>
            <a:fld id="{C1209DAD-92F4-4EEF-A8EA-9263434B5E48}" type="datetime1">
              <a:rPr lang="en-GB" smtClean="0"/>
              <a:t>28/11/2022</a:t>
            </a:fld>
            <a:endParaRPr lang="en-GB" dirty="0"/>
          </a:p>
        </p:txBody>
      </p:sp>
      <p:sp>
        <p:nvSpPr>
          <p:cNvPr id="5" name="Footer Placeholder 4"/>
          <p:cNvSpPr>
            <a:spLocks noGrp="1"/>
          </p:cNvSpPr>
          <p:nvPr>
            <p:ph type="ftr" sz="quarter" idx="3"/>
          </p:nvPr>
        </p:nvSpPr>
        <p:spPr>
          <a:xfrm>
            <a:off x="504666" y="6986387"/>
            <a:ext cx="6670040" cy="202137"/>
          </a:xfrm>
          <a:prstGeom prst="rect">
            <a:avLst/>
          </a:prstGeom>
        </p:spPr>
        <p:txBody>
          <a:bodyPr vert="horz" lIns="0" tIns="0" rIns="0" bIns="0" rtlCol="0" anchor="ctr"/>
          <a:lstStyle>
            <a:lvl1pPr algn="l">
              <a:defRPr sz="700" spc="150" baseline="0">
                <a:solidFill>
                  <a:schemeClr val="tx2"/>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4"/>
          </p:nvPr>
        </p:nvSpPr>
        <p:spPr>
          <a:xfrm>
            <a:off x="9355188" y="6986387"/>
            <a:ext cx="800845" cy="202137"/>
          </a:xfrm>
          <a:prstGeom prst="rect">
            <a:avLst/>
          </a:prstGeom>
        </p:spPr>
        <p:txBody>
          <a:bodyPr vert="horz" lIns="0" tIns="0" rIns="0" bIns="0" rtlCol="0" anchor="ctr"/>
          <a:lstStyle>
            <a:lvl1pPr algn="r">
              <a:defRPr sz="700" spc="150" baseline="0">
                <a:solidFill>
                  <a:schemeClr val="tx2"/>
                </a:solidFill>
              </a:defRPr>
            </a:lvl1pPr>
          </a:lstStyle>
          <a:p>
            <a:fld id="{7B914098-EA5F-4E0F-8262-B37EEDEAEE84}" type="slidenum">
              <a:rPr lang="en-GB" smtClean="0"/>
              <a:pPr/>
              <a:t>‹#›</a:t>
            </a:fld>
            <a:endParaRPr lang="en-GB" dirty="0"/>
          </a:p>
        </p:txBody>
      </p:sp>
    </p:spTree>
    <p:extLst>
      <p:ext uri="{BB962C8B-B14F-4D97-AF65-F5344CB8AC3E}">
        <p14:creationId xmlns:p14="http://schemas.microsoft.com/office/powerpoint/2010/main" val="2805738230"/>
      </p:ext>
    </p:extLst>
  </p:cSld>
  <p:clrMap bg1="lt1" tx1="dk1" bg2="lt2" tx2="dk2" accent1="accent1" accent2="accent2" accent3="accent3" accent4="accent4" accent5="accent5" accent6="accent6" hlink="hlink" folHlink="folHlink"/>
  <p:sldLayoutIdLst>
    <p:sldLayoutId id="2147483676"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50" r:id="rId16"/>
    <p:sldLayoutId id="2147483670" r:id="rId17"/>
    <p:sldLayoutId id="2147483658" r:id="rId18"/>
    <p:sldLayoutId id="2147483656" r:id="rId19"/>
    <p:sldLayoutId id="2147483673" r:id="rId20"/>
    <p:sldLayoutId id="2147483668" r:id="rId21"/>
    <p:sldLayoutId id="2147483674" r:id="rId22"/>
    <p:sldLayoutId id="2147483669" r:id="rId23"/>
    <p:sldLayoutId id="2147483675" r:id="rId24"/>
    <p:sldLayoutId id="2147483666" r:id="rId25"/>
    <p:sldLayoutId id="2147483664" r:id="rId26"/>
    <p:sldLayoutId id="2147483651" r:id="rId27"/>
    <p:sldLayoutId id="2147483672" r:id="rId28"/>
    <p:sldLayoutId id="2147483693" r:id="rId2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755957" rtl="0" eaLnBrk="1" latinLnBrk="0" hangingPunct="1">
        <a:lnSpc>
          <a:spcPct val="100000"/>
        </a:lnSpc>
        <a:spcBef>
          <a:spcPct val="0"/>
        </a:spcBef>
        <a:buNone/>
        <a:defRPr sz="3600" kern="1200" cap="all" spc="380" baseline="0">
          <a:solidFill>
            <a:schemeClr val="tx2"/>
          </a:solidFill>
          <a:latin typeface="+mj-lt"/>
          <a:ea typeface="+mj-ea"/>
          <a:cs typeface="+mj-cs"/>
        </a:defRPr>
      </a:lvl1pPr>
    </p:titleStyle>
    <p:bodyStyle>
      <a:lvl1pPr marL="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1pPr>
      <a:lvl2pPr marL="1809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2pPr>
      <a:lvl3pPr marL="3587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3pPr>
      <a:lvl4pPr marL="5397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4pPr>
      <a:lvl5pPr marL="7175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5pPr>
      <a:lvl6pPr marL="2078883"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861"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840"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819"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57" rtl="0" eaLnBrk="1" latinLnBrk="0" hangingPunct="1">
        <a:defRPr sz="1488" kern="1200">
          <a:solidFill>
            <a:schemeClr val="tx1"/>
          </a:solidFill>
          <a:latin typeface="+mn-lt"/>
          <a:ea typeface="+mn-ea"/>
          <a:cs typeface="+mn-cs"/>
        </a:defRPr>
      </a:lvl1pPr>
      <a:lvl2pPr marL="377979" algn="l" defTabSz="755957" rtl="0" eaLnBrk="1" latinLnBrk="0" hangingPunct="1">
        <a:defRPr sz="1488" kern="1200">
          <a:solidFill>
            <a:schemeClr val="tx1"/>
          </a:solidFill>
          <a:latin typeface="+mn-lt"/>
          <a:ea typeface="+mn-ea"/>
          <a:cs typeface="+mn-cs"/>
        </a:defRPr>
      </a:lvl2pPr>
      <a:lvl3pPr marL="755957" algn="l" defTabSz="755957" rtl="0" eaLnBrk="1" latinLnBrk="0" hangingPunct="1">
        <a:defRPr sz="1488" kern="1200">
          <a:solidFill>
            <a:schemeClr val="tx1"/>
          </a:solidFill>
          <a:latin typeface="+mn-lt"/>
          <a:ea typeface="+mn-ea"/>
          <a:cs typeface="+mn-cs"/>
        </a:defRPr>
      </a:lvl3pPr>
      <a:lvl4pPr marL="1133936" algn="l" defTabSz="755957" rtl="0" eaLnBrk="1" latinLnBrk="0" hangingPunct="1">
        <a:defRPr sz="1488" kern="1200">
          <a:solidFill>
            <a:schemeClr val="tx1"/>
          </a:solidFill>
          <a:latin typeface="+mn-lt"/>
          <a:ea typeface="+mn-ea"/>
          <a:cs typeface="+mn-cs"/>
        </a:defRPr>
      </a:lvl4pPr>
      <a:lvl5pPr marL="1511915" algn="l" defTabSz="755957" rtl="0" eaLnBrk="1" latinLnBrk="0" hangingPunct="1">
        <a:defRPr sz="1488" kern="1200">
          <a:solidFill>
            <a:schemeClr val="tx1"/>
          </a:solidFill>
          <a:latin typeface="+mn-lt"/>
          <a:ea typeface="+mn-ea"/>
          <a:cs typeface="+mn-cs"/>
        </a:defRPr>
      </a:lvl5pPr>
      <a:lvl6pPr marL="1889893" algn="l" defTabSz="755957" rtl="0" eaLnBrk="1" latinLnBrk="0" hangingPunct="1">
        <a:defRPr sz="1488" kern="1200">
          <a:solidFill>
            <a:schemeClr val="tx1"/>
          </a:solidFill>
          <a:latin typeface="+mn-lt"/>
          <a:ea typeface="+mn-ea"/>
          <a:cs typeface="+mn-cs"/>
        </a:defRPr>
      </a:lvl6pPr>
      <a:lvl7pPr marL="2267872" algn="l" defTabSz="755957" rtl="0" eaLnBrk="1" latinLnBrk="0" hangingPunct="1">
        <a:defRPr sz="1488" kern="1200">
          <a:solidFill>
            <a:schemeClr val="tx1"/>
          </a:solidFill>
          <a:latin typeface="+mn-lt"/>
          <a:ea typeface="+mn-ea"/>
          <a:cs typeface="+mn-cs"/>
        </a:defRPr>
      </a:lvl7pPr>
      <a:lvl8pPr marL="2645851" algn="l" defTabSz="755957" rtl="0" eaLnBrk="1" latinLnBrk="0" hangingPunct="1">
        <a:defRPr sz="1488" kern="1200">
          <a:solidFill>
            <a:schemeClr val="tx1"/>
          </a:solidFill>
          <a:latin typeface="+mn-lt"/>
          <a:ea typeface="+mn-ea"/>
          <a:cs typeface="+mn-cs"/>
        </a:defRPr>
      </a:lvl8pPr>
      <a:lvl9pPr marL="3023829" algn="l" defTabSz="755957"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hyperlink" Target="http://www.associationfornutrition.org/Default.aspx?tabid=143" TargetMode="Externa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23.tiff"/></Relationships>
</file>

<file path=ppt/slides/_rels/slide1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image" Target="../media/image30.tiff"/><Relationship Id="rId5" Type="http://schemas.openxmlformats.org/officeDocument/2006/relationships/hyperlink" Target="https://www.bsaci.org/about/download-paediatric-allergy-action-plans" TargetMode="External"/><Relationship Id="rId4" Type="http://schemas.openxmlformats.org/officeDocument/2006/relationships/image" Target="../media/image27.tiff"/></Relationships>
</file>

<file path=ppt/slides/_rels/slide16.xml.rels><?xml version="1.0" encoding="UTF-8" standalone="yes"?>
<Relationships xmlns="http://schemas.openxmlformats.org/package/2006/relationships"><Relationship Id="rId3" Type="http://schemas.openxmlformats.org/officeDocument/2006/relationships/hyperlink" Target="https://www.food.gov.uk/research/food-allergy-and-intolerance-research/eat-study-early-introduction-of-allergenic-foods-to-induce-tolerance"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31.tiff"/><Relationship Id="rId4" Type="http://schemas.openxmlformats.org/officeDocument/2006/relationships/hyperlink" Target="http://www.leapstudy.com/leap-study-results#.XUGvNJNKg6U"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body" sz="quarter" idx="14"/>
          </p:nvPr>
        </p:nvSpPr>
        <p:spPr>
          <a:xfrm>
            <a:off x="316706" y="5075237"/>
            <a:ext cx="9794240" cy="2133600"/>
          </a:xfrm>
        </p:spPr>
        <p:txBody>
          <a:bodyPr>
            <a:normAutofit/>
          </a:bodyPr>
          <a:lstStyle/>
          <a:p>
            <a:pPr lvl="1"/>
            <a:endParaRPr lang="en-GB" sz="5100" dirty="0"/>
          </a:p>
          <a:p>
            <a:pPr lvl="1">
              <a:lnSpc>
                <a:spcPct val="170000"/>
              </a:lnSpc>
            </a:pPr>
            <a:endParaRPr lang="en-GB" sz="3400" dirty="0"/>
          </a:p>
          <a:p>
            <a:pPr lvl="1">
              <a:lnSpc>
                <a:spcPct val="170000"/>
              </a:lnSpc>
            </a:pPr>
            <a:endParaRPr lang="en-GB" sz="3400" dirty="0"/>
          </a:p>
          <a:p>
            <a:pPr lvl="1">
              <a:lnSpc>
                <a:spcPct val="170000"/>
              </a:lnSpc>
            </a:pPr>
            <a:endParaRPr lang="en-GB" sz="5100" dirty="0"/>
          </a:p>
          <a:p>
            <a:pPr lvl="1">
              <a:lnSpc>
                <a:spcPct val="170000"/>
              </a:lnSpc>
            </a:pPr>
            <a:endParaRPr lang="en-GB" sz="5100" dirty="0"/>
          </a:p>
          <a:p>
            <a:pPr lvl="1">
              <a:lnSpc>
                <a:spcPct val="170000"/>
              </a:lnSpc>
            </a:pPr>
            <a:endParaRPr lang="en-GB" sz="5100" dirty="0"/>
          </a:p>
          <a:p>
            <a:endParaRPr lang="en-GB" dirty="0"/>
          </a:p>
        </p:txBody>
      </p:sp>
      <p:sp>
        <p:nvSpPr>
          <p:cNvPr id="7" name="Title 6">
            <a:extLst>
              <a:ext uri="{FF2B5EF4-FFF2-40B4-BE49-F238E27FC236}">
                <a16:creationId xmlns:a16="http://schemas.microsoft.com/office/drawing/2014/main" id="{AD74263F-C6D9-4840-A636-2A16C9AFDB50}"/>
              </a:ext>
            </a:extLst>
          </p:cNvPr>
          <p:cNvSpPr>
            <a:spLocks noGrp="1"/>
          </p:cNvSpPr>
          <p:nvPr>
            <p:ph type="title"/>
          </p:nvPr>
        </p:nvSpPr>
        <p:spPr>
          <a:xfrm>
            <a:off x="504667" y="998537"/>
            <a:ext cx="9794240" cy="1066800"/>
          </a:xfrm>
        </p:spPr>
        <p:txBody>
          <a:bodyPr>
            <a:normAutofit/>
          </a:bodyPr>
          <a:lstStyle/>
          <a:p>
            <a:r>
              <a:rPr lang="en-GB" sz="3500" dirty="0"/>
              <a:t>Management of nutritional allergies &amp; intolerances</a:t>
            </a:r>
            <a:endParaRPr lang="en-US" sz="3500" dirty="0"/>
          </a:p>
        </p:txBody>
      </p:sp>
      <p:pic>
        <p:nvPicPr>
          <p:cNvPr id="2" name="Picture 1">
            <a:extLst>
              <a:ext uri="{FF2B5EF4-FFF2-40B4-BE49-F238E27FC236}">
                <a16:creationId xmlns:a16="http://schemas.microsoft.com/office/drawing/2014/main" id="{054C28F7-754F-BD4F-A72D-15EEB6BE9BA6}"/>
              </a:ext>
            </a:extLst>
          </p:cNvPr>
          <p:cNvPicPr>
            <a:picLocks noChangeAspect="1"/>
          </p:cNvPicPr>
          <p:nvPr/>
        </p:nvPicPr>
        <p:blipFill>
          <a:blip r:embed="rId2"/>
          <a:stretch>
            <a:fillRect/>
          </a:stretch>
        </p:blipFill>
        <p:spPr>
          <a:xfrm>
            <a:off x="4279106" y="2865437"/>
            <a:ext cx="4953000" cy="3288792"/>
          </a:xfrm>
          <a:prstGeom prst="rect">
            <a:avLst/>
          </a:prstGeom>
        </p:spPr>
      </p:pic>
    </p:spTree>
    <p:extLst>
      <p:ext uri="{BB962C8B-B14F-4D97-AF65-F5344CB8AC3E}">
        <p14:creationId xmlns:p14="http://schemas.microsoft.com/office/powerpoint/2010/main" val="154533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dirty="0"/>
              <a:t>Learning Objectives</a:t>
            </a:r>
          </a:p>
        </p:txBody>
      </p:sp>
      <p:sp>
        <p:nvSpPr>
          <p:cNvPr id="3" name="Content Placeholder 2"/>
          <p:cNvSpPr>
            <a:spLocks noGrp="1"/>
          </p:cNvSpPr>
          <p:nvPr>
            <p:ph idx="1"/>
          </p:nvPr>
        </p:nvSpPr>
        <p:spPr>
          <a:xfrm>
            <a:off x="372601" y="2999557"/>
            <a:ext cx="9813822" cy="4133080"/>
          </a:xfrm>
        </p:spPr>
        <p:txBody>
          <a:bodyPr>
            <a:normAutofit lnSpcReduction="10000"/>
          </a:bodyPr>
          <a:lstStyle/>
          <a:p>
            <a:pPr>
              <a:lnSpc>
                <a:spcPct val="100000"/>
              </a:lnSpc>
              <a:spcBef>
                <a:spcPts val="600"/>
              </a:spcBef>
            </a:pPr>
            <a:r>
              <a:rPr lang="en-GB" dirty="0"/>
              <a:t>By the end of the session, you will be able to:</a:t>
            </a:r>
          </a:p>
          <a:p>
            <a:pPr marL="342900" lvl="0" indent="-342900">
              <a:lnSpc>
                <a:spcPct val="100000"/>
              </a:lnSpc>
              <a:spcBef>
                <a:spcPts val="600"/>
              </a:spcBef>
              <a:buFont typeface="Arial" panose="020B0604020202020204" pitchFamily="34" charset="0"/>
              <a:buChar char="•"/>
            </a:pPr>
            <a:r>
              <a:rPr lang="en-GB" dirty="0"/>
              <a:t>Identify common food allergens in the UK and know how to identify allergens on food labelling.</a:t>
            </a:r>
          </a:p>
          <a:p>
            <a:pPr marL="342900" indent="-342900">
              <a:lnSpc>
                <a:spcPct val="100000"/>
              </a:lnSpc>
              <a:spcBef>
                <a:spcPts val="600"/>
              </a:spcBef>
              <a:buFont typeface="Arial" panose="020B0604020202020204" pitchFamily="34" charset="0"/>
              <a:buChar char="•"/>
            </a:pPr>
            <a:r>
              <a:rPr lang="en-GB" dirty="0"/>
              <a:t>State other potential derivatives and foods made with common allergens that can trigger allergic reactions.</a:t>
            </a:r>
          </a:p>
          <a:p>
            <a:pPr marL="342900" indent="-342900">
              <a:lnSpc>
                <a:spcPct val="100000"/>
              </a:lnSpc>
              <a:spcBef>
                <a:spcPts val="600"/>
              </a:spcBef>
              <a:buFont typeface="Arial" panose="020B0604020202020204" pitchFamily="34" charset="0"/>
              <a:buChar char="•"/>
            </a:pPr>
            <a:r>
              <a:rPr lang="en-GB" dirty="0"/>
              <a:t>Explain how clients can be supported to follow allergy/intolerance-free diets.</a:t>
            </a:r>
          </a:p>
          <a:p>
            <a:pPr marL="342900" lvl="0" indent="-342900">
              <a:lnSpc>
                <a:spcPct val="100000"/>
              </a:lnSpc>
              <a:spcBef>
                <a:spcPts val="600"/>
              </a:spcBef>
              <a:buFont typeface="Arial" panose="020B0604020202020204" pitchFamily="34" charset="0"/>
              <a:buChar char="•"/>
            </a:pPr>
            <a:r>
              <a:rPr lang="en-GB" dirty="0"/>
              <a:t>Demonstrate an awareness of the necessity of practising within legal and ethical boundaries of the profession and within limits of own area of expertise </a:t>
            </a:r>
          </a:p>
          <a:p>
            <a:pPr marL="342900" lvl="0" indent="-342900">
              <a:lnSpc>
                <a:spcPct val="100000"/>
              </a:lnSpc>
              <a:spcBef>
                <a:spcPts val="600"/>
              </a:spcBef>
              <a:buFont typeface="Arial" panose="020B0604020202020204" pitchFamily="34" charset="0"/>
              <a:buChar char="•"/>
            </a:pPr>
            <a:r>
              <a:rPr lang="en-GB" dirty="0"/>
              <a:t>Identify nutrients which may be at risk of deficiency in exclusion diets in the management of allergies and intolerances.</a:t>
            </a:r>
          </a:p>
        </p:txBody>
      </p:sp>
    </p:spTree>
    <p:extLst>
      <p:ext uri="{BB962C8B-B14F-4D97-AF65-F5344CB8AC3E}">
        <p14:creationId xmlns:p14="http://schemas.microsoft.com/office/powerpoint/2010/main" val="36269118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8C540-BE5C-D34A-8FD6-5EBA9B3952FA}"/>
              </a:ext>
            </a:extLst>
          </p:cNvPr>
          <p:cNvSpPr>
            <a:spLocks noGrp="1"/>
          </p:cNvSpPr>
          <p:nvPr>
            <p:ph type="title"/>
          </p:nvPr>
        </p:nvSpPr>
        <p:spPr>
          <a:xfrm>
            <a:off x="316706" y="1646237"/>
            <a:ext cx="9813822" cy="1033854"/>
          </a:xfrm>
        </p:spPr>
        <p:txBody>
          <a:bodyPr>
            <a:normAutofit/>
          </a:bodyPr>
          <a:lstStyle/>
          <a:p>
            <a:r>
              <a:rPr lang="en-US" sz="3200" dirty="0"/>
              <a:t>Allergy Vs Intolerance</a:t>
            </a:r>
          </a:p>
        </p:txBody>
      </p:sp>
      <p:pic>
        <p:nvPicPr>
          <p:cNvPr id="4" name="Picture 3">
            <a:extLst>
              <a:ext uri="{FF2B5EF4-FFF2-40B4-BE49-F238E27FC236}">
                <a16:creationId xmlns:a16="http://schemas.microsoft.com/office/drawing/2014/main" id="{9CC965FC-5D12-7145-9EB8-4C8C7B42895A}"/>
              </a:ext>
            </a:extLst>
          </p:cNvPr>
          <p:cNvPicPr>
            <a:picLocks noChangeAspect="1"/>
          </p:cNvPicPr>
          <p:nvPr/>
        </p:nvPicPr>
        <p:blipFill>
          <a:blip r:embed="rId2"/>
          <a:stretch>
            <a:fillRect/>
          </a:stretch>
        </p:blipFill>
        <p:spPr>
          <a:xfrm>
            <a:off x="87613" y="2981873"/>
            <a:ext cx="10604200" cy="4286552"/>
          </a:xfrm>
          <a:prstGeom prst="rect">
            <a:avLst/>
          </a:prstGeom>
        </p:spPr>
      </p:pic>
    </p:spTree>
    <p:extLst>
      <p:ext uri="{BB962C8B-B14F-4D97-AF65-F5344CB8AC3E}">
        <p14:creationId xmlns:p14="http://schemas.microsoft.com/office/powerpoint/2010/main" val="2316701167"/>
      </p:ext>
    </p:extLst>
  </p:cSld>
  <p:clrMapOvr>
    <a:masterClrMapping/>
  </p:clrMapOvr>
  <p:transition spd="slow">
    <p:randomBa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endParaRPr lang="en-US" dirty="0"/>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4846637"/>
            <a:ext cx="6098154" cy="1558077"/>
          </a:xfrm>
        </p:spPr>
        <p:txBody>
          <a:bodyPr>
            <a:normAutofit fontScale="90000"/>
          </a:bodyPr>
          <a:lstStyle/>
          <a:p>
            <a:r>
              <a:rPr lang="en-US" dirty="0"/>
              <a:t>Professional boundaries and scope of practice</a:t>
            </a:r>
          </a:p>
        </p:txBody>
      </p:sp>
      <p:pic>
        <p:nvPicPr>
          <p:cNvPr id="3" name="Picture 2">
            <a:extLst>
              <a:ext uri="{FF2B5EF4-FFF2-40B4-BE49-F238E27FC236}">
                <a16:creationId xmlns:a16="http://schemas.microsoft.com/office/drawing/2014/main" id="{5B2E42FE-ED2C-BC4C-8FDE-B03AA98DC8BA}"/>
              </a:ext>
            </a:extLst>
          </p:cNvPr>
          <p:cNvPicPr>
            <a:picLocks noChangeAspect="1"/>
          </p:cNvPicPr>
          <p:nvPr/>
        </p:nvPicPr>
        <p:blipFill>
          <a:blip r:embed="rId2"/>
          <a:stretch>
            <a:fillRect/>
          </a:stretch>
        </p:blipFill>
        <p:spPr>
          <a:xfrm>
            <a:off x="4202906" y="1622424"/>
            <a:ext cx="6273800" cy="3022600"/>
          </a:xfrm>
          <a:prstGeom prst="rect">
            <a:avLst/>
          </a:prstGeom>
        </p:spPr>
      </p:pic>
    </p:spTree>
    <p:extLst>
      <p:ext uri="{BB962C8B-B14F-4D97-AF65-F5344CB8AC3E}">
        <p14:creationId xmlns:p14="http://schemas.microsoft.com/office/powerpoint/2010/main" val="1518282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2789237"/>
            <a:ext cx="9813822" cy="4358861"/>
          </a:xfrm>
        </p:spPr>
        <p:txBody>
          <a:bodyPr>
            <a:normAutofit lnSpcReduction="10000"/>
          </a:bodyPr>
          <a:lstStyle/>
          <a:p>
            <a:pPr algn="ctr"/>
            <a:r>
              <a:rPr lang="en-US" dirty="0"/>
              <a:t>“</a:t>
            </a:r>
            <a:r>
              <a:rPr lang="en-GB" dirty="0"/>
              <a:t>Registered Nutritionists can work with acutely-ill patients only under the close supervision of a Dietitian or other regulated health professional. …. Registered Nutritionists can work with individuals with pre-existing medical conditions, </a:t>
            </a:r>
            <a:r>
              <a:rPr lang="en-GB" b="1" dirty="0"/>
              <a:t>providing this is not in respect to their medical condition</a:t>
            </a:r>
            <a:r>
              <a:rPr lang="en-GB" dirty="0"/>
              <a:t> (unless in collaboration with the healthcare professional managing the individuals condition) and the support/advice provided is not in contraindication with any dietary management of their medical condition.”</a:t>
            </a:r>
          </a:p>
          <a:p>
            <a:endParaRPr lang="en-US" dirty="0"/>
          </a:p>
          <a:p>
            <a:pPr algn="r"/>
            <a:r>
              <a:rPr lang="en-GB" dirty="0">
                <a:hlinkClick r:id="rId2"/>
              </a:rPr>
              <a:t>From Association for nutrition website</a:t>
            </a:r>
            <a:endParaRPr lang="en-US" dirty="0"/>
          </a:p>
          <a:p>
            <a:endParaRPr lang="en-US" dirty="0"/>
          </a:p>
          <a:p>
            <a:endParaRPr lang="en-US" dirty="0"/>
          </a:p>
          <a:p>
            <a:pPr marL="342900" indent="-342900">
              <a:buFont typeface="Arial" panose="020B0604020202020204" pitchFamily="34" charset="0"/>
              <a:buChar char="•"/>
            </a:pPr>
            <a:r>
              <a:rPr lang="en-US" dirty="0"/>
              <a:t>What do you think this means in terms of working with clients with allergies or intolerances?</a:t>
            </a:r>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3"/>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261044537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315760"/>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1:  </a:t>
            </a:r>
            <a:r>
              <a:rPr lang="en-US" dirty="0"/>
              <a:t>You have a client come to see you who has Chron’s disease.  They state it is well managed but they would like to increase the fibre in their diet and lose some weight.</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2725090722"/>
      </p:ext>
    </p:extLst>
  </p:cSld>
  <p:clrMapOvr>
    <a:masterClrMapping/>
  </p:clrMapOvr>
  <p:transition spd="slow">
    <p:randomBa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303805"/>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2:  </a:t>
            </a:r>
            <a:r>
              <a:rPr lang="en-US" dirty="0"/>
              <a:t>You have a client come to see you who has had long term symptoms of bloating, diarrhea and skin rashes.  She thinks it may be from dairy foods and that the skin rashes could be her eczema she has had since she was young.  She would like your advice on following a lactose-free diet. </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3009294902"/>
      </p:ext>
    </p:extLst>
  </p:cSld>
  <p:clrMapOvr>
    <a:masterClrMapping/>
  </p:clrMapOvr>
  <p:transition spd="slow">
    <p:randomBa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265705"/>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3:  </a:t>
            </a:r>
            <a:r>
              <a:rPr lang="en-US" dirty="0"/>
              <a:t>You have a client come to see you who would like advice on weight loss and increasing protein in her diet.  She is vegetarian and following a lactose-free diet due to a lactose intolerance. </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1532853062"/>
      </p:ext>
    </p:extLst>
  </p:cSld>
  <p:clrMapOvr>
    <a:masterClrMapping/>
  </p:clrMapOvr>
  <p:transition spd="slow">
    <p:randomBa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endParaRPr lang="en-US" dirty="0"/>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4846637"/>
            <a:ext cx="6098154" cy="1558077"/>
          </a:xfrm>
        </p:spPr>
        <p:txBody>
          <a:bodyPr>
            <a:normAutofit fontScale="90000"/>
          </a:bodyPr>
          <a:lstStyle/>
          <a:p>
            <a:r>
              <a:rPr lang="en-US" dirty="0"/>
              <a:t>Allergies/intolerances: Identifying food sources</a:t>
            </a:r>
          </a:p>
        </p:txBody>
      </p:sp>
      <p:pic>
        <p:nvPicPr>
          <p:cNvPr id="5" name="Picture 4">
            <a:extLst>
              <a:ext uri="{FF2B5EF4-FFF2-40B4-BE49-F238E27FC236}">
                <a16:creationId xmlns:a16="http://schemas.microsoft.com/office/drawing/2014/main" id="{33AAD20D-3E0D-5942-8099-267260849E25}"/>
              </a:ext>
            </a:extLst>
          </p:cNvPr>
          <p:cNvPicPr>
            <a:picLocks noChangeAspect="1"/>
          </p:cNvPicPr>
          <p:nvPr/>
        </p:nvPicPr>
        <p:blipFill>
          <a:blip r:embed="rId2"/>
          <a:stretch>
            <a:fillRect/>
          </a:stretch>
        </p:blipFill>
        <p:spPr>
          <a:xfrm>
            <a:off x="5803106" y="884237"/>
            <a:ext cx="3950429" cy="3352800"/>
          </a:xfrm>
          <a:prstGeom prst="rect">
            <a:avLst/>
          </a:prstGeom>
        </p:spPr>
      </p:pic>
    </p:spTree>
    <p:extLst>
      <p:ext uri="{BB962C8B-B14F-4D97-AF65-F5344CB8AC3E}">
        <p14:creationId xmlns:p14="http://schemas.microsoft.com/office/powerpoint/2010/main" val="38154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F480-3B5F-9D47-84EB-DA4BFFE929F8}"/>
              </a:ext>
            </a:extLst>
          </p:cNvPr>
          <p:cNvSpPr>
            <a:spLocks noGrp="1"/>
          </p:cNvSpPr>
          <p:nvPr>
            <p:ph type="title"/>
          </p:nvPr>
        </p:nvSpPr>
        <p:spPr>
          <a:xfrm>
            <a:off x="373100" y="1833340"/>
            <a:ext cx="6039606" cy="1033854"/>
          </a:xfrm>
        </p:spPr>
        <p:txBody>
          <a:bodyPr>
            <a:normAutofit/>
          </a:bodyPr>
          <a:lstStyle/>
          <a:p>
            <a:r>
              <a:rPr lang="en-US" sz="3200" dirty="0"/>
              <a:t>Food labelling: allergens</a:t>
            </a:r>
          </a:p>
        </p:txBody>
      </p:sp>
      <p:sp>
        <p:nvSpPr>
          <p:cNvPr id="3" name="Content Placeholder 2">
            <a:extLst>
              <a:ext uri="{FF2B5EF4-FFF2-40B4-BE49-F238E27FC236}">
                <a16:creationId xmlns:a16="http://schemas.microsoft.com/office/drawing/2014/main" id="{C291335D-8BB6-6F40-84FD-B22DAD5111A3}"/>
              </a:ext>
            </a:extLst>
          </p:cNvPr>
          <p:cNvSpPr>
            <a:spLocks noGrp="1"/>
          </p:cNvSpPr>
          <p:nvPr>
            <p:ph idx="1"/>
          </p:nvPr>
        </p:nvSpPr>
        <p:spPr>
          <a:xfrm>
            <a:off x="373100" y="3094037"/>
            <a:ext cx="6039606" cy="4267200"/>
          </a:xfrm>
        </p:spPr>
        <p:txBody>
          <a:bodyPr>
            <a:normAutofit fontScale="92500" lnSpcReduction="10000"/>
          </a:bodyPr>
          <a:lstStyle/>
          <a:p>
            <a:pPr marL="342900" indent="-342900">
              <a:spcBef>
                <a:spcPts val="600"/>
              </a:spcBef>
              <a:buFont typeface="Arial" panose="020B0604020202020204" pitchFamily="34" charset="0"/>
              <a:buChar char="•"/>
            </a:pPr>
            <a:r>
              <a:rPr lang="en-GB" dirty="0"/>
              <a:t>14 substances require mandatory allergen labelling under EU law (i.e. Regulation No 1169/2011). </a:t>
            </a:r>
          </a:p>
          <a:p>
            <a:pPr marL="342900" indent="-342900">
              <a:spcBef>
                <a:spcPts val="600"/>
              </a:spcBef>
              <a:buFont typeface="Arial" panose="020B0604020202020204" pitchFamily="34" charset="0"/>
              <a:buChar char="•"/>
            </a:pPr>
            <a:r>
              <a:rPr lang="en-GB" dirty="0"/>
              <a:t>Represent allergens that were most common or serious causes of food hyper-sensitivity in the EU at the time the legislation was developed </a:t>
            </a:r>
          </a:p>
          <a:p>
            <a:pPr marL="523875" lvl="1" indent="-342900">
              <a:spcBef>
                <a:spcPts val="600"/>
              </a:spcBef>
              <a:buFont typeface="Arial" panose="020B0604020202020204" pitchFamily="34" charset="0"/>
              <a:buChar char="•"/>
            </a:pPr>
            <a:r>
              <a:rPr lang="en-GB" b="1" i="1" dirty="0"/>
              <a:t>Must</a:t>
            </a:r>
            <a:r>
              <a:rPr lang="en-GB" dirty="0"/>
              <a:t> be declared on the label when they are used in the production of a foodstuff. </a:t>
            </a:r>
            <a:endParaRPr lang="en-US" dirty="0"/>
          </a:p>
          <a:p>
            <a:pPr>
              <a:spcBef>
                <a:spcPts val="600"/>
              </a:spcBef>
            </a:pPr>
            <a:r>
              <a:rPr lang="en-GB" sz="2400" b="1" dirty="0">
                <a:solidFill>
                  <a:srgbClr val="FF0000"/>
                </a:solidFill>
              </a:rPr>
              <a:t>Note:</a:t>
            </a:r>
          </a:p>
          <a:p>
            <a:pPr marL="342900" indent="-342900">
              <a:spcBef>
                <a:spcPts val="600"/>
              </a:spcBef>
              <a:buFont typeface="Arial" panose="020B0604020202020204" pitchFamily="34" charset="0"/>
              <a:buChar char="•"/>
            </a:pPr>
            <a:r>
              <a:rPr lang="en-GB" dirty="0"/>
              <a:t>Gluten containing cereals and sulphur dioxide/sulphites do </a:t>
            </a:r>
            <a:r>
              <a:rPr lang="en-GB" i="1" dirty="0"/>
              <a:t>not</a:t>
            </a:r>
            <a:r>
              <a:rPr lang="en-GB" dirty="0"/>
              <a:t> result in IgE-mediated immune reactions but are termed allergens to simplify legislation. </a:t>
            </a:r>
          </a:p>
        </p:txBody>
      </p:sp>
      <p:pic>
        <p:nvPicPr>
          <p:cNvPr id="4" name="Picture 3">
            <a:extLst>
              <a:ext uri="{FF2B5EF4-FFF2-40B4-BE49-F238E27FC236}">
                <a16:creationId xmlns:a16="http://schemas.microsoft.com/office/drawing/2014/main" id="{7623FB2D-B821-1947-9064-5FA72CA8974F}"/>
              </a:ext>
            </a:extLst>
          </p:cNvPr>
          <p:cNvPicPr>
            <a:picLocks noChangeAspect="1"/>
          </p:cNvPicPr>
          <p:nvPr/>
        </p:nvPicPr>
        <p:blipFill rotWithShape="1">
          <a:blip r:embed="rId3"/>
          <a:srcRect l="11883" r="9367" b="12977"/>
          <a:stretch/>
        </p:blipFill>
        <p:spPr>
          <a:xfrm>
            <a:off x="7556815" y="4541837"/>
            <a:ext cx="2863516" cy="2590800"/>
          </a:xfrm>
          <a:prstGeom prst="rect">
            <a:avLst/>
          </a:prstGeom>
        </p:spPr>
      </p:pic>
      <p:pic>
        <p:nvPicPr>
          <p:cNvPr id="5" name="Picture 4">
            <a:extLst>
              <a:ext uri="{FF2B5EF4-FFF2-40B4-BE49-F238E27FC236}">
                <a16:creationId xmlns:a16="http://schemas.microsoft.com/office/drawing/2014/main" id="{B5E3A956-3980-4846-AD6F-A8703E3071EF}"/>
              </a:ext>
            </a:extLst>
          </p:cNvPr>
          <p:cNvPicPr>
            <a:picLocks noChangeAspect="1"/>
          </p:cNvPicPr>
          <p:nvPr/>
        </p:nvPicPr>
        <p:blipFill>
          <a:blip r:embed="rId4"/>
          <a:stretch>
            <a:fillRect/>
          </a:stretch>
        </p:blipFill>
        <p:spPr>
          <a:xfrm>
            <a:off x="6279402" y="350837"/>
            <a:ext cx="3950429" cy="3352800"/>
          </a:xfrm>
          <a:prstGeom prst="rect">
            <a:avLst/>
          </a:prstGeom>
        </p:spPr>
      </p:pic>
    </p:spTree>
    <p:extLst>
      <p:ext uri="{BB962C8B-B14F-4D97-AF65-F5344CB8AC3E}">
        <p14:creationId xmlns:p14="http://schemas.microsoft.com/office/powerpoint/2010/main" val="20222500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73100" y="1948019"/>
            <a:ext cx="5430006" cy="1033854"/>
          </a:xfrm>
        </p:spPr>
        <p:txBody>
          <a:bodyPr/>
          <a:lstStyle/>
          <a:p>
            <a:r>
              <a:rPr lang="en-US" dirty="0"/>
              <a:t>allergens labelling</a:t>
            </a:r>
          </a:p>
        </p:txBody>
      </p:sp>
      <p:sp>
        <p:nvSpPr>
          <p:cNvPr id="3" name="Content Placeholder 2">
            <a:extLst>
              <a:ext uri="{FF2B5EF4-FFF2-40B4-BE49-F238E27FC236}">
                <a16:creationId xmlns:a16="http://schemas.microsoft.com/office/drawing/2014/main" id="{F4DE6FB4-EA55-1E49-AAF7-660E94CE9348}"/>
              </a:ext>
            </a:extLst>
          </p:cNvPr>
          <p:cNvSpPr>
            <a:spLocks noGrp="1"/>
          </p:cNvSpPr>
          <p:nvPr>
            <p:ph idx="1"/>
          </p:nvPr>
        </p:nvSpPr>
        <p:spPr>
          <a:xfrm>
            <a:off x="373100" y="3170237"/>
            <a:ext cx="9813822" cy="4191000"/>
          </a:xfrm>
        </p:spPr>
        <p:txBody>
          <a:bodyPr>
            <a:normAutofit fontScale="92500" lnSpcReduction="20000"/>
          </a:bodyPr>
          <a:lstStyle/>
          <a:p>
            <a:pPr marL="342900" indent="-342900">
              <a:spcBef>
                <a:spcPts val="600"/>
              </a:spcBef>
              <a:buFont typeface="Arial" panose="020B0604020202020204" pitchFamily="34" charset="0"/>
              <a:buChar char="•"/>
            </a:pPr>
            <a:r>
              <a:rPr lang="en-GB" dirty="0"/>
              <a:t>Product not required to provide an ingredients list (e.g. bottle of wine)</a:t>
            </a:r>
          </a:p>
          <a:p>
            <a:pPr marL="701675" lvl="2" indent="-342900">
              <a:spcBef>
                <a:spcPts val="600"/>
              </a:spcBef>
              <a:buFont typeface="Arial" panose="020B0604020202020204" pitchFamily="34" charset="0"/>
              <a:buChar char="•"/>
            </a:pPr>
            <a:r>
              <a:rPr lang="en-GB" dirty="0"/>
              <a:t>Allergenic ingredients must be declared using a ‘contains’ statement followed by the name of the allergenic substance </a:t>
            </a:r>
          </a:p>
          <a:p>
            <a:pPr marL="342900" indent="-342900">
              <a:spcBef>
                <a:spcPts val="600"/>
              </a:spcBef>
              <a:buFont typeface="Arial" panose="020B0604020202020204" pitchFamily="34" charset="0"/>
              <a:buChar char="•"/>
            </a:pPr>
            <a:r>
              <a:rPr lang="en-GB" dirty="0"/>
              <a:t>Several ingredients or processing aids in a food originates from a single allergenic ingredient</a:t>
            </a:r>
          </a:p>
          <a:p>
            <a:pPr marL="701675" lvl="2" indent="-342900">
              <a:spcBef>
                <a:spcPts val="600"/>
              </a:spcBef>
              <a:buFont typeface="Arial" panose="020B0604020202020204" pitchFamily="34" charset="0"/>
              <a:buChar char="•"/>
            </a:pPr>
            <a:r>
              <a:rPr lang="en-GB" dirty="0"/>
              <a:t>labelling should make this clear for each ingredient (e.g. skimmed </a:t>
            </a:r>
            <a:r>
              <a:rPr lang="en-GB" b="1" dirty="0"/>
              <a:t>milk</a:t>
            </a:r>
            <a:r>
              <a:rPr lang="en-GB" dirty="0"/>
              <a:t> powder, whey (</a:t>
            </a:r>
            <a:r>
              <a:rPr lang="en-GB" b="1" dirty="0"/>
              <a:t>milk</a:t>
            </a:r>
            <a:r>
              <a:rPr lang="en-GB" dirty="0"/>
              <a:t>), lactose (</a:t>
            </a:r>
            <a:r>
              <a:rPr lang="en-GB" b="1" dirty="0"/>
              <a:t>milk</a:t>
            </a:r>
            <a:r>
              <a:rPr lang="en-GB" dirty="0"/>
              <a:t>))</a:t>
            </a:r>
          </a:p>
          <a:p>
            <a:pPr marL="342900" indent="-342900">
              <a:spcBef>
                <a:spcPts val="600"/>
              </a:spcBef>
              <a:buFont typeface="Arial" panose="020B0604020202020204" pitchFamily="34" charset="0"/>
              <a:buChar char="•"/>
            </a:pPr>
            <a:r>
              <a:rPr lang="en-GB" dirty="0"/>
              <a:t>No need for a separate declaration where the name of the food (e.g. bag of peanuts) clearly refers to the allergenic ingredient/s.</a:t>
            </a:r>
          </a:p>
          <a:p>
            <a:pPr marL="342900" indent="-342900">
              <a:spcBef>
                <a:spcPts val="600"/>
              </a:spcBef>
              <a:buFont typeface="Arial" panose="020B0604020202020204" pitchFamily="34" charset="0"/>
              <a:buChar char="•"/>
            </a:pPr>
            <a:r>
              <a:rPr lang="en-GB" dirty="0"/>
              <a:t>Where foods offered to sale without packaging, allergy information is mandatory and must be provided</a:t>
            </a:r>
          </a:p>
          <a:p>
            <a:pPr marL="342900" indent="-342900">
              <a:spcBef>
                <a:spcPts val="600"/>
              </a:spcBef>
              <a:buFont typeface="Arial" panose="020B0604020202020204" pitchFamily="34" charset="0"/>
              <a:buChar char="•"/>
            </a:pPr>
            <a:r>
              <a:rPr lang="en-GB" dirty="0"/>
              <a:t>For non-prepacked foods - Allergen information must be provided in written or oral formats with clear signposting to this information, (if not provided upfront).</a:t>
            </a:r>
          </a:p>
          <a:p>
            <a:endParaRPr lang="en-US" dirty="0"/>
          </a:p>
        </p:txBody>
      </p:sp>
      <p:pic>
        <p:nvPicPr>
          <p:cNvPr id="4" name="Picture 3">
            <a:extLst>
              <a:ext uri="{FF2B5EF4-FFF2-40B4-BE49-F238E27FC236}">
                <a16:creationId xmlns:a16="http://schemas.microsoft.com/office/drawing/2014/main" id="{A7A92284-3D2F-C848-8321-C8960EB4E5D7}"/>
              </a:ext>
            </a:extLst>
          </p:cNvPr>
          <p:cNvPicPr>
            <a:picLocks noChangeAspect="1"/>
          </p:cNvPicPr>
          <p:nvPr/>
        </p:nvPicPr>
        <p:blipFill>
          <a:blip r:embed="rId2"/>
          <a:stretch>
            <a:fillRect/>
          </a:stretch>
        </p:blipFill>
        <p:spPr>
          <a:xfrm>
            <a:off x="6412706" y="657773"/>
            <a:ext cx="3492500" cy="2324100"/>
          </a:xfrm>
          <a:prstGeom prst="rect">
            <a:avLst/>
          </a:prstGeom>
        </p:spPr>
      </p:pic>
    </p:spTree>
    <p:extLst>
      <p:ext uri="{BB962C8B-B14F-4D97-AF65-F5344CB8AC3E}">
        <p14:creationId xmlns:p14="http://schemas.microsoft.com/office/powerpoint/2010/main" val="352412629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73115" y="1689555"/>
            <a:ext cx="9813822" cy="1033854"/>
          </a:xfrm>
        </p:spPr>
        <p:txBody>
          <a:bodyPr/>
          <a:lstStyle/>
          <a:p>
            <a:r>
              <a:rPr lang="en-US" b="1" dirty="0">
                <a:solidFill>
                  <a:srgbClr val="C00000"/>
                </a:solidFill>
              </a:rPr>
              <a:t>TASK:</a:t>
            </a:r>
            <a:br>
              <a:rPr lang="en-US" dirty="0"/>
            </a:br>
            <a:r>
              <a:rPr lang="en-US" dirty="0"/>
              <a:t>Alternative names for allergens</a:t>
            </a:r>
          </a:p>
        </p:txBody>
      </p:sp>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2059922665"/>
              </p:ext>
            </p:extLst>
          </p:nvPr>
        </p:nvGraphicFramePr>
        <p:xfrm>
          <a:off x="373063" y="2981873"/>
          <a:ext cx="9813926" cy="4226964"/>
        </p:xfrm>
        <a:graphic>
          <a:graphicData uri="http://schemas.openxmlformats.org/drawingml/2006/table">
            <a:tbl>
              <a:tblPr firstRow="1" bandRow="1">
                <a:tableStyleId>{FABFCF23-3B69-468F-B69F-88F6DE6A72F2}</a:tableStyleId>
              </a:tblPr>
              <a:tblGrid>
                <a:gridCol w="4515643">
                  <a:extLst>
                    <a:ext uri="{9D8B030D-6E8A-4147-A177-3AD203B41FA5}">
                      <a16:colId xmlns:a16="http://schemas.microsoft.com/office/drawing/2014/main" val="4066719495"/>
                    </a:ext>
                  </a:extLst>
                </a:gridCol>
                <a:gridCol w="5298283">
                  <a:extLst>
                    <a:ext uri="{9D8B030D-6E8A-4147-A177-3AD203B41FA5}">
                      <a16:colId xmlns:a16="http://schemas.microsoft.com/office/drawing/2014/main" val="2990862587"/>
                    </a:ext>
                  </a:extLst>
                </a:gridCol>
              </a:tblGrid>
              <a:tr h="838437">
                <a:tc>
                  <a:txBody>
                    <a:bodyPr/>
                    <a:lstStyle/>
                    <a:p>
                      <a:r>
                        <a:rPr lang="en-US" dirty="0"/>
                        <a:t>Allergen</a:t>
                      </a:r>
                    </a:p>
                  </a:txBody>
                  <a:tcPr/>
                </a:tc>
                <a:tc>
                  <a:txBody>
                    <a:bodyPr/>
                    <a:lstStyle/>
                    <a:p>
                      <a:r>
                        <a:rPr lang="en-GB" dirty="0"/>
                        <a:t>Derivatives and foods made with allergen that can trigger allergic reactions</a:t>
                      </a:r>
                      <a:endParaRPr lang="en-US" dirty="0"/>
                    </a:p>
                  </a:txBody>
                  <a:tcPr/>
                </a:tc>
                <a:extLst>
                  <a:ext uri="{0D108BD9-81ED-4DB2-BD59-A6C34878D82A}">
                    <a16:rowId xmlns:a16="http://schemas.microsoft.com/office/drawing/2014/main" val="3349557456"/>
                  </a:ext>
                </a:extLst>
              </a:tr>
              <a:tr h="838437">
                <a:tc>
                  <a:txBody>
                    <a:bodyPr/>
                    <a:lstStyle/>
                    <a:p>
                      <a:r>
                        <a:rPr lang="en-GB" dirty="0"/>
                        <a:t>Cereals containing gluten (wheat, rye, barley, oats, spelt, kamut or their hybridised strains) </a:t>
                      </a:r>
                      <a:endParaRPr lang="en-US" dirty="0"/>
                    </a:p>
                  </a:txBody>
                  <a:tcPr/>
                </a:tc>
                <a:tc>
                  <a:txBody>
                    <a:bodyPr/>
                    <a:lstStyle/>
                    <a:p>
                      <a:endParaRPr lang="en-US" dirty="0"/>
                    </a:p>
                  </a:txBody>
                  <a:tcPr/>
                </a:tc>
                <a:extLst>
                  <a:ext uri="{0D108BD9-81ED-4DB2-BD59-A6C34878D82A}">
                    <a16:rowId xmlns:a16="http://schemas.microsoft.com/office/drawing/2014/main" val="3507724422"/>
                  </a:ext>
                </a:extLst>
              </a:tr>
              <a:tr h="838437">
                <a:tc>
                  <a:txBody>
                    <a:bodyPr/>
                    <a:lstStyle/>
                    <a:p>
                      <a:r>
                        <a:rPr lang="en-GB" dirty="0"/>
                        <a:t>Crustaceans (includes all species of crustaceans, e.g. lobster, crab, prawns and langoustine)</a:t>
                      </a:r>
                      <a:endParaRPr lang="en-US" dirty="0"/>
                    </a:p>
                  </a:txBody>
                  <a:tcPr/>
                </a:tc>
                <a:tc>
                  <a:txBody>
                    <a:bodyPr/>
                    <a:lstStyle/>
                    <a:p>
                      <a:endParaRPr lang="en-US" dirty="0"/>
                    </a:p>
                  </a:txBody>
                  <a:tcPr/>
                </a:tc>
                <a:extLst>
                  <a:ext uri="{0D108BD9-81ED-4DB2-BD59-A6C34878D82A}">
                    <a16:rowId xmlns:a16="http://schemas.microsoft.com/office/drawing/2014/main" val="780857982"/>
                  </a:ext>
                </a:extLst>
              </a:tr>
              <a:tr h="570551">
                <a:tc>
                  <a:txBody>
                    <a:bodyPr/>
                    <a:lstStyle/>
                    <a:p>
                      <a:r>
                        <a:rPr lang="en-GB" dirty="0"/>
                        <a:t>Eggs</a:t>
                      </a:r>
                      <a:endParaRPr lang="en-US" dirty="0"/>
                    </a:p>
                  </a:txBody>
                  <a:tcPr/>
                </a:tc>
                <a:tc>
                  <a:txBody>
                    <a:bodyPr/>
                    <a:lstStyle/>
                    <a:p>
                      <a:endParaRPr lang="en-US" dirty="0"/>
                    </a:p>
                  </a:txBody>
                  <a:tcPr/>
                </a:tc>
                <a:extLst>
                  <a:ext uri="{0D108BD9-81ED-4DB2-BD59-A6C34878D82A}">
                    <a16:rowId xmlns:a16="http://schemas.microsoft.com/office/drawing/2014/main" val="726021372"/>
                  </a:ext>
                </a:extLst>
              </a:tr>
              <a:tr h="570551">
                <a:tc>
                  <a:txBody>
                    <a:bodyPr/>
                    <a:lstStyle/>
                    <a:p>
                      <a:r>
                        <a:rPr lang="en-GB" dirty="0"/>
                        <a:t>Fish</a:t>
                      </a:r>
                      <a:endParaRPr lang="en-US" dirty="0"/>
                    </a:p>
                  </a:txBody>
                  <a:tcPr/>
                </a:tc>
                <a:tc>
                  <a:txBody>
                    <a:bodyPr/>
                    <a:lstStyle/>
                    <a:p>
                      <a:endParaRPr lang="en-US" dirty="0"/>
                    </a:p>
                  </a:txBody>
                  <a:tcPr/>
                </a:tc>
                <a:extLst>
                  <a:ext uri="{0D108BD9-81ED-4DB2-BD59-A6C34878D82A}">
                    <a16:rowId xmlns:a16="http://schemas.microsoft.com/office/drawing/2014/main" val="1387632076"/>
                  </a:ext>
                </a:extLst>
              </a:tr>
              <a:tr h="570551">
                <a:tc>
                  <a:txBody>
                    <a:bodyPr/>
                    <a:lstStyle/>
                    <a:p>
                      <a:r>
                        <a:rPr lang="en-GB" dirty="0"/>
                        <a:t>Peanut</a:t>
                      </a:r>
                      <a:endParaRPr lang="en-US" dirty="0"/>
                    </a:p>
                  </a:txBody>
                  <a:tcPr/>
                </a:tc>
                <a:tc>
                  <a:txBody>
                    <a:bodyPr/>
                    <a:lstStyle/>
                    <a:p>
                      <a:endParaRPr lang="en-US" dirty="0"/>
                    </a:p>
                  </a:txBody>
                  <a:tcPr/>
                </a:tc>
                <a:extLst>
                  <a:ext uri="{0D108BD9-81ED-4DB2-BD59-A6C34878D82A}">
                    <a16:rowId xmlns:a16="http://schemas.microsoft.com/office/drawing/2014/main" val="3321147190"/>
                  </a:ext>
                </a:extLst>
              </a:tr>
            </a:tbl>
          </a:graphicData>
        </a:graphic>
      </p:graphicFrame>
      <p:pic>
        <p:nvPicPr>
          <p:cNvPr id="7" name="Picture 6">
            <a:extLst>
              <a:ext uri="{FF2B5EF4-FFF2-40B4-BE49-F238E27FC236}">
                <a16:creationId xmlns:a16="http://schemas.microsoft.com/office/drawing/2014/main" id="{E83F16E0-87B6-1241-969D-171B3DE96E4B}"/>
              </a:ext>
            </a:extLst>
          </p:cNvPr>
          <p:cNvPicPr>
            <a:picLocks noChangeAspect="1"/>
          </p:cNvPicPr>
          <p:nvPr/>
        </p:nvPicPr>
        <p:blipFill rotWithShape="1">
          <a:blip r:embed="rId2"/>
          <a:srcRect l="4046" t="3765" r="3417" b="10588"/>
          <a:stretch/>
        </p:blipFill>
        <p:spPr>
          <a:xfrm>
            <a:off x="8458512" y="614626"/>
            <a:ext cx="1930334" cy="1850319"/>
          </a:xfrm>
          <a:prstGeom prst="rect">
            <a:avLst/>
          </a:prstGeom>
        </p:spPr>
      </p:pic>
    </p:spTree>
    <p:extLst>
      <p:ext uri="{BB962C8B-B14F-4D97-AF65-F5344CB8AC3E}">
        <p14:creationId xmlns:p14="http://schemas.microsoft.com/office/powerpoint/2010/main" val="2564071850"/>
      </p:ext>
    </p:extLst>
  </p:cSld>
  <p:clrMapOvr>
    <a:masterClrMapping/>
  </p:clrMapOvr>
  <p:transition spd="slow">
    <p:randomBa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20608" y="1036637"/>
            <a:ext cx="9813822" cy="1033854"/>
          </a:xfrm>
        </p:spPr>
        <p:txBody>
          <a:bodyPr>
            <a:normAutofit/>
          </a:bodyPr>
          <a:lstStyle/>
          <a:p>
            <a:r>
              <a:rPr lang="en-US" sz="3200" b="1" dirty="0">
                <a:solidFill>
                  <a:srgbClr val="C00000"/>
                </a:solidFill>
              </a:rPr>
              <a:t>TASK:</a:t>
            </a:r>
            <a:br>
              <a:rPr lang="en-US" sz="3200" dirty="0"/>
            </a:br>
            <a:r>
              <a:rPr lang="en-US" sz="3200" dirty="0"/>
              <a:t>Alternative names for allergens</a:t>
            </a:r>
          </a:p>
        </p:txBody>
      </p:sp>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265396392"/>
              </p:ext>
            </p:extLst>
          </p:nvPr>
        </p:nvGraphicFramePr>
        <p:xfrm>
          <a:off x="320504" y="2268928"/>
          <a:ext cx="9813926" cy="4885441"/>
        </p:xfrm>
        <a:graphic>
          <a:graphicData uri="http://schemas.openxmlformats.org/drawingml/2006/table">
            <a:tbl>
              <a:tblPr firstRow="1" bandRow="1">
                <a:tableStyleId>{FABFCF23-3B69-468F-B69F-88F6DE6A72F2}</a:tableStyleId>
              </a:tblPr>
              <a:tblGrid>
                <a:gridCol w="4515643">
                  <a:extLst>
                    <a:ext uri="{9D8B030D-6E8A-4147-A177-3AD203B41FA5}">
                      <a16:colId xmlns:a16="http://schemas.microsoft.com/office/drawing/2014/main" val="4066719495"/>
                    </a:ext>
                  </a:extLst>
                </a:gridCol>
                <a:gridCol w="5298283">
                  <a:extLst>
                    <a:ext uri="{9D8B030D-6E8A-4147-A177-3AD203B41FA5}">
                      <a16:colId xmlns:a16="http://schemas.microsoft.com/office/drawing/2014/main" val="2990862587"/>
                    </a:ext>
                  </a:extLst>
                </a:gridCol>
              </a:tblGrid>
              <a:tr h="758564">
                <a:tc>
                  <a:txBody>
                    <a:bodyPr/>
                    <a:lstStyle/>
                    <a:p>
                      <a:r>
                        <a:rPr lang="en-US" dirty="0"/>
                        <a:t>Allergen</a:t>
                      </a:r>
                    </a:p>
                  </a:txBody>
                  <a:tcPr/>
                </a:tc>
                <a:tc>
                  <a:txBody>
                    <a:bodyPr/>
                    <a:lstStyle/>
                    <a:p>
                      <a:r>
                        <a:rPr lang="en-GB" dirty="0"/>
                        <a:t>Derivatives and foods made with allergen that can trigger allergic reactions</a:t>
                      </a:r>
                      <a:endParaRPr lang="en-US" dirty="0"/>
                    </a:p>
                  </a:txBody>
                  <a:tcPr/>
                </a:tc>
                <a:extLst>
                  <a:ext uri="{0D108BD9-81ED-4DB2-BD59-A6C34878D82A}">
                    <a16:rowId xmlns:a16="http://schemas.microsoft.com/office/drawing/2014/main" val="3349557456"/>
                  </a:ext>
                </a:extLst>
              </a:tr>
              <a:tr h="758564">
                <a:tc>
                  <a:txBody>
                    <a:bodyPr/>
                    <a:lstStyle/>
                    <a:p>
                      <a:r>
                        <a:rPr lang="en-GB" dirty="0"/>
                        <a:t>Soy(a</a:t>
                      </a:r>
                      <a:endParaRPr lang="en-US" dirty="0"/>
                    </a:p>
                  </a:txBody>
                  <a:tcPr/>
                </a:tc>
                <a:tc>
                  <a:txBody>
                    <a:bodyPr/>
                    <a:lstStyle/>
                    <a:p>
                      <a:endParaRPr lang="en-US" dirty="0"/>
                    </a:p>
                  </a:txBody>
                  <a:tcPr/>
                </a:tc>
                <a:extLst>
                  <a:ext uri="{0D108BD9-81ED-4DB2-BD59-A6C34878D82A}">
                    <a16:rowId xmlns:a16="http://schemas.microsoft.com/office/drawing/2014/main" val="3507724422"/>
                  </a:ext>
                </a:extLst>
              </a:tr>
              <a:tr h="758564">
                <a:tc>
                  <a:txBody>
                    <a:bodyPr/>
                    <a:lstStyle/>
                    <a:p>
                      <a:r>
                        <a:rPr lang="en-GB" dirty="0"/>
                        <a:t>Milk</a:t>
                      </a:r>
                      <a:endParaRPr lang="en-US" dirty="0"/>
                    </a:p>
                  </a:txBody>
                  <a:tcPr/>
                </a:tc>
                <a:tc>
                  <a:txBody>
                    <a:bodyPr/>
                    <a:lstStyle/>
                    <a:p>
                      <a:endParaRPr lang="en-US" dirty="0"/>
                    </a:p>
                  </a:txBody>
                  <a:tcPr/>
                </a:tc>
                <a:extLst>
                  <a:ext uri="{0D108BD9-81ED-4DB2-BD59-A6C34878D82A}">
                    <a16:rowId xmlns:a16="http://schemas.microsoft.com/office/drawing/2014/main" val="780857982"/>
                  </a:ext>
                </a:extLst>
              </a:tr>
              <a:tr h="516198">
                <a:tc>
                  <a:txBody>
                    <a:bodyPr/>
                    <a:lstStyle/>
                    <a:p>
                      <a:r>
                        <a:rPr lang="en-GB" dirty="0"/>
                        <a:t>Nuts</a:t>
                      </a:r>
                      <a:endParaRPr lang="en-US" dirty="0"/>
                    </a:p>
                  </a:txBody>
                  <a:tcPr/>
                </a:tc>
                <a:tc>
                  <a:txBody>
                    <a:bodyPr/>
                    <a:lstStyle/>
                    <a:p>
                      <a:endParaRPr lang="en-US" dirty="0"/>
                    </a:p>
                  </a:txBody>
                  <a:tcPr/>
                </a:tc>
                <a:extLst>
                  <a:ext uri="{0D108BD9-81ED-4DB2-BD59-A6C34878D82A}">
                    <a16:rowId xmlns:a16="http://schemas.microsoft.com/office/drawing/2014/main" val="726021372"/>
                  </a:ext>
                </a:extLst>
              </a:tr>
              <a:tr h="516198">
                <a:tc>
                  <a:txBody>
                    <a:bodyPr/>
                    <a:lstStyle/>
                    <a:p>
                      <a:r>
                        <a:rPr lang="en-GB" dirty="0"/>
                        <a:t>Celery and Celeriac</a:t>
                      </a:r>
                      <a:endParaRPr lang="en-US" dirty="0"/>
                    </a:p>
                  </a:txBody>
                  <a:tcPr/>
                </a:tc>
                <a:tc>
                  <a:txBody>
                    <a:bodyPr/>
                    <a:lstStyle/>
                    <a:p>
                      <a:endParaRPr lang="en-US" dirty="0"/>
                    </a:p>
                  </a:txBody>
                  <a:tcPr/>
                </a:tc>
                <a:extLst>
                  <a:ext uri="{0D108BD9-81ED-4DB2-BD59-A6C34878D82A}">
                    <a16:rowId xmlns:a16="http://schemas.microsoft.com/office/drawing/2014/main" val="1387632076"/>
                  </a:ext>
                </a:extLst>
              </a:tr>
              <a:tr h="516198">
                <a:tc>
                  <a:txBody>
                    <a:bodyPr/>
                    <a:lstStyle/>
                    <a:p>
                      <a:r>
                        <a:rPr lang="en-GB" dirty="0"/>
                        <a:t>Mustard</a:t>
                      </a:r>
                      <a:endParaRPr lang="en-US" dirty="0"/>
                    </a:p>
                  </a:txBody>
                  <a:tcPr/>
                </a:tc>
                <a:tc>
                  <a:txBody>
                    <a:bodyPr/>
                    <a:lstStyle/>
                    <a:p>
                      <a:endParaRPr lang="en-US" dirty="0"/>
                    </a:p>
                  </a:txBody>
                  <a:tcPr/>
                </a:tc>
                <a:extLst>
                  <a:ext uri="{0D108BD9-81ED-4DB2-BD59-A6C34878D82A}">
                    <a16:rowId xmlns:a16="http://schemas.microsoft.com/office/drawing/2014/main" val="3321147190"/>
                  </a:ext>
                </a:extLst>
              </a:tr>
              <a:tr h="516198">
                <a:tc>
                  <a:txBody>
                    <a:bodyPr/>
                    <a:lstStyle/>
                    <a:p>
                      <a:r>
                        <a:rPr lang="en-GB" dirty="0"/>
                        <a:t>Sesame</a:t>
                      </a:r>
                      <a:endParaRPr lang="en-US" dirty="0"/>
                    </a:p>
                  </a:txBody>
                  <a:tcPr/>
                </a:tc>
                <a:tc>
                  <a:txBody>
                    <a:bodyPr/>
                    <a:lstStyle/>
                    <a:p>
                      <a:endParaRPr lang="en-US" dirty="0"/>
                    </a:p>
                  </a:txBody>
                  <a:tcPr/>
                </a:tc>
                <a:extLst>
                  <a:ext uri="{0D108BD9-81ED-4DB2-BD59-A6C34878D82A}">
                    <a16:rowId xmlns:a16="http://schemas.microsoft.com/office/drawing/2014/main" val="434589921"/>
                  </a:ext>
                </a:extLst>
              </a:tr>
              <a:tr h="516198">
                <a:tc>
                  <a:txBody>
                    <a:bodyPr/>
                    <a:lstStyle/>
                    <a:p>
                      <a:r>
                        <a:rPr lang="en-GB" dirty="0"/>
                        <a:t>Sulphur dioxide and sulphites (above 10mg/kg or litre expressed as SO2 )</a:t>
                      </a:r>
                      <a:endParaRPr lang="en-US" dirty="0"/>
                    </a:p>
                  </a:txBody>
                  <a:tcPr/>
                </a:tc>
                <a:tc>
                  <a:txBody>
                    <a:bodyPr/>
                    <a:lstStyle/>
                    <a:p>
                      <a:endParaRPr lang="en-US" dirty="0"/>
                    </a:p>
                  </a:txBody>
                  <a:tcPr/>
                </a:tc>
                <a:extLst>
                  <a:ext uri="{0D108BD9-81ED-4DB2-BD59-A6C34878D82A}">
                    <a16:rowId xmlns:a16="http://schemas.microsoft.com/office/drawing/2014/main" val="2049599518"/>
                  </a:ext>
                </a:extLst>
              </a:tr>
            </a:tbl>
          </a:graphicData>
        </a:graphic>
      </p:graphicFrame>
    </p:spTree>
    <p:extLst>
      <p:ext uri="{BB962C8B-B14F-4D97-AF65-F5344CB8AC3E}">
        <p14:creationId xmlns:p14="http://schemas.microsoft.com/office/powerpoint/2010/main" val="2246542337"/>
      </p:ext>
    </p:extLst>
  </p:cSld>
  <p:clrMapOvr>
    <a:masterClrMapping/>
  </p:clrMapOvr>
  <p:transition spd="slow">
    <p:randomBa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endParaRPr lang="en-US" dirty="0"/>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5151437"/>
            <a:ext cx="6098154" cy="1253277"/>
          </a:xfrm>
        </p:spPr>
        <p:txBody>
          <a:bodyPr>
            <a:normAutofit/>
          </a:bodyPr>
          <a:lstStyle/>
          <a:p>
            <a:r>
              <a:rPr lang="en-US" sz="3200" dirty="0"/>
              <a:t>Allergies/intolerances: management</a:t>
            </a:r>
          </a:p>
        </p:txBody>
      </p:sp>
      <p:pic>
        <p:nvPicPr>
          <p:cNvPr id="5" name="Picture 4">
            <a:extLst>
              <a:ext uri="{FF2B5EF4-FFF2-40B4-BE49-F238E27FC236}">
                <a16:creationId xmlns:a16="http://schemas.microsoft.com/office/drawing/2014/main" id="{6A712E5C-9CF7-0B48-978A-1CE29F5EC5D3}"/>
              </a:ext>
            </a:extLst>
          </p:cNvPr>
          <p:cNvPicPr>
            <a:picLocks noChangeAspect="1"/>
          </p:cNvPicPr>
          <p:nvPr/>
        </p:nvPicPr>
        <p:blipFill>
          <a:blip r:embed="rId2"/>
          <a:stretch>
            <a:fillRect/>
          </a:stretch>
        </p:blipFill>
        <p:spPr>
          <a:xfrm>
            <a:off x="2925673" y="2484437"/>
            <a:ext cx="4157662" cy="1371600"/>
          </a:xfrm>
          <a:prstGeom prst="rect">
            <a:avLst/>
          </a:prstGeom>
        </p:spPr>
      </p:pic>
      <p:pic>
        <p:nvPicPr>
          <p:cNvPr id="2" name="Picture 1">
            <a:extLst>
              <a:ext uri="{FF2B5EF4-FFF2-40B4-BE49-F238E27FC236}">
                <a16:creationId xmlns:a16="http://schemas.microsoft.com/office/drawing/2014/main" id="{15F64FCA-A019-1345-8264-F8D9CC548899}"/>
              </a:ext>
            </a:extLst>
          </p:cNvPr>
          <p:cNvPicPr>
            <a:picLocks noChangeAspect="1"/>
          </p:cNvPicPr>
          <p:nvPr/>
        </p:nvPicPr>
        <p:blipFill rotWithShape="1">
          <a:blip r:embed="rId3"/>
          <a:srcRect l="61285" r="3357" b="38622"/>
          <a:stretch/>
        </p:blipFill>
        <p:spPr>
          <a:xfrm>
            <a:off x="8165306" y="4048950"/>
            <a:ext cx="1974443" cy="2573251"/>
          </a:xfrm>
          <a:prstGeom prst="rect">
            <a:avLst/>
          </a:prstGeom>
        </p:spPr>
      </p:pic>
    </p:spTree>
    <p:extLst>
      <p:ext uri="{BB962C8B-B14F-4D97-AF65-F5344CB8AC3E}">
        <p14:creationId xmlns:p14="http://schemas.microsoft.com/office/powerpoint/2010/main" val="1797482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AE54AF-7DF3-D441-846D-9BA8DFCB5DD1}"/>
              </a:ext>
            </a:extLst>
          </p:cNvPr>
          <p:cNvPicPr>
            <a:picLocks noChangeAspect="1"/>
          </p:cNvPicPr>
          <p:nvPr/>
        </p:nvPicPr>
        <p:blipFill>
          <a:blip r:embed="rId3"/>
          <a:stretch>
            <a:fillRect/>
          </a:stretch>
        </p:blipFill>
        <p:spPr>
          <a:xfrm>
            <a:off x="823912" y="1983178"/>
            <a:ext cx="6400801" cy="3970131"/>
          </a:xfrm>
          <a:prstGeom prst="rect">
            <a:avLst/>
          </a:prstGeom>
        </p:spPr>
      </p:pic>
      <p:pic>
        <p:nvPicPr>
          <p:cNvPr id="6" name="Picture 5">
            <a:extLst>
              <a:ext uri="{FF2B5EF4-FFF2-40B4-BE49-F238E27FC236}">
                <a16:creationId xmlns:a16="http://schemas.microsoft.com/office/drawing/2014/main" id="{D1ADADF9-9D56-9D46-9060-DAF08D45411C}"/>
              </a:ext>
            </a:extLst>
          </p:cNvPr>
          <p:cNvPicPr>
            <a:picLocks noChangeAspect="1"/>
          </p:cNvPicPr>
          <p:nvPr/>
        </p:nvPicPr>
        <p:blipFill>
          <a:blip r:embed="rId4"/>
          <a:stretch>
            <a:fillRect/>
          </a:stretch>
        </p:blipFill>
        <p:spPr>
          <a:xfrm>
            <a:off x="5596694" y="3348122"/>
            <a:ext cx="4157662" cy="1371600"/>
          </a:xfrm>
          <a:prstGeom prst="rect">
            <a:avLst/>
          </a:prstGeom>
        </p:spPr>
      </p:pic>
      <p:sp>
        <p:nvSpPr>
          <p:cNvPr id="2" name="Title 1">
            <a:extLst>
              <a:ext uri="{FF2B5EF4-FFF2-40B4-BE49-F238E27FC236}">
                <a16:creationId xmlns:a16="http://schemas.microsoft.com/office/drawing/2014/main" id="{B9296387-5BDD-1041-97E1-3266B7A3E233}"/>
              </a:ext>
            </a:extLst>
          </p:cNvPr>
          <p:cNvSpPr>
            <a:spLocks noGrp="1"/>
          </p:cNvSpPr>
          <p:nvPr>
            <p:ph type="title"/>
          </p:nvPr>
        </p:nvSpPr>
        <p:spPr>
          <a:xfrm>
            <a:off x="373100" y="960437"/>
            <a:ext cx="9813822" cy="1033854"/>
          </a:xfrm>
        </p:spPr>
        <p:txBody>
          <a:bodyPr/>
          <a:lstStyle/>
          <a:p>
            <a:r>
              <a:rPr lang="en-US" dirty="0"/>
              <a:t>Allergy Safety</a:t>
            </a:r>
          </a:p>
        </p:txBody>
      </p:sp>
      <p:sp>
        <p:nvSpPr>
          <p:cNvPr id="3" name="Content Placeholder 2">
            <a:extLst>
              <a:ext uri="{FF2B5EF4-FFF2-40B4-BE49-F238E27FC236}">
                <a16:creationId xmlns:a16="http://schemas.microsoft.com/office/drawing/2014/main" id="{BFABD7E3-30CF-0D4B-B693-12148FCE0FBC}"/>
              </a:ext>
            </a:extLst>
          </p:cNvPr>
          <p:cNvSpPr>
            <a:spLocks noGrp="1"/>
          </p:cNvSpPr>
          <p:nvPr>
            <p:ph idx="1"/>
          </p:nvPr>
        </p:nvSpPr>
        <p:spPr>
          <a:xfrm>
            <a:off x="850106" y="6182344"/>
            <a:ext cx="3505200" cy="1082261"/>
          </a:xfrm>
        </p:spPr>
        <p:txBody>
          <a:bodyPr>
            <a:normAutofit/>
          </a:bodyPr>
          <a:lstStyle/>
          <a:p>
            <a:r>
              <a:rPr lang="en-GB" sz="1600" dirty="0">
                <a:hlinkClick r:id="rId5"/>
              </a:rPr>
              <a:t>https://www.bsaci.org/about/download-paediatric-allergy-action-plans</a:t>
            </a:r>
            <a:endParaRPr lang="en-US" sz="1600" dirty="0"/>
          </a:p>
        </p:txBody>
      </p:sp>
      <p:pic>
        <p:nvPicPr>
          <p:cNvPr id="5" name="Picture 4">
            <a:extLst>
              <a:ext uri="{FF2B5EF4-FFF2-40B4-BE49-F238E27FC236}">
                <a16:creationId xmlns:a16="http://schemas.microsoft.com/office/drawing/2014/main" id="{E1BA1D8A-5B8E-6C4B-BD80-A3FD718AB6C6}"/>
              </a:ext>
            </a:extLst>
          </p:cNvPr>
          <p:cNvPicPr>
            <a:picLocks noChangeAspect="1"/>
          </p:cNvPicPr>
          <p:nvPr/>
        </p:nvPicPr>
        <p:blipFill>
          <a:blip r:embed="rId6"/>
          <a:stretch>
            <a:fillRect/>
          </a:stretch>
        </p:blipFill>
        <p:spPr>
          <a:xfrm>
            <a:off x="797718" y="1576362"/>
            <a:ext cx="8204200" cy="5696180"/>
          </a:xfrm>
          <a:prstGeom prst="rect">
            <a:avLst/>
          </a:prstGeom>
        </p:spPr>
      </p:pic>
    </p:spTree>
    <p:extLst>
      <p:ext uri="{BB962C8B-B14F-4D97-AF65-F5344CB8AC3E}">
        <p14:creationId xmlns:p14="http://schemas.microsoft.com/office/powerpoint/2010/main" val="287256525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F799-EDE3-6E40-B672-69B09861F4E4}"/>
              </a:ext>
            </a:extLst>
          </p:cNvPr>
          <p:cNvSpPr>
            <a:spLocks noGrp="1"/>
          </p:cNvSpPr>
          <p:nvPr>
            <p:ph type="title"/>
          </p:nvPr>
        </p:nvSpPr>
        <p:spPr>
          <a:xfrm>
            <a:off x="373100" y="1948019"/>
            <a:ext cx="5582406" cy="1033854"/>
          </a:xfrm>
        </p:spPr>
        <p:txBody>
          <a:bodyPr/>
          <a:lstStyle/>
          <a:p>
            <a:r>
              <a:rPr lang="en-US" dirty="0"/>
              <a:t>Dietary management: allergy prevention</a:t>
            </a:r>
          </a:p>
        </p:txBody>
      </p:sp>
      <p:sp>
        <p:nvSpPr>
          <p:cNvPr id="3" name="Content Placeholder 2">
            <a:extLst>
              <a:ext uri="{FF2B5EF4-FFF2-40B4-BE49-F238E27FC236}">
                <a16:creationId xmlns:a16="http://schemas.microsoft.com/office/drawing/2014/main" id="{639EF9A2-FF29-6B4A-BC84-29C509888489}"/>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US" dirty="0"/>
              <a:t>Currently no cure - avoidance of allergen is only treatment.</a:t>
            </a:r>
          </a:p>
          <a:p>
            <a:pPr marL="342900" indent="-342900">
              <a:buFont typeface="Arial" panose="020B0604020202020204" pitchFamily="34" charset="0"/>
              <a:buChar char="•"/>
            </a:pPr>
            <a:r>
              <a:rPr lang="en-GB" dirty="0"/>
              <a:t>Numerous studies investigating effects of breastfeeding and weaning food choices on allergy prevention.</a:t>
            </a:r>
          </a:p>
          <a:p>
            <a:pPr marL="523875" lvl="1" indent="-342900">
              <a:buFont typeface="Arial" panose="020B0604020202020204" pitchFamily="34" charset="0"/>
              <a:buChar char="•"/>
            </a:pPr>
            <a:r>
              <a:rPr lang="en-GB" dirty="0"/>
              <a:t>suggest a strong link between breastfeeding for at least 3 months and reduction in risk of atopic dermatitis (Ip </a:t>
            </a:r>
            <a:r>
              <a:rPr lang="en-GB" i="1" dirty="0"/>
              <a:t>et al. </a:t>
            </a:r>
            <a:r>
              <a:rPr lang="en-GB" dirty="0"/>
              <a:t>2007; Kramer 2011)</a:t>
            </a:r>
          </a:p>
          <a:p>
            <a:pPr marL="523875" lvl="1" indent="-342900">
              <a:buFont typeface="Arial" panose="020B0604020202020204" pitchFamily="34" charset="0"/>
              <a:buChar char="•"/>
            </a:pPr>
            <a:r>
              <a:rPr lang="en-GB" dirty="0"/>
              <a:t>evidence weaker for food allergies.</a:t>
            </a:r>
          </a:p>
          <a:p>
            <a:pPr marL="523875" lvl="1" indent="-342900">
              <a:buFont typeface="Arial" panose="020B0604020202020204" pitchFamily="34" charset="0"/>
              <a:buChar char="•"/>
            </a:pPr>
            <a:r>
              <a:rPr lang="en-GB" dirty="0">
                <a:hlinkClick r:id="rId3"/>
              </a:rPr>
              <a:t>The EAT Study </a:t>
            </a:r>
            <a:r>
              <a:rPr lang="en-GB" dirty="0"/>
              <a:t>found that introducing allergenic foods into infant diet from 3mths may be effective in food allergy prevention.</a:t>
            </a:r>
          </a:p>
          <a:p>
            <a:pPr marL="523875" lvl="1" indent="-342900">
              <a:buFont typeface="Arial" panose="020B0604020202020204" pitchFamily="34" charset="0"/>
              <a:buChar char="•"/>
            </a:pPr>
            <a:r>
              <a:rPr lang="en-GB" dirty="0">
                <a:hlinkClick r:id="rId4"/>
              </a:rPr>
              <a:t>The LEAP study </a:t>
            </a:r>
            <a:r>
              <a:rPr lang="en-GB" dirty="0"/>
              <a:t>demonstrated that consumption of a peanut-containing snack by infants at high-risk for developing peanut allergy prevents the subsequent development of allergy. </a:t>
            </a:r>
          </a:p>
          <a:p>
            <a:pPr marL="523875" lvl="1" indent="-342900">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D3AAB8BC-C65D-904C-B481-1B01E9A9A23C}"/>
              </a:ext>
            </a:extLst>
          </p:cNvPr>
          <p:cNvPicPr>
            <a:picLocks noChangeAspect="1"/>
          </p:cNvPicPr>
          <p:nvPr/>
        </p:nvPicPr>
        <p:blipFill>
          <a:blip r:embed="rId5"/>
          <a:stretch>
            <a:fillRect/>
          </a:stretch>
        </p:blipFill>
        <p:spPr>
          <a:xfrm>
            <a:off x="6641306" y="754219"/>
            <a:ext cx="3175000" cy="2387600"/>
          </a:xfrm>
          <a:prstGeom prst="rect">
            <a:avLst/>
          </a:prstGeom>
        </p:spPr>
      </p:pic>
    </p:spTree>
    <p:extLst>
      <p:ext uri="{BB962C8B-B14F-4D97-AF65-F5344CB8AC3E}">
        <p14:creationId xmlns:p14="http://schemas.microsoft.com/office/powerpoint/2010/main" val="297864353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C54D33-CC5C-8645-A6BA-AB87F0585455}"/>
              </a:ext>
            </a:extLst>
          </p:cNvPr>
          <p:cNvPicPr>
            <a:picLocks noChangeAspect="1"/>
          </p:cNvPicPr>
          <p:nvPr/>
        </p:nvPicPr>
        <p:blipFill>
          <a:blip r:embed="rId2"/>
          <a:stretch>
            <a:fillRect/>
          </a:stretch>
        </p:blipFill>
        <p:spPr>
          <a:xfrm>
            <a:off x="296804" y="731837"/>
            <a:ext cx="10395008" cy="6275172"/>
          </a:xfrm>
          <a:prstGeom prst="rect">
            <a:avLst/>
          </a:prstGeom>
        </p:spPr>
      </p:pic>
    </p:spTree>
    <p:extLst>
      <p:ext uri="{BB962C8B-B14F-4D97-AF65-F5344CB8AC3E}">
        <p14:creationId xmlns:p14="http://schemas.microsoft.com/office/powerpoint/2010/main" val="401216948"/>
      </p:ext>
    </p:extLst>
  </p:cSld>
  <p:clrMapOvr>
    <a:masterClrMapping/>
  </p:clrMapOvr>
  <p:transition spd="slow">
    <p:randomBa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EAE896-63D2-9540-8141-A662E509E39A}"/>
              </a:ext>
            </a:extLst>
          </p:cNvPr>
          <p:cNvPicPr>
            <a:picLocks noChangeAspect="1"/>
          </p:cNvPicPr>
          <p:nvPr/>
        </p:nvPicPr>
        <p:blipFill>
          <a:blip r:embed="rId2"/>
          <a:stretch>
            <a:fillRect/>
          </a:stretch>
        </p:blipFill>
        <p:spPr>
          <a:xfrm>
            <a:off x="240505" y="802596"/>
            <a:ext cx="10210801" cy="6354722"/>
          </a:xfrm>
          <a:prstGeom prst="rect">
            <a:avLst/>
          </a:prstGeom>
        </p:spPr>
      </p:pic>
    </p:spTree>
    <p:extLst>
      <p:ext uri="{BB962C8B-B14F-4D97-AF65-F5344CB8AC3E}">
        <p14:creationId xmlns:p14="http://schemas.microsoft.com/office/powerpoint/2010/main" val="1384925871"/>
      </p:ext>
    </p:extLst>
  </p:cSld>
  <p:clrMapOvr>
    <a:masterClrMapping/>
  </p:clrMapOvr>
  <p:transition spd="slow">
    <p:randomBa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12D78-B4E7-1348-9E5F-1D8E39A5A759}"/>
              </a:ext>
            </a:extLst>
          </p:cNvPr>
          <p:cNvSpPr>
            <a:spLocks noGrp="1"/>
          </p:cNvSpPr>
          <p:nvPr>
            <p:ph type="title"/>
          </p:nvPr>
        </p:nvSpPr>
        <p:spPr/>
        <p:txBody>
          <a:bodyPr/>
          <a:lstStyle/>
          <a:p>
            <a:r>
              <a:rPr lang="en-US" dirty="0"/>
              <a:t>Infants &amp; CMPA management</a:t>
            </a:r>
          </a:p>
        </p:txBody>
      </p:sp>
      <p:sp>
        <p:nvSpPr>
          <p:cNvPr id="3" name="Content Placeholder 2">
            <a:extLst>
              <a:ext uri="{FF2B5EF4-FFF2-40B4-BE49-F238E27FC236}">
                <a16:creationId xmlns:a16="http://schemas.microsoft.com/office/drawing/2014/main" id="{8D9584DB-E5E3-1844-9CB0-13C29AD035CB}"/>
              </a:ext>
            </a:extLst>
          </p:cNvPr>
          <p:cNvSpPr>
            <a:spLocks noGrp="1"/>
          </p:cNvSpPr>
          <p:nvPr>
            <p:ph idx="1"/>
          </p:nvPr>
        </p:nvSpPr>
        <p:spPr>
          <a:xfrm>
            <a:off x="373100" y="2865437"/>
            <a:ext cx="7106406" cy="4495800"/>
          </a:xfrm>
        </p:spPr>
        <p:txBody>
          <a:bodyPr>
            <a:normAutofit fontScale="77500" lnSpcReduction="20000"/>
          </a:bodyPr>
          <a:lstStyle/>
          <a:p>
            <a:pPr>
              <a:spcBef>
                <a:spcPts val="600"/>
              </a:spcBef>
            </a:pPr>
            <a:r>
              <a:rPr lang="en-GB" dirty="0"/>
              <a:t>Children with (IgE)-mediated cows' milk protein allergy (CMPA) usually managed in secondary care. Includes:</a:t>
            </a:r>
          </a:p>
          <a:p>
            <a:pPr>
              <a:spcBef>
                <a:spcPts val="600"/>
              </a:spcBef>
            </a:pPr>
            <a:endParaRPr lang="en-GB" sz="1100" dirty="0"/>
          </a:p>
          <a:p>
            <a:pPr lvl="1">
              <a:spcBef>
                <a:spcPts val="600"/>
              </a:spcBef>
            </a:pPr>
            <a:r>
              <a:rPr lang="en-GB" b="1" dirty="0"/>
              <a:t>Implementing cows' milk elimination diet </a:t>
            </a:r>
          </a:p>
          <a:p>
            <a:pPr marL="701675" lvl="2" indent="-342900">
              <a:spcBef>
                <a:spcPts val="600"/>
              </a:spcBef>
              <a:buFont typeface="Arial" panose="020B0604020202020204" pitchFamily="34" charset="0"/>
              <a:buChar char="•"/>
            </a:pPr>
            <a:r>
              <a:rPr lang="en-GB" b="1" dirty="0"/>
              <a:t>Exclusively breastfed babies: </a:t>
            </a:r>
            <a:r>
              <a:rPr lang="en-GB" dirty="0"/>
              <a:t>advise mother to exclude CMP from her diet. Consider prescribing a daily supplement of 1000 mg of calcium and 10 micrograms of vitamin D.</a:t>
            </a:r>
          </a:p>
          <a:p>
            <a:pPr marL="701675" lvl="2" indent="-342900">
              <a:spcBef>
                <a:spcPts val="600"/>
              </a:spcBef>
              <a:buFont typeface="Arial" panose="020B0604020202020204" pitchFamily="34" charset="0"/>
              <a:buChar char="•"/>
            </a:pPr>
            <a:r>
              <a:rPr lang="en-GB" b="1" dirty="0"/>
              <a:t>In formula-fed or mixed-fed infants: </a:t>
            </a:r>
            <a:r>
              <a:rPr lang="en-GB" dirty="0"/>
              <a:t>advise parents/carers to replace cows’ milk-based formula with hypoallergenic infant formulas (e.g. extensively hydrolysed formulas)</a:t>
            </a:r>
          </a:p>
          <a:p>
            <a:pPr marL="701675" lvl="2" indent="-342900">
              <a:spcBef>
                <a:spcPts val="600"/>
              </a:spcBef>
              <a:buFont typeface="Arial" panose="020B0604020202020204" pitchFamily="34" charset="0"/>
              <a:buChar char="•"/>
            </a:pPr>
            <a:r>
              <a:rPr lang="en-GB" b="1" dirty="0"/>
              <a:t>Weaned infants and older children: </a:t>
            </a:r>
            <a:r>
              <a:rPr lang="en-GB" dirty="0"/>
              <a:t>advise exclusion of cows' milk protein from child's diet. A paediatric dietitian can advise re: nutritional adequacy.</a:t>
            </a:r>
          </a:p>
          <a:p>
            <a:pPr lvl="1">
              <a:spcBef>
                <a:spcPts val="600"/>
              </a:spcBef>
            </a:pPr>
            <a:endParaRPr lang="en-GB" sz="1000" dirty="0"/>
          </a:p>
          <a:p>
            <a:pPr lvl="1">
              <a:spcBef>
                <a:spcPts val="600"/>
              </a:spcBef>
            </a:pPr>
            <a:r>
              <a:rPr lang="en-GB" b="1" dirty="0"/>
              <a:t>Re-evaluation: </a:t>
            </a:r>
            <a:r>
              <a:rPr lang="en-GB" dirty="0"/>
              <a:t>Assess tolerance to cows' milk protein (every 6-12mths).</a:t>
            </a:r>
          </a:p>
          <a:p>
            <a:pPr marL="701675" lvl="2" indent="-342900">
              <a:spcBef>
                <a:spcPts val="600"/>
              </a:spcBef>
              <a:buFont typeface="Arial" panose="020B0604020202020204" pitchFamily="34" charset="0"/>
              <a:buChar char="•"/>
            </a:pPr>
            <a:r>
              <a:rPr lang="en-GB" dirty="0"/>
              <a:t>Involves reintroducing cows' milk into the diet and monitoring for the return of symptoms. </a:t>
            </a:r>
          </a:p>
        </p:txBody>
      </p:sp>
      <p:pic>
        <p:nvPicPr>
          <p:cNvPr id="4" name="Picture 3">
            <a:extLst>
              <a:ext uri="{FF2B5EF4-FFF2-40B4-BE49-F238E27FC236}">
                <a16:creationId xmlns:a16="http://schemas.microsoft.com/office/drawing/2014/main" id="{71385C38-3385-AF43-998F-DC580E01631C}"/>
              </a:ext>
            </a:extLst>
          </p:cNvPr>
          <p:cNvPicPr>
            <a:picLocks noChangeAspect="1"/>
          </p:cNvPicPr>
          <p:nvPr/>
        </p:nvPicPr>
        <p:blipFill rotWithShape="1">
          <a:blip r:embed="rId3"/>
          <a:srcRect l="25115" r="21428"/>
          <a:stretch/>
        </p:blipFill>
        <p:spPr>
          <a:xfrm>
            <a:off x="7479506" y="3431655"/>
            <a:ext cx="2926127" cy="3363364"/>
          </a:xfrm>
          <a:prstGeom prst="rect">
            <a:avLst/>
          </a:prstGeom>
        </p:spPr>
      </p:pic>
    </p:spTree>
    <p:extLst>
      <p:ext uri="{BB962C8B-B14F-4D97-AF65-F5344CB8AC3E}">
        <p14:creationId xmlns:p14="http://schemas.microsoft.com/office/powerpoint/2010/main" val="298849362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3728-A8AA-D340-B377-7C4A53DDE8D0}"/>
              </a:ext>
            </a:extLst>
          </p:cNvPr>
          <p:cNvSpPr>
            <a:spLocks noGrp="1"/>
          </p:cNvSpPr>
          <p:nvPr>
            <p:ph type="title"/>
          </p:nvPr>
        </p:nvSpPr>
        <p:spPr>
          <a:xfrm>
            <a:off x="373100" y="1874837"/>
            <a:ext cx="5353806" cy="1107036"/>
          </a:xfrm>
        </p:spPr>
        <p:txBody>
          <a:bodyPr>
            <a:normAutofit fontScale="90000"/>
          </a:bodyPr>
          <a:lstStyle/>
          <a:p>
            <a:r>
              <a:rPr lang="en-GB" sz="3200" dirty="0"/>
              <a:t>Re‐introducing foods into the diet</a:t>
            </a:r>
            <a:br>
              <a:rPr lang="en-GB" b="1" dirty="0"/>
            </a:br>
            <a:endParaRPr lang="en-US" dirty="0"/>
          </a:p>
        </p:txBody>
      </p:sp>
      <p:sp>
        <p:nvSpPr>
          <p:cNvPr id="3" name="Content Placeholder 2">
            <a:extLst>
              <a:ext uri="{FF2B5EF4-FFF2-40B4-BE49-F238E27FC236}">
                <a16:creationId xmlns:a16="http://schemas.microsoft.com/office/drawing/2014/main" id="{FC50F051-A086-B141-B349-59AE2AEDE6E7}"/>
              </a:ext>
            </a:extLst>
          </p:cNvPr>
          <p:cNvSpPr>
            <a:spLocks noGrp="1"/>
          </p:cNvSpPr>
          <p:nvPr>
            <p:ph idx="1"/>
          </p:nvPr>
        </p:nvSpPr>
        <p:spPr>
          <a:xfrm>
            <a:off x="373100" y="3246437"/>
            <a:ext cx="9813822" cy="3901661"/>
          </a:xfrm>
        </p:spPr>
        <p:txBody>
          <a:bodyPr>
            <a:normAutofit fontScale="85000" lnSpcReduction="20000"/>
          </a:bodyPr>
          <a:lstStyle/>
          <a:p>
            <a:pPr marL="342900" indent="-342900">
              <a:spcBef>
                <a:spcPts val="600"/>
              </a:spcBef>
              <a:buFont typeface="Arial" panose="020B0604020202020204" pitchFamily="34" charset="0"/>
              <a:buChar char="•"/>
            </a:pPr>
            <a:r>
              <a:rPr lang="en-GB" dirty="0"/>
              <a:t>Most children with allergy to egg and milk will eventually develop tolerance. </a:t>
            </a:r>
          </a:p>
          <a:p>
            <a:pPr marL="342900" indent="-342900">
              <a:spcBef>
                <a:spcPts val="600"/>
              </a:spcBef>
              <a:buFont typeface="Arial" panose="020B0604020202020204" pitchFamily="34" charset="0"/>
              <a:buChar char="•"/>
            </a:pPr>
            <a:r>
              <a:rPr lang="en-GB" dirty="0"/>
              <a:t>Also likely with soy, wheat, and many fruits, vegetables and seeds (less well studied)</a:t>
            </a:r>
          </a:p>
          <a:p>
            <a:pPr marL="342900" indent="-342900">
              <a:spcBef>
                <a:spcPts val="600"/>
              </a:spcBef>
              <a:buFont typeface="Arial" panose="020B0604020202020204" pitchFamily="34" charset="0"/>
              <a:buChar char="•"/>
            </a:pPr>
            <a:r>
              <a:rPr lang="en-GB" dirty="0"/>
              <a:t>Tolerance often develops step‐wise, with cooked forms tolerated before raw equivalents. </a:t>
            </a:r>
          </a:p>
          <a:p>
            <a:pPr marL="342900" indent="-342900">
              <a:spcBef>
                <a:spcPts val="600"/>
              </a:spcBef>
              <a:buFont typeface="Arial" panose="020B0604020202020204" pitchFamily="34" charset="0"/>
              <a:buChar char="•"/>
            </a:pPr>
            <a:r>
              <a:rPr lang="en-GB" dirty="0"/>
              <a:t>Up to 70% of children with severe reactions to naïve egg or milk protein can tolerate normal serving sizes of the cooked protein. </a:t>
            </a:r>
          </a:p>
          <a:p>
            <a:pPr>
              <a:spcBef>
                <a:spcPts val="600"/>
              </a:spcBef>
            </a:pPr>
            <a:r>
              <a:rPr lang="en-GB" b="1" dirty="0"/>
              <a:t>Benefits of reintroducing cooked foods:</a:t>
            </a:r>
          </a:p>
          <a:p>
            <a:pPr marL="523875" lvl="1" indent="-342900">
              <a:spcBef>
                <a:spcPts val="600"/>
              </a:spcBef>
              <a:buFont typeface="Arial" panose="020B0604020202020204" pitchFamily="34" charset="0"/>
              <a:buChar char="•"/>
            </a:pPr>
            <a:r>
              <a:rPr lang="en-GB" dirty="0"/>
              <a:t>Improved quality of life</a:t>
            </a:r>
          </a:p>
          <a:p>
            <a:pPr marL="523875" lvl="1" indent="-342900">
              <a:spcBef>
                <a:spcPts val="600"/>
              </a:spcBef>
              <a:buFont typeface="Arial" panose="020B0604020202020204" pitchFamily="34" charset="0"/>
              <a:buChar char="•"/>
            </a:pPr>
            <a:r>
              <a:rPr lang="en-GB" dirty="0"/>
              <a:t>Easier attainment of adequate nutrition </a:t>
            </a:r>
          </a:p>
          <a:p>
            <a:pPr marL="523875" lvl="1" indent="-342900">
              <a:spcBef>
                <a:spcPts val="600"/>
              </a:spcBef>
              <a:buFont typeface="Arial" panose="020B0604020202020204" pitchFamily="34" charset="0"/>
              <a:buChar char="•"/>
            </a:pPr>
            <a:r>
              <a:rPr lang="en-GB" dirty="0"/>
              <a:t>Potential to accelerate the development of tolerance. </a:t>
            </a:r>
          </a:p>
          <a:p>
            <a:pPr marL="701675" lvl="2" indent="-342900">
              <a:spcBef>
                <a:spcPts val="600"/>
              </a:spcBef>
              <a:buFont typeface="Arial" panose="020B0604020202020204" pitchFamily="34" charset="0"/>
              <a:buChar char="•"/>
            </a:pPr>
            <a:r>
              <a:rPr lang="en-GB" dirty="0"/>
              <a:t>E.g. regular ingestion of baked milk increases the likelihood of becoming tolerant to raw milk + corresponds to changes in casein‐sIgE and IgG4 (Kim </a:t>
            </a:r>
            <a:r>
              <a:rPr lang="en-GB" i="1" dirty="0"/>
              <a:t>et al. </a:t>
            </a:r>
            <a:r>
              <a:rPr lang="en-GB" dirty="0"/>
              <a:t>2011)</a:t>
            </a:r>
            <a:endParaRPr lang="en-US" dirty="0"/>
          </a:p>
        </p:txBody>
      </p:sp>
      <p:pic>
        <p:nvPicPr>
          <p:cNvPr id="4" name="Picture 3">
            <a:extLst>
              <a:ext uri="{FF2B5EF4-FFF2-40B4-BE49-F238E27FC236}">
                <a16:creationId xmlns:a16="http://schemas.microsoft.com/office/drawing/2014/main" id="{31ECBEAE-D464-F549-8DD9-951A6A6FE10E}"/>
              </a:ext>
            </a:extLst>
          </p:cNvPr>
          <p:cNvPicPr>
            <a:picLocks noChangeAspect="1"/>
          </p:cNvPicPr>
          <p:nvPr/>
        </p:nvPicPr>
        <p:blipFill>
          <a:blip r:embed="rId3"/>
          <a:stretch>
            <a:fillRect/>
          </a:stretch>
        </p:blipFill>
        <p:spPr>
          <a:xfrm>
            <a:off x="6336506" y="888999"/>
            <a:ext cx="3505200" cy="1971675"/>
          </a:xfrm>
          <a:prstGeom prst="rect">
            <a:avLst/>
          </a:prstGeom>
        </p:spPr>
      </p:pic>
    </p:spTree>
    <p:extLst>
      <p:ext uri="{BB962C8B-B14F-4D97-AF65-F5344CB8AC3E}">
        <p14:creationId xmlns:p14="http://schemas.microsoft.com/office/powerpoint/2010/main" val="32619710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8814-07FB-3242-86C4-225A9008D67A}"/>
              </a:ext>
            </a:extLst>
          </p:cNvPr>
          <p:cNvSpPr>
            <a:spLocks noGrp="1"/>
          </p:cNvSpPr>
          <p:nvPr>
            <p:ph type="title"/>
          </p:nvPr>
        </p:nvSpPr>
        <p:spPr>
          <a:xfrm>
            <a:off x="392906" y="1265237"/>
            <a:ext cx="9813822" cy="1033854"/>
          </a:xfrm>
        </p:spPr>
        <p:txBody>
          <a:bodyPr/>
          <a:lstStyle/>
          <a:p>
            <a:r>
              <a:rPr lang="en-US" dirty="0"/>
              <a:t>Key vitamins &amp; minerals provided by food allergens</a:t>
            </a:r>
          </a:p>
        </p:txBody>
      </p:sp>
      <p:graphicFrame>
        <p:nvGraphicFramePr>
          <p:cNvPr id="5" name="Table 4">
            <a:extLst>
              <a:ext uri="{FF2B5EF4-FFF2-40B4-BE49-F238E27FC236}">
                <a16:creationId xmlns:a16="http://schemas.microsoft.com/office/drawing/2014/main" id="{CA002E29-FFC9-044F-8BE0-4CFEB29BBDD0}"/>
              </a:ext>
            </a:extLst>
          </p:cNvPr>
          <p:cNvGraphicFramePr>
            <a:graphicFrameLocks noGrp="1"/>
          </p:cNvGraphicFramePr>
          <p:nvPr>
            <p:extLst>
              <p:ext uri="{D42A27DB-BD31-4B8C-83A1-F6EECF244321}">
                <p14:modId xmlns:p14="http://schemas.microsoft.com/office/powerpoint/2010/main" val="3323696670"/>
              </p:ext>
            </p:extLst>
          </p:nvPr>
        </p:nvGraphicFramePr>
        <p:xfrm>
          <a:off x="621506" y="2484437"/>
          <a:ext cx="9144000" cy="4506024"/>
        </p:xfrm>
        <a:graphic>
          <a:graphicData uri="http://schemas.openxmlformats.org/drawingml/2006/table">
            <a:tbl>
              <a:tblPr firstRow="1" bandRow="1">
                <a:tableStyleId>{FABFCF23-3B69-468F-B69F-88F6DE6A72F2}</a:tableStyleId>
              </a:tblPr>
              <a:tblGrid>
                <a:gridCol w="1295400">
                  <a:extLst>
                    <a:ext uri="{9D8B030D-6E8A-4147-A177-3AD203B41FA5}">
                      <a16:colId xmlns:a16="http://schemas.microsoft.com/office/drawing/2014/main" val="3667861026"/>
                    </a:ext>
                  </a:extLst>
                </a:gridCol>
                <a:gridCol w="3505200">
                  <a:extLst>
                    <a:ext uri="{9D8B030D-6E8A-4147-A177-3AD203B41FA5}">
                      <a16:colId xmlns:a16="http://schemas.microsoft.com/office/drawing/2014/main" val="867584370"/>
                    </a:ext>
                  </a:extLst>
                </a:gridCol>
                <a:gridCol w="4343400">
                  <a:extLst>
                    <a:ext uri="{9D8B030D-6E8A-4147-A177-3AD203B41FA5}">
                      <a16:colId xmlns:a16="http://schemas.microsoft.com/office/drawing/2014/main" val="476114531"/>
                    </a:ext>
                  </a:extLst>
                </a:gridCol>
              </a:tblGrid>
              <a:tr h="830326">
                <a:tc>
                  <a:txBody>
                    <a:bodyPr/>
                    <a:lstStyle/>
                    <a:p>
                      <a:r>
                        <a:rPr lang="en-GB" dirty="0">
                          <a:solidFill>
                            <a:srgbClr val="FFFFFF"/>
                          </a:solidFill>
                          <a:effectLst/>
                          <a:latin typeface="Helvetica" pitchFamily="2" charset="0"/>
                        </a:rPr>
                        <a:t>Allergen</a:t>
                      </a:r>
                    </a:p>
                  </a:txBody>
                  <a:tcPr/>
                </a:tc>
                <a:tc>
                  <a:txBody>
                    <a:bodyPr/>
                    <a:lstStyle/>
                    <a:p>
                      <a:r>
                        <a:rPr lang="en-GB" dirty="0">
                          <a:solidFill>
                            <a:srgbClr val="FFFFFF"/>
                          </a:solidFill>
                          <a:effectLst/>
                          <a:latin typeface="Helvetica" pitchFamily="2" charset="0"/>
                        </a:rPr>
                        <a:t>Micronutrients Provided</a:t>
                      </a:r>
                    </a:p>
                    <a:p>
                      <a:endParaRPr lang="en-GB" dirty="0">
                        <a:solidFill>
                          <a:srgbClr val="FFFFFF"/>
                        </a:solidFill>
                        <a:effectLst/>
                        <a:latin typeface="Helvetica" pitchFamily="2" charset="0"/>
                      </a:endParaRPr>
                    </a:p>
                  </a:txBody>
                  <a:tcPr/>
                </a:tc>
                <a:tc>
                  <a:txBody>
                    <a:bodyPr/>
                    <a:lstStyle/>
                    <a:p>
                      <a:r>
                        <a:rPr lang="en-GB" dirty="0">
                          <a:solidFill>
                            <a:srgbClr val="FFFFFF"/>
                          </a:solidFill>
                          <a:effectLst/>
                          <a:latin typeface="Helvetica" pitchFamily="2" charset="0"/>
                        </a:rPr>
                        <a:t>Alternative Foods</a:t>
                      </a:r>
                    </a:p>
                  </a:txBody>
                  <a:tcPr/>
                </a:tc>
                <a:extLst>
                  <a:ext uri="{0D108BD9-81ED-4DB2-BD59-A6C34878D82A}">
                    <a16:rowId xmlns:a16="http://schemas.microsoft.com/office/drawing/2014/main" val="3992721076"/>
                  </a:ext>
                </a:extLst>
              </a:tr>
              <a:tr h="1194443">
                <a:tc>
                  <a:txBody>
                    <a:bodyPr/>
                    <a:lstStyle/>
                    <a:p>
                      <a:r>
                        <a:rPr lang="en-US" dirty="0"/>
                        <a:t>Milk</a:t>
                      </a:r>
                    </a:p>
                  </a:txBody>
                  <a:tcPr/>
                </a:tc>
                <a:tc>
                  <a:txBody>
                    <a:bodyPr/>
                    <a:lstStyle/>
                    <a:p>
                      <a:r>
                        <a:rPr lang="en-GB" sz="1488" kern="1200" dirty="0">
                          <a:solidFill>
                            <a:schemeClr val="dk1"/>
                          </a:solidFill>
                          <a:effectLst/>
                          <a:latin typeface="+mn-lt"/>
                          <a:ea typeface="+mn-ea"/>
                          <a:cs typeface="+mn-cs"/>
                        </a:rPr>
                        <a:t>Vitamin A, vitamin B1, vitamin B2 (riboflavin), vitamin B12, vitamin</a:t>
                      </a:r>
                    </a:p>
                    <a:p>
                      <a:r>
                        <a:rPr lang="en-GB" sz="1488" kern="1200" dirty="0">
                          <a:solidFill>
                            <a:schemeClr val="dk1"/>
                          </a:solidFill>
                          <a:effectLst/>
                          <a:latin typeface="+mn-lt"/>
                          <a:ea typeface="+mn-ea"/>
                          <a:cs typeface="+mn-cs"/>
                        </a:rPr>
                        <a:t>D, vitamin B5 (pantothenic acid), calcium, magnesium, selenium, zinc, potassium, phosphorus</a:t>
                      </a:r>
                    </a:p>
                    <a:p>
                      <a:endParaRPr lang="en-US" dirty="0"/>
                    </a:p>
                  </a:txBody>
                  <a:tcPr/>
                </a:tc>
                <a:tc>
                  <a:txBody>
                    <a:bodyPr/>
                    <a:lstStyle/>
                    <a:p>
                      <a:r>
                        <a:rPr lang="en-GB" sz="1488" kern="1200" dirty="0">
                          <a:solidFill>
                            <a:schemeClr val="dk1"/>
                          </a:solidFill>
                          <a:effectLst/>
                          <a:latin typeface="+mn-lt"/>
                          <a:ea typeface="+mn-ea"/>
                          <a:cs typeface="+mn-cs"/>
                        </a:rPr>
                        <a:t>Meats, legumes, whole grains, nuts,</a:t>
                      </a:r>
                    </a:p>
                    <a:p>
                      <a:r>
                        <a:rPr lang="en-GB" sz="1488" kern="1200" dirty="0">
                          <a:solidFill>
                            <a:schemeClr val="dk1"/>
                          </a:solidFill>
                          <a:effectLst/>
                          <a:latin typeface="+mn-lt"/>
                          <a:ea typeface="+mn-ea"/>
                          <a:cs typeface="+mn-cs"/>
                        </a:rPr>
                        <a:t>mushrooms, fortified foods/beverages</a:t>
                      </a:r>
                    </a:p>
                    <a:p>
                      <a:r>
                        <a:rPr lang="en-GB" sz="1488" kern="1200" dirty="0">
                          <a:solidFill>
                            <a:schemeClr val="dk1"/>
                          </a:solidFill>
                          <a:effectLst/>
                          <a:latin typeface="+mn-lt"/>
                          <a:ea typeface="+mn-ea"/>
                          <a:cs typeface="+mn-cs"/>
                        </a:rPr>
                        <a:t>(fortified with B vitamins, calcium, and vitamin</a:t>
                      </a:r>
                    </a:p>
                    <a:p>
                      <a:r>
                        <a:rPr lang="en-GB" sz="1488" kern="1200" dirty="0">
                          <a:solidFill>
                            <a:schemeClr val="dk1"/>
                          </a:solidFill>
                          <a:effectLst/>
                          <a:latin typeface="+mn-lt"/>
                          <a:ea typeface="+mn-ea"/>
                          <a:cs typeface="+mn-cs"/>
                        </a:rPr>
                        <a:t>D), fish, bright yellow and orange vegetables</a:t>
                      </a:r>
                    </a:p>
                    <a:p>
                      <a:endParaRPr lang="en-US" dirty="0"/>
                    </a:p>
                  </a:txBody>
                  <a:tcPr/>
                </a:tc>
                <a:extLst>
                  <a:ext uri="{0D108BD9-81ED-4DB2-BD59-A6C34878D82A}">
                    <a16:rowId xmlns:a16="http://schemas.microsoft.com/office/drawing/2014/main" val="2437574390"/>
                  </a:ext>
                </a:extLst>
              </a:tr>
              <a:tr h="902335">
                <a:tc>
                  <a:txBody>
                    <a:bodyPr/>
                    <a:lstStyle/>
                    <a:p>
                      <a:r>
                        <a:rPr lang="en-US" dirty="0"/>
                        <a:t>Soy(a)</a:t>
                      </a:r>
                    </a:p>
                  </a:txBody>
                  <a:tcPr/>
                </a:tc>
                <a:tc>
                  <a:txBody>
                    <a:bodyPr/>
                    <a:lstStyle/>
                    <a:p>
                      <a:r>
                        <a:rPr lang="en-GB" sz="1488" kern="1200" dirty="0">
                          <a:solidFill>
                            <a:schemeClr val="dk1"/>
                          </a:solidFill>
                          <a:effectLst/>
                          <a:latin typeface="+mn-lt"/>
                          <a:ea typeface="+mn-ea"/>
                          <a:cs typeface="+mn-cs"/>
                        </a:rPr>
                        <a:t>Thiamin, vitamin B2 (riboflavin), pyridoxine, folic acid, calcium, phosphorus, magnesium, iron, zinc</a:t>
                      </a:r>
                    </a:p>
                  </a:txBody>
                  <a:tcPr/>
                </a:tc>
                <a:tc>
                  <a:txBody>
                    <a:bodyPr/>
                    <a:lstStyle/>
                    <a:p>
                      <a:r>
                        <a:rPr lang="en-GB" sz="1488" kern="1200" dirty="0">
                          <a:solidFill>
                            <a:schemeClr val="dk1"/>
                          </a:solidFill>
                          <a:effectLst/>
                          <a:latin typeface="+mn-lt"/>
                          <a:ea typeface="+mn-ea"/>
                          <a:cs typeface="+mn-cs"/>
                        </a:rPr>
                        <a:t>Meats, legumes, enriched whole grain bread products, egg, nuts, peas, seeds, milk, dried fruit</a:t>
                      </a:r>
                    </a:p>
                    <a:p>
                      <a:endParaRPr lang="en-US" dirty="0"/>
                    </a:p>
                  </a:txBody>
                  <a:tcPr/>
                </a:tc>
                <a:extLst>
                  <a:ext uri="{0D108BD9-81ED-4DB2-BD59-A6C34878D82A}">
                    <a16:rowId xmlns:a16="http://schemas.microsoft.com/office/drawing/2014/main" val="3785737240"/>
                  </a:ext>
                </a:extLst>
              </a:tr>
              <a:tr h="1194443">
                <a:tc>
                  <a:txBody>
                    <a:bodyPr/>
                    <a:lstStyle/>
                    <a:p>
                      <a:r>
                        <a:rPr lang="en-US" dirty="0"/>
                        <a:t>Wheat</a:t>
                      </a:r>
                    </a:p>
                  </a:txBody>
                  <a:tcPr/>
                </a:tc>
                <a:tc>
                  <a:txBody>
                    <a:bodyPr/>
                    <a:lstStyle/>
                    <a:p>
                      <a:r>
                        <a:rPr lang="en-GB" sz="1488" kern="1200" dirty="0">
                          <a:solidFill>
                            <a:schemeClr val="dk1"/>
                          </a:solidFill>
                          <a:effectLst/>
                          <a:latin typeface="+mn-lt"/>
                          <a:ea typeface="+mn-ea"/>
                          <a:cs typeface="+mn-cs"/>
                        </a:rPr>
                        <a:t>Thiamin, vitamin</a:t>
                      </a:r>
                    </a:p>
                    <a:p>
                      <a:r>
                        <a:rPr lang="en-GB" sz="1488" kern="1200" dirty="0">
                          <a:solidFill>
                            <a:schemeClr val="dk1"/>
                          </a:solidFill>
                          <a:effectLst/>
                          <a:latin typeface="+mn-lt"/>
                          <a:ea typeface="+mn-ea"/>
                          <a:cs typeface="+mn-cs"/>
                        </a:rPr>
                        <a:t>B2 (riboflavin), niacin, iron, zinc, selenium, chromium, folic acid if</a:t>
                      </a:r>
                    </a:p>
                    <a:p>
                      <a:r>
                        <a:rPr lang="en-GB" sz="1488" kern="1200" dirty="0">
                          <a:solidFill>
                            <a:schemeClr val="dk1"/>
                          </a:solidFill>
                          <a:effectLst/>
                          <a:latin typeface="+mn-lt"/>
                          <a:ea typeface="+mn-ea"/>
                          <a:cs typeface="+mn-cs"/>
                        </a:rPr>
                        <a:t>fortified</a:t>
                      </a:r>
                    </a:p>
                    <a:p>
                      <a:endParaRPr lang="en-US" dirty="0"/>
                    </a:p>
                  </a:txBody>
                  <a:tcPr/>
                </a:tc>
                <a:tc>
                  <a:txBody>
                    <a:bodyPr/>
                    <a:lstStyle/>
                    <a:p>
                      <a:r>
                        <a:rPr lang="en-GB" sz="1488" kern="1200" dirty="0">
                          <a:solidFill>
                            <a:schemeClr val="dk1"/>
                          </a:solidFill>
                          <a:effectLst/>
                          <a:latin typeface="+mn-lt"/>
                          <a:ea typeface="+mn-ea"/>
                          <a:cs typeface="+mn-cs"/>
                        </a:rPr>
                        <a:t>Alternative fortified grains (barley, rice, oat, corn, rye, quinoa, amaranth, farina), soybean,</a:t>
                      </a:r>
                    </a:p>
                    <a:p>
                      <a:r>
                        <a:rPr lang="en-GB" sz="1488" kern="1200" dirty="0">
                          <a:solidFill>
                            <a:schemeClr val="dk1"/>
                          </a:solidFill>
                          <a:effectLst/>
                          <a:latin typeface="+mn-lt"/>
                          <a:ea typeface="+mn-ea"/>
                          <a:cs typeface="+mn-cs"/>
                        </a:rPr>
                        <a:t>legumes, egg, milk, nuts, seeds, apples, banana, spinach and potatoes</a:t>
                      </a:r>
                    </a:p>
                    <a:p>
                      <a:endParaRPr lang="en-US" dirty="0"/>
                    </a:p>
                  </a:txBody>
                  <a:tcPr/>
                </a:tc>
                <a:extLst>
                  <a:ext uri="{0D108BD9-81ED-4DB2-BD59-A6C34878D82A}">
                    <a16:rowId xmlns:a16="http://schemas.microsoft.com/office/drawing/2014/main" val="233795394"/>
                  </a:ext>
                </a:extLst>
              </a:tr>
            </a:tbl>
          </a:graphicData>
        </a:graphic>
      </p:graphicFrame>
    </p:spTree>
    <p:extLst>
      <p:ext uri="{BB962C8B-B14F-4D97-AF65-F5344CB8AC3E}">
        <p14:creationId xmlns:p14="http://schemas.microsoft.com/office/powerpoint/2010/main" val="1727465453"/>
      </p:ext>
    </p:extLst>
  </p:cSld>
  <p:clrMapOvr>
    <a:masterClrMapping/>
  </p:clrMapOvr>
  <p:transition spd="slow">
    <p:randomBa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8814-07FB-3242-86C4-225A9008D67A}"/>
              </a:ext>
            </a:extLst>
          </p:cNvPr>
          <p:cNvSpPr>
            <a:spLocks noGrp="1"/>
          </p:cNvSpPr>
          <p:nvPr>
            <p:ph type="title"/>
          </p:nvPr>
        </p:nvSpPr>
        <p:spPr>
          <a:xfrm>
            <a:off x="392906" y="1265237"/>
            <a:ext cx="9813822" cy="1033854"/>
          </a:xfrm>
        </p:spPr>
        <p:txBody>
          <a:bodyPr/>
          <a:lstStyle/>
          <a:p>
            <a:r>
              <a:rPr lang="en-US" dirty="0"/>
              <a:t>Key vitamins &amp; minerals provided by food allergens</a:t>
            </a:r>
          </a:p>
        </p:txBody>
      </p:sp>
      <p:graphicFrame>
        <p:nvGraphicFramePr>
          <p:cNvPr id="5" name="Table 4">
            <a:extLst>
              <a:ext uri="{FF2B5EF4-FFF2-40B4-BE49-F238E27FC236}">
                <a16:creationId xmlns:a16="http://schemas.microsoft.com/office/drawing/2014/main" id="{CA002E29-FFC9-044F-8BE0-4CFEB29BBDD0}"/>
              </a:ext>
            </a:extLst>
          </p:cNvPr>
          <p:cNvGraphicFramePr>
            <a:graphicFrameLocks noGrp="1"/>
          </p:cNvGraphicFramePr>
          <p:nvPr>
            <p:extLst>
              <p:ext uri="{D42A27DB-BD31-4B8C-83A1-F6EECF244321}">
                <p14:modId xmlns:p14="http://schemas.microsoft.com/office/powerpoint/2010/main" val="2667057183"/>
              </p:ext>
            </p:extLst>
          </p:nvPr>
        </p:nvGraphicFramePr>
        <p:xfrm>
          <a:off x="621506" y="2484437"/>
          <a:ext cx="9144000" cy="4183127"/>
        </p:xfrm>
        <a:graphic>
          <a:graphicData uri="http://schemas.openxmlformats.org/drawingml/2006/table">
            <a:tbl>
              <a:tblPr firstRow="1" bandRow="1">
                <a:tableStyleId>{FABFCF23-3B69-468F-B69F-88F6DE6A72F2}</a:tableStyleId>
              </a:tblPr>
              <a:tblGrid>
                <a:gridCol w="1295400">
                  <a:extLst>
                    <a:ext uri="{9D8B030D-6E8A-4147-A177-3AD203B41FA5}">
                      <a16:colId xmlns:a16="http://schemas.microsoft.com/office/drawing/2014/main" val="3667861026"/>
                    </a:ext>
                  </a:extLst>
                </a:gridCol>
                <a:gridCol w="3505200">
                  <a:extLst>
                    <a:ext uri="{9D8B030D-6E8A-4147-A177-3AD203B41FA5}">
                      <a16:colId xmlns:a16="http://schemas.microsoft.com/office/drawing/2014/main" val="867584370"/>
                    </a:ext>
                  </a:extLst>
                </a:gridCol>
                <a:gridCol w="4343400">
                  <a:extLst>
                    <a:ext uri="{9D8B030D-6E8A-4147-A177-3AD203B41FA5}">
                      <a16:colId xmlns:a16="http://schemas.microsoft.com/office/drawing/2014/main" val="476114531"/>
                    </a:ext>
                  </a:extLst>
                </a:gridCol>
              </a:tblGrid>
              <a:tr h="830326">
                <a:tc>
                  <a:txBody>
                    <a:bodyPr/>
                    <a:lstStyle/>
                    <a:p>
                      <a:r>
                        <a:rPr lang="en-GB" dirty="0">
                          <a:solidFill>
                            <a:srgbClr val="FFFFFF"/>
                          </a:solidFill>
                          <a:effectLst/>
                          <a:latin typeface="Helvetica" pitchFamily="2" charset="0"/>
                        </a:rPr>
                        <a:t>Allergen</a:t>
                      </a:r>
                    </a:p>
                  </a:txBody>
                  <a:tcPr/>
                </a:tc>
                <a:tc>
                  <a:txBody>
                    <a:bodyPr/>
                    <a:lstStyle/>
                    <a:p>
                      <a:r>
                        <a:rPr lang="en-GB" dirty="0">
                          <a:solidFill>
                            <a:srgbClr val="FFFFFF"/>
                          </a:solidFill>
                          <a:effectLst/>
                          <a:latin typeface="Helvetica" pitchFamily="2" charset="0"/>
                        </a:rPr>
                        <a:t>Micronutrients Provided</a:t>
                      </a:r>
                    </a:p>
                    <a:p>
                      <a:endParaRPr lang="en-GB" dirty="0">
                        <a:solidFill>
                          <a:srgbClr val="FFFFFF"/>
                        </a:solidFill>
                        <a:effectLst/>
                        <a:latin typeface="Helvetica" pitchFamily="2" charset="0"/>
                      </a:endParaRPr>
                    </a:p>
                  </a:txBody>
                  <a:tcPr/>
                </a:tc>
                <a:tc>
                  <a:txBody>
                    <a:bodyPr/>
                    <a:lstStyle/>
                    <a:p>
                      <a:r>
                        <a:rPr lang="en-GB" dirty="0">
                          <a:solidFill>
                            <a:srgbClr val="FFFFFF"/>
                          </a:solidFill>
                          <a:effectLst/>
                          <a:latin typeface="Helvetica" pitchFamily="2" charset="0"/>
                        </a:rPr>
                        <a:t>Alternative Foods</a:t>
                      </a:r>
                    </a:p>
                  </a:txBody>
                  <a:tcPr/>
                </a:tc>
                <a:extLst>
                  <a:ext uri="{0D108BD9-81ED-4DB2-BD59-A6C34878D82A}">
                    <a16:rowId xmlns:a16="http://schemas.microsoft.com/office/drawing/2014/main" val="3992721076"/>
                  </a:ext>
                </a:extLst>
              </a:tr>
              <a:tr h="1194443">
                <a:tc>
                  <a:txBody>
                    <a:bodyPr/>
                    <a:lstStyle/>
                    <a:p>
                      <a:r>
                        <a:rPr lang="en-US" dirty="0"/>
                        <a:t>Egg</a:t>
                      </a:r>
                    </a:p>
                  </a:txBody>
                  <a:tcPr/>
                </a:tc>
                <a:tc>
                  <a:txBody>
                    <a:bodyPr/>
                    <a:lstStyle/>
                    <a:p>
                      <a:r>
                        <a:rPr lang="en-GB" sz="1488" kern="1200" dirty="0">
                          <a:solidFill>
                            <a:schemeClr val="dk1"/>
                          </a:solidFill>
                          <a:effectLst/>
                          <a:latin typeface="+mn-lt"/>
                          <a:ea typeface="+mn-ea"/>
                          <a:cs typeface="+mn-cs"/>
                        </a:rPr>
                        <a:t>Vitamin B12, vitamin B2 (riboflavin), vitamin B5 (pantothenic acid), biotin, selenium, iron, folic acid, vitamin</a:t>
                      </a:r>
                    </a:p>
                    <a:p>
                      <a:r>
                        <a:rPr lang="en-GB" sz="1488" kern="1200" dirty="0">
                          <a:solidFill>
                            <a:schemeClr val="dk1"/>
                          </a:solidFill>
                          <a:effectLst/>
                          <a:latin typeface="+mn-lt"/>
                          <a:ea typeface="+mn-ea"/>
                          <a:cs typeface="+mn-cs"/>
                        </a:rPr>
                        <a:t>E, chromium</a:t>
                      </a:r>
                    </a:p>
                    <a:p>
                      <a:endParaRPr lang="en-US" dirty="0"/>
                    </a:p>
                  </a:txBody>
                  <a:tcPr/>
                </a:tc>
                <a:tc>
                  <a:txBody>
                    <a:bodyPr/>
                    <a:lstStyle/>
                    <a:p>
                      <a:r>
                        <a:rPr lang="en-GB" sz="1488" kern="1200" dirty="0">
                          <a:solidFill>
                            <a:schemeClr val="dk1"/>
                          </a:solidFill>
                          <a:effectLst/>
                          <a:latin typeface="+mn-lt"/>
                          <a:ea typeface="+mn-ea"/>
                          <a:cs typeface="+mn-cs"/>
                        </a:rPr>
                        <a:t>Meats, legumes, beans, lentils, whole grains,</a:t>
                      </a:r>
                    </a:p>
                    <a:p>
                      <a:r>
                        <a:rPr lang="en-GB" sz="1488" kern="1200" dirty="0">
                          <a:solidFill>
                            <a:schemeClr val="dk1"/>
                          </a:solidFill>
                          <a:effectLst/>
                          <a:latin typeface="+mn-lt"/>
                          <a:ea typeface="+mn-ea"/>
                          <a:cs typeface="+mn-cs"/>
                        </a:rPr>
                        <a:t>nuts, leafy green vegetables, fish, dried fruit</a:t>
                      </a:r>
                    </a:p>
                    <a:p>
                      <a:endParaRPr lang="en-US" dirty="0"/>
                    </a:p>
                  </a:txBody>
                  <a:tcPr/>
                </a:tc>
                <a:extLst>
                  <a:ext uri="{0D108BD9-81ED-4DB2-BD59-A6C34878D82A}">
                    <a16:rowId xmlns:a16="http://schemas.microsoft.com/office/drawing/2014/main" val="2437574390"/>
                  </a:ext>
                </a:extLst>
              </a:tr>
              <a:tr h="902335">
                <a:tc>
                  <a:txBody>
                    <a:bodyPr/>
                    <a:lstStyle/>
                    <a:p>
                      <a:r>
                        <a:rPr lang="en-US" dirty="0"/>
                        <a:t>Peanut/tree nuts</a:t>
                      </a:r>
                    </a:p>
                  </a:txBody>
                  <a:tcPr/>
                </a:tc>
                <a:tc>
                  <a:txBody>
                    <a:bodyPr/>
                    <a:lstStyle/>
                    <a:p>
                      <a:r>
                        <a:rPr lang="en-GB" sz="1488" kern="1200" dirty="0">
                          <a:solidFill>
                            <a:schemeClr val="dk1"/>
                          </a:solidFill>
                          <a:effectLst/>
                          <a:latin typeface="+mn-lt"/>
                          <a:ea typeface="+mn-ea"/>
                          <a:cs typeface="+mn-cs"/>
                        </a:rPr>
                        <a:t>Vitamin E, biotin, copper, folic acid, niacin, magnesium, manganese, chromium</a:t>
                      </a:r>
                    </a:p>
                  </a:txBody>
                  <a:tcPr/>
                </a:tc>
                <a:tc>
                  <a:txBody>
                    <a:bodyPr/>
                    <a:lstStyle/>
                    <a:p>
                      <a:r>
                        <a:rPr lang="en-GB" sz="1488" kern="1200" dirty="0">
                          <a:solidFill>
                            <a:schemeClr val="dk1"/>
                          </a:solidFill>
                          <a:effectLst/>
                          <a:latin typeface="+mn-lt"/>
                          <a:ea typeface="+mn-ea"/>
                          <a:cs typeface="+mn-cs"/>
                        </a:rPr>
                        <a:t>Wholegrains, vegetable oils, soybean, egg, other legumes</a:t>
                      </a:r>
                    </a:p>
                    <a:p>
                      <a:endParaRPr lang="en-US" dirty="0"/>
                    </a:p>
                  </a:txBody>
                  <a:tcPr/>
                </a:tc>
                <a:extLst>
                  <a:ext uri="{0D108BD9-81ED-4DB2-BD59-A6C34878D82A}">
                    <a16:rowId xmlns:a16="http://schemas.microsoft.com/office/drawing/2014/main" val="3785737240"/>
                  </a:ext>
                </a:extLst>
              </a:tr>
              <a:tr h="1194443">
                <a:tc>
                  <a:txBody>
                    <a:bodyPr/>
                    <a:lstStyle/>
                    <a:p>
                      <a:r>
                        <a:rPr lang="en-US" dirty="0"/>
                        <a:t>Fish/ Shellfish</a:t>
                      </a:r>
                    </a:p>
                  </a:txBody>
                  <a:tcPr/>
                </a:tc>
                <a:tc>
                  <a:txBody>
                    <a:bodyPr/>
                    <a:lstStyle/>
                    <a:p>
                      <a:r>
                        <a:rPr lang="en-GB" sz="1488" kern="1200" dirty="0">
                          <a:solidFill>
                            <a:schemeClr val="dk1"/>
                          </a:solidFill>
                          <a:effectLst/>
                          <a:latin typeface="+mn-lt"/>
                          <a:ea typeface="+mn-ea"/>
                          <a:cs typeface="+mn-cs"/>
                        </a:rPr>
                        <a:t>Vitamin B6, vitamin E, niacin,</a:t>
                      </a:r>
                    </a:p>
                    <a:p>
                      <a:r>
                        <a:rPr lang="en-GB" sz="1488" kern="1200" dirty="0">
                          <a:solidFill>
                            <a:schemeClr val="dk1"/>
                          </a:solidFill>
                          <a:effectLst/>
                          <a:latin typeface="+mn-lt"/>
                          <a:ea typeface="+mn-ea"/>
                          <a:cs typeface="+mn-cs"/>
                        </a:rPr>
                        <a:t>phosphorus, selenium, omega 3 fatty acids, folic acid, copper, zinc, potassium, vitamin A</a:t>
                      </a:r>
                    </a:p>
                    <a:p>
                      <a:endParaRPr lang="en-US" dirty="0"/>
                    </a:p>
                  </a:txBody>
                  <a:tcPr/>
                </a:tc>
                <a:tc>
                  <a:txBody>
                    <a:bodyPr/>
                    <a:lstStyle/>
                    <a:p>
                      <a:r>
                        <a:rPr lang="en-GB" sz="1488" kern="1200" dirty="0">
                          <a:solidFill>
                            <a:schemeClr val="dk1"/>
                          </a:solidFill>
                          <a:effectLst/>
                          <a:latin typeface="+mn-lt"/>
                          <a:ea typeface="+mn-ea"/>
                          <a:cs typeface="+mn-cs"/>
                        </a:rPr>
                        <a:t>Fortified wholegrains, meats, oils, soybean, seeds, nuts, milk, egg</a:t>
                      </a:r>
                    </a:p>
                    <a:p>
                      <a:endParaRPr lang="en-US" dirty="0"/>
                    </a:p>
                  </a:txBody>
                  <a:tcPr/>
                </a:tc>
                <a:extLst>
                  <a:ext uri="{0D108BD9-81ED-4DB2-BD59-A6C34878D82A}">
                    <a16:rowId xmlns:a16="http://schemas.microsoft.com/office/drawing/2014/main" val="233795394"/>
                  </a:ext>
                </a:extLst>
              </a:tr>
            </a:tbl>
          </a:graphicData>
        </a:graphic>
      </p:graphicFrame>
    </p:spTree>
    <p:extLst>
      <p:ext uri="{BB962C8B-B14F-4D97-AF65-F5344CB8AC3E}">
        <p14:creationId xmlns:p14="http://schemas.microsoft.com/office/powerpoint/2010/main" val="1944050234"/>
      </p:ext>
    </p:extLst>
  </p:cSld>
  <p:clrMapOvr>
    <a:masterClrMapping/>
  </p:clrMapOvr>
  <p:transition spd="slow">
    <p:randomBa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2C99-CBA5-3E49-8C1B-DD9A8E07EA90}"/>
              </a:ext>
            </a:extLst>
          </p:cNvPr>
          <p:cNvSpPr>
            <a:spLocks noGrp="1"/>
          </p:cNvSpPr>
          <p:nvPr>
            <p:ph type="title"/>
          </p:nvPr>
        </p:nvSpPr>
        <p:spPr/>
        <p:txBody>
          <a:bodyPr/>
          <a:lstStyle/>
          <a:p>
            <a:r>
              <a:rPr lang="en-US" dirty="0"/>
              <a:t>Lactose intolerance</a:t>
            </a:r>
          </a:p>
        </p:txBody>
      </p:sp>
      <p:sp>
        <p:nvSpPr>
          <p:cNvPr id="3" name="Content Placeholder 2">
            <a:extLst>
              <a:ext uri="{FF2B5EF4-FFF2-40B4-BE49-F238E27FC236}">
                <a16:creationId xmlns:a16="http://schemas.microsoft.com/office/drawing/2014/main" id="{B817EA54-DAAF-FA45-8B03-342B2EC40AA8}"/>
              </a:ext>
            </a:extLst>
          </p:cNvPr>
          <p:cNvSpPr>
            <a:spLocks noGrp="1"/>
          </p:cNvSpPr>
          <p:nvPr>
            <p:ph idx="1"/>
          </p:nvPr>
        </p:nvSpPr>
        <p:spPr>
          <a:xfrm>
            <a:off x="373100" y="2865437"/>
            <a:ext cx="9813822" cy="4282661"/>
          </a:xfrm>
        </p:spPr>
        <p:txBody>
          <a:bodyPr>
            <a:normAutofit fontScale="92500" lnSpcReduction="10000"/>
          </a:bodyPr>
          <a:lstStyle/>
          <a:p>
            <a:pPr marL="342900" indent="-342900">
              <a:buFont typeface="Arial" panose="020B0604020202020204" pitchFamily="34" charset="0"/>
              <a:buChar char="•"/>
            </a:pPr>
            <a:r>
              <a:rPr lang="en-GB" dirty="0"/>
              <a:t>Hereditary alactasia is a rare condition in which lactase is completely absent from birth. </a:t>
            </a:r>
          </a:p>
          <a:p>
            <a:pPr marL="342900" indent="-342900">
              <a:buFont typeface="Arial" panose="020B0604020202020204" pitchFamily="34" charset="0"/>
              <a:buChar char="•"/>
            </a:pPr>
            <a:r>
              <a:rPr lang="en-GB" dirty="0"/>
              <a:t>Most individuals who malabsorb lactose possess normal lactase levels as a neonate, but these fall after weaning, leading to deficiency in older children and adults.</a:t>
            </a:r>
          </a:p>
          <a:p>
            <a:pPr marL="342900" indent="-342900">
              <a:buFont typeface="Arial" panose="020B0604020202020204" pitchFamily="34" charset="0"/>
              <a:buChar char="•"/>
            </a:pPr>
            <a:r>
              <a:rPr lang="en-GB" dirty="0"/>
              <a:t>~ 20% of North Europeans and Americans malabsorb lactose, but most are asymptomatic. </a:t>
            </a:r>
          </a:p>
          <a:p>
            <a:pPr marL="342900" indent="-342900">
              <a:buFont typeface="Arial" panose="020B0604020202020204" pitchFamily="34" charset="0"/>
              <a:buChar char="•"/>
            </a:pPr>
            <a:r>
              <a:rPr lang="en-GB" dirty="0"/>
              <a:t>Symptoms of lactose intolerance: abdominal cramps, bloating, flatulence and osmotic diarrhoea.</a:t>
            </a:r>
          </a:p>
          <a:p>
            <a:pPr marL="342900" indent="-342900">
              <a:buFont typeface="Arial" panose="020B0604020202020204" pitchFamily="34" charset="0"/>
              <a:buChar char="•"/>
            </a:pPr>
            <a:r>
              <a:rPr lang="en-GB" dirty="0"/>
              <a:t>Symptoms arise from unabsorbed lactose reaching the colon, where it causes osmotic diarrhoea and where bacterial fermentation releases gas (flatulence and bloating). </a:t>
            </a:r>
          </a:p>
          <a:p>
            <a:pPr marL="342900" indent="-342900">
              <a:buFont typeface="Arial" panose="020B0604020202020204" pitchFamily="34" charset="0"/>
              <a:buChar char="•"/>
            </a:pPr>
            <a:r>
              <a:rPr lang="en-GB" dirty="0"/>
              <a:t>When lactose malabsorbers chronically ingest lactose, colonic bacterial flora adaptation occurs with increased tolerance for lactose.</a:t>
            </a:r>
          </a:p>
          <a:p>
            <a:endParaRPr lang="en-US" dirty="0"/>
          </a:p>
        </p:txBody>
      </p:sp>
      <p:pic>
        <p:nvPicPr>
          <p:cNvPr id="4" name="Picture 3">
            <a:extLst>
              <a:ext uri="{FF2B5EF4-FFF2-40B4-BE49-F238E27FC236}">
                <a16:creationId xmlns:a16="http://schemas.microsoft.com/office/drawing/2014/main" id="{E5F97F3B-F94D-CC40-9CFF-F3AAF279BAAF}"/>
              </a:ext>
            </a:extLst>
          </p:cNvPr>
          <p:cNvPicPr>
            <a:picLocks noChangeAspect="1"/>
          </p:cNvPicPr>
          <p:nvPr/>
        </p:nvPicPr>
        <p:blipFill>
          <a:blip r:embed="rId3"/>
          <a:stretch>
            <a:fillRect/>
          </a:stretch>
        </p:blipFill>
        <p:spPr>
          <a:xfrm>
            <a:off x="7981721" y="454399"/>
            <a:ext cx="2202493" cy="2202493"/>
          </a:xfrm>
          <a:prstGeom prst="rect">
            <a:avLst/>
          </a:prstGeom>
        </p:spPr>
      </p:pic>
    </p:spTree>
    <p:extLst>
      <p:ext uri="{BB962C8B-B14F-4D97-AF65-F5344CB8AC3E}">
        <p14:creationId xmlns:p14="http://schemas.microsoft.com/office/powerpoint/2010/main" val="83282402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2C99-CBA5-3E49-8C1B-DD9A8E07EA90}"/>
              </a:ext>
            </a:extLst>
          </p:cNvPr>
          <p:cNvSpPr>
            <a:spLocks noGrp="1"/>
          </p:cNvSpPr>
          <p:nvPr>
            <p:ph type="title"/>
          </p:nvPr>
        </p:nvSpPr>
        <p:spPr>
          <a:xfrm>
            <a:off x="373100" y="1948019"/>
            <a:ext cx="5582406" cy="1033854"/>
          </a:xfrm>
        </p:spPr>
        <p:txBody>
          <a:bodyPr/>
          <a:lstStyle/>
          <a:p>
            <a:r>
              <a:rPr lang="en-US" dirty="0"/>
              <a:t>Lactose intolerance: Dietary management</a:t>
            </a:r>
          </a:p>
        </p:txBody>
      </p:sp>
      <p:sp>
        <p:nvSpPr>
          <p:cNvPr id="3" name="Content Placeholder 2">
            <a:extLst>
              <a:ext uri="{FF2B5EF4-FFF2-40B4-BE49-F238E27FC236}">
                <a16:creationId xmlns:a16="http://schemas.microsoft.com/office/drawing/2014/main" id="{B817EA54-DAAF-FA45-8B03-342B2EC40AA8}"/>
              </a:ext>
            </a:extLst>
          </p:cNvPr>
          <p:cNvSpPr>
            <a:spLocks noGrp="1"/>
          </p:cNvSpPr>
          <p:nvPr>
            <p:ph idx="1"/>
          </p:nvPr>
        </p:nvSpPr>
        <p:spPr>
          <a:xfrm>
            <a:off x="373100" y="3322637"/>
            <a:ext cx="9849606" cy="3825461"/>
          </a:xfrm>
        </p:spPr>
        <p:txBody>
          <a:bodyPr>
            <a:normAutofit/>
          </a:bodyPr>
          <a:lstStyle/>
          <a:p>
            <a:pPr marL="342900" indent="-342900">
              <a:buFont typeface="Arial" panose="020B0604020202020204" pitchFamily="34" charset="0"/>
              <a:buChar char="•"/>
            </a:pPr>
            <a:r>
              <a:rPr lang="en-GB" dirty="0"/>
              <a:t>Most people will be able to have some yoghurt and cheese (processing naturally reduces lactose content).</a:t>
            </a:r>
          </a:p>
          <a:p>
            <a:pPr marL="342900" indent="-342900">
              <a:buFont typeface="Arial" panose="020B0604020202020204" pitchFamily="34" charset="0"/>
              <a:buChar char="•"/>
            </a:pPr>
            <a:r>
              <a:rPr lang="en-GB" dirty="0"/>
              <a:t>Many will be able to have small amounts of cow’s milk. </a:t>
            </a:r>
          </a:p>
          <a:p>
            <a:pPr marL="342900" indent="-342900">
              <a:buFont typeface="Arial" panose="020B0604020202020204" pitchFamily="34" charset="0"/>
              <a:buChar char="•"/>
            </a:pPr>
            <a:r>
              <a:rPr lang="en-GB" dirty="0"/>
              <a:t>Cooking does not significantly alter the lactose content of milk.</a:t>
            </a:r>
          </a:p>
          <a:p>
            <a:pPr marL="342900" indent="-342900">
              <a:buFont typeface="Arial" panose="020B0604020202020204" pitchFamily="34" charset="0"/>
              <a:buChar char="•"/>
            </a:pPr>
            <a:r>
              <a:rPr lang="en-GB" dirty="0"/>
              <a:t>Lactase enzyme tablets or drops available which some people find helpful.</a:t>
            </a:r>
          </a:p>
          <a:p>
            <a:pPr marL="342900" indent="-342900">
              <a:buFont typeface="Arial" panose="020B0604020202020204" pitchFamily="34" charset="0"/>
              <a:buChar char="•"/>
            </a:pPr>
            <a:r>
              <a:rPr lang="en-GB" dirty="0"/>
              <a:t>Young children, particularly those under 5 years old, who are on a long-term lactose free diet should be referred a dietitian to assess that their diet is nutritionally adequate.</a:t>
            </a:r>
          </a:p>
          <a:p>
            <a:pPr marL="342900" indent="-342900">
              <a:buFont typeface="Arial" panose="020B0604020202020204" pitchFamily="34" charset="0"/>
              <a:buChar char="•"/>
            </a:pPr>
            <a:r>
              <a:rPr lang="en-GB" dirty="0"/>
              <a:t>Calcium and vitamin D supplements should be considered if milk is not being replaced.</a:t>
            </a:r>
            <a:endParaRPr lang="en-US" dirty="0"/>
          </a:p>
        </p:txBody>
      </p:sp>
      <p:pic>
        <p:nvPicPr>
          <p:cNvPr id="5" name="Picture 4">
            <a:extLst>
              <a:ext uri="{FF2B5EF4-FFF2-40B4-BE49-F238E27FC236}">
                <a16:creationId xmlns:a16="http://schemas.microsoft.com/office/drawing/2014/main" id="{BC330A38-F42A-8E44-87AB-B3F382EC1E82}"/>
              </a:ext>
            </a:extLst>
          </p:cNvPr>
          <p:cNvPicPr>
            <a:picLocks noChangeAspect="1"/>
          </p:cNvPicPr>
          <p:nvPr/>
        </p:nvPicPr>
        <p:blipFill rotWithShape="1">
          <a:blip r:embed="rId3"/>
          <a:srcRect r="12727"/>
          <a:stretch/>
        </p:blipFill>
        <p:spPr>
          <a:xfrm>
            <a:off x="6946106" y="579437"/>
            <a:ext cx="2819400" cy="2149793"/>
          </a:xfrm>
          <a:prstGeom prst="rect">
            <a:avLst/>
          </a:prstGeom>
        </p:spPr>
      </p:pic>
    </p:spTree>
    <p:extLst>
      <p:ext uri="{BB962C8B-B14F-4D97-AF65-F5344CB8AC3E}">
        <p14:creationId xmlns:p14="http://schemas.microsoft.com/office/powerpoint/2010/main" val="393581045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EB12-283E-0D41-B69E-56B91C0183D3}"/>
              </a:ext>
            </a:extLst>
          </p:cNvPr>
          <p:cNvSpPr>
            <a:spLocks noGrp="1"/>
          </p:cNvSpPr>
          <p:nvPr>
            <p:ph type="title"/>
          </p:nvPr>
        </p:nvSpPr>
        <p:spPr>
          <a:xfrm>
            <a:off x="373100" y="1948019"/>
            <a:ext cx="6649206" cy="1033854"/>
          </a:xfrm>
        </p:spPr>
        <p:txBody>
          <a:bodyPr/>
          <a:lstStyle/>
          <a:p>
            <a:r>
              <a:rPr lang="en-US" dirty="0"/>
              <a:t>Fructose Intolerance</a:t>
            </a:r>
          </a:p>
        </p:txBody>
      </p:sp>
      <p:sp>
        <p:nvSpPr>
          <p:cNvPr id="3" name="Content Placeholder 2">
            <a:extLst>
              <a:ext uri="{FF2B5EF4-FFF2-40B4-BE49-F238E27FC236}">
                <a16:creationId xmlns:a16="http://schemas.microsoft.com/office/drawing/2014/main" id="{69EF1C37-DE76-5E44-A877-A6157ED674F1}"/>
              </a:ext>
            </a:extLst>
          </p:cNvPr>
          <p:cNvSpPr>
            <a:spLocks noGrp="1"/>
          </p:cNvSpPr>
          <p:nvPr>
            <p:ph idx="1"/>
          </p:nvPr>
        </p:nvSpPr>
        <p:spPr>
          <a:xfrm>
            <a:off x="240506" y="2981873"/>
            <a:ext cx="9753600" cy="4150764"/>
          </a:xfrm>
        </p:spPr>
        <p:txBody>
          <a:bodyPr>
            <a:normAutofit fontScale="92500" lnSpcReduction="20000"/>
          </a:bodyPr>
          <a:lstStyle/>
          <a:p>
            <a:pPr marL="342900" indent="-342900">
              <a:spcBef>
                <a:spcPts val="600"/>
              </a:spcBef>
              <a:buFont typeface="Arial" panose="020B0604020202020204" pitchFamily="34" charset="0"/>
              <a:buChar char="•"/>
            </a:pPr>
            <a:r>
              <a:rPr lang="en-GB" dirty="0"/>
              <a:t>Found in fruits and often added to foods because of its sweet taste. </a:t>
            </a:r>
          </a:p>
          <a:p>
            <a:pPr marL="342900" indent="-342900">
              <a:spcBef>
                <a:spcPts val="600"/>
              </a:spcBef>
              <a:buFont typeface="Arial" panose="020B0604020202020204" pitchFamily="34" charset="0"/>
              <a:buChar char="•"/>
            </a:pPr>
            <a:r>
              <a:rPr lang="en-GB" dirty="0"/>
              <a:t>Absorbed without enzymatic breakdown. </a:t>
            </a:r>
          </a:p>
          <a:p>
            <a:pPr marL="342900" indent="-342900">
              <a:spcBef>
                <a:spcPts val="600"/>
              </a:spcBef>
              <a:buFont typeface="Arial" panose="020B0604020202020204" pitchFamily="34" charset="0"/>
              <a:buChar char="•"/>
            </a:pPr>
            <a:r>
              <a:rPr lang="en-GB" dirty="0"/>
              <a:t>Transported by facilitated diffusion, primarily using the GLUT5 transporter. A glucose‐dependent fructose co‐transporter GLUT2, enhances absorption by solvent drag and passive diffusion.</a:t>
            </a:r>
            <a:endParaRPr lang="en-GB" b="1" u="sng" dirty="0"/>
          </a:p>
          <a:p>
            <a:pPr marL="342900" indent="-342900">
              <a:spcBef>
                <a:spcPts val="600"/>
              </a:spcBef>
              <a:buFont typeface="Arial" panose="020B0604020202020204" pitchFamily="34" charset="0"/>
              <a:buChar char="•"/>
            </a:pPr>
            <a:r>
              <a:rPr lang="en-GB" dirty="0"/>
              <a:t>Thus fructose absorption is stimulated by the co‐ingestion of glucose in a dose dependent manner.</a:t>
            </a:r>
            <a:endParaRPr lang="en-GB" b="1" u="sng" dirty="0"/>
          </a:p>
          <a:p>
            <a:pPr marL="342900" indent="-342900">
              <a:spcBef>
                <a:spcPts val="600"/>
              </a:spcBef>
              <a:buFont typeface="Arial" panose="020B0604020202020204" pitchFamily="34" charset="0"/>
              <a:buChar char="•"/>
            </a:pPr>
            <a:r>
              <a:rPr lang="en-GB" dirty="0"/>
              <a:t>The absorption process is incomplete in some individuals, and can be overloaded if there is excess intestinal luminal fructose, particularly if there is little intestinal luminal glucose. </a:t>
            </a:r>
          </a:p>
          <a:p>
            <a:pPr marL="342900" indent="-342900">
              <a:spcBef>
                <a:spcPts val="600"/>
              </a:spcBef>
              <a:buFont typeface="Arial" panose="020B0604020202020204" pitchFamily="34" charset="0"/>
              <a:buChar char="•"/>
            </a:pPr>
            <a:r>
              <a:rPr lang="en-GB" dirty="0"/>
              <a:t>Any unabsorbed fructose will reach the colon where colonic fermentation leads to gas production and symptoms, similar to those found in lactose malabsorption and IBS.</a:t>
            </a:r>
          </a:p>
          <a:p>
            <a:endParaRPr lang="en-US" dirty="0"/>
          </a:p>
        </p:txBody>
      </p:sp>
      <p:pic>
        <p:nvPicPr>
          <p:cNvPr id="4" name="Picture 3">
            <a:extLst>
              <a:ext uri="{FF2B5EF4-FFF2-40B4-BE49-F238E27FC236}">
                <a16:creationId xmlns:a16="http://schemas.microsoft.com/office/drawing/2014/main" id="{2C8D135C-11AC-994A-99B9-6A5C29D0795E}"/>
              </a:ext>
            </a:extLst>
          </p:cNvPr>
          <p:cNvPicPr>
            <a:picLocks noChangeAspect="1"/>
          </p:cNvPicPr>
          <p:nvPr/>
        </p:nvPicPr>
        <p:blipFill>
          <a:blip r:embed="rId2"/>
          <a:stretch>
            <a:fillRect/>
          </a:stretch>
        </p:blipFill>
        <p:spPr>
          <a:xfrm>
            <a:off x="7024817" y="394193"/>
            <a:ext cx="3123192" cy="2073799"/>
          </a:xfrm>
          <a:prstGeom prst="rect">
            <a:avLst/>
          </a:prstGeom>
        </p:spPr>
      </p:pic>
    </p:spTree>
    <p:extLst>
      <p:ext uri="{BB962C8B-B14F-4D97-AF65-F5344CB8AC3E}">
        <p14:creationId xmlns:p14="http://schemas.microsoft.com/office/powerpoint/2010/main" val="369048430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FFA2-BD7F-0247-8883-C40905EBD5F1}"/>
              </a:ext>
            </a:extLst>
          </p:cNvPr>
          <p:cNvSpPr>
            <a:spLocks noGrp="1"/>
          </p:cNvSpPr>
          <p:nvPr>
            <p:ph type="title"/>
          </p:nvPr>
        </p:nvSpPr>
        <p:spPr>
          <a:xfrm>
            <a:off x="399620" y="1743395"/>
            <a:ext cx="4896606" cy="1033854"/>
          </a:xfrm>
        </p:spPr>
        <p:txBody>
          <a:bodyPr/>
          <a:lstStyle/>
          <a:p>
            <a:r>
              <a:rPr lang="en-US" dirty="0"/>
              <a:t>Food intolerance (other/IBS)</a:t>
            </a:r>
          </a:p>
        </p:txBody>
      </p:sp>
      <p:sp>
        <p:nvSpPr>
          <p:cNvPr id="3" name="Content Placeholder 2">
            <a:extLst>
              <a:ext uri="{FF2B5EF4-FFF2-40B4-BE49-F238E27FC236}">
                <a16:creationId xmlns:a16="http://schemas.microsoft.com/office/drawing/2014/main" id="{DE353CCE-38A5-274A-906B-B9C75B2439F4}"/>
              </a:ext>
            </a:extLst>
          </p:cNvPr>
          <p:cNvSpPr>
            <a:spLocks noGrp="1"/>
          </p:cNvSpPr>
          <p:nvPr>
            <p:ph idx="1"/>
          </p:nvPr>
        </p:nvSpPr>
        <p:spPr>
          <a:xfrm>
            <a:off x="373100" y="2981873"/>
            <a:ext cx="8020806" cy="4166225"/>
          </a:xfrm>
        </p:spPr>
        <p:txBody>
          <a:bodyPr>
            <a:normAutofit fontScale="92500" lnSpcReduction="20000"/>
          </a:bodyPr>
          <a:lstStyle/>
          <a:p>
            <a:pPr marL="342900" indent="-342900">
              <a:spcBef>
                <a:spcPts val="600"/>
              </a:spcBef>
              <a:buFont typeface="Arial" panose="020B0604020202020204" pitchFamily="34" charset="0"/>
              <a:buChar char="•"/>
            </a:pPr>
            <a:r>
              <a:rPr lang="en-GB" dirty="0"/>
              <a:t>No immunologically based objective tests to help clarify the presence of food intolerances. </a:t>
            </a:r>
          </a:p>
          <a:p>
            <a:pPr marL="342900" indent="-342900">
              <a:spcBef>
                <a:spcPts val="600"/>
              </a:spcBef>
              <a:buFont typeface="Arial" panose="020B0604020202020204" pitchFamily="34" charset="0"/>
              <a:buChar char="•"/>
            </a:pPr>
            <a:r>
              <a:rPr lang="en-GB" dirty="0"/>
              <a:t>Objective testing requires double‐blind placebo‐controlled food challenging (rarely done). </a:t>
            </a:r>
          </a:p>
          <a:p>
            <a:pPr marL="342900" indent="-342900">
              <a:spcBef>
                <a:spcPts val="600"/>
              </a:spcBef>
              <a:buFont typeface="Arial" panose="020B0604020202020204" pitchFamily="34" charset="0"/>
              <a:buChar char="•"/>
            </a:pPr>
            <a:r>
              <a:rPr lang="en-GB" dirty="0"/>
              <a:t>Individuals whose symptoms improve or resolve with dietary restriction simply continue to avoid those foods. </a:t>
            </a:r>
          </a:p>
          <a:p>
            <a:pPr marL="342900" indent="-342900">
              <a:spcBef>
                <a:spcPts val="600"/>
              </a:spcBef>
              <a:buFont typeface="Arial" panose="020B0604020202020204" pitchFamily="34" charset="0"/>
              <a:buChar char="•"/>
            </a:pPr>
            <a:r>
              <a:rPr lang="en-GB" dirty="0"/>
              <a:t>Often possible to build up tolerance to culprit foods through a period of food exclusion with reintroduction at a later date.</a:t>
            </a:r>
          </a:p>
          <a:p>
            <a:pPr marL="342900" indent="-342900">
              <a:spcBef>
                <a:spcPts val="600"/>
              </a:spcBef>
              <a:buFont typeface="Arial" panose="020B0604020202020204" pitchFamily="34" charset="0"/>
              <a:buChar char="•"/>
            </a:pPr>
            <a:r>
              <a:rPr lang="en-GB" dirty="0"/>
              <a:t>Maintaining tolerance may depend on the quantity of food ingested when it is being reintroduced in a trial‐and‐error fashion.</a:t>
            </a:r>
          </a:p>
          <a:p>
            <a:pPr marL="342900" indent="-342900">
              <a:spcBef>
                <a:spcPts val="600"/>
              </a:spcBef>
              <a:buFont typeface="Arial" panose="020B0604020202020204" pitchFamily="34" charset="0"/>
              <a:buChar char="•"/>
            </a:pPr>
            <a:r>
              <a:rPr lang="en-GB" dirty="0"/>
              <a:t>Individuals complaining of nonspecific abdominal symptoms arising from specific foods tend to be diagnosed as having IBS or other functional gastrointestinal disorders. </a:t>
            </a:r>
            <a:br>
              <a:rPr lang="en-GB" dirty="0"/>
            </a:br>
            <a:endParaRPr lang="en-GB" dirty="0"/>
          </a:p>
          <a:p>
            <a:endParaRPr lang="en-US" dirty="0"/>
          </a:p>
        </p:txBody>
      </p:sp>
      <p:pic>
        <p:nvPicPr>
          <p:cNvPr id="4" name="Picture 3">
            <a:extLst>
              <a:ext uri="{FF2B5EF4-FFF2-40B4-BE49-F238E27FC236}">
                <a16:creationId xmlns:a16="http://schemas.microsoft.com/office/drawing/2014/main" id="{3D32FDD3-A284-1A46-820B-AC4721376328}"/>
              </a:ext>
            </a:extLst>
          </p:cNvPr>
          <p:cNvPicPr>
            <a:picLocks noChangeAspect="1"/>
          </p:cNvPicPr>
          <p:nvPr/>
        </p:nvPicPr>
        <p:blipFill>
          <a:blip r:embed="rId2"/>
          <a:stretch>
            <a:fillRect/>
          </a:stretch>
        </p:blipFill>
        <p:spPr>
          <a:xfrm>
            <a:off x="6793706" y="579437"/>
            <a:ext cx="3684376" cy="1993187"/>
          </a:xfrm>
          <a:prstGeom prst="rect">
            <a:avLst/>
          </a:prstGeom>
        </p:spPr>
      </p:pic>
    </p:spTree>
    <p:extLst>
      <p:ext uri="{BB962C8B-B14F-4D97-AF65-F5344CB8AC3E}">
        <p14:creationId xmlns:p14="http://schemas.microsoft.com/office/powerpoint/2010/main" val="201231885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BB6D-1AF4-7C42-8FEE-E03F47B8D4BC}"/>
              </a:ext>
            </a:extLst>
          </p:cNvPr>
          <p:cNvSpPr>
            <a:spLocks noGrp="1"/>
          </p:cNvSpPr>
          <p:nvPr>
            <p:ph type="title"/>
          </p:nvPr>
        </p:nvSpPr>
        <p:spPr>
          <a:xfrm>
            <a:off x="373100" y="1948019"/>
            <a:ext cx="5125206" cy="1033854"/>
          </a:xfrm>
        </p:spPr>
        <p:txBody>
          <a:bodyPr/>
          <a:lstStyle/>
          <a:p>
            <a:r>
              <a:rPr lang="en-US" dirty="0"/>
              <a:t>Treatment of IBS:</a:t>
            </a:r>
            <a:br>
              <a:rPr lang="en-US" dirty="0"/>
            </a:br>
            <a:r>
              <a:rPr lang="en-US" dirty="0"/>
              <a:t>Low FODMAP diet</a:t>
            </a:r>
          </a:p>
        </p:txBody>
      </p:sp>
      <p:sp>
        <p:nvSpPr>
          <p:cNvPr id="3" name="Content Placeholder 2">
            <a:extLst>
              <a:ext uri="{FF2B5EF4-FFF2-40B4-BE49-F238E27FC236}">
                <a16:creationId xmlns:a16="http://schemas.microsoft.com/office/drawing/2014/main" id="{08B6781C-AC00-B14A-B2EF-7ABD39A05C95}"/>
              </a:ext>
            </a:extLst>
          </p:cNvPr>
          <p:cNvSpPr>
            <a:spLocks noGrp="1"/>
          </p:cNvSpPr>
          <p:nvPr>
            <p:ph idx="1"/>
          </p:nvPr>
        </p:nvSpPr>
        <p:spPr/>
        <p:txBody>
          <a:bodyPr>
            <a:normAutofit/>
          </a:bodyPr>
          <a:lstStyle/>
          <a:p>
            <a:pPr marL="342900" indent="-342900">
              <a:buFont typeface="Arial" panose="020B0604020202020204" pitchFamily="34" charset="0"/>
              <a:buChar char="•"/>
            </a:pPr>
            <a:r>
              <a:rPr lang="en-GB" dirty="0"/>
              <a:t>Low FODMAP (Fermentable Oligo‐Saccharides, Disaccharides, Monosaccharides And Polyols) diet limits the intake of poorly absorbed short chain carbohydrates which would induce luminal distension by promoting osmosis and colonic gas production.</a:t>
            </a:r>
          </a:p>
          <a:p>
            <a:pPr marL="342900" indent="-342900">
              <a:buFont typeface="Arial" panose="020B0604020202020204" pitchFamily="34" charset="0"/>
              <a:buChar char="•"/>
            </a:pPr>
            <a:r>
              <a:rPr lang="en-GB" dirty="0"/>
              <a:t>FODMAPs include fructans (many vegetables, wheat, barley, rye), galactans (beans/pulses), polyols (found in many fruits) lactose, fructose and many artificial sweeteners. </a:t>
            </a:r>
          </a:p>
          <a:p>
            <a:pPr marL="342900" indent="-342900">
              <a:buFont typeface="Arial" panose="020B0604020202020204" pitchFamily="34" charset="0"/>
              <a:buChar char="•"/>
            </a:pPr>
            <a:r>
              <a:rPr lang="en-GB" dirty="0"/>
              <a:t>Controlled trials have shown that IBS symptoms can be improved by following a low FODMAP diet.</a:t>
            </a:r>
            <a:r>
              <a:rPr lang="en-GB" b="1" u="sng" dirty="0"/>
              <a:t> </a:t>
            </a:r>
          </a:p>
          <a:p>
            <a:pPr marL="342900" indent="-342900">
              <a:buFont typeface="Arial" panose="020B0604020202020204" pitchFamily="34" charset="0"/>
              <a:buChar char="•"/>
            </a:pPr>
            <a:r>
              <a:rPr lang="en-GB" dirty="0"/>
              <a:t>Is restrictive and supervision by a trained dietitian is needed.</a:t>
            </a:r>
          </a:p>
          <a:p>
            <a:endParaRPr lang="en-US" dirty="0"/>
          </a:p>
        </p:txBody>
      </p:sp>
      <p:pic>
        <p:nvPicPr>
          <p:cNvPr id="5" name="Picture 4">
            <a:extLst>
              <a:ext uri="{FF2B5EF4-FFF2-40B4-BE49-F238E27FC236}">
                <a16:creationId xmlns:a16="http://schemas.microsoft.com/office/drawing/2014/main" id="{196CB8E2-FB77-1646-9FAE-D9A72FF1941F}"/>
              </a:ext>
            </a:extLst>
          </p:cNvPr>
          <p:cNvPicPr>
            <a:picLocks noChangeAspect="1"/>
          </p:cNvPicPr>
          <p:nvPr/>
        </p:nvPicPr>
        <p:blipFill>
          <a:blip r:embed="rId2"/>
          <a:stretch>
            <a:fillRect/>
          </a:stretch>
        </p:blipFill>
        <p:spPr>
          <a:xfrm>
            <a:off x="6336506" y="786822"/>
            <a:ext cx="3684376" cy="1993187"/>
          </a:xfrm>
          <a:prstGeom prst="rect">
            <a:avLst/>
          </a:prstGeom>
        </p:spPr>
      </p:pic>
    </p:spTree>
    <p:extLst>
      <p:ext uri="{BB962C8B-B14F-4D97-AF65-F5344CB8AC3E}">
        <p14:creationId xmlns:p14="http://schemas.microsoft.com/office/powerpoint/2010/main" val="31179499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dirty="0"/>
              <a:t>Learning Objectives</a:t>
            </a:r>
          </a:p>
        </p:txBody>
      </p:sp>
      <p:sp>
        <p:nvSpPr>
          <p:cNvPr id="3" name="Content Placeholder 2"/>
          <p:cNvSpPr>
            <a:spLocks noGrp="1"/>
          </p:cNvSpPr>
          <p:nvPr>
            <p:ph idx="1"/>
          </p:nvPr>
        </p:nvSpPr>
        <p:spPr>
          <a:xfrm>
            <a:off x="372601" y="2999557"/>
            <a:ext cx="9813822" cy="4133080"/>
          </a:xfrm>
        </p:spPr>
        <p:txBody>
          <a:bodyPr>
            <a:normAutofit lnSpcReduction="10000"/>
          </a:bodyPr>
          <a:lstStyle/>
          <a:p>
            <a:pPr>
              <a:lnSpc>
                <a:spcPct val="100000"/>
              </a:lnSpc>
              <a:spcBef>
                <a:spcPts val="600"/>
              </a:spcBef>
            </a:pPr>
            <a:r>
              <a:rPr lang="en-GB" dirty="0"/>
              <a:t>By the end of the session, you will be able to:</a:t>
            </a:r>
          </a:p>
          <a:p>
            <a:pPr marL="342900" lvl="0" indent="-342900">
              <a:lnSpc>
                <a:spcPct val="100000"/>
              </a:lnSpc>
              <a:spcBef>
                <a:spcPts val="600"/>
              </a:spcBef>
              <a:buFont typeface="Arial" panose="020B0604020202020204" pitchFamily="34" charset="0"/>
              <a:buChar char="•"/>
            </a:pPr>
            <a:r>
              <a:rPr lang="en-GB" dirty="0"/>
              <a:t>Identify common food allergens in the UK and know how to identify allergens on food labelling.</a:t>
            </a:r>
          </a:p>
          <a:p>
            <a:pPr marL="342900" indent="-342900">
              <a:lnSpc>
                <a:spcPct val="100000"/>
              </a:lnSpc>
              <a:spcBef>
                <a:spcPts val="600"/>
              </a:spcBef>
              <a:buFont typeface="Arial" panose="020B0604020202020204" pitchFamily="34" charset="0"/>
              <a:buChar char="•"/>
            </a:pPr>
            <a:r>
              <a:rPr lang="en-GB" dirty="0"/>
              <a:t>State other potential derivatives and foods made with common allergens that can trigger allergic reactions.</a:t>
            </a:r>
          </a:p>
          <a:p>
            <a:pPr marL="342900" indent="-342900">
              <a:lnSpc>
                <a:spcPct val="100000"/>
              </a:lnSpc>
              <a:spcBef>
                <a:spcPts val="600"/>
              </a:spcBef>
              <a:buFont typeface="Arial" panose="020B0604020202020204" pitchFamily="34" charset="0"/>
              <a:buChar char="•"/>
            </a:pPr>
            <a:r>
              <a:rPr lang="en-GB" dirty="0"/>
              <a:t>Explain how clients can be supported to follow allergy/intolerance-free diets.</a:t>
            </a:r>
          </a:p>
          <a:p>
            <a:pPr marL="342900" lvl="0" indent="-342900">
              <a:lnSpc>
                <a:spcPct val="100000"/>
              </a:lnSpc>
              <a:spcBef>
                <a:spcPts val="600"/>
              </a:spcBef>
              <a:buFont typeface="Arial" panose="020B0604020202020204" pitchFamily="34" charset="0"/>
              <a:buChar char="•"/>
            </a:pPr>
            <a:r>
              <a:rPr lang="en-GB" dirty="0"/>
              <a:t>Demonstrate an awareness of the necessity of practising within legal and ethical boundaries of the profession and within limits of own area of expertise </a:t>
            </a:r>
          </a:p>
          <a:p>
            <a:pPr marL="342900" lvl="0" indent="-342900">
              <a:lnSpc>
                <a:spcPct val="100000"/>
              </a:lnSpc>
              <a:spcBef>
                <a:spcPts val="600"/>
              </a:spcBef>
              <a:buFont typeface="Arial" panose="020B0604020202020204" pitchFamily="34" charset="0"/>
              <a:buChar char="•"/>
            </a:pPr>
            <a:r>
              <a:rPr lang="en-GB" dirty="0"/>
              <a:t>Identify nutrients which may be at risk of deficiency in exclusion diets in the management of allergies and intolerances.</a:t>
            </a:r>
          </a:p>
        </p:txBody>
      </p:sp>
    </p:spTree>
    <p:extLst>
      <p:ext uri="{BB962C8B-B14F-4D97-AF65-F5344CB8AC3E}">
        <p14:creationId xmlns:p14="http://schemas.microsoft.com/office/powerpoint/2010/main" val="14960799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Office Theme">
  <a:themeElements>
    <a:clrScheme name="Custom 551">
      <a:dk1>
        <a:sysClr val="windowText" lastClr="000000"/>
      </a:dk1>
      <a:lt1>
        <a:sysClr val="window" lastClr="FFFFFF"/>
      </a:lt1>
      <a:dk2>
        <a:srgbClr val="172934"/>
      </a:dk2>
      <a:lt2>
        <a:srgbClr val="E7E6E6"/>
      </a:lt2>
      <a:accent1>
        <a:srgbClr val="E30613"/>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defRPr sz="1400" dirty="0" err="1" smtClean="0">
            <a:solidFill>
              <a:schemeClr val="tx2"/>
            </a:solidFill>
          </a:defRPr>
        </a:defPPr>
      </a:lstStyle>
    </a:txDef>
  </a:objectDefaults>
  <a:extraClrSchemeLst/>
  <a:extLst>
    <a:ext uri="{05A4C25C-085E-4340-85A3-A5531E510DB2}">
      <thm15:themeFamily xmlns:thm15="http://schemas.microsoft.com/office/thememl/2012/main" name="solent-ppt-template-newlogo-highlander" id="{17CFBF37-C345-4176-826C-AD7628D0E6F6}" vid="{591DBBD7-122E-471C-B62A-F405325F16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9581</TotalTime>
  <Words>3724</Words>
  <Application>Microsoft Office PowerPoint</Application>
  <PresentationFormat>Custom</PresentationFormat>
  <Paragraphs>214</Paragraphs>
  <Slides>28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Helvetica</vt:lpstr>
      <vt:lpstr>Trebuchet MS</vt:lpstr>
      <vt:lpstr>Office Theme</vt:lpstr>
      <vt:lpstr>Management of nutritional allergies &amp; intolerances</vt:lpstr>
      <vt:lpstr>Learning Objectives</vt:lpstr>
      <vt:lpstr>Allergy Vs Intolerance</vt:lpstr>
      <vt:lpstr>Professional boundaries and scope of practice</vt:lpstr>
      <vt:lpstr>Professional boundaries</vt:lpstr>
      <vt:lpstr>Professional boundaries</vt:lpstr>
      <vt:lpstr>Professional boundaries</vt:lpstr>
      <vt:lpstr>Professional boundaries</vt:lpstr>
      <vt:lpstr>Allergies/intolerances: Identifying food sources</vt:lpstr>
      <vt:lpstr>Food labelling: allergens</vt:lpstr>
      <vt:lpstr>allergens labelling</vt:lpstr>
      <vt:lpstr>TASK: Alternative names for allergens</vt:lpstr>
      <vt:lpstr>TASK: Alternative names for allergens</vt:lpstr>
      <vt:lpstr>Allergies/intolerances: management</vt:lpstr>
      <vt:lpstr>Allergy Safety</vt:lpstr>
      <vt:lpstr>Dietary management: allergy prevention</vt:lpstr>
      <vt:lpstr>PowerPoint Presentation</vt:lpstr>
      <vt:lpstr>PowerPoint Presentation</vt:lpstr>
      <vt:lpstr>Infants &amp; CMPA management</vt:lpstr>
      <vt:lpstr>Re‐introducing foods into the diet </vt:lpstr>
      <vt:lpstr>Key vitamins &amp; minerals provided by food allergens</vt:lpstr>
      <vt:lpstr>Key vitamins &amp; minerals provided by food allergens</vt:lpstr>
      <vt:lpstr>Lactose intolerance</vt:lpstr>
      <vt:lpstr>Lactose intolerance: Dietary management</vt:lpstr>
      <vt:lpstr>Fructose Intolerance</vt:lpstr>
      <vt:lpstr>Food intolerance (other/IBS)</vt:lpstr>
      <vt:lpstr>Treatment of IBS: Low FODMAP diet</vt:lpstr>
      <vt:lpstr>Learning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Southampton Solent University</dc:creator>
  <cp:lastModifiedBy>Chris Cashin</cp:lastModifiedBy>
  <cp:revision>409</cp:revision>
  <dcterms:created xsi:type="dcterms:W3CDTF">2017-02-28T18:13:28Z</dcterms:created>
  <dcterms:modified xsi:type="dcterms:W3CDTF">2022-11-30T14:07:32Z</dcterms:modified>
</cp:coreProperties>
</file>