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52"/>
  </p:notesMasterIdLst>
  <p:sldIdLst>
    <p:sldId id="256" r:id="rId2"/>
    <p:sldId id="282" r:id="rId3"/>
    <p:sldId id="281" r:id="rId4"/>
    <p:sldId id="311" r:id="rId5"/>
    <p:sldId id="308" r:id="rId6"/>
    <p:sldId id="309" r:id="rId7"/>
    <p:sldId id="313" r:id="rId8"/>
    <p:sldId id="310" r:id="rId9"/>
    <p:sldId id="305" r:id="rId10"/>
    <p:sldId id="284" r:id="rId11"/>
    <p:sldId id="312" r:id="rId12"/>
    <p:sldId id="315" r:id="rId13"/>
    <p:sldId id="316" r:id="rId14"/>
    <p:sldId id="317" r:id="rId15"/>
    <p:sldId id="314" r:id="rId16"/>
    <p:sldId id="319" r:id="rId17"/>
    <p:sldId id="318" r:id="rId18"/>
    <p:sldId id="285" r:id="rId19"/>
    <p:sldId id="286" r:id="rId20"/>
    <p:sldId id="288" r:id="rId21"/>
    <p:sldId id="290" r:id="rId22"/>
    <p:sldId id="292" r:id="rId23"/>
    <p:sldId id="297" r:id="rId24"/>
    <p:sldId id="299" r:id="rId25"/>
    <p:sldId id="301" r:id="rId26"/>
    <p:sldId id="289" r:id="rId27"/>
    <p:sldId id="272" r:id="rId28"/>
    <p:sldId id="273" r:id="rId29"/>
    <p:sldId id="274" r:id="rId30"/>
    <p:sldId id="275" r:id="rId31"/>
    <p:sldId id="276" r:id="rId32"/>
    <p:sldId id="277" r:id="rId33"/>
    <p:sldId id="278" r:id="rId34"/>
    <p:sldId id="279" r:id="rId35"/>
    <p:sldId id="280" r:id="rId36"/>
    <p:sldId id="307" r:id="rId37"/>
    <p:sldId id="258" r:id="rId38"/>
    <p:sldId id="259" r:id="rId39"/>
    <p:sldId id="260" r:id="rId40"/>
    <p:sldId id="261" r:id="rId41"/>
    <p:sldId id="268" r:id="rId42"/>
    <p:sldId id="269" r:id="rId43"/>
    <p:sldId id="262" r:id="rId44"/>
    <p:sldId id="263" r:id="rId45"/>
    <p:sldId id="264" r:id="rId46"/>
    <p:sldId id="267" r:id="rId47"/>
    <p:sldId id="265" r:id="rId48"/>
    <p:sldId id="271" r:id="rId49"/>
    <p:sldId id="320" r:id="rId50"/>
    <p:sldId id="304"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7"/>
      </p:cViewPr>
      <p:guideLst>
        <p:guide orient="horz" pos="2160"/>
        <p:guide pos="2880"/>
      </p:guideLst>
    </p:cSldViewPr>
  </p:slideViewPr>
  <p:notesTextViewPr>
    <p:cViewPr>
      <p:scale>
        <a:sx n="1" d="1"/>
        <a:sy n="1" d="1"/>
      </p:scale>
      <p:origin x="0" y="0"/>
    </p:cViewPr>
  </p:notesTextViewPr>
  <p:sorterViewPr>
    <p:cViewPr>
      <p:scale>
        <a:sx n="100" d="100"/>
        <a:sy n="100" d="100"/>
      </p:scale>
      <p:origin x="0" y="-1157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755103-8913-4D1B-AF68-826B70894147}" type="datetimeFigureOut">
              <a:rPr lang="en-GB" smtClean="0"/>
              <a:t>11/01/2020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5AA06C-1A24-435D-BCD1-68BAC6623957}" type="slidenum">
              <a:rPr lang="en-GB" smtClean="0"/>
              <a:t>‹#›</a:t>
            </a:fld>
            <a:endParaRPr lang="en-GB"/>
          </a:p>
        </p:txBody>
      </p:sp>
    </p:spTree>
    <p:extLst>
      <p:ext uri="{BB962C8B-B14F-4D97-AF65-F5344CB8AC3E}">
        <p14:creationId xmlns:p14="http://schemas.microsoft.com/office/powerpoint/2010/main" val="463233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5AA06C-1A24-435D-BCD1-68BAC6623957}" type="slidenum">
              <a:rPr lang="en-GB" smtClean="0"/>
              <a:t>27</a:t>
            </a:fld>
            <a:endParaRPr lang="en-GB"/>
          </a:p>
        </p:txBody>
      </p:sp>
    </p:spTree>
    <p:extLst>
      <p:ext uri="{BB962C8B-B14F-4D97-AF65-F5344CB8AC3E}">
        <p14:creationId xmlns:p14="http://schemas.microsoft.com/office/powerpoint/2010/main" val="965561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672065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1064043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1320697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63B74-BD8B-41D5-AFE7-86BFE5A09A49}"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87056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63B74-BD8B-41D5-AFE7-86BFE5A09A49}" type="datetimeFigureOut">
              <a:rPr lang="en-GB" smtClean="0"/>
              <a:t>11/01/2020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163336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63B74-BD8B-41D5-AFE7-86BFE5A09A49}" type="datetimeFigureOut">
              <a:rPr lang="en-GB" smtClean="0"/>
              <a:t>11/01/2020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3327045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63B74-BD8B-41D5-AFE7-86BFE5A09A49}" type="datetimeFigureOut">
              <a:rPr lang="en-GB" smtClean="0"/>
              <a:t>11/01/2020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3946179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63B74-BD8B-41D5-AFE7-86BFE5A09A49}"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017871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63B74-BD8B-41D5-AFE7-86BFE5A09A49}" type="datetimeFigureOut">
              <a:rPr lang="en-GB" smtClean="0"/>
              <a:t>11/01/2020</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781581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1163B74-BD8B-41D5-AFE7-86BFE5A09A49}" type="datetimeFigureOut">
              <a:rPr lang="en-GB" smtClean="0"/>
              <a:t>11/01/2020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4162455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3909617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87427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1958294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17505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853548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6700099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extLst>
      <p:ext uri="{BB962C8B-B14F-4D97-AF65-F5344CB8AC3E}">
        <p14:creationId xmlns:p14="http://schemas.microsoft.com/office/powerpoint/2010/main" val="22455476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163B74-BD8B-41D5-AFE7-86BFE5A09A49}"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89777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1163B74-BD8B-41D5-AFE7-86BFE5A09A49}" type="datetimeFigureOut">
              <a:rPr lang="en-GB" smtClean="0"/>
              <a:t>11/01/2020</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6CCC5A24-4047-4A74-8516-AE4616008FAA}" type="slidenum">
              <a:rPr lang="en-GB" smtClean="0"/>
              <a:t>‹#›</a:t>
            </a:fld>
            <a:endParaRPr lang="en-GB"/>
          </a:p>
        </p:txBody>
      </p:sp>
    </p:spTree>
    <p:extLst>
      <p:ext uri="{BB962C8B-B14F-4D97-AF65-F5344CB8AC3E}">
        <p14:creationId xmlns:p14="http://schemas.microsoft.com/office/powerpoint/2010/main" val="3685180244"/>
      </p:ext>
    </p:extLst>
  </p:cSld>
  <p:clrMap bg1="dk1" tx1="lt1" bg2="dk2" tx2="lt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hyperlink" Target="https://www.hse.gov.uk/pubns/books/index-hsg-ref.htm" TargetMode="External"/><Relationship Id="rId2" Type="http://schemas.openxmlformats.org/officeDocument/2006/relationships/hyperlink" Target="http://www.hse.gov.uk/pubns/books/index-legal-ref.htm" TargetMode="Externa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hyperlink" Target="http://www.hse.gov.uk/stress/standards/index.htm" TargetMode="Externa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hyperlink" Target="http://www.legislation.gov.uk/uksi/1999/3242/contents/made" TargetMode="External"/><Relationship Id="rId2" Type="http://schemas.openxmlformats.org/officeDocument/2006/relationships/hyperlink" Target="http://www.aisolutions.co.uk/Community/Knowledge/Topic/493/900/Management-of-Health-and-Safety-at-Work-Regulations-1999"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1700809"/>
            <a:ext cx="7469535" cy="1944216"/>
          </a:xfrm>
        </p:spPr>
        <p:txBody>
          <a:bodyPr>
            <a:normAutofit fontScale="90000"/>
          </a:bodyPr>
          <a:lstStyle/>
          <a:p>
            <a:pPr marL="182880" indent="0">
              <a:buNone/>
            </a:pPr>
            <a:r>
              <a:rPr lang="en-GB" dirty="0"/>
              <a:t>Managing Health, Safety, Welfare and Risk in Construction</a:t>
            </a:r>
          </a:p>
        </p:txBody>
      </p:sp>
      <p:sp>
        <p:nvSpPr>
          <p:cNvPr id="3" name="Subtitle 2"/>
          <p:cNvSpPr>
            <a:spLocks noGrp="1"/>
          </p:cNvSpPr>
          <p:nvPr>
            <p:ph type="subTitle" idx="1"/>
          </p:nvPr>
        </p:nvSpPr>
        <p:spPr>
          <a:xfrm>
            <a:off x="533400" y="4142046"/>
            <a:ext cx="5118720" cy="2167274"/>
          </a:xfrm>
        </p:spPr>
        <p:txBody>
          <a:bodyPr>
            <a:normAutofit fontScale="92500" lnSpcReduction="20000"/>
          </a:bodyPr>
          <a:lstStyle/>
          <a:p>
            <a:r>
              <a:rPr lang="en-US" sz="2000" b="1" dirty="0">
                <a:solidFill>
                  <a:schemeClr val="tx1">
                    <a:lumMod val="50000"/>
                    <a:lumOff val="50000"/>
                  </a:schemeClr>
                </a:solidFill>
              </a:rPr>
              <a:t>Faculty of Architecture, Computing and Engineering</a:t>
            </a:r>
          </a:p>
          <a:p>
            <a:r>
              <a:rPr lang="en-US" sz="2000" b="1" dirty="0"/>
              <a:t>School of The Built and Natural Environments</a:t>
            </a:r>
          </a:p>
          <a:p>
            <a:endParaRPr lang="en-GB" dirty="0"/>
          </a:p>
          <a:p>
            <a:r>
              <a:rPr lang="en-GB" dirty="0"/>
              <a:t>Dr Deborah Hughes – d.hughes@uwtsd.ac.uk</a:t>
            </a:r>
          </a:p>
        </p:txBody>
      </p:sp>
      <p:pic>
        <p:nvPicPr>
          <p:cNvPr id="4" name="Picture 3">
            <a:extLst>
              <a:ext uri="{FF2B5EF4-FFF2-40B4-BE49-F238E27FC236}">
                <a16:creationId xmlns:a16="http://schemas.microsoft.com/office/drawing/2014/main" id="{C7C30BD3-54E1-41AA-BA44-72DBA730A43D}"/>
              </a:ext>
            </a:extLst>
          </p:cNvPr>
          <p:cNvPicPr>
            <a:picLocks noChangeAspect="1"/>
          </p:cNvPicPr>
          <p:nvPr/>
        </p:nvPicPr>
        <p:blipFill>
          <a:blip r:embed="rId2">
            <a:extLst>
              <a:ext uri="{BEBA8EAE-BF5A-486C-A8C5-ECC9F3942E4B}">
                <a14:imgProps xmlns:a14="http://schemas.microsoft.com/office/drawing/2010/main">
                  <a14:imgLayer r:embed="rId3">
                    <a14:imgEffect>
                      <a14:saturation sat="117000"/>
                    </a14:imgEffect>
                  </a14:imgLayer>
                </a14:imgProps>
              </a:ext>
            </a:extLst>
          </a:blip>
          <a:stretch>
            <a:fillRect/>
          </a:stretch>
        </p:blipFill>
        <p:spPr>
          <a:xfrm>
            <a:off x="5292080" y="459143"/>
            <a:ext cx="3055196" cy="1224136"/>
          </a:xfrm>
          <a:prstGeom prst="rect">
            <a:avLst/>
          </a:prstGeom>
          <a:noFill/>
        </p:spPr>
      </p:pic>
    </p:spTree>
    <p:extLst>
      <p:ext uri="{BB962C8B-B14F-4D97-AF65-F5344CB8AC3E}">
        <p14:creationId xmlns:p14="http://schemas.microsoft.com/office/powerpoint/2010/main" val="2117487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5AAD-2427-4B84-8F45-4B8EA1DB8403}"/>
              </a:ext>
            </a:extLst>
          </p:cNvPr>
          <p:cNvSpPr>
            <a:spLocks noGrp="1"/>
          </p:cNvSpPr>
          <p:nvPr>
            <p:ph type="title"/>
          </p:nvPr>
        </p:nvSpPr>
        <p:spPr/>
        <p:txBody>
          <a:bodyPr/>
          <a:lstStyle/>
          <a:p>
            <a:r>
              <a:rPr lang="en-GB" dirty="0"/>
              <a:t>Module Content </a:t>
            </a:r>
            <a:r>
              <a:rPr lang="en-GB" sz="2000" dirty="0"/>
              <a:t>(Look on Moodle)</a:t>
            </a:r>
          </a:p>
        </p:txBody>
      </p:sp>
      <p:pic>
        <p:nvPicPr>
          <p:cNvPr id="4" name="Content Placeholder 3">
            <a:extLst>
              <a:ext uri="{FF2B5EF4-FFF2-40B4-BE49-F238E27FC236}">
                <a16:creationId xmlns:a16="http://schemas.microsoft.com/office/drawing/2014/main" id="{D39DF1FF-8A37-4F83-92A5-4132E18E10D2}"/>
              </a:ext>
            </a:extLst>
          </p:cNvPr>
          <p:cNvPicPr>
            <a:picLocks noGrp="1" noChangeAspect="1"/>
          </p:cNvPicPr>
          <p:nvPr>
            <p:ph idx="1"/>
          </p:nvPr>
        </p:nvPicPr>
        <p:blipFill rotWithShape="1">
          <a:blip r:embed="rId2"/>
          <a:srcRect l="29755" t="28623" r="28500" b="40129"/>
          <a:stretch/>
        </p:blipFill>
        <p:spPr>
          <a:xfrm>
            <a:off x="323528" y="476672"/>
            <a:ext cx="8379924" cy="3528392"/>
          </a:xfrm>
          <a:prstGeom prst="rect">
            <a:avLst/>
          </a:prstGeom>
        </p:spPr>
      </p:pic>
    </p:spTree>
    <p:extLst>
      <p:ext uri="{BB962C8B-B14F-4D97-AF65-F5344CB8AC3E}">
        <p14:creationId xmlns:p14="http://schemas.microsoft.com/office/powerpoint/2010/main" val="195762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E709-828D-45F1-9904-B5FA484F8170}"/>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3F054E5-F996-47B6-B27A-64AD1DA69A25}"/>
              </a:ext>
            </a:extLst>
          </p:cNvPr>
          <p:cNvSpPr>
            <a:spLocks noGrp="1"/>
          </p:cNvSpPr>
          <p:nvPr>
            <p:ph idx="1"/>
          </p:nvPr>
        </p:nvSpPr>
        <p:spPr/>
        <p:txBody>
          <a:bodyPr>
            <a:noAutofit/>
          </a:bodyPr>
          <a:lstStyle/>
          <a:p>
            <a:r>
              <a:rPr lang="en-GB" sz="2800" dirty="0"/>
              <a:t>What is health and safety?</a:t>
            </a:r>
          </a:p>
          <a:p>
            <a:r>
              <a:rPr lang="en-GB" sz="2800" dirty="0"/>
              <a:t>How safe is the construction industry?</a:t>
            </a:r>
          </a:p>
          <a:p>
            <a:r>
              <a:rPr lang="en-GB" sz="2800" dirty="0"/>
              <a:t>What is the relevant legislation?</a:t>
            </a:r>
          </a:p>
          <a:p>
            <a:r>
              <a:rPr lang="en-GB" sz="2800" dirty="0"/>
              <a:t>Who monitors and enforces health and safety?</a:t>
            </a:r>
          </a:p>
          <a:p>
            <a:r>
              <a:rPr lang="en-GB" sz="2800" dirty="0"/>
              <a:t>What are the main hazards in the construction industry?</a:t>
            </a:r>
          </a:p>
        </p:txBody>
      </p:sp>
    </p:spTree>
    <p:extLst>
      <p:ext uri="{BB962C8B-B14F-4D97-AF65-F5344CB8AC3E}">
        <p14:creationId xmlns:p14="http://schemas.microsoft.com/office/powerpoint/2010/main" val="995513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0481D-B425-4F00-9918-3917AEF00CA4}"/>
              </a:ext>
            </a:extLst>
          </p:cNvPr>
          <p:cNvSpPr>
            <a:spLocks noGrp="1"/>
          </p:cNvSpPr>
          <p:nvPr>
            <p:ph type="ctrTitle"/>
          </p:nvPr>
        </p:nvSpPr>
        <p:spPr/>
        <p:txBody>
          <a:bodyPr/>
          <a:lstStyle/>
          <a:p>
            <a:r>
              <a:rPr lang="en-GB" dirty="0"/>
              <a:t>What is Health and Safety?</a:t>
            </a:r>
          </a:p>
        </p:txBody>
      </p:sp>
      <p:sp>
        <p:nvSpPr>
          <p:cNvPr id="3" name="Subtitle 2">
            <a:extLst>
              <a:ext uri="{FF2B5EF4-FFF2-40B4-BE49-F238E27FC236}">
                <a16:creationId xmlns:a16="http://schemas.microsoft.com/office/drawing/2014/main" id="{C99F8500-E5FE-47EB-B2AF-467681AA4726}"/>
              </a:ext>
            </a:extLst>
          </p:cNvPr>
          <p:cNvSpPr>
            <a:spLocks noGrp="1"/>
          </p:cNvSpPr>
          <p:nvPr>
            <p:ph type="subTitle" idx="1"/>
          </p:nvPr>
        </p:nvSpPr>
        <p:spPr>
          <a:xfrm>
            <a:off x="1259632" y="764704"/>
            <a:ext cx="4954250" cy="1913466"/>
          </a:xfrm>
        </p:spPr>
        <p:txBody>
          <a:bodyPr/>
          <a:lstStyle/>
          <a:p>
            <a:endParaRPr lang="en-GB" dirty="0"/>
          </a:p>
        </p:txBody>
      </p:sp>
      <p:pic>
        <p:nvPicPr>
          <p:cNvPr id="6" name="Picture 5">
            <a:extLst>
              <a:ext uri="{FF2B5EF4-FFF2-40B4-BE49-F238E27FC236}">
                <a16:creationId xmlns:a16="http://schemas.microsoft.com/office/drawing/2014/main" id="{7FAC8B21-CCD2-42AD-BF3C-B785B6F80AC0}"/>
              </a:ext>
            </a:extLst>
          </p:cNvPr>
          <p:cNvPicPr>
            <a:picLocks noChangeAspect="1"/>
          </p:cNvPicPr>
          <p:nvPr/>
        </p:nvPicPr>
        <p:blipFill>
          <a:blip r:embed="rId2"/>
          <a:stretch>
            <a:fillRect/>
          </a:stretch>
        </p:blipFill>
        <p:spPr>
          <a:xfrm>
            <a:off x="611560" y="3657600"/>
            <a:ext cx="3960440" cy="3015875"/>
          </a:xfrm>
          <a:prstGeom prst="rect">
            <a:avLst/>
          </a:prstGeom>
        </p:spPr>
      </p:pic>
      <p:pic>
        <p:nvPicPr>
          <p:cNvPr id="7" name="Picture 6">
            <a:extLst>
              <a:ext uri="{FF2B5EF4-FFF2-40B4-BE49-F238E27FC236}">
                <a16:creationId xmlns:a16="http://schemas.microsoft.com/office/drawing/2014/main" id="{3975AFC2-67F1-4E5D-A07B-C71979E442B1}"/>
              </a:ext>
            </a:extLst>
          </p:cNvPr>
          <p:cNvPicPr>
            <a:picLocks noChangeAspect="1"/>
          </p:cNvPicPr>
          <p:nvPr/>
        </p:nvPicPr>
        <p:blipFill>
          <a:blip r:embed="rId3"/>
          <a:stretch>
            <a:fillRect/>
          </a:stretch>
        </p:blipFill>
        <p:spPr>
          <a:xfrm rot="1535987">
            <a:off x="5288032" y="501870"/>
            <a:ext cx="2800162" cy="2100122"/>
          </a:xfrm>
          <a:prstGeom prst="rect">
            <a:avLst/>
          </a:prstGeom>
        </p:spPr>
      </p:pic>
    </p:spTree>
    <p:extLst>
      <p:ext uri="{BB962C8B-B14F-4D97-AF65-F5344CB8AC3E}">
        <p14:creationId xmlns:p14="http://schemas.microsoft.com/office/powerpoint/2010/main" val="3445642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BB9C-EC53-42F2-BD8A-C11312389E1D}"/>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39CE5DCD-A4F6-4855-AC71-9C954209C7DC}"/>
              </a:ext>
            </a:extLst>
          </p:cNvPr>
          <p:cNvSpPr>
            <a:spLocks noGrp="1"/>
          </p:cNvSpPr>
          <p:nvPr>
            <p:ph idx="1"/>
          </p:nvPr>
        </p:nvSpPr>
        <p:spPr>
          <a:xfrm>
            <a:off x="533400" y="533400"/>
            <a:ext cx="6554867" cy="4335760"/>
          </a:xfrm>
        </p:spPr>
        <p:txBody>
          <a:bodyPr>
            <a:normAutofit lnSpcReduction="10000"/>
          </a:bodyPr>
          <a:lstStyle/>
          <a:p>
            <a:r>
              <a:rPr lang="en-GB" sz="2800" dirty="0"/>
              <a:t>All workers have a right to work in places where risks to their health and safety are properly controlled. Health and safety is about stopping you getting hurt at work or ill through work. Your employer is responsible for health and safety, but you must help.</a:t>
            </a:r>
          </a:p>
          <a:p>
            <a:pPr marL="0" indent="0">
              <a:buNone/>
            </a:pPr>
            <a:endParaRPr lang="en-GB" dirty="0"/>
          </a:p>
          <a:p>
            <a:pPr marL="0" indent="0" algn="r">
              <a:buNone/>
            </a:pPr>
            <a:r>
              <a:rPr lang="en-GB" dirty="0"/>
              <a:t>(HSE, 2009)</a:t>
            </a:r>
          </a:p>
        </p:txBody>
      </p:sp>
    </p:spTree>
    <p:extLst>
      <p:ext uri="{BB962C8B-B14F-4D97-AF65-F5344CB8AC3E}">
        <p14:creationId xmlns:p14="http://schemas.microsoft.com/office/powerpoint/2010/main" val="1145970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B8B9-4FA9-4E4E-821F-A8D621B7853F}"/>
              </a:ext>
            </a:extLst>
          </p:cNvPr>
          <p:cNvSpPr>
            <a:spLocks noGrp="1"/>
          </p:cNvSpPr>
          <p:nvPr>
            <p:ph type="ctrTitle"/>
          </p:nvPr>
        </p:nvSpPr>
        <p:spPr>
          <a:xfrm>
            <a:off x="533400" y="533401"/>
            <a:ext cx="6154713" cy="2247528"/>
          </a:xfrm>
        </p:spPr>
        <p:txBody>
          <a:bodyPr/>
          <a:lstStyle/>
          <a:p>
            <a:r>
              <a:rPr lang="en-GB" dirty="0"/>
              <a:t>Industry Statistics on Health and Safety</a:t>
            </a:r>
          </a:p>
        </p:txBody>
      </p:sp>
      <p:pic>
        <p:nvPicPr>
          <p:cNvPr id="5" name="Picture 4">
            <a:extLst>
              <a:ext uri="{FF2B5EF4-FFF2-40B4-BE49-F238E27FC236}">
                <a16:creationId xmlns:a16="http://schemas.microsoft.com/office/drawing/2014/main" id="{8C04ACF6-4876-4FC8-9968-ABF82A88D36E}"/>
              </a:ext>
            </a:extLst>
          </p:cNvPr>
          <p:cNvPicPr>
            <a:picLocks noChangeAspect="1"/>
          </p:cNvPicPr>
          <p:nvPr/>
        </p:nvPicPr>
        <p:blipFill rotWithShape="1">
          <a:blip r:embed="rId2"/>
          <a:srcRect l="32692" t="17802" r="32867" b="8016"/>
          <a:stretch/>
        </p:blipFill>
        <p:spPr>
          <a:xfrm>
            <a:off x="702561" y="2924944"/>
            <a:ext cx="2673881" cy="3239543"/>
          </a:xfrm>
          <a:prstGeom prst="rect">
            <a:avLst/>
          </a:prstGeom>
        </p:spPr>
      </p:pic>
      <p:sp>
        <p:nvSpPr>
          <p:cNvPr id="3" name="Subtitle 2">
            <a:extLst>
              <a:ext uri="{FF2B5EF4-FFF2-40B4-BE49-F238E27FC236}">
                <a16:creationId xmlns:a16="http://schemas.microsoft.com/office/drawing/2014/main" id="{C604B157-DBDD-4100-90E4-17A359C74F64}"/>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04261117-3149-4FC3-9D00-903A88597B18}"/>
              </a:ext>
            </a:extLst>
          </p:cNvPr>
          <p:cNvPicPr>
            <a:picLocks noChangeAspect="1"/>
          </p:cNvPicPr>
          <p:nvPr/>
        </p:nvPicPr>
        <p:blipFill rotWithShape="1">
          <a:blip r:embed="rId3"/>
          <a:srcRect l="37208" t="13601" r="37186" b="22000"/>
          <a:stretch/>
        </p:blipFill>
        <p:spPr>
          <a:xfrm rot="1426875">
            <a:off x="4601981" y="1891758"/>
            <a:ext cx="3089396" cy="4370628"/>
          </a:xfrm>
          <a:prstGeom prst="rect">
            <a:avLst/>
          </a:prstGeom>
        </p:spPr>
      </p:pic>
    </p:spTree>
    <p:extLst>
      <p:ext uri="{BB962C8B-B14F-4D97-AF65-F5344CB8AC3E}">
        <p14:creationId xmlns:p14="http://schemas.microsoft.com/office/powerpoint/2010/main" val="3671304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83F2-03F6-4AD9-937C-475C3BDD58AA}"/>
              </a:ext>
            </a:extLst>
          </p:cNvPr>
          <p:cNvSpPr>
            <a:spLocks noGrp="1"/>
          </p:cNvSpPr>
          <p:nvPr>
            <p:ph type="title"/>
          </p:nvPr>
        </p:nvSpPr>
        <p:spPr>
          <a:xfrm>
            <a:off x="533400" y="4869160"/>
            <a:ext cx="6554867" cy="1150640"/>
          </a:xfrm>
        </p:spPr>
        <p:txBody>
          <a:bodyPr/>
          <a:lstStyle/>
          <a:p>
            <a:r>
              <a:rPr lang="en-GB" dirty="0"/>
              <a:t>The UK</a:t>
            </a:r>
          </a:p>
        </p:txBody>
      </p:sp>
      <p:pic>
        <p:nvPicPr>
          <p:cNvPr id="4" name="Content Placeholder 3">
            <a:extLst>
              <a:ext uri="{FF2B5EF4-FFF2-40B4-BE49-F238E27FC236}">
                <a16:creationId xmlns:a16="http://schemas.microsoft.com/office/drawing/2014/main" id="{7C82DC90-94BB-48C3-924D-4B1EEFEC1D39}"/>
              </a:ext>
            </a:extLst>
          </p:cNvPr>
          <p:cNvPicPr>
            <a:picLocks noGrp="1" noChangeAspect="1"/>
          </p:cNvPicPr>
          <p:nvPr>
            <p:ph idx="1"/>
          </p:nvPr>
        </p:nvPicPr>
        <p:blipFill rotWithShape="1">
          <a:blip r:embed="rId2"/>
          <a:srcRect l="30853" t="32529" r="38387" b="30364"/>
          <a:stretch/>
        </p:blipFill>
        <p:spPr>
          <a:xfrm>
            <a:off x="971600" y="332656"/>
            <a:ext cx="7003721" cy="4752528"/>
          </a:xfrm>
          <a:prstGeom prst="rect">
            <a:avLst/>
          </a:prstGeom>
        </p:spPr>
      </p:pic>
    </p:spTree>
    <p:extLst>
      <p:ext uri="{BB962C8B-B14F-4D97-AF65-F5344CB8AC3E}">
        <p14:creationId xmlns:p14="http://schemas.microsoft.com/office/powerpoint/2010/main" val="3614893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9295B-3B9C-4BFB-B9E6-7F3C616AF5D6}"/>
              </a:ext>
            </a:extLst>
          </p:cNvPr>
          <p:cNvSpPr>
            <a:spLocks noGrp="1"/>
          </p:cNvSpPr>
          <p:nvPr>
            <p:ph type="title"/>
          </p:nvPr>
        </p:nvSpPr>
        <p:spPr/>
        <p:txBody>
          <a:bodyPr/>
          <a:lstStyle/>
          <a:p>
            <a:r>
              <a:rPr lang="en-GB" dirty="0"/>
              <a:t>Fatalities</a:t>
            </a:r>
          </a:p>
        </p:txBody>
      </p:sp>
      <p:pic>
        <p:nvPicPr>
          <p:cNvPr id="4" name="Content Placeholder 3">
            <a:extLst>
              <a:ext uri="{FF2B5EF4-FFF2-40B4-BE49-F238E27FC236}">
                <a16:creationId xmlns:a16="http://schemas.microsoft.com/office/drawing/2014/main" id="{127F45FA-E5F8-4F4A-BFD5-B13AF3AAC530}"/>
              </a:ext>
            </a:extLst>
          </p:cNvPr>
          <p:cNvPicPr>
            <a:picLocks noGrp="1" noChangeAspect="1"/>
          </p:cNvPicPr>
          <p:nvPr>
            <p:ph idx="1"/>
          </p:nvPr>
        </p:nvPicPr>
        <p:blipFill rotWithShape="1">
          <a:blip r:embed="rId2"/>
          <a:srcRect l="30853" t="38388" r="38387" b="27810"/>
          <a:stretch/>
        </p:blipFill>
        <p:spPr>
          <a:xfrm>
            <a:off x="533400" y="620688"/>
            <a:ext cx="6756586" cy="4176464"/>
          </a:xfrm>
          <a:prstGeom prst="rect">
            <a:avLst/>
          </a:prstGeom>
        </p:spPr>
      </p:pic>
      <p:pic>
        <p:nvPicPr>
          <p:cNvPr id="5" name="Picture 4">
            <a:extLst>
              <a:ext uri="{FF2B5EF4-FFF2-40B4-BE49-F238E27FC236}">
                <a16:creationId xmlns:a16="http://schemas.microsoft.com/office/drawing/2014/main" id="{4853CF14-CDCA-4386-9CD6-43C9344B28DE}"/>
              </a:ext>
            </a:extLst>
          </p:cNvPr>
          <p:cNvPicPr>
            <a:picLocks noChangeAspect="1"/>
          </p:cNvPicPr>
          <p:nvPr/>
        </p:nvPicPr>
        <p:blipFill rotWithShape="1">
          <a:blip r:embed="rId3"/>
          <a:srcRect l="33463" t="24801" r="50000" b="43000"/>
          <a:stretch/>
        </p:blipFill>
        <p:spPr>
          <a:xfrm rot="2461381">
            <a:off x="5923772" y="3391355"/>
            <a:ext cx="2671213" cy="2925613"/>
          </a:xfrm>
          <a:prstGeom prst="rect">
            <a:avLst/>
          </a:prstGeom>
        </p:spPr>
      </p:pic>
    </p:spTree>
    <p:extLst>
      <p:ext uri="{BB962C8B-B14F-4D97-AF65-F5344CB8AC3E}">
        <p14:creationId xmlns:p14="http://schemas.microsoft.com/office/powerpoint/2010/main" val="337508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AFF0-15AB-424C-8E32-39CEE06A3E26}"/>
              </a:ext>
            </a:extLst>
          </p:cNvPr>
          <p:cNvSpPr>
            <a:spLocks noGrp="1"/>
          </p:cNvSpPr>
          <p:nvPr>
            <p:ph type="ctrTitle"/>
          </p:nvPr>
        </p:nvSpPr>
        <p:spPr/>
        <p:txBody>
          <a:bodyPr/>
          <a:lstStyle/>
          <a:p>
            <a:r>
              <a:rPr lang="en-GB" dirty="0"/>
              <a:t>Legislation</a:t>
            </a:r>
          </a:p>
        </p:txBody>
      </p:sp>
      <p:sp>
        <p:nvSpPr>
          <p:cNvPr id="3" name="Subtitle 2">
            <a:extLst>
              <a:ext uri="{FF2B5EF4-FFF2-40B4-BE49-F238E27FC236}">
                <a16:creationId xmlns:a16="http://schemas.microsoft.com/office/drawing/2014/main" id="{50095946-9406-4C1C-9D96-6D5CAD9AF3A1}"/>
              </a:ext>
            </a:extLst>
          </p:cNvPr>
          <p:cNvSpPr>
            <a:spLocks noGrp="1"/>
          </p:cNvSpPr>
          <p:nvPr>
            <p:ph type="subTitle" idx="1"/>
          </p:nvPr>
        </p:nvSpPr>
        <p:spPr/>
        <p:txBody>
          <a:bodyPr/>
          <a:lstStyle/>
          <a:p>
            <a:r>
              <a:rPr lang="en-GB" dirty="0"/>
              <a:t>Definition</a:t>
            </a:r>
          </a:p>
          <a:p>
            <a:r>
              <a:rPr lang="en-GB" b="1" dirty="0"/>
              <a:t>Legislation</a:t>
            </a:r>
            <a:r>
              <a:rPr lang="en-GB" dirty="0"/>
              <a:t> is a </a:t>
            </a:r>
            <a:r>
              <a:rPr lang="en-GB" b="1" dirty="0"/>
              <a:t>law</a:t>
            </a:r>
            <a:r>
              <a:rPr lang="en-GB" dirty="0"/>
              <a:t> or a set of laws that have been passed by Parliament.</a:t>
            </a:r>
          </a:p>
        </p:txBody>
      </p:sp>
    </p:spTree>
    <p:extLst>
      <p:ext uri="{BB962C8B-B14F-4D97-AF65-F5344CB8AC3E}">
        <p14:creationId xmlns:p14="http://schemas.microsoft.com/office/powerpoint/2010/main" val="2625757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C4F0-A98D-4D9E-9626-387C75306357}"/>
              </a:ext>
            </a:extLst>
          </p:cNvPr>
          <p:cNvSpPr>
            <a:spLocks noGrp="1"/>
          </p:cNvSpPr>
          <p:nvPr>
            <p:ph type="ctrTitle"/>
          </p:nvPr>
        </p:nvSpPr>
        <p:spPr/>
        <p:txBody>
          <a:bodyPr/>
          <a:lstStyle/>
          <a:p>
            <a:r>
              <a:rPr lang="en-GB" dirty="0"/>
              <a:t>The Health and Safety at Work Act 1974</a:t>
            </a:r>
          </a:p>
        </p:txBody>
      </p:sp>
      <p:sp>
        <p:nvSpPr>
          <p:cNvPr id="3" name="Subtitle 2">
            <a:extLst>
              <a:ext uri="{FF2B5EF4-FFF2-40B4-BE49-F238E27FC236}">
                <a16:creationId xmlns:a16="http://schemas.microsoft.com/office/drawing/2014/main" id="{559FA87A-3930-40D5-ABC2-76F37EA81C7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74636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541F-871C-4731-B4D4-F45ECADBF99C}"/>
              </a:ext>
            </a:extLst>
          </p:cNvPr>
          <p:cNvSpPr>
            <a:spLocks noGrp="1"/>
          </p:cNvSpPr>
          <p:nvPr>
            <p:ph type="title"/>
          </p:nvPr>
        </p:nvSpPr>
        <p:spPr/>
        <p:txBody>
          <a:bodyPr/>
          <a:lstStyle/>
          <a:p>
            <a:r>
              <a:rPr lang="en-GB" altLang="en-US" dirty="0"/>
              <a:t>Who does it apply to?</a:t>
            </a:r>
            <a:endParaRPr lang="en-GB" dirty="0"/>
          </a:p>
        </p:txBody>
      </p:sp>
      <p:sp>
        <p:nvSpPr>
          <p:cNvPr id="3" name="Content Placeholder 2">
            <a:extLst>
              <a:ext uri="{FF2B5EF4-FFF2-40B4-BE49-F238E27FC236}">
                <a16:creationId xmlns:a16="http://schemas.microsoft.com/office/drawing/2014/main" id="{763C21FA-98DA-4AB7-93B8-93D52E42AB77}"/>
              </a:ext>
            </a:extLst>
          </p:cNvPr>
          <p:cNvSpPr>
            <a:spLocks noGrp="1"/>
          </p:cNvSpPr>
          <p:nvPr>
            <p:ph idx="1"/>
          </p:nvPr>
        </p:nvSpPr>
        <p:spPr>
          <a:xfrm>
            <a:off x="533400" y="533400"/>
            <a:ext cx="7639000" cy="3962400"/>
          </a:xfrm>
        </p:spPr>
        <p:txBody>
          <a:bodyPr>
            <a:normAutofit/>
          </a:bodyPr>
          <a:lstStyle/>
          <a:p>
            <a:pPr>
              <a:defRPr/>
            </a:pPr>
            <a:r>
              <a:rPr lang="en-GB" altLang="en-US" sz="2800" dirty="0"/>
              <a:t>Employers must safeguard, so far as is reasonably practicable, the health, safety and welfare of their employees and others who may be affected by the work activity.</a:t>
            </a:r>
          </a:p>
          <a:p>
            <a:pPr>
              <a:defRPr/>
            </a:pPr>
            <a:r>
              <a:rPr lang="en-GB" altLang="en-US" sz="2800" dirty="0"/>
              <a:t>Applies to all people at work including the self employed, to designers, manufacturers and suppliers.</a:t>
            </a:r>
          </a:p>
        </p:txBody>
      </p:sp>
    </p:spTree>
    <p:extLst>
      <p:ext uri="{BB962C8B-B14F-4D97-AF65-F5344CB8AC3E}">
        <p14:creationId xmlns:p14="http://schemas.microsoft.com/office/powerpoint/2010/main" val="2782048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6748D-46DB-49BB-929C-A28DD1690601}"/>
              </a:ext>
            </a:extLst>
          </p:cNvPr>
          <p:cNvSpPr>
            <a:spLocks noGrp="1"/>
          </p:cNvSpPr>
          <p:nvPr>
            <p:ph type="title"/>
          </p:nvPr>
        </p:nvSpPr>
        <p:spPr/>
        <p:txBody>
          <a:bodyPr/>
          <a:lstStyle/>
          <a:p>
            <a:r>
              <a:rPr lang="en-GB" dirty="0"/>
              <a:t>Duties of Employers</a:t>
            </a:r>
          </a:p>
        </p:txBody>
      </p:sp>
      <p:sp>
        <p:nvSpPr>
          <p:cNvPr id="3" name="Content Placeholder 2">
            <a:extLst>
              <a:ext uri="{FF2B5EF4-FFF2-40B4-BE49-F238E27FC236}">
                <a16:creationId xmlns:a16="http://schemas.microsoft.com/office/drawing/2014/main" id="{3A0180D5-F6DC-42C9-BA04-9699D8C0C50D}"/>
              </a:ext>
            </a:extLst>
          </p:cNvPr>
          <p:cNvSpPr>
            <a:spLocks noGrp="1"/>
          </p:cNvSpPr>
          <p:nvPr>
            <p:ph idx="1"/>
          </p:nvPr>
        </p:nvSpPr>
        <p:spPr>
          <a:xfrm>
            <a:off x="533400" y="533400"/>
            <a:ext cx="6554867" cy="4335760"/>
          </a:xfrm>
        </p:spPr>
        <p:txBody>
          <a:bodyPr>
            <a:normAutofit/>
          </a:bodyPr>
          <a:lstStyle/>
          <a:p>
            <a:pPr>
              <a:lnSpc>
                <a:spcPct val="80000"/>
              </a:lnSpc>
              <a:defRPr/>
            </a:pPr>
            <a:r>
              <a:rPr lang="en-GB" altLang="en-US" sz="2400" dirty="0"/>
              <a:t>To protect the health, safety and welfare of staff.</a:t>
            </a:r>
          </a:p>
          <a:p>
            <a:pPr>
              <a:lnSpc>
                <a:spcPct val="80000"/>
              </a:lnSpc>
              <a:defRPr/>
            </a:pPr>
            <a:r>
              <a:rPr lang="en-GB" altLang="en-US" sz="2400" dirty="0"/>
              <a:t>To provide and maintain safe equipment and safe systems of work.</a:t>
            </a:r>
          </a:p>
          <a:p>
            <a:pPr>
              <a:lnSpc>
                <a:spcPct val="80000"/>
              </a:lnSpc>
              <a:defRPr/>
            </a:pPr>
            <a:r>
              <a:rPr lang="en-GB" altLang="en-US" sz="2400" dirty="0"/>
              <a:t>Safe use correct handling, storage and transport of articles and substances.</a:t>
            </a:r>
          </a:p>
          <a:p>
            <a:pPr>
              <a:lnSpc>
                <a:spcPct val="80000"/>
              </a:lnSpc>
              <a:defRPr/>
            </a:pPr>
            <a:r>
              <a:rPr lang="en-GB" altLang="en-US" sz="2400" dirty="0"/>
              <a:t>Provide a safe workplace with a safe entrance and exit.</a:t>
            </a:r>
          </a:p>
          <a:p>
            <a:r>
              <a:rPr lang="en-GB" altLang="en-US" sz="2400" dirty="0"/>
              <a:t>Most duties are subject to “so far as is reasonably practicable”. </a:t>
            </a:r>
          </a:p>
        </p:txBody>
      </p:sp>
    </p:spTree>
    <p:extLst>
      <p:ext uri="{BB962C8B-B14F-4D97-AF65-F5344CB8AC3E}">
        <p14:creationId xmlns:p14="http://schemas.microsoft.com/office/powerpoint/2010/main" val="1302080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DD08-1C88-4967-951F-D44045EC2129}"/>
              </a:ext>
            </a:extLst>
          </p:cNvPr>
          <p:cNvSpPr>
            <a:spLocks noGrp="1"/>
          </p:cNvSpPr>
          <p:nvPr>
            <p:ph type="title"/>
          </p:nvPr>
        </p:nvSpPr>
        <p:spPr/>
        <p:txBody>
          <a:bodyPr/>
          <a:lstStyle/>
          <a:p>
            <a:r>
              <a:rPr lang="en-GB" dirty="0"/>
              <a:t>Duties of Employers </a:t>
            </a:r>
            <a:r>
              <a:rPr lang="en-GB" dirty="0" err="1"/>
              <a:t>cont</a:t>
            </a:r>
            <a:r>
              <a:rPr lang="en-GB" dirty="0"/>
              <a:t>…</a:t>
            </a:r>
          </a:p>
        </p:txBody>
      </p:sp>
      <p:sp>
        <p:nvSpPr>
          <p:cNvPr id="3" name="Content Placeholder 2">
            <a:extLst>
              <a:ext uri="{FF2B5EF4-FFF2-40B4-BE49-F238E27FC236}">
                <a16:creationId xmlns:a16="http://schemas.microsoft.com/office/drawing/2014/main" id="{7931F842-891C-4DEB-83D4-B2005422306A}"/>
              </a:ext>
            </a:extLst>
          </p:cNvPr>
          <p:cNvSpPr>
            <a:spLocks noGrp="1"/>
          </p:cNvSpPr>
          <p:nvPr>
            <p:ph idx="1"/>
          </p:nvPr>
        </p:nvSpPr>
        <p:spPr>
          <a:xfrm>
            <a:off x="533400" y="533400"/>
            <a:ext cx="6554867" cy="4191744"/>
          </a:xfrm>
        </p:spPr>
        <p:txBody>
          <a:bodyPr>
            <a:noAutofit/>
          </a:bodyPr>
          <a:lstStyle/>
          <a:p>
            <a:pPr>
              <a:lnSpc>
                <a:spcPct val="80000"/>
              </a:lnSpc>
              <a:defRPr/>
            </a:pPr>
            <a:r>
              <a:rPr lang="en-GB" altLang="en-US" sz="2400" dirty="0"/>
              <a:t>Provide information, instruction, training and supervision and necessary </a:t>
            </a:r>
            <a:r>
              <a:rPr lang="en-GB" altLang="en-US" sz="2400" dirty="0" err="1"/>
              <a:t>ppe</a:t>
            </a:r>
            <a:r>
              <a:rPr lang="en-GB" altLang="en-US" sz="2400" dirty="0"/>
              <a:t> free of charge.</a:t>
            </a:r>
          </a:p>
          <a:p>
            <a:pPr>
              <a:lnSpc>
                <a:spcPct val="80000"/>
              </a:lnSpc>
              <a:defRPr/>
            </a:pPr>
            <a:r>
              <a:rPr lang="en-GB" altLang="en-US" sz="2400" dirty="0"/>
              <a:t>Provide a written safety policy (if there are 5 or more staff).</a:t>
            </a:r>
          </a:p>
          <a:p>
            <a:pPr>
              <a:lnSpc>
                <a:spcPct val="80000"/>
              </a:lnSpc>
              <a:defRPr/>
            </a:pPr>
            <a:r>
              <a:rPr lang="en-GB" altLang="en-US" sz="2400" dirty="0"/>
              <a:t>Carry out risk assessments (in writing if 5 or more staff).</a:t>
            </a:r>
          </a:p>
          <a:p>
            <a:pPr>
              <a:lnSpc>
                <a:spcPct val="80000"/>
              </a:lnSpc>
              <a:defRPr/>
            </a:pPr>
            <a:r>
              <a:rPr lang="en-GB" altLang="en-US" sz="2400" dirty="0"/>
              <a:t>provide a health and safety law poster entitled “Health and Safety law: What you should know” displayed in a prominent position and containing details of the enforcing authority.</a:t>
            </a:r>
          </a:p>
        </p:txBody>
      </p:sp>
    </p:spTree>
    <p:extLst>
      <p:ext uri="{BB962C8B-B14F-4D97-AF65-F5344CB8AC3E}">
        <p14:creationId xmlns:p14="http://schemas.microsoft.com/office/powerpoint/2010/main" val="1457890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C8E71-999E-43C3-9E92-93958F410714}"/>
              </a:ext>
            </a:extLst>
          </p:cNvPr>
          <p:cNvSpPr>
            <a:spLocks noGrp="1"/>
          </p:cNvSpPr>
          <p:nvPr>
            <p:ph type="title"/>
          </p:nvPr>
        </p:nvSpPr>
        <p:spPr/>
        <p:txBody>
          <a:bodyPr/>
          <a:lstStyle/>
          <a:p>
            <a:r>
              <a:rPr lang="en-GB" altLang="en-US" dirty="0"/>
              <a:t>Duties of employees</a:t>
            </a:r>
            <a:endParaRPr lang="en-GB" dirty="0"/>
          </a:p>
        </p:txBody>
      </p:sp>
      <p:sp>
        <p:nvSpPr>
          <p:cNvPr id="3" name="Content Placeholder 2">
            <a:extLst>
              <a:ext uri="{FF2B5EF4-FFF2-40B4-BE49-F238E27FC236}">
                <a16:creationId xmlns:a16="http://schemas.microsoft.com/office/drawing/2014/main" id="{F8EA84F1-1766-45E8-BDF1-ADF28CC051BA}"/>
              </a:ext>
            </a:extLst>
          </p:cNvPr>
          <p:cNvSpPr>
            <a:spLocks noGrp="1"/>
          </p:cNvSpPr>
          <p:nvPr>
            <p:ph idx="1"/>
          </p:nvPr>
        </p:nvSpPr>
        <p:spPr/>
        <p:txBody>
          <a:bodyPr>
            <a:noAutofit/>
          </a:bodyPr>
          <a:lstStyle/>
          <a:p>
            <a:pPr>
              <a:lnSpc>
                <a:spcPct val="90000"/>
              </a:lnSpc>
              <a:defRPr/>
            </a:pPr>
            <a:r>
              <a:rPr lang="en-GB" altLang="en-US" sz="2400" dirty="0"/>
              <a:t>“Employee” includes voluntary workers and persons on work experience </a:t>
            </a:r>
          </a:p>
          <a:p>
            <a:pPr>
              <a:lnSpc>
                <a:spcPct val="90000"/>
              </a:lnSpc>
              <a:defRPr/>
            </a:pPr>
            <a:r>
              <a:rPr lang="en-GB" altLang="en-US" sz="2400" dirty="0"/>
              <a:t>Duties:</a:t>
            </a:r>
          </a:p>
          <a:p>
            <a:pPr lvl="1">
              <a:lnSpc>
                <a:spcPct val="90000"/>
              </a:lnSpc>
              <a:defRPr/>
            </a:pPr>
            <a:r>
              <a:rPr lang="en-GB" altLang="en-US" sz="2400" dirty="0"/>
              <a:t>To take care of themselves and others</a:t>
            </a:r>
          </a:p>
          <a:p>
            <a:pPr lvl="1">
              <a:lnSpc>
                <a:spcPct val="90000"/>
              </a:lnSpc>
              <a:defRPr/>
            </a:pPr>
            <a:r>
              <a:rPr lang="en-GB" altLang="en-US" sz="2400" dirty="0"/>
              <a:t>To follow safety advice and instructions</a:t>
            </a:r>
          </a:p>
          <a:p>
            <a:pPr lvl="1">
              <a:lnSpc>
                <a:spcPct val="90000"/>
              </a:lnSpc>
              <a:defRPr/>
            </a:pPr>
            <a:r>
              <a:rPr lang="en-GB" altLang="en-US" sz="2400" dirty="0"/>
              <a:t>Not interfere with any safety device</a:t>
            </a:r>
          </a:p>
          <a:p>
            <a:pPr lvl="1">
              <a:lnSpc>
                <a:spcPct val="90000"/>
              </a:lnSpc>
              <a:defRPr/>
            </a:pPr>
            <a:r>
              <a:rPr lang="en-GB" altLang="en-US" sz="2400" dirty="0"/>
              <a:t>To report accidents</a:t>
            </a:r>
          </a:p>
          <a:p>
            <a:pPr lvl="1">
              <a:lnSpc>
                <a:spcPct val="90000"/>
              </a:lnSpc>
              <a:defRPr/>
            </a:pPr>
            <a:r>
              <a:rPr lang="en-GB" altLang="en-US" sz="2400" dirty="0"/>
              <a:t>To report hazards and risks</a:t>
            </a:r>
            <a:endParaRPr lang="en-GB" sz="2400" dirty="0"/>
          </a:p>
        </p:txBody>
      </p:sp>
    </p:spTree>
    <p:extLst>
      <p:ext uri="{BB962C8B-B14F-4D97-AF65-F5344CB8AC3E}">
        <p14:creationId xmlns:p14="http://schemas.microsoft.com/office/powerpoint/2010/main" val="1056240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4A4A-2C10-496D-91D5-6122CE556CD8}"/>
              </a:ext>
            </a:extLst>
          </p:cNvPr>
          <p:cNvSpPr>
            <a:spLocks noGrp="1"/>
          </p:cNvSpPr>
          <p:nvPr>
            <p:ph type="ctrTitle"/>
          </p:nvPr>
        </p:nvSpPr>
        <p:spPr/>
        <p:txBody>
          <a:bodyPr/>
          <a:lstStyle/>
          <a:p>
            <a:r>
              <a:rPr lang="en-GB" dirty="0"/>
              <a:t>THE CORPORATE MANSLAUGHTER AND</a:t>
            </a:r>
            <a:br>
              <a:rPr lang="en-GB" dirty="0"/>
            </a:br>
            <a:r>
              <a:rPr lang="en-GB" dirty="0"/>
              <a:t>CORPORATE HOMICIDE ACT 2007</a:t>
            </a:r>
          </a:p>
        </p:txBody>
      </p:sp>
      <p:sp>
        <p:nvSpPr>
          <p:cNvPr id="3" name="Subtitle 2">
            <a:extLst>
              <a:ext uri="{FF2B5EF4-FFF2-40B4-BE49-F238E27FC236}">
                <a16:creationId xmlns:a16="http://schemas.microsoft.com/office/drawing/2014/main" id="{AB126FEE-D341-4F74-9763-58EC166ACA1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02206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1C4FB-DE68-4B7F-A87B-60AD6D9053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46C4A8-A028-4EEA-B5B9-45A628C2F326}"/>
              </a:ext>
            </a:extLst>
          </p:cNvPr>
          <p:cNvSpPr>
            <a:spLocks noGrp="1"/>
          </p:cNvSpPr>
          <p:nvPr>
            <p:ph idx="1"/>
          </p:nvPr>
        </p:nvSpPr>
        <p:spPr/>
        <p:txBody>
          <a:bodyPr>
            <a:normAutofit/>
          </a:bodyPr>
          <a:lstStyle/>
          <a:p>
            <a:r>
              <a:rPr lang="en-GB" sz="2800" dirty="0"/>
              <a:t>The Corporate Manslaughter and Corporate Homicide Act 2007 is a landmark in law. For the first time, companies and organisations can be found guilty of corporate manslaughter as a result of serious management failures resulting in a gross breach of a duty of care.</a:t>
            </a:r>
          </a:p>
        </p:txBody>
      </p:sp>
    </p:spTree>
    <p:extLst>
      <p:ext uri="{BB962C8B-B14F-4D97-AF65-F5344CB8AC3E}">
        <p14:creationId xmlns:p14="http://schemas.microsoft.com/office/powerpoint/2010/main" val="3205696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D784-666F-4076-A6EB-8C144FBCE039}"/>
              </a:ext>
            </a:extLst>
          </p:cNvPr>
          <p:cNvSpPr>
            <a:spLocks noGrp="1"/>
          </p:cNvSpPr>
          <p:nvPr>
            <p:ph type="ctrTitle"/>
          </p:nvPr>
        </p:nvSpPr>
        <p:spPr/>
        <p:txBody>
          <a:bodyPr/>
          <a:lstStyle/>
          <a:p>
            <a:r>
              <a:rPr lang="en-GB" dirty="0"/>
              <a:t>Regulations</a:t>
            </a:r>
          </a:p>
        </p:txBody>
      </p:sp>
      <p:sp>
        <p:nvSpPr>
          <p:cNvPr id="3" name="Subtitle 2">
            <a:extLst>
              <a:ext uri="{FF2B5EF4-FFF2-40B4-BE49-F238E27FC236}">
                <a16:creationId xmlns:a16="http://schemas.microsoft.com/office/drawing/2014/main" id="{DD1014BD-7285-4B06-AD4F-30F1AE875FBB}"/>
              </a:ext>
            </a:extLst>
          </p:cNvPr>
          <p:cNvSpPr>
            <a:spLocks noGrp="1"/>
          </p:cNvSpPr>
          <p:nvPr>
            <p:ph type="subTitle" idx="1"/>
          </p:nvPr>
        </p:nvSpPr>
        <p:spPr/>
        <p:txBody>
          <a:bodyPr/>
          <a:lstStyle/>
          <a:p>
            <a:r>
              <a:rPr lang="en-GB" dirty="0"/>
              <a:t>Definition</a:t>
            </a:r>
          </a:p>
          <a:p>
            <a:r>
              <a:rPr lang="en-GB" b="1" dirty="0"/>
              <a:t>Regulations</a:t>
            </a:r>
            <a:r>
              <a:rPr lang="en-GB" dirty="0"/>
              <a:t> are rules made by a government or other authority in order to control the way something is done or the way people behave.</a:t>
            </a:r>
          </a:p>
        </p:txBody>
      </p:sp>
    </p:spTree>
    <p:extLst>
      <p:ext uri="{BB962C8B-B14F-4D97-AF65-F5344CB8AC3E}">
        <p14:creationId xmlns:p14="http://schemas.microsoft.com/office/powerpoint/2010/main" val="1569999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29C16-E6CD-4CFC-95EE-EC28326EEFE0}"/>
              </a:ext>
            </a:extLst>
          </p:cNvPr>
          <p:cNvSpPr>
            <a:spLocks noGrp="1"/>
          </p:cNvSpPr>
          <p:nvPr>
            <p:ph type="ctrTitle"/>
          </p:nvPr>
        </p:nvSpPr>
        <p:spPr/>
        <p:txBody>
          <a:bodyPr/>
          <a:lstStyle/>
          <a:p>
            <a:r>
              <a:rPr lang="en-GB" dirty="0"/>
              <a:t>Management of Health and Safety at Work Regulations 1999</a:t>
            </a:r>
          </a:p>
        </p:txBody>
      </p:sp>
      <p:sp>
        <p:nvSpPr>
          <p:cNvPr id="3" name="Subtitle 2">
            <a:extLst>
              <a:ext uri="{FF2B5EF4-FFF2-40B4-BE49-F238E27FC236}">
                <a16:creationId xmlns:a16="http://schemas.microsoft.com/office/drawing/2014/main" id="{11E8EEB3-F8E4-46B1-8909-FE2A8EB63DB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8836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B1B0-6BAF-4BF6-83E5-9B72426E32B8}"/>
              </a:ext>
            </a:extLst>
          </p:cNvPr>
          <p:cNvSpPr>
            <a:spLocks noGrp="1"/>
          </p:cNvSpPr>
          <p:nvPr>
            <p:ph type="title"/>
          </p:nvPr>
        </p:nvSpPr>
        <p:spPr/>
        <p:txBody>
          <a:bodyPr>
            <a:normAutofit fontScale="90000"/>
          </a:bodyPr>
          <a:lstStyle/>
          <a:p>
            <a:r>
              <a:rPr lang="en-GB" dirty="0"/>
              <a:t>Management of Health and Safety at Work Regulations 1999</a:t>
            </a:r>
          </a:p>
        </p:txBody>
      </p:sp>
      <p:sp>
        <p:nvSpPr>
          <p:cNvPr id="3" name="Content Placeholder 2">
            <a:extLst>
              <a:ext uri="{FF2B5EF4-FFF2-40B4-BE49-F238E27FC236}">
                <a16:creationId xmlns:a16="http://schemas.microsoft.com/office/drawing/2014/main" id="{66626D99-785A-460E-AC55-C1D506861988}"/>
              </a:ext>
            </a:extLst>
          </p:cNvPr>
          <p:cNvSpPr>
            <a:spLocks noGrp="1"/>
          </p:cNvSpPr>
          <p:nvPr>
            <p:ph idx="1"/>
          </p:nvPr>
        </p:nvSpPr>
        <p:spPr/>
        <p:txBody>
          <a:bodyPr/>
          <a:lstStyle/>
          <a:p>
            <a:r>
              <a:rPr lang="en-GB" dirty="0"/>
              <a:t>The Regulations were introduced to reinforce the Health and Safety at Work Act 1974. </a:t>
            </a:r>
          </a:p>
          <a:p>
            <a:pPr marL="0" indent="0">
              <a:buNone/>
            </a:pPr>
            <a:endParaRPr lang="en-GB" dirty="0"/>
          </a:p>
          <a:p>
            <a:r>
              <a:rPr lang="en-GB" dirty="0"/>
              <a:t>The Management of Health and Safety at Work Regulations 1999 (MHSWR) places duties on employers and employees including those who are clients, designers, principal contractors or other contractors.</a:t>
            </a:r>
          </a:p>
          <a:p>
            <a:pPr marL="0" indent="0">
              <a:buNone/>
            </a:pPr>
            <a:endParaRPr lang="en-GB" dirty="0"/>
          </a:p>
        </p:txBody>
      </p:sp>
    </p:spTree>
    <p:extLst>
      <p:ext uri="{BB962C8B-B14F-4D97-AF65-F5344CB8AC3E}">
        <p14:creationId xmlns:p14="http://schemas.microsoft.com/office/powerpoint/2010/main" val="26455679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9BCD-B30D-48C8-80D2-2BFBF3C30B96}"/>
              </a:ext>
            </a:extLst>
          </p:cNvPr>
          <p:cNvSpPr>
            <a:spLocks noGrp="1"/>
          </p:cNvSpPr>
          <p:nvPr>
            <p:ph type="title"/>
          </p:nvPr>
        </p:nvSpPr>
        <p:spPr/>
        <p:txBody>
          <a:bodyPr/>
          <a:lstStyle/>
          <a:p>
            <a:r>
              <a:rPr lang="en-GB" dirty="0"/>
              <a:t>Disapplication of these Regulations</a:t>
            </a:r>
          </a:p>
        </p:txBody>
      </p:sp>
      <p:sp>
        <p:nvSpPr>
          <p:cNvPr id="3" name="Content Placeholder 2">
            <a:extLst>
              <a:ext uri="{FF2B5EF4-FFF2-40B4-BE49-F238E27FC236}">
                <a16:creationId xmlns:a16="http://schemas.microsoft.com/office/drawing/2014/main" id="{8E8BEFC2-3351-49AE-881C-94238B0B6EA7}"/>
              </a:ext>
            </a:extLst>
          </p:cNvPr>
          <p:cNvSpPr>
            <a:spLocks noGrp="1"/>
          </p:cNvSpPr>
          <p:nvPr>
            <p:ph idx="1"/>
          </p:nvPr>
        </p:nvSpPr>
        <p:spPr/>
        <p:txBody>
          <a:bodyPr>
            <a:normAutofit fontScale="92500"/>
          </a:bodyPr>
          <a:lstStyle/>
          <a:p>
            <a:r>
              <a:rPr lang="en-GB" dirty="0"/>
              <a:t>2.—(1) These Regulations shall not apply to or in relation to the master or crew of a sea-going ship or to the employer of such persons in respect of the normal ship-board activities of a ship’s crew under the direction of the master. </a:t>
            </a:r>
          </a:p>
          <a:p>
            <a:r>
              <a:rPr lang="en-GB" dirty="0"/>
              <a:t>(2) Regulations 3(4), (5), 10(2) and 19 shall not apply to occasional work or short-term work involving— </a:t>
            </a:r>
          </a:p>
          <a:p>
            <a:r>
              <a:rPr lang="en-GB" dirty="0"/>
              <a:t>(a) domestic service in a private household; or</a:t>
            </a:r>
          </a:p>
          <a:p>
            <a:r>
              <a:rPr lang="en-GB" dirty="0"/>
              <a:t>(b) work regulated as not being harmful, damaging or dangerous to young people in a family undertaking.</a:t>
            </a:r>
          </a:p>
        </p:txBody>
      </p:sp>
    </p:spTree>
    <p:extLst>
      <p:ext uri="{BB962C8B-B14F-4D97-AF65-F5344CB8AC3E}">
        <p14:creationId xmlns:p14="http://schemas.microsoft.com/office/powerpoint/2010/main" val="1987433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0F91-8428-4E73-A856-CE8E2CEBE571}"/>
              </a:ext>
            </a:extLst>
          </p:cNvPr>
          <p:cNvSpPr>
            <a:spLocks noGrp="1"/>
          </p:cNvSpPr>
          <p:nvPr>
            <p:ph type="title"/>
          </p:nvPr>
        </p:nvSpPr>
        <p:spPr/>
        <p:txBody>
          <a:bodyPr/>
          <a:lstStyle/>
          <a:p>
            <a:r>
              <a:rPr lang="en-GB" dirty="0"/>
              <a:t>They require the Employer to:</a:t>
            </a:r>
          </a:p>
        </p:txBody>
      </p:sp>
      <p:sp>
        <p:nvSpPr>
          <p:cNvPr id="3" name="Content Placeholder 2">
            <a:extLst>
              <a:ext uri="{FF2B5EF4-FFF2-40B4-BE49-F238E27FC236}">
                <a16:creationId xmlns:a16="http://schemas.microsoft.com/office/drawing/2014/main" id="{B548BFCA-DB79-4D61-829C-A50F71AEB917}"/>
              </a:ext>
            </a:extLst>
          </p:cNvPr>
          <p:cNvSpPr>
            <a:spLocks noGrp="1"/>
          </p:cNvSpPr>
          <p:nvPr>
            <p:ph idx="1"/>
          </p:nvPr>
        </p:nvSpPr>
        <p:spPr>
          <a:xfrm>
            <a:off x="533400" y="533400"/>
            <a:ext cx="8287072" cy="4263752"/>
          </a:xfrm>
        </p:spPr>
        <p:txBody>
          <a:bodyPr>
            <a:normAutofit/>
          </a:bodyPr>
          <a:lstStyle/>
          <a:p>
            <a:pPr marL="0" indent="0">
              <a:buNone/>
            </a:pPr>
            <a:r>
              <a:rPr lang="en-GB" dirty="0"/>
              <a:t>1.	Undertake an assessment of the risks to health and safety of 	their employees and others who may be affected by their 		work activity. Employers with 5 or more employees should 	record the significant findings of this risk assessment.</a:t>
            </a:r>
          </a:p>
          <a:p>
            <a:pPr marL="0" indent="0">
              <a:buNone/>
            </a:pPr>
            <a:r>
              <a:rPr lang="en-GB" dirty="0"/>
              <a:t>2.	To make appropriate arrangements for managing health &amp; 	safety. Employers of 5 or more should record these 	arrangements.</a:t>
            </a:r>
          </a:p>
          <a:p>
            <a:pPr marL="0" indent="0">
              <a:buNone/>
            </a:pPr>
            <a:r>
              <a:rPr lang="en-GB" dirty="0"/>
              <a:t>3.	Undertake any health surveillance as is necessary regarding 	the employees when it has been determined by the risk 	assessment.</a:t>
            </a:r>
          </a:p>
        </p:txBody>
      </p:sp>
    </p:spTree>
    <p:extLst>
      <p:ext uri="{BB962C8B-B14F-4D97-AF65-F5344CB8AC3E}">
        <p14:creationId xmlns:p14="http://schemas.microsoft.com/office/powerpoint/2010/main" val="2842227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FADE8-EB0E-4BCE-B2AA-DD7D6477CB3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AB240C4-570A-48B7-9488-20CBBBFFAF9A}"/>
              </a:ext>
            </a:extLst>
          </p:cNvPr>
          <p:cNvSpPr>
            <a:spLocks noGrp="1"/>
          </p:cNvSpPr>
          <p:nvPr>
            <p:ph idx="1"/>
          </p:nvPr>
        </p:nvSpPr>
        <p:spPr>
          <a:xfrm>
            <a:off x="533400" y="533400"/>
            <a:ext cx="8071048" cy="4911824"/>
          </a:xfrm>
        </p:spPr>
        <p:txBody>
          <a:bodyPr>
            <a:normAutofit/>
          </a:bodyPr>
          <a:lstStyle/>
          <a:p>
            <a:pPr marL="0" indent="0">
              <a:buNone/>
            </a:pPr>
            <a:r>
              <a:rPr lang="en-GB" dirty="0"/>
              <a:t>4. 	To appoint competent people, preferably their own 	employees, to assist in the above measures. Where there is 	more than one competent person appointed there must be 	adequate co-operation between them.</a:t>
            </a:r>
          </a:p>
          <a:p>
            <a:pPr marL="0" indent="0">
              <a:buNone/>
            </a:pPr>
            <a:r>
              <a:rPr lang="en-GB" dirty="0"/>
              <a:t>5.	Establish procedures to be followed by any employee 	should situations arise which could present serious or 	imminent danger i.e. an evacuation procedure.</a:t>
            </a:r>
          </a:p>
          <a:p>
            <a:pPr marL="0" indent="0">
              <a:buNone/>
            </a:pPr>
            <a:r>
              <a:rPr lang="en-GB" dirty="0"/>
              <a:t>6.	Provide relevant information on health &amp; safety in an 	understandable form.</a:t>
            </a:r>
          </a:p>
          <a:p>
            <a:pPr marL="0" indent="0">
              <a:buNone/>
            </a:pPr>
            <a:r>
              <a:rPr lang="en-GB" dirty="0"/>
              <a:t>7.	Ensure co-operation and co-ordination between employers 	and the self employed sharing a workplace.</a:t>
            </a:r>
          </a:p>
        </p:txBody>
      </p:sp>
    </p:spTree>
    <p:extLst>
      <p:ext uri="{BB962C8B-B14F-4D97-AF65-F5344CB8AC3E}">
        <p14:creationId xmlns:p14="http://schemas.microsoft.com/office/powerpoint/2010/main" val="1741900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12485-2E7C-4102-A1D3-72E479EDA1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1BFB9E-A970-4CE9-AD93-288C08DF247D}"/>
              </a:ext>
            </a:extLst>
          </p:cNvPr>
          <p:cNvSpPr>
            <a:spLocks noGrp="1"/>
          </p:cNvSpPr>
          <p:nvPr>
            <p:ph idx="1"/>
          </p:nvPr>
        </p:nvSpPr>
        <p:spPr/>
        <p:txBody>
          <a:bodyPr/>
          <a:lstStyle/>
          <a:p>
            <a:pPr marL="0" indent="0">
              <a:buNone/>
            </a:pPr>
            <a:r>
              <a:rPr lang="en-GB" dirty="0"/>
              <a:t>8.	Ensure employees are given adequate health 	and safety training and are not given tasks 	beyond their competence or physical 			capabilities.</a:t>
            </a:r>
          </a:p>
          <a:p>
            <a:pPr marL="0" indent="0">
              <a:buNone/>
            </a:pPr>
            <a:r>
              <a:rPr lang="en-GB" dirty="0"/>
              <a:t>9.	Provide temporary workers with the appropriate 	health &amp; safety information to enable them to 	carry out the work safely.</a:t>
            </a:r>
          </a:p>
          <a:p>
            <a:endParaRPr lang="en-GB" dirty="0"/>
          </a:p>
        </p:txBody>
      </p:sp>
    </p:spTree>
    <p:extLst>
      <p:ext uri="{BB962C8B-B14F-4D97-AF65-F5344CB8AC3E}">
        <p14:creationId xmlns:p14="http://schemas.microsoft.com/office/powerpoint/2010/main" val="2689654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A1F85-83FD-4819-9F47-CE4D55ACEF3C}"/>
              </a:ext>
            </a:extLst>
          </p:cNvPr>
          <p:cNvSpPr>
            <a:spLocks noGrp="1"/>
          </p:cNvSpPr>
          <p:nvPr>
            <p:ph type="title"/>
          </p:nvPr>
        </p:nvSpPr>
        <p:spPr/>
        <p:txBody>
          <a:bodyPr/>
          <a:lstStyle/>
          <a:p>
            <a:r>
              <a:rPr lang="en-GB" dirty="0"/>
              <a:t>Employees also have duties to:</a:t>
            </a:r>
          </a:p>
        </p:txBody>
      </p:sp>
      <p:sp>
        <p:nvSpPr>
          <p:cNvPr id="3" name="Content Placeholder 2">
            <a:extLst>
              <a:ext uri="{FF2B5EF4-FFF2-40B4-BE49-F238E27FC236}">
                <a16:creationId xmlns:a16="http://schemas.microsoft.com/office/drawing/2014/main" id="{9DA8D522-1F90-45D9-A873-CF96FB12829E}"/>
              </a:ext>
            </a:extLst>
          </p:cNvPr>
          <p:cNvSpPr>
            <a:spLocks noGrp="1"/>
          </p:cNvSpPr>
          <p:nvPr>
            <p:ph idx="1"/>
          </p:nvPr>
        </p:nvSpPr>
        <p:spPr/>
        <p:txBody>
          <a:bodyPr>
            <a:noAutofit/>
          </a:bodyPr>
          <a:lstStyle/>
          <a:p>
            <a:r>
              <a:rPr lang="en-GB" sz="2400" dirty="0"/>
              <a:t>Report any shortcomings in health &amp; safety arrangements</a:t>
            </a:r>
          </a:p>
          <a:p>
            <a:r>
              <a:rPr lang="en-GB" sz="2400" dirty="0"/>
              <a:t>Report dangerous situations</a:t>
            </a:r>
          </a:p>
          <a:p>
            <a:r>
              <a:rPr lang="en-GB" sz="2400" dirty="0"/>
              <a:t>Use equipment in accordance with training and instruction</a:t>
            </a:r>
          </a:p>
          <a:p>
            <a:r>
              <a:rPr lang="en-GB" sz="2400" dirty="0"/>
              <a:t>Take reasonable care of their own health &amp; safety and those of others who may be affected by their acts or omissions</a:t>
            </a:r>
          </a:p>
        </p:txBody>
      </p:sp>
    </p:spTree>
    <p:extLst>
      <p:ext uri="{BB962C8B-B14F-4D97-AF65-F5344CB8AC3E}">
        <p14:creationId xmlns:p14="http://schemas.microsoft.com/office/powerpoint/2010/main" val="804385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07948-B34F-4BAE-A8C1-30F14001CF1C}"/>
              </a:ext>
            </a:extLst>
          </p:cNvPr>
          <p:cNvSpPr>
            <a:spLocks noGrp="1"/>
          </p:cNvSpPr>
          <p:nvPr>
            <p:ph type="title"/>
          </p:nvPr>
        </p:nvSpPr>
        <p:spPr/>
        <p:txBody>
          <a:bodyPr>
            <a:normAutofit/>
          </a:bodyPr>
          <a:lstStyle/>
          <a:p>
            <a:r>
              <a:rPr lang="en-GB" dirty="0"/>
              <a:t>Amendments</a:t>
            </a:r>
          </a:p>
        </p:txBody>
      </p:sp>
      <p:sp>
        <p:nvSpPr>
          <p:cNvPr id="3" name="Content Placeholder 2">
            <a:extLst>
              <a:ext uri="{FF2B5EF4-FFF2-40B4-BE49-F238E27FC236}">
                <a16:creationId xmlns:a16="http://schemas.microsoft.com/office/drawing/2014/main" id="{C99BB4DB-EABC-44DA-8428-5687184AA21E}"/>
              </a:ext>
            </a:extLst>
          </p:cNvPr>
          <p:cNvSpPr>
            <a:spLocks noGrp="1"/>
          </p:cNvSpPr>
          <p:nvPr>
            <p:ph idx="1"/>
          </p:nvPr>
        </p:nvSpPr>
        <p:spPr>
          <a:xfrm>
            <a:off x="533400" y="533400"/>
            <a:ext cx="7350968" cy="4263752"/>
          </a:xfrm>
        </p:spPr>
        <p:txBody>
          <a:bodyPr>
            <a:noAutofit/>
          </a:bodyPr>
          <a:lstStyle/>
          <a:p>
            <a:r>
              <a:rPr lang="en-GB" sz="2400" dirty="0"/>
              <a:t>The Regulations were amended in October 2003 to remove the civil liability exclusions in the 1999 Regulations and allow:</a:t>
            </a:r>
          </a:p>
          <a:p>
            <a:r>
              <a:rPr lang="en-GB" sz="2400" dirty="0"/>
              <a:t>•Employees to claim damages from their employer in a civil action, where they suffer injury or illness as a result of the employer breaching the 1999 Regulations.</a:t>
            </a:r>
          </a:p>
          <a:p>
            <a:r>
              <a:rPr lang="en-GB" sz="2400" dirty="0"/>
              <a:t>•Employers to bring actions against employees for breaches of their duties under the 1999 Regulations.</a:t>
            </a:r>
          </a:p>
        </p:txBody>
      </p:sp>
    </p:spTree>
    <p:extLst>
      <p:ext uri="{BB962C8B-B14F-4D97-AF65-F5344CB8AC3E}">
        <p14:creationId xmlns:p14="http://schemas.microsoft.com/office/powerpoint/2010/main" val="1317996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82460-CBBB-4C76-B426-CEDC979F7191}"/>
              </a:ext>
            </a:extLst>
          </p:cNvPr>
          <p:cNvSpPr>
            <a:spLocks noGrp="1"/>
          </p:cNvSpPr>
          <p:nvPr>
            <p:ph type="title"/>
          </p:nvPr>
        </p:nvSpPr>
        <p:spPr/>
        <p:txBody>
          <a:bodyPr>
            <a:normAutofit fontScale="90000"/>
          </a:bodyPr>
          <a:lstStyle/>
          <a:p>
            <a:r>
              <a:rPr lang="en-GB" dirty="0"/>
              <a:t>Construction, Design and Maintenance Regulations (2015)</a:t>
            </a:r>
          </a:p>
        </p:txBody>
      </p:sp>
      <p:sp>
        <p:nvSpPr>
          <p:cNvPr id="3" name="Content Placeholder 2">
            <a:extLst>
              <a:ext uri="{FF2B5EF4-FFF2-40B4-BE49-F238E27FC236}">
                <a16:creationId xmlns:a16="http://schemas.microsoft.com/office/drawing/2014/main" id="{B5A54C9D-FD95-48A7-BAEF-1343194F2611}"/>
              </a:ext>
            </a:extLst>
          </p:cNvPr>
          <p:cNvSpPr>
            <a:spLocks noGrp="1"/>
          </p:cNvSpPr>
          <p:nvPr>
            <p:ph idx="1"/>
          </p:nvPr>
        </p:nvSpPr>
        <p:spPr/>
        <p:txBody>
          <a:bodyPr>
            <a:noAutofit/>
          </a:bodyPr>
          <a:lstStyle/>
          <a:p>
            <a:r>
              <a:rPr lang="en-GB" sz="2400" dirty="0"/>
              <a:t>Construction, Design and Maintenance (2015) (CDM) as the name suggests is a regulation that controls working within the construction industry.</a:t>
            </a:r>
          </a:p>
          <a:p>
            <a:r>
              <a:rPr lang="en-GB" sz="2400" dirty="0"/>
              <a:t>CDM addresses many of the duties under MHSWR but MHSWR goes beyond CDM (for example concerning young people and expectant mothers) and additional measures will be needed to comply fully with MHSWR.</a:t>
            </a:r>
          </a:p>
        </p:txBody>
      </p:sp>
    </p:spTree>
    <p:extLst>
      <p:ext uri="{BB962C8B-B14F-4D97-AF65-F5344CB8AC3E}">
        <p14:creationId xmlns:p14="http://schemas.microsoft.com/office/powerpoint/2010/main" val="35297352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39F25-13F1-44B2-859D-C505D693E5CD}"/>
              </a:ext>
            </a:extLst>
          </p:cNvPr>
          <p:cNvSpPr>
            <a:spLocks noGrp="1"/>
          </p:cNvSpPr>
          <p:nvPr>
            <p:ph type="title"/>
          </p:nvPr>
        </p:nvSpPr>
        <p:spPr/>
        <p:txBody>
          <a:bodyPr/>
          <a:lstStyle/>
          <a:p>
            <a:r>
              <a:rPr lang="en-GB" dirty="0"/>
              <a:t>Guidance and ACOPs</a:t>
            </a:r>
          </a:p>
        </p:txBody>
      </p:sp>
      <p:sp>
        <p:nvSpPr>
          <p:cNvPr id="3" name="Content Placeholder 2">
            <a:extLst>
              <a:ext uri="{FF2B5EF4-FFF2-40B4-BE49-F238E27FC236}">
                <a16:creationId xmlns:a16="http://schemas.microsoft.com/office/drawing/2014/main" id="{3AEE6E16-95AA-4C42-924F-37635CB4EA88}"/>
              </a:ext>
            </a:extLst>
          </p:cNvPr>
          <p:cNvSpPr>
            <a:spLocks noGrp="1"/>
          </p:cNvSpPr>
          <p:nvPr>
            <p:ph sz="quarter" idx="13"/>
          </p:nvPr>
        </p:nvSpPr>
        <p:spPr/>
        <p:txBody>
          <a:bodyPr/>
          <a:lstStyle/>
          <a:p>
            <a:r>
              <a:rPr lang="en-GB" sz="2800" dirty="0"/>
              <a:t>HSE publishes guidance (in the form of leaflets, books and on its webpages) </a:t>
            </a:r>
          </a:p>
          <a:p>
            <a:r>
              <a:rPr lang="en-GB" sz="2800" dirty="0"/>
              <a:t>and Approved Codes of Practice(ACOPs).</a:t>
            </a:r>
          </a:p>
          <a:p>
            <a:endParaRPr lang="en-GB" dirty="0"/>
          </a:p>
        </p:txBody>
      </p:sp>
    </p:spTree>
    <p:extLst>
      <p:ext uri="{BB962C8B-B14F-4D97-AF65-F5344CB8AC3E}">
        <p14:creationId xmlns:p14="http://schemas.microsoft.com/office/powerpoint/2010/main" val="11931048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E87B4-7081-4507-8705-FFF352F6FDF3}"/>
              </a:ext>
            </a:extLst>
          </p:cNvPr>
          <p:cNvSpPr>
            <a:spLocks noGrp="1"/>
          </p:cNvSpPr>
          <p:nvPr>
            <p:ph type="title"/>
          </p:nvPr>
        </p:nvSpPr>
        <p:spPr/>
        <p:txBody>
          <a:bodyPr/>
          <a:lstStyle/>
          <a:p>
            <a:r>
              <a:rPr lang="en-GB" dirty="0"/>
              <a:t>Guidance</a:t>
            </a:r>
          </a:p>
        </p:txBody>
      </p:sp>
      <p:sp>
        <p:nvSpPr>
          <p:cNvPr id="3" name="Content Placeholder 2">
            <a:extLst>
              <a:ext uri="{FF2B5EF4-FFF2-40B4-BE49-F238E27FC236}">
                <a16:creationId xmlns:a16="http://schemas.microsoft.com/office/drawing/2014/main" id="{51A284AB-14A4-4E2C-BC15-5AADAF965AD1}"/>
              </a:ext>
            </a:extLst>
          </p:cNvPr>
          <p:cNvSpPr>
            <a:spLocks noGrp="1"/>
          </p:cNvSpPr>
          <p:nvPr>
            <p:ph sz="quarter" idx="13"/>
          </p:nvPr>
        </p:nvSpPr>
        <p:spPr/>
        <p:txBody>
          <a:bodyPr>
            <a:normAutofit lnSpcReduction="10000"/>
          </a:bodyPr>
          <a:lstStyle/>
          <a:p>
            <a:r>
              <a:rPr lang="en-GB" sz="2800" dirty="0"/>
              <a:t>HSE guidance provides advice to help you understand how to comply with the law; explanations of specific requirements in law; specific technical information or references to further sources of information to help you comply with your legal duties.</a:t>
            </a:r>
          </a:p>
          <a:p>
            <a:pPr marL="45720" indent="0">
              <a:buNone/>
            </a:pPr>
            <a:endParaRPr lang="en-GB" dirty="0"/>
          </a:p>
        </p:txBody>
      </p:sp>
    </p:spTree>
    <p:extLst>
      <p:ext uri="{BB962C8B-B14F-4D97-AF65-F5344CB8AC3E}">
        <p14:creationId xmlns:p14="http://schemas.microsoft.com/office/powerpoint/2010/main" val="3707779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5061-F676-4226-AC25-5042841503AE}"/>
              </a:ext>
            </a:extLst>
          </p:cNvPr>
          <p:cNvSpPr>
            <a:spLocks noGrp="1"/>
          </p:cNvSpPr>
          <p:nvPr>
            <p:ph type="title"/>
          </p:nvPr>
        </p:nvSpPr>
        <p:spPr>
          <a:xfrm>
            <a:off x="1143001" y="4941168"/>
            <a:ext cx="7162800" cy="1185312"/>
          </a:xfrm>
        </p:spPr>
        <p:txBody>
          <a:bodyPr/>
          <a:lstStyle/>
          <a:p>
            <a:r>
              <a:rPr lang="en-GB" dirty="0"/>
              <a:t>Guidance Legal Status</a:t>
            </a:r>
          </a:p>
        </p:txBody>
      </p:sp>
      <p:sp>
        <p:nvSpPr>
          <p:cNvPr id="3" name="Content Placeholder 2">
            <a:extLst>
              <a:ext uri="{FF2B5EF4-FFF2-40B4-BE49-F238E27FC236}">
                <a16:creationId xmlns:a16="http://schemas.microsoft.com/office/drawing/2014/main" id="{3970A185-AB8D-470D-8B8B-8D0A333B18FE}"/>
              </a:ext>
            </a:extLst>
          </p:cNvPr>
          <p:cNvSpPr>
            <a:spLocks noGrp="1"/>
          </p:cNvSpPr>
          <p:nvPr>
            <p:ph sz="quarter" idx="13"/>
          </p:nvPr>
        </p:nvSpPr>
        <p:spPr/>
        <p:txBody>
          <a:bodyPr>
            <a:noAutofit/>
          </a:bodyPr>
          <a:lstStyle/>
          <a:p>
            <a:r>
              <a:rPr lang="en-GB" sz="2400" dirty="0"/>
              <a:t>This guidance is issued by the Health and Safety Executive. Following the guidance is not compulsory, unless specifically stated, and you are free to take other action. But if you do follow the guidance you will normally be doing enough to comply with the law.</a:t>
            </a:r>
          </a:p>
          <a:p>
            <a:r>
              <a:rPr lang="en-GB" sz="2400" dirty="0"/>
              <a:t>The HSE issues Guidance Notes in some cases to supplement the information in both regulations and ACOPs.  HSE Guidance Notes have no legal status and are purely of an advisory nature</a:t>
            </a:r>
          </a:p>
        </p:txBody>
      </p:sp>
    </p:spTree>
    <p:extLst>
      <p:ext uri="{BB962C8B-B14F-4D97-AF65-F5344CB8AC3E}">
        <p14:creationId xmlns:p14="http://schemas.microsoft.com/office/powerpoint/2010/main" val="1271923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4457-F884-4BDC-8646-58C02C444BD4}"/>
              </a:ext>
            </a:extLst>
          </p:cNvPr>
          <p:cNvSpPr>
            <a:spLocks noGrp="1"/>
          </p:cNvSpPr>
          <p:nvPr>
            <p:ph type="title"/>
          </p:nvPr>
        </p:nvSpPr>
        <p:spPr/>
        <p:txBody>
          <a:bodyPr/>
          <a:lstStyle/>
          <a:p>
            <a:r>
              <a:rPr lang="en-GB" dirty="0"/>
              <a:t>HSE Guidance Notes fall into six categories</a:t>
            </a:r>
          </a:p>
        </p:txBody>
      </p:sp>
      <p:sp>
        <p:nvSpPr>
          <p:cNvPr id="3" name="Content Placeholder 2">
            <a:extLst>
              <a:ext uri="{FF2B5EF4-FFF2-40B4-BE49-F238E27FC236}">
                <a16:creationId xmlns:a16="http://schemas.microsoft.com/office/drawing/2014/main" id="{09B34A65-AA04-4302-9294-72A86ACAAF20}"/>
              </a:ext>
            </a:extLst>
          </p:cNvPr>
          <p:cNvSpPr>
            <a:spLocks noGrp="1"/>
          </p:cNvSpPr>
          <p:nvPr>
            <p:ph sz="quarter" idx="13"/>
          </p:nvPr>
        </p:nvSpPr>
        <p:spPr/>
        <p:txBody>
          <a:bodyPr>
            <a:normAutofit lnSpcReduction="10000"/>
          </a:bodyPr>
          <a:lstStyle/>
          <a:p>
            <a:r>
              <a:rPr lang="en-GB" sz="2800" dirty="0"/>
              <a:t>1.General Safety</a:t>
            </a:r>
          </a:p>
          <a:p>
            <a:r>
              <a:rPr lang="en-GB" sz="2800" dirty="0"/>
              <a:t>2.Chemical Safety</a:t>
            </a:r>
          </a:p>
          <a:p>
            <a:r>
              <a:rPr lang="en-GB" sz="2800" dirty="0"/>
              <a:t>3.Environmental Hygiene</a:t>
            </a:r>
          </a:p>
          <a:p>
            <a:r>
              <a:rPr lang="en-GB" sz="2800" dirty="0"/>
              <a:t>4.Medical series</a:t>
            </a:r>
          </a:p>
          <a:p>
            <a:r>
              <a:rPr lang="en-GB" sz="2800" dirty="0"/>
              <a:t>5.Plant and Machinery</a:t>
            </a:r>
          </a:p>
          <a:p>
            <a:r>
              <a:rPr lang="en-GB" sz="2800" dirty="0"/>
              <a:t>6.Health and Safety</a:t>
            </a:r>
          </a:p>
          <a:p>
            <a:pPr marL="45720" indent="0">
              <a:buNone/>
            </a:pPr>
            <a:endParaRPr lang="en-GB" dirty="0"/>
          </a:p>
        </p:txBody>
      </p:sp>
    </p:spTree>
    <p:extLst>
      <p:ext uri="{BB962C8B-B14F-4D97-AF65-F5344CB8AC3E}">
        <p14:creationId xmlns:p14="http://schemas.microsoft.com/office/powerpoint/2010/main" val="26787978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58BA-5DE1-41B4-B9A6-FE0E388D188C}"/>
              </a:ext>
            </a:extLst>
          </p:cNvPr>
          <p:cNvSpPr>
            <a:spLocks noGrp="1"/>
          </p:cNvSpPr>
          <p:nvPr>
            <p:ph type="title"/>
          </p:nvPr>
        </p:nvSpPr>
        <p:spPr/>
        <p:txBody>
          <a:bodyPr/>
          <a:lstStyle/>
          <a:p>
            <a:r>
              <a:rPr lang="en-GB" dirty="0"/>
              <a:t>Examples of Guidance Notes are:</a:t>
            </a:r>
          </a:p>
        </p:txBody>
      </p:sp>
      <p:sp>
        <p:nvSpPr>
          <p:cNvPr id="3" name="Content Placeholder 2">
            <a:extLst>
              <a:ext uri="{FF2B5EF4-FFF2-40B4-BE49-F238E27FC236}">
                <a16:creationId xmlns:a16="http://schemas.microsoft.com/office/drawing/2014/main" id="{256E23DD-665C-461B-8E49-C96390DA83C8}"/>
              </a:ext>
            </a:extLst>
          </p:cNvPr>
          <p:cNvSpPr>
            <a:spLocks noGrp="1"/>
          </p:cNvSpPr>
          <p:nvPr>
            <p:ph sz="quarter" idx="13"/>
          </p:nvPr>
        </p:nvSpPr>
        <p:spPr/>
        <p:txBody>
          <a:bodyPr>
            <a:normAutofit/>
          </a:bodyPr>
          <a:lstStyle/>
          <a:p>
            <a:r>
              <a:rPr lang="en-GB" sz="2800" dirty="0"/>
              <a:t>EH40 - Occupational exposure limits</a:t>
            </a:r>
          </a:p>
          <a:p>
            <a:pPr fontAlgn="base"/>
            <a:r>
              <a:rPr lang="en-GB" sz="2800" dirty="0"/>
              <a:t>HSG53 - </a:t>
            </a:r>
            <a:r>
              <a:rPr lang="en-GB" sz="2600" dirty="0"/>
              <a:t>Respiratory protective equipment at work - A practical guide</a:t>
            </a:r>
            <a:endParaRPr lang="en-GB" sz="2800" dirty="0"/>
          </a:p>
          <a:p>
            <a:r>
              <a:rPr lang="en-GB" sz="2800" dirty="0"/>
              <a:t>HSG247 - Asbestos: The licensed contractors’ guide</a:t>
            </a:r>
          </a:p>
          <a:p>
            <a:pPr marL="45720" indent="0">
              <a:buNone/>
            </a:pPr>
            <a:endParaRPr lang="en-GB" dirty="0"/>
          </a:p>
        </p:txBody>
      </p:sp>
    </p:spTree>
    <p:extLst>
      <p:ext uri="{BB962C8B-B14F-4D97-AF65-F5344CB8AC3E}">
        <p14:creationId xmlns:p14="http://schemas.microsoft.com/office/powerpoint/2010/main" val="2120509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6754A-6F9D-4BF4-A6F3-DBDEE957F31E}"/>
              </a:ext>
            </a:extLst>
          </p:cNvPr>
          <p:cNvSpPr>
            <a:spLocks noGrp="1"/>
          </p:cNvSpPr>
          <p:nvPr>
            <p:ph type="title"/>
          </p:nvPr>
        </p:nvSpPr>
        <p:spPr/>
        <p:txBody>
          <a:bodyPr/>
          <a:lstStyle/>
          <a:p>
            <a:r>
              <a:rPr lang="en-GB" dirty="0"/>
              <a:t>ACOPs</a:t>
            </a:r>
          </a:p>
        </p:txBody>
      </p:sp>
      <p:sp>
        <p:nvSpPr>
          <p:cNvPr id="3" name="Content Placeholder 2">
            <a:extLst>
              <a:ext uri="{FF2B5EF4-FFF2-40B4-BE49-F238E27FC236}">
                <a16:creationId xmlns:a16="http://schemas.microsoft.com/office/drawing/2014/main" id="{3475495D-C15A-4983-B23A-F730CA077FFB}"/>
              </a:ext>
            </a:extLst>
          </p:cNvPr>
          <p:cNvSpPr>
            <a:spLocks noGrp="1"/>
          </p:cNvSpPr>
          <p:nvPr>
            <p:ph sz="quarter" idx="13"/>
          </p:nvPr>
        </p:nvSpPr>
        <p:spPr/>
        <p:txBody>
          <a:bodyPr/>
          <a:lstStyle/>
          <a:p>
            <a:r>
              <a:rPr lang="en-GB" sz="2800" dirty="0"/>
              <a:t>ACOPs describe preferred or recommended methods that can be used (or standards to be met) to comply with regulations and the duties imposed by the Health and Safety at Work Act. </a:t>
            </a:r>
          </a:p>
          <a:p>
            <a:endParaRPr lang="en-GB" dirty="0"/>
          </a:p>
        </p:txBody>
      </p:sp>
    </p:spTree>
    <p:extLst>
      <p:ext uri="{BB962C8B-B14F-4D97-AF65-F5344CB8AC3E}">
        <p14:creationId xmlns:p14="http://schemas.microsoft.com/office/powerpoint/2010/main" val="540472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3A000-C655-4F01-97BF-FD24E73BEE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B0AD52-D7E6-4523-BE01-1F1A29C4DB5B}"/>
              </a:ext>
            </a:extLst>
          </p:cNvPr>
          <p:cNvSpPr>
            <a:spLocks noGrp="1"/>
          </p:cNvSpPr>
          <p:nvPr>
            <p:ph sz="quarter" idx="13"/>
          </p:nvPr>
        </p:nvSpPr>
        <p:spPr/>
        <p:txBody>
          <a:bodyPr>
            <a:noAutofit/>
          </a:bodyPr>
          <a:lstStyle/>
          <a:p>
            <a:r>
              <a:rPr lang="en-GB" sz="2800" dirty="0"/>
              <a:t>However, the Code has a special legal status. If you are prosecuted for breach of health and safety law, and it is proved that you did not follow the relevant provisions of the Code, you will need to show that you have complied with the law in some other way or a Court will find you at fault. </a:t>
            </a:r>
          </a:p>
        </p:txBody>
      </p:sp>
    </p:spTree>
    <p:extLst>
      <p:ext uri="{BB962C8B-B14F-4D97-AF65-F5344CB8AC3E}">
        <p14:creationId xmlns:p14="http://schemas.microsoft.com/office/powerpoint/2010/main" val="21820902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D541D-9DD5-4BA1-9EAB-7CA6ECBB710E}"/>
              </a:ext>
            </a:extLst>
          </p:cNvPr>
          <p:cNvSpPr>
            <a:spLocks noGrp="1"/>
          </p:cNvSpPr>
          <p:nvPr>
            <p:ph type="title"/>
          </p:nvPr>
        </p:nvSpPr>
        <p:spPr/>
        <p:txBody>
          <a:bodyPr>
            <a:normAutofit fontScale="90000"/>
          </a:bodyPr>
          <a:lstStyle/>
          <a:p>
            <a:r>
              <a:rPr lang="en-GB" dirty="0"/>
              <a:t>Approved Codes of Practice (ACOPs) legal status</a:t>
            </a:r>
          </a:p>
        </p:txBody>
      </p:sp>
      <p:sp>
        <p:nvSpPr>
          <p:cNvPr id="3" name="Content Placeholder 2">
            <a:extLst>
              <a:ext uri="{FF2B5EF4-FFF2-40B4-BE49-F238E27FC236}">
                <a16:creationId xmlns:a16="http://schemas.microsoft.com/office/drawing/2014/main" id="{39F3028B-2923-4AA6-AF8B-D15B0A2808EE}"/>
              </a:ext>
            </a:extLst>
          </p:cNvPr>
          <p:cNvSpPr>
            <a:spLocks noGrp="1"/>
          </p:cNvSpPr>
          <p:nvPr>
            <p:ph sz="quarter" idx="13"/>
          </p:nvPr>
        </p:nvSpPr>
        <p:spPr/>
        <p:txBody>
          <a:bodyPr>
            <a:normAutofit fontScale="92500"/>
          </a:bodyPr>
          <a:lstStyle/>
          <a:p>
            <a:r>
              <a:rPr lang="en-GB" sz="2400" dirty="0"/>
              <a:t>Each ACOP is approved by the Health and Safety Executive, with the consent of the Secretary of State. It gives practical advice on how to comply with the law. If you follow the advice you will be doing enough to comply with the law in respect of those specific matters on which the Code gives advice. You may use alternative methods to those set out in the Code in order to comply with the law. </a:t>
            </a:r>
          </a:p>
        </p:txBody>
      </p:sp>
    </p:spTree>
    <p:extLst>
      <p:ext uri="{BB962C8B-B14F-4D97-AF65-F5344CB8AC3E}">
        <p14:creationId xmlns:p14="http://schemas.microsoft.com/office/powerpoint/2010/main" val="20513140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91F4B-ED5D-49C4-BC43-F658E339AD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E3BCF5-770B-4346-801D-DE57E449ECA3}"/>
              </a:ext>
            </a:extLst>
          </p:cNvPr>
          <p:cNvSpPr>
            <a:spLocks noGrp="1"/>
          </p:cNvSpPr>
          <p:nvPr>
            <p:ph sz="quarter" idx="13"/>
          </p:nvPr>
        </p:nvSpPr>
        <p:spPr/>
        <p:txBody>
          <a:bodyPr/>
          <a:lstStyle/>
          <a:p>
            <a:r>
              <a:rPr lang="en-GB" sz="3200" dirty="0">
                <a:hlinkClick r:id="rId2"/>
              </a:rPr>
              <a:t>Codes of Practice</a:t>
            </a:r>
            <a:endParaRPr lang="en-GB" sz="3200" dirty="0"/>
          </a:p>
          <a:p>
            <a:pPr marL="0" indent="0">
              <a:buNone/>
            </a:pPr>
            <a:endParaRPr lang="en-GB" sz="3200" dirty="0"/>
          </a:p>
          <a:p>
            <a:r>
              <a:rPr lang="en-GB" sz="3200" dirty="0">
                <a:hlinkClick r:id="rId3"/>
              </a:rPr>
              <a:t>Guidance</a:t>
            </a:r>
            <a:endParaRPr lang="en-GB" sz="3200" dirty="0"/>
          </a:p>
          <a:p>
            <a:endParaRPr lang="en-GB" dirty="0"/>
          </a:p>
        </p:txBody>
      </p:sp>
    </p:spTree>
    <p:extLst>
      <p:ext uri="{BB962C8B-B14F-4D97-AF65-F5344CB8AC3E}">
        <p14:creationId xmlns:p14="http://schemas.microsoft.com/office/powerpoint/2010/main" val="3147240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1961-DAA2-40F1-9D33-EFE16DEC47C7}"/>
              </a:ext>
            </a:extLst>
          </p:cNvPr>
          <p:cNvSpPr>
            <a:spLocks noGrp="1"/>
          </p:cNvSpPr>
          <p:nvPr>
            <p:ph type="ctrTitle"/>
          </p:nvPr>
        </p:nvSpPr>
        <p:spPr/>
        <p:txBody>
          <a:bodyPr/>
          <a:lstStyle/>
          <a:p>
            <a:r>
              <a:rPr lang="en-GB" dirty="0"/>
              <a:t>Enforcement</a:t>
            </a:r>
          </a:p>
        </p:txBody>
      </p:sp>
      <p:sp>
        <p:nvSpPr>
          <p:cNvPr id="3" name="Subtitle 2">
            <a:extLst>
              <a:ext uri="{FF2B5EF4-FFF2-40B4-BE49-F238E27FC236}">
                <a16:creationId xmlns:a16="http://schemas.microsoft.com/office/drawing/2014/main" id="{4B3E6145-34F1-4C23-A38C-BBEFF05B0E8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34861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813376" cy="5289768"/>
          </a:xfrm>
        </p:spPr>
        <p:txBody>
          <a:bodyPr>
            <a:normAutofit/>
          </a:bodyPr>
          <a:lstStyle/>
          <a:p>
            <a:r>
              <a:rPr lang="en-GB" sz="2800" dirty="0"/>
              <a:t>The HSE is the government body responsible for the encouragement, regulation and enforcement of health, safety and welfare in the workplace in the UK. </a:t>
            </a:r>
          </a:p>
          <a:p>
            <a:r>
              <a:rPr lang="en-GB" sz="2800" dirty="0"/>
              <a:t>It also has responsibility for research into occupational risks in England, Wales and Scotland. </a:t>
            </a:r>
          </a:p>
          <a:p>
            <a:r>
              <a:rPr lang="en-GB" sz="2800" dirty="0"/>
              <a:t>In Northern Ireland the responsibility lies with the Health and Safety Executive for Northern Ireland.</a:t>
            </a:r>
          </a:p>
        </p:txBody>
      </p:sp>
    </p:spTree>
    <p:extLst>
      <p:ext uri="{BB962C8B-B14F-4D97-AF65-F5344CB8AC3E}">
        <p14:creationId xmlns:p14="http://schemas.microsoft.com/office/powerpoint/2010/main" val="1765249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23528" y="404664"/>
            <a:ext cx="8352928" cy="5793824"/>
          </a:xfrm>
        </p:spPr>
        <p:txBody>
          <a:bodyPr>
            <a:noAutofit/>
          </a:bodyPr>
          <a:lstStyle/>
          <a:p>
            <a:r>
              <a:rPr lang="en-GB" sz="2800" dirty="0"/>
              <a:t>The HSE’s duties are to:</a:t>
            </a:r>
          </a:p>
          <a:p>
            <a:endParaRPr lang="en-GB" sz="2800" dirty="0"/>
          </a:p>
          <a:p>
            <a:r>
              <a:rPr lang="en-GB" sz="2800" dirty="0"/>
              <a:t> assist and encourage anyone who has any dealings with the objectives of the HASWA.</a:t>
            </a:r>
          </a:p>
          <a:p>
            <a:r>
              <a:rPr lang="en-GB" sz="2800" dirty="0"/>
              <a:t> produce and encourage research, publication, training and information on health and safety at work.</a:t>
            </a:r>
          </a:p>
          <a:p>
            <a:r>
              <a:rPr lang="en-GB" sz="2800" dirty="0"/>
              <a:t> propose regulations.</a:t>
            </a:r>
          </a:p>
          <a:p>
            <a:pPr marL="45720" indent="0">
              <a:buNone/>
            </a:pPr>
            <a:endParaRPr lang="en-GB" sz="2800" dirty="0"/>
          </a:p>
        </p:txBody>
      </p:sp>
    </p:spTree>
    <p:extLst>
      <p:ext uri="{BB962C8B-B14F-4D97-AF65-F5344CB8AC3E}">
        <p14:creationId xmlns:p14="http://schemas.microsoft.com/office/powerpoint/2010/main" val="772386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885384" cy="4425672"/>
          </a:xfrm>
        </p:spPr>
        <p:txBody>
          <a:bodyPr>
            <a:normAutofit/>
          </a:bodyPr>
          <a:lstStyle/>
          <a:p>
            <a:r>
              <a:rPr lang="en-GB" sz="2800" dirty="0"/>
              <a:t> ensure that employers, employees, suppliers and other people are provided with an information and advisory service and are kept informed and advised on any health and safety matters.</a:t>
            </a:r>
          </a:p>
          <a:p>
            <a:r>
              <a:rPr lang="en-GB" sz="2800" dirty="0"/>
              <a:t> enforce the HASWA.</a:t>
            </a:r>
          </a:p>
          <a:p>
            <a:endParaRPr lang="en-GB" sz="2800" dirty="0"/>
          </a:p>
          <a:p>
            <a:endParaRPr lang="en-GB" dirty="0"/>
          </a:p>
        </p:txBody>
      </p:sp>
    </p:spTree>
    <p:extLst>
      <p:ext uri="{BB962C8B-B14F-4D97-AF65-F5344CB8AC3E}">
        <p14:creationId xmlns:p14="http://schemas.microsoft.com/office/powerpoint/2010/main" val="16841475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7317432" cy="5145752"/>
          </a:xfrm>
        </p:spPr>
        <p:txBody>
          <a:bodyPr>
            <a:noAutofit/>
          </a:bodyPr>
          <a:lstStyle/>
          <a:p>
            <a:pPr marL="45720" indent="0">
              <a:buNone/>
            </a:pPr>
            <a:r>
              <a:rPr lang="en-GB" sz="2800" dirty="0"/>
              <a:t>To aid in theses duties the HSE has several resources, including:</a:t>
            </a:r>
          </a:p>
          <a:p>
            <a:pPr marL="45720" indent="0">
              <a:buNone/>
            </a:pPr>
            <a:endParaRPr lang="en-GB" sz="2800" dirty="0"/>
          </a:p>
          <a:p>
            <a:r>
              <a:rPr lang="en-GB" sz="2800" dirty="0"/>
              <a:t>a laboratory used for, among other things, research, development and forensic investigation into the causes of accidents.</a:t>
            </a:r>
          </a:p>
          <a:p>
            <a:r>
              <a:rPr lang="en-GB" sz="2800" dirty="0"/>
              <a:t>The enforcement of the HASWA is usually delegated to local government bodies such as county or district councils.</a:t>
            </a:r>
          </a:p>
        </p:txBody>
      </p:sp>
    </p:spTree>
    <p:extLst>
      <p:ext uri="{BB962C8B-B14F-4D97-AF65-F5344CB8AC3E}">
        <p14:creationId xmlns:p14="http://schemas.microsoft.com/office/powerpoint/2010/main" val="323494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11560" y="731520"/>
            <a:ext cx="7560840" cy="5793824"/>
          </a:xfrm>
        </p:spPr>
        <p:txBody>
          <a:bodyPr>
            <a:normAutofit/>
          </a:bodyPr>
          <a:lstStyle/>
          <a:p>
            <a:r>
              <a:rPr lang="en-GB" sz="2800" dirty="0"/>
              <a:t>A Health and Safety Inspector may visit your organisation to examine the arrangements in place for assessing and controlling risks from work-related pressures or other health and safety at work issues.</a:t>
            </a:r>
          </a:p>
          <a:p>
            <a:r>
              <a:rPr lang="en-GB" sz="2800" dirty="0"/>
              <a:t>HSE and Local Authority inspectors recommend following the </a:t>
            </a:r>
            <a:r>
              <a:rPr lang="en-GB" sz="2800" dirty="0">
                <a:hlinkClick r:id="rId2"/>
              </a:rPr>
              <a:t>Management Standards </a:t>
            </a:r>
            <a:r>
              <a:rPr lang="en-GB" sz="2800" dirty="0"/>
              <a:t>to assess the risks of work related stress in your organisation. </a:t>
            </a:r>
          </a:p>
          <a:p>
            <a:endParaRPr lang="en-GB" sz="2800" dirty="0"/>
          </a:p>
          <a:p>
            <a:r>
              <a:rPr lang="en-GB" sz="1800" dirty="0"/>
              <a:t>Source: hse.gov.uk</a:t>
            </a:r>
          </a:p>
        </p:txBody>
      </p:sp>
    </p:spTree>
    <p:extLst>
      <p:ext uri="{BB962C8B-B14F-4D97-AF65-F5344CB8AC3E}">
        <p14:creationId xmlns:p14="http://schemas.microsoft.com/office/powerpoint/2010/main" val="32979718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51520" y="731520"/>
            <a:ext cx="8496944" cy="5577800"/>
          </a:xfrm>
        </p:spPr>
        <p:txBody>
          <a:bodyPr>
            <a:normAutofit fontScale="92500"/>
          </a:bodyPr>
          <a:lstStyle/>
          <a:p>
            <a:pPr marL="45720" indent="0">
              <a:buNone/>
            </a:pPr>
            <a:r>
              <a:rPr lang="en-GB" sz="2800" dirty="0"/>
              <a:t>Your organisation may be visited by an inspector or team of inspectors. Inspectors may ask to speak to a range of people in your organisation, which may include representatives from:</a:t>
            </a:r>
          </a:p>
          <a:p>
            <a:r>
              <a:rPr lang="en-GB" sz="2800" dirty="0"/>
              <a:t>the Board of Directors (Chief Executive, HR Director) </a:t>
            </a:r>
          </a:p>
          <a:p>
            <a:r>
              <a:rPr lang="en-GB" sz="2800" dirty="0"/>
              <a:t>Health and Safety </a:t>
            </a:r>
          </a:p>
          <a:p>
            <a:r>
              <a:rPr lang="en-GB" sz="2800" dirty="0"/>
              <a:t>Personnel/Human Resources </a:t>
            </a:r>
          </a:p>
          <a:p>
            <a:r>
              <a:rPr lang="en-GB" sz="2800" dirty="0"/>
              <a:t>Occupational Health </a:t>
            </a:r>
          </a:p>
          <a:p>
            <a:r>
              <a:rPr lang="en-GB" sz="2800" dirty="0"/>
              <a:t>Recognised trades union/staff-side representatives </a:t>
            </a:r>
          </a:p>
          <a:p>
            <a:endParaRPr lang="en-GB" dirty="0"/>
          </a:p>
        </p:txBody>
      </p:sp>
    </p:spTree>
    <p:extLst>
      <p:ext uri="{BB962C8B-B14F-4D97-AF65-F5344CB8AC3E}">
        <p14:creationId xmlns:p14="http://schemas.microsoft.com/office/powerpoint/2010/main" val="35279788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51520" y="731520"/>
            <a:ext cx="8640960" cy="5649808"/>
          </a:xfrm>
        </p:spPr>
        <p:txBody>
          <a:bodyPr>
            <a:noAutofit/>
          </a:bodyPr>
          <a:lstStyle/>
          <a:p>
            <a:pPr marL="45720" indent="0">
              <a:buNone/>
            </a:pPr>
            <a:r>
              <a:rPr lang="en-GB" sz="2800" dirty="0"/>
              <a:t>An enforcing authority may appoint inspectors, who, under the authority, have the power to:</a:t>
            </a:r>
          </a:p>
          <a:p>
            <a:pPr marL="45720" indent="0">
              <a:buNone/>
            </a:pPr>
            <a:endParaRPr lang="en-GB" sz="2800" dirty="0"/>
          </a:p>
          <a:p>
            <a:r>
              <a:rPr lang="en-GB" sz="2800" dirty="0"/>
              <a:t>enter any premises which she or he has reason to believe it is necessary to enter to enforce the Act, at any reasonable time, or in a dangerous situation.</a:t>
            </a:r>
          </a:p>
          <a:p>
            <a:r>
              <a:rPr lang="en-GB" sz="2800" dirty="0"/>
              <a:t> bring a police constable if there is reasonable cause to fear any serious obstruction in carrying out their duty.</a:t>
            </a:r>
          </a:p>
          <a:p>
            <a:r>
              <a:rPr lang="en-GB" sz="2800" dirty="0"/>
              <a:t>bring any other person authorised by the enforcing authority and any equipment or materials required.</a:t>
            </a:r>
          </a:p>
          <a:p>
            <a:pPr marL="45720" indent="0">
              <a:buNone/>
            </a:pPr>
            <a:endParaRPr lang="en-GB" sz="1100" dirty="0"/>
          </a:p>
        </p:txBody>
      </p:sp>
    </p:spTree>
    <p:extLst>
      <p:ext uri="{BB962C8B-B14F-4D97-AF65-F5344CB8AC3E}">
        <p14:creationId xmlns:p14="http://schemas.microsoft.com/office/powerpoint/2010/main" val="10741832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11560" y="332656"/>
            <a:ext cx="8208912" cy="6408712"/>
          </a:xfrm>
        </p:spPr>
        <p:txBody>
          <a:bodyPr>
            <a:normAutofit lnSpcReduction="10000"/>
          </a:bodyPr>
          <a:lstStyle/>
          <a:p>
            <a:r>
              <a:rPr lang="en-GB" sz="2800" dirty="0"/>
              <a:t> take samples of any articles or substances found and of the atmosphere in or in the vicinity of the premises.</a:t>
            </a:r>
          </a:p>
          <a:p>
            <a:r>
              <a:rPr lang="en-GB" sz="2800" dirty="0"/>
              <a:t> have an article or substance which appears to be a danger to health or safety, dismantled, tested or even destroyed if necessary.</a:t>
            </a:r>
          </a:p>
          <a:p>
            <a:r>
              <a:rPr lang="en-GB" sz="2800" dirty="0"/>
              <a:t> examine and investigate any circumstance that is necessary for the purpose of enforcing the Act.</a:t>
            </a:r>
          </a:p>
          <a:p>
            <a:r>
              <a:rPr lang="en-GB" sz="2800" dirty="0"/>
              <a:t> give orders that the premises, any part of them or anything therein, shall be left undisturbed for so long as is needed for the purpose of any examination or investigation.</a:t>
            </a:r>
          </a:p>
          <a:p>
            <a:endParaRPr lang="en-GB" dirty="0"/>
          </a:p>
        </p:txBody>
      </p:sp>
    </p:spTree>
    <p:extLst>
      <p:ext uri="{BB962C8B-B14F-4D97-AF65-F5344CB8AC3E}">
        <p14:creationId xmlns:p14="http://schemas.microsoft.com/office/powerpoint/2010/main" val="5284923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83568" y="332656"/>
            <a:ext cx="7848872" cy="6120680"/>
          </a:xfrm>
        </p:spPr>
        <p:txBody>
          <a:bodyPr>
            <a:normAutofit/>
          </a:bodyPr>
          <a:lstStyle/>
          <a:p>
            <a:r>
              <a:rPr lang="en-GB" dirty="0"/>
              <a:t>  </a:t>
            </a:r>
            <a:r>
              <a:rPr lang="en-GB" sz="2800" dirty="0"/>
              <a:t>take measurements, photographs and make any recordings considered necessary for the purpose of examination or investigation.</a:t>
            </a:r>
            <a:endParaRPr lang="en-GB" sz="3000" dirty="0"/>
          </a:p>
          <a:p>
            <a:r>
              <a:rPr lang="en-GB" sz="3000" dirty="0"/>
              <a:t>take possession of such an article and detain it for so long as is necessary in order to examine it and ensure that it is not tampered with and that it is available for use as evidence in any prosecution.</a:t>
            </a:r>
          </a:p>
          <a:p>
            <a:endParaRPr lang="en-GB" dirty="0"/>
          </a:p>
        </p:txBody>
      </p:sp>
    </p:spTree>
    <p:extLst>
      <p:ext uri="{BB962C8B-B14F-4D97-AF65-F5344CB8AC3E}">
        <p14:creationId xmlns:p14="http://schemas.microsoft.com/office/powerpoint/2010/main" val="39441582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11560" y="731520"/>
            <a:ext cx="7992888" cy="5433784"/>
          </a:xfrm>
        </p:spPr>
        <p:txBody>
          <a:bodyPr>
            <a:normAutofit lnSpcReduction="10000"/>
          </a:bodyPr>
          <a:lstStyle/>
          <a:p>
            <a:r>
              <a:rPr lang="en-GB" sz="2800" dirty="0"/>
              <a:t> interview any person believed to have information, ask any questions the inspector thinks fit to ask and ensure all statements are signed as a declaration of the truth of the answers.</a:t>
            </a:r>
          </a:p>
          <a:p>
            <a:r>
              <a:rPr lang="en-GB" sz="2800" dirty="0"/>
              <a:t> require the production of, inspect and take copies of, any entry in any book or document which is necessary for the purposes of any examination or investigation.</a:t>
            </a:r>
          </a:p>
          <a:p>
            <a:r>
              <a:rPr lang="en-GB" sz="2800" dirty="0"/>
              <a:t> utilise any other power which is necessary to enforce the Act.</a:t>
            </a:r>
          </a:p>
          <a:p>
            <a:endParaRPr lang="en-GB" dirty="0"/>
          </a:p>
        </p:txBody>
      </p:sp>
    </p:spTree>
    <p:extLst>
      <p:ext uri="{BB962C8B-B14F-4D97-AF65-F5344CB8AC3E}">
        <p14:creationId xmlns:p14="http://schemas.microsoft.com/office/powerpoint/2010/main" val="5631666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260648"/>
            <a:ext cx="7920880" cy="6264696"/>
          </a:xfrm>
        </p:spPr>
        <p:txBody>
          <a:bodyPr>
            <a:normAutofit/>
          </a:bodyPr>
          <a:lstStyle/>
          <a:p>
            <a:pPr marL="45720" indent="0">
              <a:buNone/>
            </a:pPr>
            <a:r>
              <a:rPr lang="en-GB" sz="2800" dirty="0"/>
              <a:t>Contacting the HSE</a:t>
            </a:r>
          </a:p>
          <a:p>
            <a:r>
              <a:rPr lang="en-GB" sz="2800" dirty="0"/>
              <a:t>Employers, self-employed people or someone in control of work premises have legal duties to record and report to the HSE some work-related accidents. The incidents that must be reported are:</a:t>
            </a:r>
          </a:p>
          <a:p>
            <a:pPr lvl="1"/>
            <a:r>
              <a:rPr lang="en-GB" sz="2600" dirty="0"/>
              <a:t>Death, major injury or disease</a:t>
            </a:r>
          </a:p>
          <a:p>
            <a:pPr lvl="1"/>
            <a:r>
              <a:rPr lang="en-GB" sz="2600" dirty="0"/>
              <a:t>Dangerous occurrence – an event that may not have caused injury, but could have done so</a:t>
            </a:r>
          </a:p>
          <a:p>
            <a:pPr lvl="1"/>
            <a:r>
              <a:rPr lang="en-GB" sz="2600" dirty="0"/>
              <a:t>Over three day injury – an injury at work that results in the worker being away</a:t>
            </a:r>
          </a:p>
        </p:txBody>
      </p:sp>
    </p:spTree>
    <p:extLst>
      <p:ext uri="{BB962C8B-B14F-4D97-AF65-F5344CB8AC3E}">
        <p14:creationId xmlns:p14="http://schemas.microsoft.com/office/powerpoint/2010/main" val="30178837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6512511" cy="1143000"/>
          </a:xfrm>
        </p:spPr>
        <p:txBody>
          <a:bodyPr>
            <a:normAutofit fontScale="90000"/>
          </a:bodyPr>
          <a:lstStyle/>
          <a:p>
            <a:pPr marL="0" indent="0">
              <a:buNone/>
            </a:pPr>
            <a:r>
              <a:rPr lang="en-GB" sz="2800" dirty="0"/>
              <a:t>How HSE enforces health and safety</a:t>
            </a:r>
            <a:br>
              <a:rPr lang="en-GB" dirty="0"/>
            </a:br>
            <a:endParaRPr lang="en-GB" dirty="0"/>
          </a:p>
        </p:txBody>
      </p:sp>
      <p:sp>
        <p:nvSpPr>
          <p:cNvPr id="3" name="Content Placeholder 2"/>
          <p:cNvSpPr>
            <a:spLocks noGrp="1"/>
          </p:cNvSpPr>
          <p:nvPr>
            <p:ph sz="quarter" idx="13"/>
          </p:nvPr>
        </p:nvSpPr>
        <p:spPr>
          <a:xfrm>
            <a:off x="467544" y="1124744"/>
            <a:ext cx="8280920" cy="5328592"/>
          </a:xfrm>
        </p:spPr>
        <p:txBody>
          <a:bodyPr>
            <a:normAutofit fontScale="92500" lnSpcReduction="10000"/>
          </a:bodyPr>
          <a:lstStyle/>
          <a:p>
            <a:endParaRPr lang="en-GB" dirty="0"/>
          </a:p>
          <a:p>
            <a:r>
              <a:rPr lang="en-GB" sz="3300" dirty="0"/>
              <a:t>Information is received through an Inspection, Investigation or Complaint</a:t>
            </a:r>
          </a:p>
          <a:p>
            <a:r>
              <a:rPr lang="en-GB" sz="3300" dirty="0"/>
              <a:t>Enforcement</a:t>
            </a:r>
          </a:p>
          <a:p>
            <a:r>
              <a:rPr lang="en-GB" sz="3300" dirty="0"/>
              <a:t>Action – Verbal warning, Letter, improvement notice or prohibition notice</a:t>
            </a:r>
          </a:p>
          <a:p>
            <a:r>
              <a:rPr lang="en-GB" sz="3300" dirty="0"/>
              <a:t>Prosecution</a:t>
            </a:r>
          </a:p>
          <a:p>
            <a:r>
              <a:rPr lang="en-GB" sz="3300" dirty="0"/>
              <a:t>Penalties</a:t>
            </a:r>
          </a:p>
          <a:p>
            <a:r>
              <a:rPr lang="en-GB" sz="3300" dirty="0"/>
              <a:t>Imprisonment	</a:t>
            </a:r>
            <a:r>
              <a:rPr lang="en-GB" dirty="0"/>
              <a:t>		</a:t>
            </a:r>
            <a:r>
              <a:rPr lang="en-GB" sz="2100" dirty="0"/>
              <a:t>Source: hse.gov.uk</a:t>
            </a:r>
          </a:p>
          <a:p>
            <a:endParaRPr lang="en-GB" dirty="0"/>
          </a:p>
        </p:txBody>
      </p:sp>
    </p:spTree>
    <p:extLst>
      <p:ext uri="{BB962C8B-B14F-4D97-AF65-F5344CB8AC3E}">
        <p14:creationId xmlns:p14="http://schemas.microsoft.com/office/powerpoint/2010/main" val="29174534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F3CF5-49F9-4F75-9DA2-AC946AF62F0C}"/>
              </a:ext>
            </a:extLst>
          </p:cNvPr>
          <p:cNvSpPr>
            <a:spLocks noGrp="1"/>
          </p:cNvSpPr>
          <p:nvPr>
            <p:ph type="title"/>
          </p:nvPr>
        </p:nvSpPr>
        <p:spPr/>
        <p:txBody>
          <a:bodyPr/>
          <a:lstStyle/>
          <a:p>
            <a:r>
              <a:rPr lang="en-GB" dirty="0"/>
              <a:t>Prosecution for breaching HSWA</a:t>
            </a:r>
          </a:p>
        </p:txBody>
      </p:sp>
      <p:sp>
        <p:nvSpPr>
          <p:cNvPr id="3" name="Content Placeholder 2">
            <a:extLst>
              <a:ext uri="{FF2B5EF4-FFF2-40B4-BE49-F238E27FC236}">
                <a16:creationId xmlns:a16="http://schemas.microsoft.com/office/drawing/2014/main" id="{CD6F603C-789D-4D8F-8BDB-3F479DBAB45B}"/>
              </a:ext>
            </a:extLst>
          </p:cNvPr>
          <p:cNvSpPr>
            <a:spLocks noGrp="1"/>
          </p:cNvSpPr>
          <p:nvPr>
            <p:ph sz="quarter" idx="13"/>
          </p:nvPr>
        </p:nvSpPr>
        <p:spPr/>
        <p:txBody>
          <a:bodyPr>
            <a:noAutofit/>
          </a:bodyPr>
          <a:lstStyle/>
          <a:p>
            <a:r>
              <a:rPr lang="en-GB" sz="2400" dirty="0"/>
              <a:t>For offences committed on and after the 12th March 2015 the maximum penalty in the magistrates’ court is an unlimited fine or imprisonment for a term not exceeding 6 months or both. In the Crown Court, the maximum penalty is an unlimited fine or imprisonment not exceeding two years or both.</a:t>
            </a:r>
          </a:p>
          <a:p>
            <a:r>
              <a:rPr lang="en-GB" sz="2400" dirty="0"/>
              <a:t>Community orders</a:t>
            </a:r>
          </a:p>
          <a:p>
            <a:r>
              <a:rPr lang="en-GB" sz="2400" dirty="0"/>
              <a:t>Disqualification orders</a:t>
            </a:r>
          </a:p>
        </p:txBody>
      </p:sp>
    </p:spTree>
    <p:extLst>
      <p:ext uri="{BB962C8B-B14F-4D97-AF65-F5344CB8AC3E}">
        <p14:creationId xmlns:p14="http://schemas.microsoft.com/office/powerpoint/2010/main" val="27758847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1C43E-A58C-4F77-9022-D54AE71FF602}"/>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92535256-1D38-4C3F-A1AA-556DCBD3D785}"/>
              </a:ext>
            </a:extLst>
          </p:cNvPr>
          <p:cNvSpPr>
            <a:spLocks noGrp="1"/>
          </p:cNvSpPr>
          <p:nvPr>
            <p:ph sz="quarter" idx="13"/>
          </p:nvPr>
        </p:nvSpPr>
        <p:spPr/>
        <p:txBody>
          <a:bodyPr>
            <a:normAutofit lnSpcReduction="10000"/>
          </a:bodyPr>
          <a:lstStyle/>
          <a:p>
            <a:r>
              <a:rPr lang="en-GB" dirty="0"/>
              <a:t>AI Solutions Limited:</a:t>
            </a:r>
          </a:p>
          <a:p>
            <a:r>
              <a:rPr lang="en-GB" dirty="0">
                <a:hlinkClick r:id="rId2"/>
              </a:rPr>
              <a:t>www.aisolutions.co.uk/Community/Knowledge/Topic/493/900/Management-of-Health-and-Safety-at-Work-Regulations-1999</a:t>
            </a:r>
            <a:endParaRPr lang="en-GB" dirty="0"/>
          </a:p>
          <a:p>
            <a:r>
              <a:rPr lang="en-GB" dirty="0"/>
              <a:t>Health and Safety Executive:</a:t>
            </a:r>
          </a:p>
          <a:p>
            <a:r>
              <a:rPr lang="en-GB" dirty="0" err="1"/>
              <a:t>www,hse.gov.uk</a:t>
            </a:r>
            <a:endParaRPr lang="en-GB" dirty="0"/>
          </a:p>
          <a:p>
            <a:r>
              <a:rPr lang="en-GB" dirty="0" err="1"/>
              <a:t>Legislation.Gov.Uk</a:t>
            </a:r>
            <a:endParaRPr lang="en-GB" dirty="0"/>
          </a:p>
          <a:p>
            <a:r>
              <a:rPr lang="en-GB" dirty="0">
                <a:hlinkClick r:id="rId3"/>
              </a:rPr>
              <a:t>http://www.legislation.gov.uk/uksi/1999/3242/contents/made</a:t>
            </a:r>
            <a:endParaRPr lang="en-GB" dirty="0"/>
          </a:p>
          <a:p>
            <a:endParaRPr lang="en-GB" dirty="0"/>
          </a:p>
        </p:txBody>
      </p:sp>
    </p:spTree>
    <p:extLst>
      <p:ext uri="{BB962C8B-B14F-4D97-AF65-F5344CB8AC3E}">
        <p14:creationId xmlns:p14="http://schemas.microsoft.com/office/powerpoint/2010/main" val="30371030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788</TotalTime>
  <Words>2408</Words>
  <Application>Microsoft Office PowerPoint</Application>
  <PresentationFormat>On-screen Show (4:3)</PresentationFormat>
  <Paragraphs>174</Paragraphs>
  <Slides>50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Calibri</vt:lpstr>
      <vt:lpstr>Century Gothic</vt:lpstr>
      <vt:lpstr>Wingdings 3</vt:lpstr>
      <vt:lpstr>Slice</vt:lpstr>
      <vt:lpstr>Managing Health, Safety, Welfare and Risk in Construction</vt:lpstr>
      <vt:lpstr>Module Content (Look on Moodle)</vt:lpstr>
      <vt:lpstr>Learning Outcomes</vt:lpstr>
      <vt:lpstr>What is Health and Safety?</vt:lpstr>
      <vt:lpstr>Definition</vt:lpstr>
      <vt:lpstr>Industry Statistics on Health and Safety</vt:lpstr>
      <vt:lpstr>The UK</vt:lpstr>
      <vt:lpstr>Fatalities</vt:lpstr>
      <vt:lpstr>Legislation</vt:lpstr>
      <vt:lpstr>The Health and Safety at Work Act 1974</vt:lpstr>
      <vt:lpstr>Who does it apply to?</vt:lpstr>
      <vt:lpstr>Duties of Employers</vt:lpstr>
      <vt:lpstr>Duties of Employers cont…</vt:lpstr>
      <vt:lpstr>Duties of employees</vt:lpstr>
      <vt:lpstr>THE CORPORATE MANSLAUGHTER AND CORPORATE HOMICIDE ACT 2007</vt:lpstr>
      <vt:lpstr>PowerPoint Presentation</vt:lpstr>
      <vt:lpstr>Regulations</vt:lpstr>
      <vt:lpstr>Management of Health and Safety at Work Regulations 1999</vt:lpstr>
      <vt:lpstr>Management of Health and Safety at Work Regulations 1999</vt:lpstr>
      <vt:lpstr>Disapplication of these Regulations</vt:lpstr>
      <vt:lpstr>They require the Employer to:</vt:lpstr>
      <vt:lpstr>PowerPoint Presentation</vt:lpstr>
      <vt:lpstr>PowerPoint Presentation</vt:lpstr>
      <vt:lpstr>Employees also have duties to:</vt:lpstr>
      <vt:lpstr>Amendments</vt:lpstr>
      <vt:lpstr>Construction, Design and Maintenance Regulations (2015)</vt:lpstr>
      <vt:lpstr>Guidance and ACOPs</vt:lpstr>
      <vt:lpstr>Guidance</vt:lpstr>
      <vt:lpstr>Guidance Legal Status</vt:lpstr>
      <vt:lpstr>HSE Guidance Notes fall into six categories</vt:lpstr>
      <vt:lpstr>Examples of Guidance Notes are:</vt:lpstr>
      <vt:lpstr>ACOPs</vt:lpstr>
      <vt:lpstr>PowerPoint Presentation</vt:lpstr>
      <vt:lpstr>Approved Codes of Practice (ACOPs) legal status</vt:lpstr>
      <vt:lpstr>PowerPoint Presentation</vt:lpstr>
      <vt:lpstr>Enforcement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HSE enforces health and safety </vt:lpstr>
      <vt:lpstr>Prosecution for breaching HSWA</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Executive (HSE)</dc:title>
  <dc:creator>Windows User</dc:creator>
  <cp:lastModifiedBy>Debbie Hughes</cp:lastModifiedBy>
  <cp:revision>52</cp:revision>
  <dcterms:created xsi:type="dcterms:W3CDTF">2016-09-30T09:15:21Z</dcterms:created>
  <dcterms:modified xsi:type="dcterms:W3CDTF">2020-01-11T23:47:35Z</dcterms:modified>
</cp:coreProperties>
</file>