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63" r:id="rId2"/>
    <p:sldId id="262" r:id="rId3"/>
    <p:sldId id="258" r:id="rId4"/>
    <p:sldId id="260" r:id="rId5"/>
    <p:sldId id="264" r:id="rId6"/>
    <p:sldId id="261" r:id="rId7"/>
    <p:sldId id="256" r:id="rId8"/>
    <p:sldId id="257" r:id="rId9"/>
    <p:sldId id="265" r:id="rId10"/>
    <p:sldId id="259"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2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lorence Olajide" userId="3212c37bfa7cb62c" providerId="LiveId" clId="{9E583650-C658-40D9-936B-34B5AF7711C9}"/>
    <pc:docChg chg="custSel addSld delSld modSld">
      <pc:chgData name="Florence Olajide" userId="3212c37bfa7cb62c" providerId="LiveId" clId="{9E583650-C658-40D9-936B-34B5AF7711C9}" dt="2026-07-13T12:57:43.337" v="4295"/>
      <pc:docMkLst>
        <pc:docMk/>
      </pc:docMkLst>
      <pc:sldChg chg="add">
        <pc:chgData name="Florence Olajide" userId="3212c37bfa7cb62c" providerId="LiveId" clId="{9E583650-C658-40D9-936B-34B5AF7711C9}" dt="2026-07-13T12:57:31.926" v="4290"/>
        <pc:sldMkLst>
          <pc:docMk/>
          <pc:sldMk cId="2931236453" sldId="256"/>
        </pc:sldMkLst>
      </pc:sldChg>
      <pc:sldChg chg="add">
        <pc:chgData name="Florence Olajide" userId="3212c37bfa7cb62c" providerId="LiveId" clId="{9E583650-C658-40D9-936B-34B5AF7711C9}" dt="2026-07-13T12:57:35.041" v="4291"/>
        <pc:sldMkLst>
          <pc:docMk/>
          <pc:sldMk cId="4035200287" sldId="257"/>
        </pc:sldMkLst>
      </pc:sldChg>
      <pc:sldChg chg="modSp mod">
        <pc:chgData name="Florence Olajide" userId="3212c37bfa7cb62c" providerId="LiveId" clId="{9E583650-C658-40D9-936B-34B5AF7711C9}" dt="2026-07-13T12:12:14.174" v="3313" actId="12"/>
        <pc:sldMkLst>
          <pc:docMk/>
          <pc:sldMk cId="1930732793" sldId="258"/>
        </pc:sldMkLst>
        <pc:spChg chg="mod">
          <ac:chgData name="Florence Olajide" userId="3212c37bfa7cb62c" providerId="LiveId" clId="{9E583650-C658-40D9-936B-34B5AF7711C9}" dt="2026-07-13T11:27:06.283" v="2714" actId="122"/>
          <ac:spMkLst>
            <pc:docMk/>
            <pc:sldMk cId="1930732793" sldId="258"/>
            <ac:spMk id="2" creationId="{70333431-855D-878F-5FD8-9F803326935C}"/>
          </ac:spMkLst>
        </pc:spChg>
        <pc:spChg chg="mod">
          <ac:chgData name="Florence Olajide" userId="3212c37bfa7cb62c" providerId="LiveId" clId="{9E583650-C658-40D9-936B-34B5AF7711C9}" dt="2026-07-13T12:12:14.174" v="3313" actId="12"/>
          <ac:spMkLst>
            <pc:docMk/>
            <pc:sldMk cId="1930732793" sldId="258"/>
            <ac:spMk id="3" creationId="{D6624F23-5357-D079-8D39-0C5A0FA6E027}"/>
          </ac:spMkLst>
        </pc:spChg>
      </pc:sldChg>
      <pc:sldChg chg="modSp del mod">
        <pc:chgData name="Florence Olajide" userId="3212c37bfa7cb62c" providerId="LiveId" clId="{9E583650-C658-40D9-936B-34B5AF7711C9}" dt="2026-07-13T11:08:17.853" v="2074" actId="47"/>
        <pc:sldMkLst>
          <pc:docMk/>
          <pc:sldMk cId="83628057" sldId="259"/>
        </pc:sldMkLst>
        <pc:spChg chg="mod">
          <ac:chgData name="Florence Olajide" userId="3212c37bfa7cb62c" providerId="LiveId" clId="{9E583650-C658-40D9-936B-34B5AF7711C9}" dt="2026-07-12T23:59:41.947" v="276" actId="113"/>
          <ac:spMkLst>
            <pc:docMk/>
            <pc:sldMk cId="83628057" sldId="259"/>
            <ac:spMk id="2" creationId="{F02738E8-8E23-7DF8-67C3-7ABEB7A752BD}"/>
          </ac:spMkLst>
        </pc:spChg>
        <pc:spChg chg="mod">
          <ac:chgData name="Florence Olajide" userId="3212c37bfa7cb62c" providerId="LiveId" clId="{9E583650-C658-40D9-936B-34B5AF7711C9}" dt="2026-07-13T11:07:25.787" v="2073" actId="20577"/>
          <ac:spMkLst>
            <pc:docMk/>
            <pc:sldMk cId="83628057" sldId="259"/>
            <ac:spMk id="3" creationId="{72FF5DA1-DAC2-2BE1-56BD-CB9E1A732518}"/>
          </ac:spMkLst>
        </pc:spChg>
      </pc:sldChg>
      <pc:sldChg chg="add">
        <pc:chgData name="Florence Olajide" userId="3212c37bfa7cb62c" providerId="LiveId" clId="{9E583650-C658-40D9-936B-34B5AF7711C9}" dt="2026-07-13T12:57:38.298" v="4293"/>
        <pc:sldMkLst>
          <pc:docMk/>
          <pc:sldMk cId="2477707285" sldId="259"/>
        </pc:sldMkLst>
      </pc:sldChg>
      <pc:sldChg chg="modSp mod">
        <pc:chgData name="Florence Olajide" userId="3212c37bfa7cb62c" providerId="LiveId" clId="{9E583650-C658-40D9-936B-34B5AF7711C9}" dt="2026-07-13T12:26:02.436" v="4271" actId="255"/>
        <pc:sldMkLst>
          <pc:docMk/>
          <pc:sldMk cId="3936840649" sldId="260"/>
        </pc:sldMkLst>
        <pc:spChg chg="mod">
          <ac:chgData name="Florence Olajide" userId="3212c37bfa7cb62c" providerId="LiveId" clId="{9E583650-C658-40D9-936B-34B5AF7711C9}" dt="2026-07-13T12:23:45.151" v="3954" actId="20577"/>
          <ac:spMkLst>
            <pc:docMk/>
            <pc:sldMk cId="3936840649" sldId="260"/>
            <ac:spMk id="2" creationId="{03F120F8-DA88-A2E5-F128-0C7DE20EF2D2}"/>
          </ac:spMkLst>
        </pc:spChg>
        <pc:spChg chg="mod">
          <ac:chgData name="Florence Olajide" userId="3212c37bfa7cb62c" providerId="LiveId" clId="{9E583650-C658-40D9-936B-34B5AF7711C9}" dt="2026-07-13T12:26:02.436" v="4271" actId="255"/>
          <ac:spMkLst>
            <pc:docMk/>
            <pc:sldMk cId="3936840649" sldId="260"/>
            <ac:spMk id="3" creationId="{A9125471-C0ED-A613-3252-CDD21F0F0C59}"/>
          </ac:spMkLst>
        </pc:spChg>
      </pc:sldChg>
      <pc:sldChg chg="modSp mod">
        <pc:chgData name="Florence Olajide" userId="3212c37bfa7cb62c" providerId="LiveId" clId="{9E583650-C658-40D9-936B-34B5AF7711C9}" dt="2026-07-13T12:30:43.710" v="4289" actId="20577"/>
        <pc:sldMkLst>
          <pc:docMk/>
          <pc:sldMk cId="221918866" sldId="261"/>
        </pc:sldMkLst>
        <pc:spChg chg="mod">
          <ac:chgData name="Florence Olajide" userId="3212c37bfa7cb62c" providerId="LiveId" clId="{9E583650-C658-40D9-936B-34B5AF7711C9}" dt="2026-07-13T11:47:13.108" v="3220" actId="122"/>
          <ac:spMkLst>
            <pc:docMk/>
            <pc:sldMk cId="221918866" sldId="261"/>
            <ac:spMk id="2" creationId="{0A8EE669-A72F-0911-A71B-428B7CC07721}"/>
          </ac:spMkLst>
        </pc:spChg>
        <pc:spChg chg="mod">
          <ac:chgData name="Florence Olajide" userId="3212c37bfa7cb62c" providerId="LiveId" clId="{9E583650-C658-40D9-936B-34B5AF7711C9}" dt="2026-07-13T12:30:43.710" v="4289" actId="20577"/>
          <ac:spMkLst>
            <pc:docMk/>
            <pc:sldMk cId="221918866" sldId="261"/>
            <ac:spMk id="3" creationId="{CF6CD085-8FA4-32E9-2FD0-0CF772F7A152}"/>
          </ac:spMkLst>
        </pc:spChg>
      </pc:sldChg>
      <pc:sldChg chg="modSp mod">
        <pc:chgData name="Florence Olajide" userId="3212c37bfa7cb62c" providerId="LiveId" clId="{9E583650-C658-40D9-936B-34B5AF7711C9}" dt="2026-07-13T12:13:10.545" v="3597" actId="20577"/>
        <pc:sldMkLst>
          <pc:docMk/>
          <pc:sldMk cId="4007311571" sldId="262"/>
        </pc:sldMkLst>
        <pc:spChg chg="mod">
          <ac:chgData name="Florence Olajide" userId="3212c37bfa7cb62c" providerId="LiveId" clId="{9E583650-C658-40D9-936B-34B5AF7711C9}" dt="2026-07-12T22:39:08.608" v="7" actId="113"/>
          <ac:spMkLst>
            <pc:docMk/>
            <pc:sldMk cId="4007311571" sldId="262"/>
            <ac:spMk id="2" creationId="{73810F73-5953-1E18-1009-C1540831D1C8}"/>
          </ac:spMkLst>
        </pc:spChg>
        <pc:spChg chg="mod">
          <ac:chgData name="Florence Olajide" userId="3212c37bfa7cb62c" providerId="LiveId" clId="{9E583650-C658-40D9-936B-34B5AF7711C9}" dt="2026-07-13T12:13:10.545" v="3597" actId="20577"/>
          <ac:spMkLst>
            <pc:docMk/>
            <pc:sldMk cId="4007311571" sldId="262"/>
            <ac:spMk id="3" creationId="{684E3B2A-031B-4C24-A668-DB7C0CBCEBCC}"/>
          </ac:spMkLst>
        </pc:spChg>
      </pc:sldChg>
      <pc:sldChg chg="modSp mod">
        <pc:chgData name="Florence Olajide" userId="3212c37bfa7cb62c" providerId="LiveId" clId="{9E583650-C658-40D9-936B-34B5AF7711C9}" dt="2026-07-13T11:50:19.512" v="3253" actId="14100"/>
        <pc:sldMkLst>
          <pc:docMk/>
          <pc:sldMk cId="2338910854" sldId="263"/>
        </pc:sldMkLst>
        <pc:spChg chg="mod">
          <ac:chgData name="Florence Olajide" userId="3212c37bfa7cb62c" providerId="LiveId" clId="{9E583650-C658-40D9-936B-34B5AF7711C9}" dt="2026-07-13T11:49:43.507" v="3246" actId="20577"/>
          <ac:spMkLst>
            <pc:docMk/>
            <pc:sldMk cId="2338910854" sldId="263"/>
            <ac:spMk id="2" creationId="{3C9AB9B2-E10A-90EB-0DCE-58EC8A59D9D5}"/>
          </ac:spMkLst>
        </pc:spChg>
        <pc:picChg chg="mod">
          <ac:chgData name="Florence Olajide" userId="3212c37bfa7cb62c" providerId="LiveId" clId="{9E583650-C658-40D9-936B-34B5AF7711C9}" dt="2026-07-13T11:50:19.512" v="3253" actId="14100"/>
          <ac:picMkLst>
            <pc:docMk/>
            <pc:sldMk cId="2338910854" sldId="263"/>
            <ac:picMk id="4" creationId="{15A002A3-6EEB-27A9-90AA-3C13BF625738}"/>
          </ac:picMkLst>
        </pc:picChg>
      </pc:sldChg>
      <pc:sldChg chg="modSp new mod">
        <pc:chgData name="Florence Olajide" userId="3212c37bfa7cb62c" providerId="LiveId" clId="{9E583650-C658-40D9-936B-34B5AF7711C9}" dt="2026-07-13T12:11:58.418" v="3312" actId="12"/>
        <pc:sldMkLst>
          <pc:docMk/>
          <pc:sldMk cId="3059681508" sldId="264"/>
        </pc:sldMkLst>
        <pc:spChg chg="mod">
          <ac:chgData name="Florence Olajide" userId="3212c37bfa7cb62c" providerId="LiveId" clId="{9E583650-C658-40D9-936B-34B5AF7711C9}" dt="2026-07-13T11:26:07.290" v="2709" actId="20577"/>
          <ac:spMkLst>
            <pc:docMk/>
            <pc:sldMk cId="3059681508" sldId="264"/>
            <ac:spMk id="2" creationId="{DA33E32E-6172-DE2B-863C-FC30F6C6077C}"/>
          </ac:spMkLst>
        </pc:spChg>
        <pc:spChg chg="mod">
          <ac:chgData name="Florence Olajide" userId="3212c37bfa7cb62c" providerId="LiveId" clId="{9E583650-C658-40D9-936B-34B5AF7711C9}" dt="2026-07-13T12:11:58.418" v="3312" actId="12"/>
          <ac:spMkLst>
            <pc:docMk/>
            <pc:sldMk cId="3059681508" sldId="264"/>
            <ac:spMk id="3" creationId="{25DE3912-BB74-B779-53FF-DB3DC900C622}"/>
          </ac:spMkLst>
        </pc:spChg>
      </pc:sldChg>
      <pc:sldChg chg="add">
        <pc:chgData name="Florence Olajide" userId="3212c37bfa7cb62c" providerId="LiveId" clId="{9E583650-C658-40D9-936B-34B5AF7711C9}" dt="2026-07-13T12:57:37.182" v="4292"/>
        <pc:sldMkLst>
          <pc:docMk/>
          <pc:sldMk cId="2956855460" sldId="265"/>
        </pc:sldMkLst>
      </pc:sldChg>
      <pc:sldChg chg="add">
        <pc:chgData name="Florence Olajide" userId="3212c37bfa7cb62c" providerId="LiveId" clId="{9E583650-C658-40D9-936B-34B5AF7711C9}" dt="2026-07-13T12:57:39.786" v="4294"/>
        <pc:sldMkLst>
          <pc:docMk/>
          <pc:sldMk cId="2030855822" sldId="266"/>
        </pc:sldMkLst>
      </pc:sldChg>
      <pc:sldChg chg="add">
        <pc:chgData name="Florence Olajide" userId="3212c37bfa7cb62c" providerId="LiveId" clId="{9E583650-C658-40D9-936B-34B5AF7711C9}" dt="2026-07-13T12:57:43.337" v="4295"/>
        <pc:sldMkLst>
          <pc:docMk/>
          <pc:sldMk cId="3818616220" sldId="26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EDA1A8-5058-479B-8B40-43FDB105F6B1}" type="datetimeFigureOut">
              <a:rPr lang="en-GB" smtClean="0"/>
              <a:t>13/07/2026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43D290-B6E0-4D85-9979-7F8E2B1AB5D6}" type="slidenum">
              <a:rPr lang="en-GB" smtClean="0"/>
              <a:t>‹#›</a:t>
            </a:fld>
            <a:endParaRPr lang="en-GB"/>
          </a:p>
        </p:txBody>
      </p:sp>
    </p:spTree>
    <p:extLst>
      <p:ext uri="{BB962C8B-B14F-4D97-AF65-F5344CB8AC3E}">
        <p14:creationId xmlns:p14="http://schemas.microsoft.com/office/powerpoint/2010/main" val="25539790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D30A21-253D-4872-86D7-923B27FE21FF}" type="slidenum">
              <a:rPr lang="en-GB" smtClean="0"/>
              <a:t>7</a:t>
            </a:fld>
            <a:endParaRPr lang="en-GB"/>
          </a:p>
        </p:txBody>
      </p:sp>
    </p:spTree>
    <p:extLst>
      <p:ext uri="{BB962C8B-B14F-4D97-AF65-F5344CB8AC3E}">
        <p14:creationId xmlns:p14="http://schemas.microsoft.com/office/powerpoint/2010/main" val="35657245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8BB99-C22C-7CDA-59F2-614C5FE157D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81D4380-B074-2F77-4A99-F354BF4291E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7C6BE961-1AED-C5C1-96B0-BA652B6AFA1C}"/>
              </a:ext>
            </a:extLst>
          </p:cNvPr>
          <p:cNvSpPr>
            <a:spLocks noGrp="1"/>
          </p:cNvSpPr>
          <p:nvPr>
            <p:ph type="dt" sz="half" idx="10"/>
          </p:nvPr>
        </p:nvSpPr>
        <p:spPr/>
        <p:txBody>
          <a:bodyPr/>
          <a:lstStyle/>
          <a:p>
            <a:fld id="{ABD684A5-9265-4AB6-AD65-A41F1EE51587}" type="datetimeFigureOut">
              <a:rPr lang="en-GB" smtClean="0"/>
              <a:t>13/07/2026</a:t>
            </a:fld>
            <a:endParaRPr lang="en-GB"/>
          </a:p>
        </p:txBody>
      </p:sp>
      <p:sp>
        <p:nvSpPr>
          <p:cNvPr id="5" name="Footer Placeholder 4">
            <a:extLst>
              <a:ext uri="{FF2B5EF4-FFF2-40B4-BE49-F238E27FC236}">
                <a16:creationId xmlns:a16="http://schemas.microsoft.com/office/drawing/2014/main" id="{14363BAE-74A4-2DD5-E8D8-8FE297E785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3C654A-456A-3049-70A5-EC3DFA43F7C3}"/>
              </a:ext>
            </a:extLst>
          </p:cNvPr>
          <p:cNvSpPr>
            <a:spLocks noGrp="1"/>
          </p:cNvSpPr>
          <p:nvPr>
            <p:ph type="sldNum" sz="quarter" idx="12"/>
          </p:nvPr>
        </p:nvSpPr>
        <p:spPr/>
        <p:txBody>
          <a:bodyPr/>
          <a:lstStyle/>
          <a:p>
            <a:fld id="{268B4432-B102-40EB-9DEB-1D2B0F8E72EC}" type="slidenum">
              <a:rPr lang="en-GB" smtClean="0"/>
              <a:t>‹#›</a:t>
            </a:fld>
            <a:endParaRPr lang="en-GB"/>
          </a:p>
        </p:txBody>
      </p:sp>
    </p:spTree>
    <p:extLst>
      <p:ext uri="{BB962C8B-B14F-4D97-AF65-F5344CB8AC3E}">
        <p14:creationId xmlns:p14="http://schemas.microsoft.com/office/powerpoint/2010/main" val="25726525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0B4BC-AA75-3625-1FEC-F917DD51ADB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3E4FA06-27E6-9A63-BFBC-201E0A8EECD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0450E65-98B4-30A2-276B-BC7D037C1BED}"/>
              </a:ext>
            </a:extLst>
          </p:cNvPr>
          <p:cNvSpPr>
            <a:spLocks noGrp="1"/>
          </p:cNvSpPr>
          <p:nvPr>
            <p:ph type="dt" sz="half" idx="10"/>
          </p:nvPr>
        </p:nvSpPr>
        <p:spPr/>
        <p:txBody>
          <a:bodyPr/>
          <a:lstStyle/>
          <a:p>
            <a:fld id="{ABD684A5-9265-4AB6-AD65-A41F1EE51587}" type="datetimeFigureOut">
              <a:rPr lang="en-GB" smtClean="0"/>
              <a:t>13/07/2026</a:t>
            </a:fld>
            <a:endParaRPr lang="en-GB"/>
          </a:p>
        </p:txBody>
      </p:sp>
      <p:sp>
        <p:nvSpPr>
          <p:cNvPr id="5" name="Footer Placeholder 4">
            <a:extLst>
              <a:ext uri="{FF2B5EF4-FFF2-40B4-BE49-F238E27FC236}">
                <a16:creationId xmlns:a16="http://schemas.microsoft.com/office/drawing/2014/main" id="{5253E4D0-B8E8-6CE8-EB26-868146EBF4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71AD60-8FE5-77F4-5D78-70B7684BE4BC}"/>
              </a:ext>
            </a:extLst>
          </p:cNvPr>
          <p:cNvSpPr>
            <a:spLocks noGrp="1"/>
          </p:cNvSpPr>
          <p:nvPr>
            <p:ph type="sldNum" sz="quarter" idx="12"/>
          </p:nvPr>
        </p:nvSpPr>
        <p:spPr/>
        <p:txBody>
          <a:bodyPr/>
          <a:lstStyle/>
          <a:p>
            <a:fld id="{268B4432-B102-40EB-9DEB-1D2B0F8E72EC}" type="slidenum">
              <a:rPr lang="en-GB" smtClean="0"/>
              <a:t>‹#›</a:t>
            </a:fld>
            <a:endParaRPr lang="en-GB"/>
          </a:p>
        </p:txBody>
      </p:sp>
    </p:spTree>
    <p:extLst>
      <p:ext uri="{BB962C8B-B14F-4D97-AF65-F5344CB8AC3E}">
        <p14:creationId xmlns:p14="http://schemas.microsoft.com/office/powerpoint/2010/main" val="42104784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2580F-C7AD-8E8F-498F-BA60A302E83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D6E02AD-1E6F-75E2-665F-87C3A0E3EDB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2B696D0-7F85-622D-95F4-36A30E873B7B}"/>
              </a:ext>
            </a:extLst>
          </p:cNvPr>
          <p:cNvSpPr>
            <a:spLocks noGrp="1"/>
          </p:cNvSpPr>
          <p:nvPr>
            <p:ph type="dt" sz="half" idx="10"/>
          </p:nvPr>
        </p:nvSpPr>
        <p:spPr/>
        <p:txBody>
          <a:bodyPr/>
          <a:lstStyle/>
          <a:p>
            <a:fld id="{ABD684A5-9265-4AB6-AD65-A41F1EE51587}" type="datetimeFigureOut">
              <a:rPr lang="en-GB" smtClean="0"/>
              <a:t>13/07/2026</a:t>
            </a:fld>
            <a:endParaRPr lang="en-GB"/>
          </a:p>
        </p:txBody>
      </p:sp>
      <p:sp>
        <p:nvSpPr>
          <p:cNvPr id="5" name="Footer Placeholder 4">
            <a:extLst>
              <a:ext uri="{FF2B5EF4-FFF2-40B4-BE49-F238E27FC236}">
                <a16:creationId xmlns:a16="http://schemas.microsoft.com/office/drawing/2014/main" id="{63CBE715-C7FD-AE8C-28C8-15411BD3A3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51924A-9C1C-5FE5-D8DA-9A43FD2AC8A3}"/>
              </a:ext>
            </a:extLst>
          </p:cNvPr>
          <p:cNvSpPr>
            <a:spLocks noGrp="1"/>
          </p:cNvSpPr>
          <p:nvPr>
            <p:ph type="sldNum" sz="quarter" idx="12"/>
          </p:nvPr>
        </p:nvSpPr>
        <p:spPr/>
        <p:txBody>
          <a:bodyPr/>
          <a:lstStyle/>
          <a:p>
            <a:fld id="{268B4432-B102-40EB-9DEB-1D2B0F8E72EC}" type="slidenum">
              <a:rPr lang="en-GB" smtClean="0"/>
              <a:t>‹#›</a:t>
            </a:fld>
            <a:endParaRPr lang="en-GB"/>
          </a:p>
        </p:txBody>
      </p:sp>
    </p:spTree>
    <p:extLst>
      <p:ext uri="{BB962C8B-B14F-4D97-AF65-F5344CB8AC3E}">
        <p14:creationId xmlns:p14="http://schemas.microsoft.com/office/powerpoint/2010/main" val="20090782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8789F-87B0-C2DB-6C49-04B246E7CBC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25472CC-1383-D46F-87DE-414670A551F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13D0933D-4F17-A394-83A2-7553EEFCA8D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BF09903-BBC2-59DC-4E65-F0D0BDFA77B4}"/>
              </a:ext>
            </a:extLst>
          </p:cNvPr>
          <p:cNvSpPr>
            <a:spLocks noGrp="1"/>
          </p:cNvSpPr>
          <p:nvPr>
            <p:ph type="dt" sz="half" idx="10"/>
          </p:nvPr>
        </p:nvSpPr>
        <p:spPr/>
        <p:txBody>
          <a:bodyPr/>
          <a:lstStyle/>
          <a:p>
            <a:fld id="{ABD684A5-9265-4AB6-AD65-A41F1EE51587}" type="datetimeFigureOut">
              <a:rPr lang="en-GB" smtClean="0"/>
              <a:t>13/07/2026</a:t>
            </a:fld>
            <a:endParaRPr lang="en-GB"/>
          </a:p>
        </p:txBody>
      </p:sp>
      <p:sp>
        <p:nvSpPr>
          <p:cNvPr id="6" name="Footer Placeholder 5">
            <a:extLst>
              <a:ext uri="{FF2B5EF4-FFF2-40B4-BE49-F238E27FC236}">
                <a16:creationId xmlns:a16="http://schemas.microsoft.com/office/drawing/2014/main" id="{F74DEF7B-E767-BBC2-DC31-55312586CBA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5D1E0A-54C6-CEB5-BC3E-D915D60AAB3F}"/>
              </a:ext>
            </a:extLst>
          </p:cNvPr>
          <p:cNvSpPr>
            <a:spLocks noGrp="1"/>
          </p:cNvSpPr>
          <p:nvPr>
            <p:ph type="sldNum" sz="quarter" idx="12"/>
          </p:nvPr>
        </p:nvSpPr>
        <p:spPr/>
        <p:txBody>
          <a:bodyPr/>
          <a:lstStyle/>
          <a:p>
            <a:fld id="{268B4432-B102-40EB-9DEB-1D2B0F8E72EC}" type="slidenum">
              <a:rPr lang="en-GB" smtClean="0"/>
              <a:t>‹#›</a:t>
            </a:fld>
            <a:endParaRPr lang="en-GB"/>
          </a:p>
        </p:txBody>
      </p:sp>
    </p:spTree>
    <p:extLst>
      <p:ext uri="{BB962C8B-B14F-4D97-AF65-F5344CB8AC3E}">
        <p14:creationId xmlns:p14="http://schemas.microsoft.com/office/powerpoint/2010/main" val="36586316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0104F-027D-118A-4168-7F8FDE65445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DAED39F-3BDD-31F3-93A9-CD3EC113555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34CF3F3-9C65-E8F6-F0F4-764F56BFA16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00B3021-822D-1CF2-B57D-25D9938A95E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5D5E10C-767A-0BBE-685E-94495F0CC6E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764821FA-43C9-CE01-4AA6-DA54AF0EC1F2}"/>
              </a:ext>
            </a:extLst>
          </p:cNvPr>
          <p:cNvSpPr>
            <a:spLocks noGrp="1"/>
          </p:cNvSpPr>
          <p:nvPr>
            <p:ph type="dt" sz="half" idx="10"/>
          </p:nvPr>
        </p:nvSpPr>
        <p:spPr/>
        <p:txBody>
          <a:bodyPr/>
          <a:lstStyle/>
          <a:p>
            <a:fld id="{ABD684A5-9265-4AB6-AD65-A41F1EE51587}" type="datetimeFigureOut">
              <a:rPr lang="en-GB" smtClean="0"/>
              <a:t>13/07/2026</a:t>
            </a:fld>
            <a:endParaRPr lang="en-GB"/>
          </a:p>
        </p:txBody>
      </p:sp>
      <p:sp>
        <p:nvSpPr>
          <p:cNvPr id="8" name="Footer Placeholder 7">
            <a:extLst>
              <a:ext uri="{FF2B5EF4-FFF2-40B4-BE49-F238E27FC236}">
                <a16:creationId xmlns:a16="http://schemas.microsoft.com/office/drawing/2014/main" id="{669DA6CA-A3D1-BB07-7067-12C0BD1B19A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322B465-CAF0-A699-5446-BE2A5A3714DB}"/>
              </a:ext>
            </a:extLst>
          </p:cNvPr>
          <p:cNvSpPr>
            <a:spLocks noGrp="1"/>
          </p:cNvSpPr>
          <p:nvPr>
            <p:ph type="sldNum" sz="quarter" idx="12"/>
          </p:nvPr>
        </p:nvSpPr>
        <p:spPr/>
        <p:txBody>
          <a:bodyPr/>
          <a:lstStyle/>
          <a:p>
            <a:fld id="{268B4432-B102-40EB-9DEB-1D2B0F8E72EC}" type="slidenum">
              <a:rPr lang="en-GB" smtClean="0"/>
              <a:t>‹#›</a:t>
            </a:fld>
            <a:endParaRPr lang="en-GB"/>
          </a:p>
        </p:txBody>
      </p:sp>
    </p:spTree>
    <p:extLst>
      <p:ext uri="{BB962C8B-B14F-4D97-AF65-F5344CB8AC3E}">
        <p14:creationId xmlns:p14="http://schemas.microsoft.com/office/powerpoint/2010/main" val="37956962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102C6-674E-C8AC-08A0-88F9FB3164FD}"/>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206B967F-91A5-B1A3-B38D-F49C949AD514}"/>
              </a:ext>
            </a:extLst>
          </p:cNvPr>
          <p:cNvSpPr>
            <a:spLocks noGrp="1"/>
          </p:cNvSpPr>
          <p:nvPr>
            <p:ph type="dt" sz="half" idx="10"/>
          </p:nvPr>
        </p:nvSpPr>
        <p:spPr/>
        <p:txBody>
          <a:bodyPr/>
          <a:lstStyle/>
          <a:p>
            <a:fld id="{ABD684A5-9265-4AB6-AD65-A41F1EE51587}" type="datetimeFigureOut">
              <a:rPr lang="en-GB" smtClean="0"/>
              <a:t>13/07/2026</a:t>
            </a:fld>
            <a:endParaRPr lang="en-GB"/>
          </a:p>
        </p:txBody>
      </p:sp>
      <p:sp>
        <p:nvSpPr>
          <p:cNvPr id="4" name="Footer Placeholder 3">
            <a:extLst>
              <a:ext uri="{FF2B5EF4-FFF2-40B4-BE49-F238E27FC236}">
                <a16:creationId xmlns:a16="http://schemas.microsoft.com/office/drawing/2014/main" id="{10D18A7E-042E-E44D-7257-04A896471A0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CF4507F-9968-A723-7AF1-C7E58A3C5E59}"/>
              </a:ext>
            </a:extLst>
          </p:cNvPr>
          <p:cNvSpPr>
            <a:spLocks noGrp="1"/>
          </p:cNvSpPr>
          <p:nvPr>
            <p:ph type="sldNum" sz="quarter" idx="12"/>
          </p:nvPr>
        </p:nvSpPr>
        <p:spPr/>
        <p:txBody>
          <a:bodyPr/>
          <a:lstStyle/>
          <a:p>
            <a:fld id="{268B4432-B102-40EB-9DEB-1D2B0F8E72EC}" type="slidenum">
              <a:rPr lang="en-GB" smtClean="0"/>
              <a:t>‹#›</a:t>
            </a:fld>
            <a:endParaRPr lang="en-GB"/>
          </a:p>
        </p:txBody>
      </p:sp>
    </p:spTree>
    <p:extLst>
      <p:ext uri="{BB962C8B-B14F-4D97-AF65-F5344CB8AC3E}">
        <p14:creationId xmlns:p14="http://schemas.microsoft.com/office/powerpoint/2010/main" val="9116765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2DE0B5-F889-F65F-8A9A-BDBA6B622EC4}"/>
              </a:ext>
            </a:extLst>
          </p:cNvPr>
          <p:cNvSpPr>
            <a:spLocks noGrp="1"/>
          </p:cNvSpPr>
          <p:nvPr>
            <p:ph type="dt" sz="half" idx="10"/>
          </p:nvPr>
        </p:nvSpPr>
        <p:spPr/>
        <p:txBody>
          <a:bodyPr/>
          <a:lstStyle/>
          <a:p>
            <a:fld id="{ABD684A5-9265-4AB6-AD65-A41F1EE51587}" type="datetimeFigureOut">
              <a:rPr lang="en-GB" smtClean="0"/>
              <a:t>13/07/2026</a:t>
            </a:fld>
            <a:endParaRPr lang="en-GB"/>
          </a:p>
        </p:txBody>
      </p:sp>
      <p:sp>
        <p:nvSpPr>
          <p:cNvPr id="3" name="Footer Placeholder 2">
            <a:extLst>
              <a:ext uri="{FF2B5EF4-FFF2-40B4-BE49-F238E27FC236}">
                <a16:creationId xmlns:a16="http://schemas.microsoft.com/office/drawing/2014/main" id="{F454FF6A-96AC-0F9A-3038-CB99A1D99D5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532372B-DDD6-FCA3-0DD8-23097AC8F808}"/>
              </a:ext>
            </a:extLst>
          </p:cNvPr>
          <p:cNvSpPr>
            <a:spLocks noGrp="1"/>
          </p:cNvSpPr>
          <p:nvPr>
            <p:ph type="sldNum" sz="quarter" idx="12"/>
          </p:nvPr>
        </p:nvSpPr>
        <p:spPr/>
        <p:txBody>
          <a:bodyPr/>
          <a:lstStyle/>
          <a:p>
            <a:fld id="{268B4432-B102-40EB-9DEB-1D2B0F8E72EC}" type="slidenum">
              <a:rPr lang="en-GB" smtClean="0"/>
              <a:t>‹#›</a:t>
            </a:fld>
            <a:endParaRPr lang="en-GB"/>
          </a:p>
        </p:txBody>
      </p:sp>
    </p:spTree>
    <p:extLst>
      <p:ext uri="{BB962C8B-B14F-4D97-AF65-F5344CB8AC3E}">
        <p14:creationId xmlns:p14="http://schemas.microsoft.com/office/powerpoint/2010/main" val="3067790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73B2C-32D7-A38D-DB2A-934EDCEFFC9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5C2E98D-0541-E97B-CDCE-C841608139B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12508FF9-F9FA-A8CA-3841-2787017E50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F5B9029-08A1-3211-2685-52BA3C9A768E}"/>
              </a:ext>
            </a:extLst>
          </p:cNvPr>
          <p:cNvSpPr>
            <a:spLocks noGrp="1"/>
          </p:cNvSpPr>
          <p:nvPr>
            <p:ph type="dt" sz="half" idx="10"/>
          </p:nvPr>
        </p:nvSpPr>
        <p:spPr/>
        <p:txBody>
          <a:bodyPr/>
          <a:lstStyle/>
          <a:p>
            <a:fld id="{ABD684A5-9265-4AB6-AD65-A41F1EE51587}" type="datetimeFigureOut">
              <a:rPr lang="en-GB" smtClean="0"/>
              <a:t>13/07/2026</a:t>
            </a:fld>
            <a:endParaRPr lang="en-GB"/>
          </a:p>
        </p:txBody>
      </p:sp>
      <p:sp>
        <p:nvSpPr>
          <p:cNvPr id="6" name="Footer Placeholder 5">
            <a:extLst>
              <a:ext uri="{FF2B5EF4-FFF2-40B4-BE49-F238E27FC236}">
                <a16:creationId xmlns:a16="http://schemas.microsoft.com/office/drawing/2014/main" id="{8891594A-2E58-DE2B-A603-F343B2734E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A9CCAF6-DBC0-82A2-0C0D-7096DEC5F5F4}"/>
              </a:ext>
            </a:extLst>
          </p:cNvPr>
          <p:cNvSpPr>
            <a:spLocks noGrp="1"/>
          </p:cNvSpPr>
          <p:nvPr>
            <p:ph type="sldNum" sz="quarter" idx="12"/>
          </p:nvPr>
        </p:nvSpPr>
        <p:spPr/>
        <p:txBody>
          <a:bodyPr/>
          <a:lstStyle/>
          <a:p>
            <a:fld id="{268B4432-B102-40EB-9DEB-1D2B0F8E72EC}" type="slidenum">
              <a:rPr lang="en-GB" smtClean="0"/>
              <a:t>‹#›</a:t>
            </a:fld>
            <a:endParaRPr lang="en-GB"/>
          </a:p>
        </p:txBody>
      </p:sp>
    </p:spTree>
    <p:extLst>
      <p:ext uri="{BB962C8B-B14F-4D97-AF65-F5344CB8AC3E}">
        <p14:creationId xmlns:p14="http://schemas.microsoft.com/office/powerpoint/2010/main" val="28367586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EBD85-9A75-9B5A-986F-5980A4581E6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96174DD7-4DAD-8803-32A7-A8699D42B5C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5A9036D-108F-E068-5774-5FC3D725EC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E6ECDD3-CEE2-1DC6-4A1B-B2C05A6621D7}"/>
              </a:ext>
            </a:extLst>
          </p:cNvPr>
          <p:cNvSpPr>
            <a:spLocks noGrp="1"/>
          </p:cNvSpPr>
          <p:nvPr>
            <p:ph type="dt" sz="half" idx="10"/>
          </p:nvPr>
        </p:nvSpPr>
        <p:spPr/>
        <p:txBody>
          <a:bodyPr/>
          <a:lstStyle/>
          <a:p>
            <a:fld id="{ABD684A5-9265-4AB6-AD65-A41F1EE51587}" type="datetimeFigureOut">
              <a:rPr lang="en-GB" smtClean="0"/>
              <a:t>13/07/2026</a:t>
            </a:fld>
            <a:endParaRPr lang="en-GB"/>
          </a:p>
        </p:txBody>
      </p:sp>
      <p:sp>
        <p:nvSpPr>
          <p:cNvPr id="6" name="Footer Placeholder 5">
            <a:extLst>
              <a:ext uri="{FF2B5EF4-FFF2-40B4-BE49-F238E27FC236}">
                <a16:creationId xmlns:a16="http://schemas.microsoft.com/office/drawing/2014/main" id="{E91AD5AD-B3CA-F9A5-CD59-82E21C05F4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1969C8D-7134-6484-19B3-43D6F7DBC897}"/>
              </a:ext>
            </a:extLst>
          </p:cNvPr>
          <p:cNvSpPr>
            <a:spLocks noGrp="1"/>
          </p:cNvSpPr>
          <p:nvPr>
            <p:ph type="sldNum" sz="quarter" idx="12"/>
          </p:nvPr>
        </p:nvSpPr>
        <p:spPr/>
        <p:txBody>
          <a:bodyPr/>
          <a:lstStyle/>
          <a:p>
            <a:fld id="{268B4432-B102-40EB-9DEB-1D2B0F8E72EC}" type="slidenum">
              <a:rPr lang="en-GB" smtClean="0"/>
              <a:t>‹#›</a:t>
            </a:fld>
            <a:endParaRPr lang="en-GB"/>
          </a:p>
        </p:txBody>
      </p:sp>
    </p:spTree>
    <p:extLst>
      <p:ext uri="{BB962C8B-B14F-4D97-AF65-F5344CB8AC3E}">
        <p14:creationId xmlns:p14="http://schemas.microsoft.com/office/powerpoint/2010/main" val="41268273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99D99-6AA4-9796-1B44-37E528369DC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51D98B9-447B-F3FA-1CB0-722047816D2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F69B937-C57C-2FAD-020C-14C0BAD0FF9F}"/>
              </a:ext>
            </a:extLst>
          </p:cNvPr>
          <p:cNvSpPr>
            <a:spLocks noGrp="1"/>
          </p:cNvSpPr>
          <p:nvPr>
            <p:ph type="dt" sz="half" idx="10"/>
          </p:nvPr>
        </p:nvSpPr>
        <p:spPr/>
        <p:txBody>
          <a:bodyPr/>
          <a:lstStyle/>
          <a:p>
            <a:fld id="{ABD684A5-9265-4AB6-AD65-A41F1EE51587}" type="datetimeFigureOut">
              <a:rPr lang="en-GB" smtClean="0"/>
              <a:t>13/07/2026</a:t>
            </a:fld>
            <a:endParaRPr lang="en-GB"/>
          </a:p>
        </p:txBody>
      </p:sp>
      <p:sp>
        <p:nvSpPr>
          <p:cNvPr id="5" name="Footer Placeholder 4">
            <a:extLst>
              <a:ext uri="{FF2B5EF4-FFF2-40B4-BE49-F238E27FC236}">
                <a16:creationId xmlns:a16="http://schemas.microsoft.com/office/drawing/2014/main" id="{0B9F8EA7-4CE2-C33B-CFFC-89E25DD447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3C8D62-A94A-9ACE-392A-D7C410235B10}"/>
              </a:ext>
            </a:extLst>
          </p:cNvPr>
          <p:cNvSpPr>
            <a:spLocks noGrp="1"/>
          </p:cNvSpPr>
          <p:nvPr>
            <p:ph type="sldNum" sz="quarter" idx="12"/>
          </p:nvPr>
        </p:nvSpPr>
        <p:spPr/>
        <p:txBody>
          <a:bodyPr/>
          <a:lstStyle/>
          <a:p>
            <a:fld id="{268B4432-B102-40EB-9DEB-1D2B0F8E72EC}" type="slidenum">
              <a:rPr lang="en-GB" smtClean="0"/>
              <a:t>‹#›</a:t>
            </a:fld>
            <a:endParaRPr lang="en-GB"/>
          </a:p>
        </p:txBody>
      </p:sp>
    </p:spTree>
    <p:extLst>
      <p:ext uri="{BB962C8B-B14F-4D97-AF65-F5344CB8AC3E}">
        <p14:creationId xmlns:p14="http://schemas.microsoft.com/office/powerpoint/2010/main" val="16926729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53DC4B3-D224-6FF0-4E19-C9EE5E4794C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C19FDB50-FEF4-170E-0589-470F83C5EC7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4DC77CD-A95F-068C-863F-E72F921701D6}"/>
              </a:ext>
            </a:extLst>
          </p:cNvPr>
          <p:cNvSpPr>
            <a:spLocks noGrp="1"/>
          </p:cNvSpPr>
          <p:nvPr>
            <p:ph type="dt" sz="half" idx="10"/>
          </p:nvPr>
        </p:nvSpPr>
        <p:spPr/>
        <p:txBody>
          <a:bodyPr/>
          <a:lstStyle/>
          <a:p>
            <a:fld id="{ABD684A5-9265-4AB6-AD65-A41F1EE51587}" type="datetimeFigureOut">
              <a:rPr lang="en-GB" smtClean="0"/>
              <a:t>13/07/2026</a:t>
            </a:fld>
            <a:endParaRPr lang="en-GB"/>
          </a:p>
        </p:txBody>
      </p:sp>
      <p:sp>
        <p:nvSpPr>
          <p:cNvPr id="5" name="Footer Placeholder 4">
            <a:extLst>
              <a:ext uri="{FF2B5EF4-FFF2-40B4-BE49-F238E27FC236}">
                <a16:creationId xmlns:a16="http://schemas.microsoft.com/office/drawing/2014/main" id="{CE045A88-EFC7-C2C2-2790-1B5DD1F1D5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7B0860-04D1-70B0-ED0C-B79567EBEBBD}"/>
              </a:ext>
            </a:extLst>
          </p:cNvPr>
          <p:cNvSpPr>
            <a:spLocks noGrp="1"/>
          </p:cNvSpPr>
          <p:nvPr>
            <p:ph type="sldNum" sz="quarter" idx="12"/>
          </p:nvPr>
        </p:nvSpPr>
        <p:spPr/>
        <p:txBody>
          <a:bodyPr/>
          <a:lstStyle/>
          <a:p>
            <a:fld id="{268B4432-B102-40EB-9DEB-1D2B0F8E72EC}" type="slidenum">
              <a:rPr lang="en-GB" smtClean="0"/>
              <a:t>‹#›</a:t>
            </a:fld>
            <a:endParaRPr lang="en-GB"/>
          </a:p>
        </p:txBody>
      </p:sp>
    </p:spTree>
    <p:extLst>
      <p:ext uri="{BB962C8B-B14F-4D97-AF65-F5344CB8AC3E}">
        <p14:creationId xmlns:p14="http://schemas.microsoft.com/office/powerpoint/2010/main" val="7502355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7CA3934-403C-0F44-B230-0ED55C29A3F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CA94720-E841-2888-DBF0-B9F2C901D0D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B082F9D-D0C8-E9F9-D5EE-BB193B6E613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BD684A5-9265-4AB6-AD65-A41F1EE51587}" type="datetimeFigureOut">
              <a:rPr lang="en-GB" smtClean="0"/>
              <a:t>13/07/2026</a:t>
            </a:fld>
            <a:endParaRPr lang="en-GB"/>
          </a:p>
        </p:txBody>
      </p:sp>
      <p:sp>
        <p:nvSpPr>
          <p:cNvPr id="5" name="Footer Placeholder 4">
            <a:extLst>
              <a:ext uri="{FF2B5EF4-FFF2-40B4-BE49-F238E27FC236}">
                <a16:creationId xmlns:a16="http://schemas.microsoft.com/office/drawing/2014/main" id="{8223E8F0-9119-B0C9-05D7-F6888167106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4827AEE-D253-9DDA-278F-FA24359F0B5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8B4432-B102-40EB-9DEB-1D2B0F8E72EC}" type="slidenum">
              <a:rPr lang="en-GB" smtClean="0"/>
              <a:t>‹#›</a:t>
            </a:fld>
            <a:endParaRPr lang="en-GB"/>
          </a:p>
        </p:txBody>
      </p:sp>
    </p:spTree>
    <p:extLst>
      <p:ext uri="{BB962C8B-B14F-4D97-AF65-F5344CB8AC3E}">
        <p14:creationId xmlns:p14="http://schemas.microsoft.com/office/powerpoint/2010/main" val="7226647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powerpoint.cloud.microsoft/en.gb/"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microsoft.com/en-gb/microsoft%20365/outlook/emailand-calendar-software" TargetMode="External"/><Relationship Id="rId2" Type="http://schemas.openxmlformats.org/officeDocument/2006/relationships/hyperlink" Target="https://www.ibm.com/think/topics/employee-communication" TargetMode="External"/><Relationship Id="rId1" Type="http://schemas.openxmlformats.org/officeDocument/2006/relationships/slideLayout" Target="../slideLayouts/slideLayout2.xml"/><Relationship Id="rId4" Type="http://schemas.openxmlformats.org/officeDocument/2006/relationships/hyperlink" Target="https://www.england.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AB9B2-E10A-90EB-0DCE-58EC8A59D9D5}"/>
              </a:ext>
            </a:extLst>
          </p:cNvPr>
          <p:cNvSpPr>
            <a:spLocks noGrp="1"/>
          </p:cNvSpPr>
          <p:nvPr>
            <p:ph type="title"/>
          </p:nvPr>
        </p:nvSpPr>
        <p:spPr>
          <a:xfrm>
            <a:off x="217713" y="3004457"/>
            <a:ext cx="8708573" cy="1538003"/>
          </a:xfrm>
        </p:spPr>
        <p:txBody>
          <a:bodyPr>
            <a:noAutofit/>
          </a:bodyPr>
          <a:lstStyle/>
          <a:p>
            <a:r>
              <a:rPr lang="en-US" sz="2800" dirty="0">
                <a:latin typeface="Times New Roman" panose="02020603050405020304" pitchFamily="18" charset="0"/>
                <a:cs typeface="Times New Roman" panose="02020603050405020304" pitchFamily="18" charset="0"/>
              </a:rPr>
              <a:t>Digital Skills and Research Methods </a:t>
            </a:r>
            <a:br>
              <a:rPr lang="en-US" sz="2800" dirty="0">
                <a:latin typeface="Times New Roman" panose="02020603050405020304" pitchFamily="18" charset="0"/>
                <a:cs typeface="Times New Roman" panose="02020603050405020304" pitchFamily="18" charset="0"/>
              </a:rPr>
            </a:br>
            <a:r>
              <a:rPr lang="en-US" sz="2800" dirty="0">
                <a:latin typeface="Times New Roman" panose="02020603050405020304" pitchFamily="18" charset="0"/>
                <a:cs typeface="Times New Roman" panose="02020603050405020304" pitchFamily="18" charset="0"/>
              </a:rPr>
              <a:t>Module Code: LCHS4007</a:t>
            </a:r>
            <a:br>
              <a:rPr lang="en-US" sz="2800" dirty="0">
                <a:latin typeface="Times New Roman" panose="02020603050405020304" pitchFamily="18" charset="0"/>
                <a:cs typeface="Times New Roman" panose="02020603050405020304" pitchFamily="18" charset="0"/>
              </a:rPr>
            </a:br>
            <a:r>
              <a:rPr lang="en-US" sz="2800" dirty="0">
                <a:latin typeface="Times New Roman" panose="02020603050405020304" pitchFamily="18" charset="0"/>
                <a:cs typeface="Times New Roman" panose="02020603050405020304" pitchFamily="18" charset="0"/>
              </a:rPr>
              <a:t>Assignment Title: Component 1</a:t>
            </a:r>
            <a:br>
              <a:rPr lang="en-US" sz="2800" dirty="0">
                <a:latin typeface="Times New Roman" panose="02020603050405020304" pitchFamily="18" charset="0"/>
                <a:cs typeface="Times New Roman" panose="02020603050405020304" pitchFamily="18" charset="0"/>
              </a:rPr>
            </a:br>
            <a:r>
              <a:rPr lang="en-US" sz="2800" dirty="0">
                <a:latin typeface="Times New Roman" panose="02020603050405020304" pitchFamily="18" charset="0"/>
                <a:cs typeface="Times New Roman" panose="02020603050405020304" pitchFamily="18" charset="0"/>
              </a:rPr>
              <a:t>Topic: Staff Training using Microsoft PowerPoint</a:t>
            </a:r>
            <a:br>
              <a:rPr lang="en-US" sz="2800" dirty="0">
                <a:latin typeface="Times New Roman" panose="02020603050405020304" pitchFamily="18" charset="0"/>
                <a:cs typeface="Times New Roman" panose="02020603050405020304" pitchFamily="18" charset="0"/>
              </a:rPr>
            </a:br>
            <a:r>
              <a:rPr lang="en-US" sz="2800" dirty="0">
                <a:latin typeface="Times New Roman" panose="02020603050405020304" pitchFamily="18" charset="0"/>
                <a:cs typeface="Times New Roman" panose="02020603050405020304" pitchFamily="18" charset="0"/>
              </a:rPr>
              <a:t>Student Name: Florence Tolulope Olajide</a:t>
            </a:r>
            <a:br>
              <a:rPr lang="en-US" sz="2800" dirty="0">
                <a:latin typeface="Times New Roman" panose="02020603050405020304" pitchFamily="18" charset="0"/>
                <a:cs typeface="Times New Roman" panose="02020603050405020304" pitchFamily="18" charset="0"/>
              </a:rPr>
            </a:br>
            <a:r>
              <a:rPr lang="en-US" sz="2800" dirty="0">
                <a:latin typeface="Times New Roman" panose="02020603050405020304" pitchFamily="18" charset="0"/>
                <a:cs typeface="Times New Roman" panose="02020603050405020304" pitchFamily="18" charset="0"/>
              </a:rPr>
              <a:t>Student ID: 2545464</a:t>
            </a:r>
            <a:br>
              <a:rPr lang="en-US" sz="2800" dirty="0">
                <a:latin typeface="Times New Roman" panose="02020603050405020304" pitchFamily="18" charset="0"/>
                <a:cs typeface="Times New Roman" panose="02020603050405020304" pitchFamily="18" charset="0"/>
              </a:rPr>
            </a:br>
            <a:r>
              <a:rPr lang="en-US" sz="2800" dirty="0">
                <a:latin typeface="Times New Roman" panose="02020603050405020304" pitchFamily="18" charset="0"/>
                <a:cs typeface="Times New Roman" panose="02020603050405020304" pitchFamily="18" charset="0"/>
              </a:rPr>
              <a:t>Lecturer Name: Amitave Banik</a:t>
            </a:r>
            <a:endParaRPr lang="en-GB" sz="2800" dirty="0">
              <a:latin typeface="Times New Roman" panose="02020603050405020304" pitchFamily="18" charset="0"/>
              <a:cs typeface="Times New Roman" panose="02020603050405020304" pitchFamily="18" charset="0"/>
            </a:endParaRPr>
          </a:p>
        </p:txBody>
      </p:sp>
      <p:pic>
        <p:nvPicPr>
          <p:cNvPr id="4" name="Content Placeholder 3" descr="Trustee: Marketing &amp; Commercialisation | Trustees Unlimited">
            <a:extLst>
              <a:ext uri="{FF2B5EF4-FFF2-40B4-BE49-F238E27FC236}">
                <a16:creationId xmlns:a16="http://schemas.microsoft.com/office/drawing/2014/main" id="{15A002A3-6EEB-27A9-90AA-3C13BF625738}"/>
              </a:ext>
            </a:extLst>
          </p:cNvPr>
          <p:cNvPicPr>
            <a:picLocks noGrp="1" noChangeAspect="1"/>
          </p:cNvPicPr>
          <p:nvPr>
            <p:ph idx="1"/>
          </p:nvPr>
        </p:nvPicPr>
        <p:blipFill>
          <a:blip r:embed="rId2"/>
          <a:stretch>
            <a:fillRect/>
          </a:stretch>
        </p:blipFill>
        <p:spPr>
          <a:xfrm>
            <a:off x="7456714" y="1186543"/>
            <a:ext cx="4659086" cy="5168335"/>
          </a:xfrm>
          <a:prstGeom prst="rect">
            <a:avLst/>
          </a:prstGeom>
        </p:spPr>
      </p:pic>
    </p:spTree>
    <p:extLst>
      <p:ext uri="{BB962C8B-B14F-4D97-AF65-F5344CB8AC3E}">
        <p14:creationId xmlns:p14="http://schemas.microsoft.com/office/powerpoint/2010/main" val="23389108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810F73-5953-1E18-1009-C1540831D1C8}"/>
              </a:ext>
            </a:extLst>
          </p:cNvPr>
          <p:cNvSpPr>
            <a:spLocks noGrp="1"/>
          </p:cNvSpPr>
          <p:nvPr>
            <p:ph type="title"/>
          </p:nvPr>
        </p:nvSpPr>
        <p:spPr/>
        <p:txBody>
          <a:bodyPr>
            <a:normAutofit/>
          </a:bodyPr>
          <a:lstStyle/>
          <a:p>
            <a:r>
              <a:rPr lang="en-US" sz="3200" dirty="0">
                <a:latin typeface="Times New Roman" panose="02020603050405020304" pitchFamily="18" charset="0"/>
                <a:cs typeface="Times New Roman" panose="02020603050405020304" pitchFamily="18" charset="0"/>
              </a:rPr>
              <a:t>                                </a:t>
            </a:r>
            <a:r>
              <a:rPr lang="en-US" sz="3200" b="1" dirty="0">
                <a:latin typeface="Times New Roman" panose="02020603050405020304" pitchFamily="18" charset="0"/>
                <a:cs typeface="Times New Roman" panose="02020603050405020304" pitchFamily="18" charset="0"/>
              </a:rPr>
              <a:t>Workplace Task</a:t>
            </a:r>
            <a:endParaRPr lang="en-GB"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84E3B2A-031B-4C24-A668-DB7C0CBCEBCC}"/>
              </a:ext>
            </a:extLst>
          </p:cNvPr>
          <p:cNvSpPr>
            <a:spLocks noGrp="1"/>
          </p:cNvSpPr>
          <p:nvPr>
            <p:ph idx="1"/>
          </p:nvPr>
        </p:nvSpPr>
        <p:spPr/>
        <p:txBody>
          <a:bodyPr>
            <a:normAutofit fontScale="47500" lnSpcReduction="20000"/>
          </a:bodyPr>
          <a:lstStyle/>
          <a:p>
            <a:pPr marL="0" indent="0">
              <a:buNone/>
            </a:pPr>
            <a:r>
              <a:rPr lang="en-GB" sz="5100" b="1" dirty="0">
                <a:latin typeface="Times New Roman" panose="02020603050405020304" pitchFamily="18" charset="0"/>
                <a:cs typeface="Times New Roman" panose="02020603050405020304" pitchFamily="18" charset="0"/>
              </a:rPr>
              <a:t>Staff training</a:t>
            </a:r>
          </a:p>
          <a:p>
            <a:r>
              <a:rPr lang="en-GB" sz="4200" dirty="0">
                <a:latin typeface="Times New Roman" panose="02020603050405020304" pitchFamily="18" charset="0"/>
                <a:cs typeface="Times New Roman" panose="02020603050405020304" pitchFamily="18" charset="0"/>
              </a:rPr>
              <a:t>This is the process of developing staff to an agreed standard of competence so that they have the knowledge and skills to carry out their work in line with the requirements of their job description and contract of employment.</a:t>
            </a:r>
          </a:p>
          <a:p>
            <a:r>
              <a:rPr lang="en-GB" sz="4200" dirty="0">
                <a:latin typeface="Times New Roman" panose="02020603050405020304" pitchFamily="18" charset="0"/>
                <a:cs typeface="Times New Roman" panose="02020603050405020304" pitchFamily="18" charset="0"/>
              </a:rPr>
              <a:t>A planned programme for the training and development of staff is essential to ensure good practice and the provision of a quality service. The programme should include induction, mandatory and further training suitable to the needs of individuals and the service.</a:t>
            </a:r>
          </a:p>
          <a:p>
            <a:pPr marL="0" indent="0">
              <a:buNone/>
            </a:pPr>
            <a:endParaRPr lang="en-GB" sz="4200" dirty="0">
              <a:latin typeface="Times New Roman" panose="02020603050405020304" pitchFamily="18" charset="0"/>
              <a:cs typeface="Times New Roman" panose="02020603050405020304" pitchFamily="18" charset="0"/>
            </a:endParaRPr>
          </a:p>
          <a:p>
            <a:endParaRPr lang="en-GB" sz="4200" b="1" dirty="0">
              <a:latin typeface="Times New Roman" panose="02020603050405020304" pitchFamily="18" charset="0"/>
              <a:cs typeface="Times New Roman" panose="02020603050405020304" pitchFamily="18" charset="0"/>
            </a:endParaRPr>
          </a:p>
          <a:p>
            <a:pPr marL="0" indent="0">
              <a:buNone/>
            </a:pPr>
            <a:endParaRPr lang="en-GB" sz="2400" b="1" dirty="0">
              <a:latin typeface="Times New Roman" panose="02020603050405020304" pitchFamily="18" charset="0"/>
              <a:cs typeface="Times New Roman" panose="02020603050405020304" pitchFamily="18" charset="0"/>
            </a:endParaRPr>
          </a:p>
          <a:p>
            <a:pPr marL="0" indent="0">
              <a:buNone/>
            </a:pPr>
            <a:endParaRPr lang="en-GB" sz="2400" b="1" dirty="0">
              <a:latin typeface="Times New Roman" panose="02020603050405020304" pitchFamily="18" charset="0"/>
              <a:cs typeface="Times New Roman" panose="02020603050405020304" pitchFamily="18" charset="0"/>
            </a:endParaRPr>
          </a:p>
          <a:p>
            <a:pPr marL="0" indent="0">
              <a:buNone/>
            </a:pPr>
            <a:endParaRPr lang="en-GB" sz="2400" b="1" dirty="0">
              <a:latin typeface="Times New Roman" panose="02020603050405020304" pitchFamily="18" charset="0"/>
              <a:cs typeface="Times New Roman" panose="02020603050405020304" pitchFamily="18" charset="0"/>
            </a:endParaRPr>
          </a:p>
          <a:p>
            <a:pPr marL="0" indent="0">
              <a:buNone/>
            </a:pPr>
            <a:endParaRPr lang="en-GB" sz="2400" b="1" dirty="0">
              <a:latin typeface="Times New Roman" panose="02020603050405020304" pitchFamily="18" charset="0"/>
              <a:cs typeface="Times New Roman" panose="02020603050405020304" pitchFamily="18" charset="0"/>
            </a:endParaRPr>
          </a:p>
          <a:p>
            <a:pPr marL="0" indent="0">
              <a:buNone/>
            </a:pPr>
            <a:r>
              <a:rPr lang="en-US" dirty="0"/>
              <a:t> </a:t>
            </a:r>
            <a:endParaRPr lang="en-GB" dirty="0"/>
          </a:p>
        </p:txBody>
      </p:sp>
    </p:spTree>
    <p:extLst>
      <p:ext uri="{BB962C8B-B14F-4D97-AF65-F5344CB8AC3E}">
        <p14:creationId xmlns:p14="http://schemas.microsoft.com/office/powerpoint/2010/main" val="40073115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33431-855D-878F-5FD8-9F803326935C}"/>
              </a:ext>
            </a:extLst>
          </p:cNvPr>
          <p:cNvSpPr>
            <a:spLocks noGrp="1"/>
          </p:cNvSpPr>
          <p:nvPr>
            <p:ph type="title"/>
          </p:nvPr>
        </p:nvSpPr>
        <p:spPr>
          <a:xfrm>
            <a:off x="1948542" y="261257"/>
            <a:ext cx="9405257" cy="1564368"/>
          </a:xfrm>
        </p:spPr>
        <p:txBody>
          <a:bodyPr>
            <a:normAutofit/>
          </a:bodyPr>
          <a:lstStyle/>
          <a:p>
            <a:pPr algn="ctr"/>
            <a:r>
              <a:rPr lang="en-US" sz="4000" b="1" dirty="0"/>
              <a:t> </a:t>
            </a:r>
            <a:r>
              <a:rPr lang="en-US" sz="3200" b="1" dirty="0">
                <a:latin typeface="Times New Roman" panose="02020603050405020304" pitchFamily="18" charset="0"/>
                <a:cs typeface="Times New Roman" panose="02020603050405020304" pitchFamily="18" charset="0"/>
              </a:rPr>
              <a:t>Using Microsoft PowerPoint for Staff training at Riverdale Nursing home</a:t>
            </a:r>
            <a:endParaRPr lang="en-GB"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6624F23-5357-D079-8D39-0C5A0FA6E027}"/>
              </a:ext>
            </a:extLst>
          </p:cNvPr>
          <p:cNvSpPr>
            <a:spLocks noGrp="1"/>
          </p:cNvSpPr>
          <p:nvPr>
            <p:ph idx="1"/>
          </p:nvPr>
        </p:nvSpPr>
        <p:spPr/>
        <p:txBody>
          <a:bodyPr>
            <a:normAutofit/>
          </a:bodyPr>
          <a:lstStyle/>
          <a:p>
            <a:r>
              <a:rPr lang="en-US" sz="2000" dirty="0">
                <a:latin typeface="Times New Roman" panose="02020603050405020304" pitchFamily="18" charset="0"/>
                <a:cs typeface="Times New Roman" panose="02020603050405020304" pitchFamily="18" charset="0"/>
              </a:rPr>
              <a:t>It’s used for presentation which makes work well explanatory through creating, displaying and share slide shows.</a:t>
            </a:r>
          </a:p>
          <a:p>
            <a:r>
              <a:rPr lang="en-US" sz="2000" dirty="0">
                <a:latin typeface="Times New Roman" panose="02020603050405020304" pitchFamily="18" charset="0"/>
                <a:cs typeface="Times New Roman" panose="02020603050405020304" pitchFamily="18" charset="0"/>
              </a:rPr>
              <a:t>This allows us to combine text, images, charts and videos into professional-looking decks for meetings, lectures and training. </a:t>
            </a:r>
          </a:p>
          <a:p>
            <a:r>
              <a:rPr lang="en-US" sz="2000" dirty="0">
                <a:latin typeface="Times New Roman" panose="02020603050405020304" pitchFamily="18" charset="0"/>
                <a:cs typeface="Times New Roman" panose="02020603050405020304" pitchFamily="18" charset="0"/>
              </a:rPr>
              <a:t>PowerPoint will enhance staff confidence to carry out different task based on the training they had.</a:t>
            </a:r>
          </a:p>
          <a:p>
            <a:r>
              <a:rPr lang="en-US" sz="2000" dirty="0">
                <a:latin typeface="Times New Roman" panose="02020603050405020304" pitchFamily="18" charset="0"/>
                <a:cs typeface="Times New Roman" panose="02020603050405020304" pitchFamily="18" charset="0"/>
              </a:rPr>
              <a:t>It will also empower the staff at the Riverdale Nursing home to increase their productivity and efficiency accurately without causing any confusion among the staff.</a:t>
            </a: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307327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120F8-DA88-A2E5-F128-0C7DE20EF2D2}"/>
              </a:ext>
            </a:extLst>
          </p:cNvPr>
          <p:cNvSpPr>
            <a:spLocks noGrp="1"/>
          </p:cNvSpPr>
          <p:nvPr>
            <p:ph type="title"/>
          </p:nvPr>
        </p:nvSpPr>
        <p:spPr/>
        <p:txBody>
          <a:bodyPr/>
          <a:lstStyle/>
          <a:p>
            <a:r>
              <a:rPr lang="en-US" dirty="0"/>
              <a:t>       </a:t>
            </a:r>
            <a:r>
              <a:rPr lang="en-US" sz="3200" b="1" dirty="0">
                <a:latin typeface="Times New Roman" panose="02020603050405020304" pitchFamily="18" charset="0"/>
                <a:cs typeface="Times New Roman" panose="02020603050405020304" pitchFamily="18" charset="0"/>
              </a:rPr>
              <a:t>PowerPoint improves efficiency/communication</a:t>
            </a:r>
            <a:endParaRPr lang="en-GB"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9125471-C0ED-A613-3252-CDD21F0F0C59}"/>
              </a:ext>
            </a:extLst>
          </p:cNvPr>
          <p:cNvSpPr>
            <a:spLocks noGrp="1"/>
          </p:cNvSpPr>
          <p:nvPr>
            <p:ph idx="1"/>
          </p:nvPr>
        </p:nvSpPr>
        <p:spPr>
          <a:xfrm>
            <a:off x="957943" y="1477282"/>
            <a:ext cx="10515600" cy="4351338"/>
          </a:xfrm>
        </p:spPr>
        <p:txBody>
          <a:bodyPr>
            <a:normAutofit/>
          </a:bodyPr>
          <a:lstStyle/>
          <a:p>
            <a:r>
              <a:rPr lang="en-GB" sz="2000" dirty="0">
                <a:latin typeface="Times New Roman" panose="02020603050405020304" pitchFamily="18" charset="0"/>
                <a:cs typeface="Times New Roman" panose="02020603050405020304" pitchFamily="18" charset="0"/>
              </a:rPr>
              <a:t>Giving presentations is an important aspect of the healthcare professional’s role, with the use of PowerPoint often being expected. (Shepherd, 2006)</a:t>
            </a:r>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 It is hard to learn new things when you see a massive wall of text, use PowerPoint to show clear graphics and steps</a:t>
            </a:r>
          </a:p>
          <a:p>
            <a:r>
              <a:rPr lang="en-US" sz="2000" dirty="0">
                <a:latin typeface="Times New Roman" panose="02020603050405020304" pitchFamily="18" charset="0"/>
                <a:cs typeface="Times New Roman" panose="02020603050405020304" pitchFamily="18" charset="0"/>
              </a:rPr>
              <a:t>PowerPoint presentations play a crucial role in communicating key ideas and information to both staff and management.</a:t>
            </a:r>
          </a:p>
          <a:p>
            <a:r>
              <a:rPr lang="en-US" sz="2000" dirty="0">
                <a:latin typeface="Times New Roman" panose="02020603050405020304" pitchFamily="18" charset="0"/>
                <a:cs typeface="Times New Roman" panose="02020603050405020304" pitchFamily="18" charset="0"/>
              </a:rPr>
              <a:t>Helps all staff to know the procedures to follow at the right time.</a:t>
            </a:r>
          </a:p>
          <a:p>
            <a:endParaRPr lang="en-US" sz="2400" dirty="0"/>
          </a:p>
          <a:p>
            <a:pPr marL="0" indent="0">
              <a:buNone/>
            </a:pP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368406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3E32E-6172-DE2B-863C-FC30F6C6077C}"/>
              </a:ext>
            </a:extLst>
          </p:cNvPr>
          <p:cNvSpPr>
            <a:spLocks noGrp="1"/>
          </p:cNvSpPr>
          <p:nvPr>
            <p:ph type="title"/>
          </p:nvPr>
        </p:nvSpPr>
        <p:spPr/>
        <p:txBody>
          <a:bodyPr>
            <a:normAutofit/>
          </a:bodyPr>
          <a:lstStyle/>
          <a:p>
            <a:pPr algn="ctr"/>
            <a:r>
              <a:rPr lang="en-US" sz="3200" b="1" dirty="0">
                <a:latin typeface="Times New Roman" panose="02020603050405020304" pitchFamily="18" charset="0"/>
                <a:cs typeface="Times New Roman" panose="02020603050405020304" pitchFamily="18" charset="0"/>
              </a:rPr>
              <a:t>Advantages and Limitations</a:t>
            </a:r>
            <a:endParaRPr lang="en-GB"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5DE3912-BB74-B779-53FF-DB3DC900C622}"/>
              </a:ext>
            </a:extLst>
          </p:cNvPr>
          <p:cNvSpPr>
            <a:spLocks noGrp="1"/>
          </p:cNvSpPr>
          <p:nvPr>
            <p:ph idx="1"/>
          </p:nvPr>
        </p:nvSpPr>
        <p:spPr>
          <a:xfrm>
            <a:off x="762000" y="1690688"/>
            <a:ext cx="10515600" cy="4351338"/>
          </a:xfrm>
        </p:spPr>
        <p:txBody>
          <a:bodyPr>
            <a:normAutofit fontScale="55000" lnSpcReduction="20000"/>
          </a:bodyPr>
          <a:lstStyle/>
          <a:p>
            <a:pPr marL="0" indent="0">
              <a:buNone/>
            </a:pPr>
            <a:r>
              <a:rPr lang="en-GB" sz="4400" b="1" dirty="0">
                <a:latin typeface="Times New Roman" panose="02020603050405020304" pitchFamily="18" charset="0"/>
                <a:cs typeface="Times New Roman" panose="02020603050405020304" pitchFamily="18" charset="0"/>
              </a:rPr>
              <a:t>Advantages</a:t>
            </a:r>
            <a:endParaRPr lang="en-GB" sz="3600" b="1" dirty="0">
              <a:latin typeface="Times New Roman" panose="02020603050405020304" pitchFamily="18" charset="0"/>
              <a:cs typeface="Times New Roman" panose="02020603050405020304" pitchFamily="18" charset="0"/>
            </a:endParaRPr>
          </a:p>
          <a:p>
            <a:r>
              <a:rPr lang="en-GB" sz="3600" dirty="0">
                <a:latin typeface="Times New Roman" panose="02020603050405020304" pitchFamily="18" charset="0"/>
                <a:cs typeface="Times New Roman" panose="02020603050405020304" pitchFamily="18" charset="0"/>
              </a:rPr>
              <a:t>Appropriate use of PowerPoint can enhance the teaching and learning experience for staff.</a:t>
            </a:r>
          </a:p>
          <a:p>
            <a:r>
              <a:rPr lang="en-GB" sz="3600" dirty="0">
                <a:latin typeface="Times New Roman" panose="02020603050405020304" pitchFamily="18" charset="0"/>
                <a:cs typeface="Times New Roman" panose="02020603050405020304" pitchFamily="18" charset="0"/>
              </a:rPr>
              <a:t>It provides encouragement and support to staff by facilitating the structuring of a presentation in a</a:t>
            </a:r>
          </a:p>
          <a:p>
            <a:pPr marL="0" indent="0">
              <a:buNone/>
            </a:pPr>
            <a:r>
              <a:rPr lang="en-GB" sz="3600" dirty="0">
                <a:latin typeface="Times New Roman" panose="02020603050405020304" pitchFamily="18" charset="0"/>
                <a:cs typeface="Times New Roman" panose="02020603050405020304" pitchFamily="18" charset="0"/>
              </a:rPr>
              <a:t> professional manner. (Jones, 2003)</a:t>
            </a:r>
          </a:p>
          <a:p>
            <a:pPr marL="0" indent="0">
              <a:buNone/>
            </a:pPr>
            <a:r>
              <a:rPr lang="en-GB" sz="4400" b="1" dirty="0">
                <a:latin typeface="Times New Roman" panose="02020603050405020304" pitchFamily="18" charset="0"/>
                <a:cs typeface="Times New Roman" panose="02020603050405020304" pitchFamily="18" charset="0"/>
              </a:rPr>
              <a:t>Limitations</a:t>
            </a:r>
          </a:p>
          <a:p>
            <a:r>
              <a:rPr lang="en-GB" sz="3600" dirty="0">
                <a:latin typeface="Times New Roman" panose="02020603050405020304" pitchFamily="18" charset="0"/>
                <a:cs typeface="Times New Roman" panose="02020603050405020304" pitchFamily="18" charset="0"/>
              </a:rPr>
              <a:t>There can be equipment failure.</a:t>
            </a:r>
          </a:p>
          <a:p>
            <a:r>
              <a:rPr lang="en-GB" sz="3600" dirty="0">
                <a:latin typeface="Times New Roman" panose="02020603050405020304" pitchFamily="18" charset="0"/>
                <a:cs typeface="Times New Roman" panose="02020603050405020304" pitchFamily="18" charset="0"/>
              </a:rPr>
              <a:t>Maintenance issues: Slides decks can difficult to update consistently, therefore inconsistency is possible.</a:t>
            </a:r>
          </a:p>
          <a:p>
            <a:r>
              <a:rPr lang="en-GB" sz="3600" dirty="0">
                <a:latin typeface="Times New Roman" panose="02020603050405020304" pitchFamily="18" charset="0"/>
                <a:cs typeface="Times New Roman" panose="02020603050405020304" pitchFamily="18" charset="0"/>
              </a:rPr>
              <a:t>Danger: This limit staff understanding as they may only look at the :key points:</a:t>
            </a:r>
          </a:p>
          <a:p>
            <a:endParaRPr lang="en-GB" sz="3600" dirty="0">
              <a:latin typeface="Times New Roman" panose="02020603050405020304" pitchFamily="18" charset="0"/>
              <a:cs typeface="Times New Roman" panose="02020603050405020304" pitchFamily="18" charset="0"/>
            </a:endParaRPr>
          </a:p>
          <a:p>
            <a:pPr marL="0" indent="0">
              <a:buNone/>
            </a:pPr>
            <a:endParaRPr lang="en-GB" sz="3200" b="1" dirty="0">
              <a:latin typeface="Times New Roman" panose="02020603050405020304" pitchFamily="18" charset="0"/>
              <a:cs typeface="Times New Roman" panose="02020603050405020304" pitchFamily="18" charset="0"/>
            </a:endParaRPr>
          </a:p>
          <a:p>
            <a:pPr marL="0" indent="0">
              <a:buNone/>
            </a:pPr>
            <a:br>
              <a:rPr lang="en-GB" sz="3200" b="1" dirty="0">
                <a:latin typeface="Times New Roman" panose="02020603050405020304" pitchFamily="18" charset="0"/>
                <a:cs typeface="Times New Roman" panose="02020603050405020304" pitchFamily="18" charset="0"/>
              </a:rPr>
            </a:br>
            <a:endParaRPr lang="en-GB" sz="3200" b="1"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0596815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EE669-A72F-0911-A71B-428B7CC07721}"/>
              </a:ext>
            </a:extLst>
          </p:cNvPr>
          <p:cNvSpPr>
            <a:spLocks noGrp="1"/>
          </p:cNvSpPr>
          <p:nvPr>
            <p:ph type="title"/>
          </p:nvPr>
        </p:nvSpPr>
        <p:spPr/>
        <p:txBody>
          <a:bodyPr>
            <a:normAutofit/>
          </a:bodyPr>
          <a:lstStyle/>
          <a:p>
            <a:pPr algn="ctr"/>
            <a:r>
              <a:rPr lang="en-US" sz="3200" dirty="0">
                <a:latin typeface="Times New Roman" panose="02020603050405020304" pitchFamily="18" charset="0"/>
                <a:cs typeface="Times New Roman" panose="02020603050405020304" pitchFamily="18" charset="0"/>
              </a:rPr>
              <a:t> </a:t>
            </a:r>
            <a:r>
              <a:rPr lang="en-US" sz="3200" b="1" dirty="0">
                <a:latin typeface="Times New Roman" panose="02020603050405020304" pitchFamily="18" charset="0"/>
                <a:cs typeface="Times New Roman" panose="02020603050405020304" pitchFamily="18" charset="0"/>
              </a:rPr>
              <a:t>Conclusion and References List</a:t>
            </a:r>
            <a:endParaRPr lang="en-GB"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F6CD085-8FA4-32E9-2FD0-0CF772F7A152}"/>
              </a:ext>
            </a:extLst>
          </p:cNvPr>
          <p:cNvSpPr>
            <a:spLocks noGrp="1"/>
          </p:cNvSpPr>
          <p:nvPr>
            <p:ph idx="1"/>
          </p:nvPr>
        </p:nvSpPr>
        <p:spPr/>
        <p:txBody>
          <a:bodyPr>
            <a:normAutofit lnSpcReduction="10000"/>
          </a:bodyPr>
          <a:lstStyle/>
          <a:p>
            <a:pPr marL="0" indent="0">
              <a:buNone/>
            </a:pPr>
            <a:r>
              <a:rPr lang="en-US" sz="3200" b="1" dirty="0">
                <a:latin typeface="Times New Roman" panose="02020603050405020304" pitchFamily="18" charset="0"/>
                <a:cs typeface="Times New Roman" panose="02020603050405020304" pitchFamily="18" charset="0"/>
              </a:rPr>
              <a:t>Conclusion</a:t>
            </a:r>
          </a:p>
          <a:p>
            <a:pPr marL="0" indent="0">
              <a:buNone/>
            </a:pPr>
            <a:r>
              <a:rPr lang="en-US" sz="2000" dirty="0">
                <a:latin typeface="Times New Roman" panose="02020603050405020304" pitchFamily="18" charset="0"/>
                <a:cs typeface="Times New Roman" panose="02020603050405020304" pitchFamily="18" charset="0"/>
              </a:rPr>
              <a:t>Microsoft PowerPoint is a vital tool for training staff in any organizations.(For examples, care homes, schools, hospitals and offices). By using PowerPoint, you’ll enhance presentation skills, boost staff productivity. Therefore, this makes the staff gets to know much about the company rules and procedures which are well explained during presentation. Without regular training, staff may struggle to adapt to updates, failing to take full advantage of productivity enhancements</a:t>
            </a:r>
          </a:p>
          <a:p>
            <a:pPr marL="0" indent="0">
              <a:buNone/>
            </a:pPr>
            <a:r>
              <a:rPr lang="en-US" sz="3200" b="1" dirty="0">
                <a:latin typeface="Times New Roman" panose="02020603050405020304" pitchFamily="18" charset="0"/>
                <a:cs typeface="Times New Roman" panose="02020603050405020304" pitchFamily="18" charset="0"/>
              </a:rPr>
              <a:t>References</a:t>
            </a:r>
          </a:p>
          <a:p>
            <a:r>
              <a:rPr lang="en-US" sz="2000" dirty="0">
                <a:latin typeface="Times New Roman" panose="02020603050405020304" pitchFamily="18" charset="0"/>
                <a:cs typeface="Times New Roman" panose="02020603050405020304" pitchFamily="18" charset="0"/>
                <a:hlinkClick r:id="rId2"/>
              </a:rPr>
              <a:t>https://powerpoint.cloud.microsoft/en.gb/</a:t>
            </a:r>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Jones, A.M. (2003) ‘The use and abuse of PowerPoint in Teaching and learning in the Life Sciences: A Personal Overview’, </a:t>
            </a:r>
            <a:r>
              <a:rPr lang="en-GB" sz="2000" i="1" dirty="0">
                <a:latin typeface="Times New Roman" panose="02020603050405020304" pitchFamily="18" charset="0"/>
                <a:cs typeface="Times New Roman" panose="02020603050405020304" pitchFamily="18" charset="0"/>
              </a:rPr>
              <a:t>Bioscience Education</a:t>
            </a:r>
            <a:r>
              <a:rPr lang="en-GB" sz="2000" dirty="0">
                <a:latin typeface="Times New Roman" panose="02020603050405020304" pitchFamily="18" charset="0"/>
                <a:cs typeface="Times New Roman" panose="02020603050405020304" pitchFamily="18" charset="0"/>
              </a:rPr>
              <a:t>, 2(1), pp. 1–13. doi:10.3108/beej.2003.02000004. </a:t>
            </a:r>
          </a:p>
          <a:p>
            <a:r>
              <a:rPr lang="en-GB" sz="2000" dirty="0"/>
              <a:t> Shepherd, M. (2006) ‘How to give an effective presentation using PowerPoint’, </a:t>
            </a:r>
            <a:r>
              <a:rPr lang="en-GB" sz="2000" i="1" dirty="0"/>
              <a:t>European Diabetes Nursing</a:t>
            </a:r>
            <a:r>
              <a:rPr lang="en-GB" sz="2000" dirty="0"/>
              <a:t>, 3(3), pp. 154–158. doi:10.1002/edn.65. </a:t>
            </a:r>
          </a:p>
          <a:p>
            <a:endParaRPr lang="en-GB" sz="2000" dirty="0"/>
          </a:p>
          <a:p>
            <a:endParaRPr lang="en-GB" sz="2000" dirty="0"/>
          </a:p>
          <a:p>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219188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71AB3-5D6F-D9E4-DC75-3F4F3BF14569}"/>
              </a:ext>
            </a:extLst>
          </p:cNvPr>
          <p:cNvSpPr>
            <a:spLocks noGrp="1"/>
          </p:cNvSpPr>
          <p:nvPr>
            <p:ph type="ctrTitle"/>
          </p:nvPr>
        </p:nvSpPr>
        <p:spPr>
          <a:xfrm>
            <a:off x="493776" y="905256"/>
            <a:ext cx="9646920" cy="3118104"/>
          </a:xfrm>
        </p:spPr>
        <p:txBody>
          <a:bodyPr>
            <a:noAutofit/>
          </a:bodyPr>
          <a:lstStyle/>
          <a:p>
            <a:pPr algn="l"/>
            <a:r>
              <a:rPr lang="en-GB" sz="3200" dirty="0">
                <a:latin typeface="Times New Roman" panose="02020603050405020304" pitchFamily="18" charset="0"/>
                <a:cs typeface="Times New Roman" panose="02020603050405020304" pitchFamily="18" charset="0"/>
              </a:rPr>
              <a:t>Digital Skills and Research Method </a:t>
            </a:r>
            <a:br>
              <a:rPr lang="en-GB" sz="3200" dirty="0">
                <a:latin typeface="Times New Roman" panose="02020603050405020304" pitchFamily="18" charset="0"/>
                <a:cs typeface="Times New Roman" panose="02020603050405020304" pitchFamily="18" charset="0"/>
              </a:rPr>
            </a:br>
            <a:r>
              <a:rPr lang="en-GB" sz="3200" dirty="0">
                <a:latin typeface="Times New Roman" panose="02020603050405020304" pitchFamily="18" charset="0"/>
                <a:cs typeface="Times New Roman" panose="02020603050405020304" pitchFamily="18" charset="0"/>
              </a:rPr>
              <a:t>Module Code: LCHS4007 </a:t>
            </a:r>
            <a:br>
              <a:rPr lang="en-GB" sz="3200" dirty="0">
                <a:latin typeface="Times New Roman" panose="02020603050405020304" pitchFamily="18" charset="0"/>
                <a:cs typeface="Times New Roman" panose="02020603050405020304" pitchFamily="18" charset="0"/>
              </a:rPr>
            </a:br>
            <a:r>
              <a:rPr lang="en-GB" sz="3200" dirty="0">
                <a:latin typeface="Times New Roman" panose="02020603050405020304" pitchFamily="18" charset="0"/>
                <a:cs typeface="Times New Roman" panose="02020603050405020304" pitchFamily="18" charset="0"/>
              </a:rPr>
              <a:t>Assignment Title: Component 1 </a:t>
            </a:r>
            <a:br>
              <a:rPr lang="en-GB" sz="3200" dirty="0">
                <a:latin typeface="Times New Roman" panose="02020603050405020304" pitchFamily="18" charset="0"/>
                <a:cs typeface="Times New Roman" panose="02020603050405020304" pitchFamily="18" charset="0"/>
              </a:rPr>
            </a:br>
            <a:r>
              <a:rPr lang="en-GB" sz="3200" dirty="0">
                <a:latin typeface="Times New Roman" panose="02020603050405020304" pitchFamily="18" charset="0"/>
                <a:cs typeface="Times New Roman" panose="02020603050405020304" pitchFamily="18" charset="0"/>
              </a:rPr>
              <a:t>Topic: Staff Communication using Microsoft Outlook </a:t>
            </a:r>
            <a:br>
              <a:rPr lang="en-GB" sz="3200" dirty="0">
                <a:latin typeface="Times New Roman" panose="02020603050405020304" pitchFamily="18" charset="0"/>
                <a:cs typeface="Times New Roman" panose="02020603050405020304" pitchFamily="18" charset="0"/>
              </a:rPr>
            </a:br>
            <a:r>
              <a:rPr lang="en-GB" sz="3200" dirty="0">
                <a:latin typeface="Times New Roman" panose="02020603050405020304" pitchFamily="18" charset="0"/>
                <a:cs typeface="Times New Roman" panose="02020603050405020304" pitchFamily="18" charset="0"/>
              </a:rPr>
              <a:t>Student Name: Oluwabunmi Adeola Ibikunle </a:t>
            </a:r>
            <a:br>
              <a:rPr lang="en-GB" sz="3200" dirty="0">
                <a:latin typeface="Times New Roman" panose="02020603050405020304" pitchFamily="18" charset="0"/>
                <a:cs typeface="Times New Roman" panose="02020603050405020304" pitchFamily="18" charset="0"/>
              </a:rPr>
            </a:br>
            <a:r>
              <a:rPr lang="en-GB" sz="3200" dirty="0">
                <a:latin typeface="Times New Roman" panose="02020603050405020304" pitchFamily="18" charset="0"/>
                <a:cs typeface="Times New Roman" panose="02020603050405020304" pitchFamily="18" charset="0"/>
              </a:rPr>
              <a:t>Student ID: 2539664 </a:t>
            </a:r>
            <a:br>
              <a:rPr lang="en-GB" sz="3200" dirty="0">
                <a:latin typeface="Times New Roman" panose="02020603050405020304" pitchFamily="18" charset="0"/>
                <a:cs typeface="Times New Roman" panose="02020603050405020304" pitchFamily="18" charset="0"/>
              </a:rPr>
            </a:br>
            <a:r>
              <a:rPr lang="en-GB" sz="3200" dirty="0">
                <a:latin typeface="Times New Roman" panose="02020603050405020304" pitchFamily="18" charset="0"/>
                <a:cs typeface="Times New Roman" panose="02020603050405020304" pitchFamily="18" charset="0"/>
              </a:rPr>
              <a:t>Lecturer’s Name: Amitave Banik </a:t>
            </a:r>
          </a:p>
        </p:txBody>
      </p:sp>
      <p:sp>
        <p:nvSpPr>
          <p:cNvPr id="3" name="Subtitle 2">
            <a:extLst>
              <a:ext uri="{FF2B5EF4-FFF2-40B4-BE49-F238E27FC236}">
                <a16:creationId xmlns:a16="http://schemas.microsoft.com/office/drawing/2014/main" id="{3C0B00B9-0765-29B7-3049-7C1E60925E84}"/>
              </a:ext>
            </a:extLst>
          </p:cNvPr>
          <p:cNvSpPr>
            <a:spLocks noGrp="1"/>
          </p:cNvSpPr>
          <p:nvPr>
            <p:ph type="subTitle" idx="1"/>
          </p:nvPr>
        </p:nvSpPr>
        <p:spPr>
          <a:xfrm>
            <a:off x="1399032" y="5321808"/>
            <a:ext cx="7004304" cy="438912"/>
          </a:xfrm>
        </p:spPr>
        <p:txBody>
          <a:bodyPr/>
          <a:lstStyle/>
          <a:p>
            <a:endParaRPr lang="en-US" dirty="0"/>
          </a:p>
          <a:p>
            <a:endParaRPr lang="en-US" dirty="0"/>
          </a:p>
          <a:p>
            <a:endParaRPr lang="en-GB" dirty="0"/>
          </a:p>
        </p:txBody>
      </p:sp>
      <p:pic>
        <p:nvPicPr>
          <p:cNvPr id="5" name="Picture 4">
            <a:extLst>
              <a:ext uri="{FF2B5EF4-FFF2-40B4-BE49-F238E27FC236}">
                <a16:creationId xmlns:a16="http://schemas.microsoft.com/office/drawing/2014/main" id="{426F4EDB-77AC-F69E-7365-33FC6D553CCD}"/>
              </a:ext>
            </a:extLst>
          </p:cNvPr>
          <p:cNvPicPr>
            <a:picLocks noChangeAspect="1"/>
          </p:cNvPicPr>
          <p:nvPr/>
        </p:nvPicPr>
        <p:blipFill>
          <a:blip r:embed="rId3"/>
          <a:stretch>
            <a:fillRect/>
          </a:stretch>
        </p:blipFill>
        <p:spPr>
          <a:xfrm>
            <a:off x="7320983" y="3136392"/>
            <a:ext cx="4162290" cy="1883664"/>
          </a:xfrm>
          <a:prstGeom prst="rect">
            <a:avLst/>
          </a:prstGeom>
        </p:spPr>
      </p:pic>
    </p:spTree>
    <p:extLst>
      <p:ext uri="{BB962C8B-B14F-4D97-AF65-F5344CB8AC3E}">
        <p14:creationId xmlns:p14="http://schemas.microsoft.com/office/powerpoint/2010/main" val="29312364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7D99B-BBE8-81C8-8310-D30A8EF6DB56}"/>
              </a:ext>
            </a:extLst>
          </p:cNvPr>
          <p:cNvSpPr>
            <a:spLocks noGrp="1"/>
          </p:cNvSpPr>
          <p:nvPr>
            <p:ph type="title"/>
          </p:nvPr>
        </p:nvSpPr>
        <p:spPr/>
        <p:txBody>
          <a:bodyPr>
            <a:normAutofit/>
          </a:bodyPr>
          <a:lstStyle/>
          <a:p>
            <a:pPr algn="ctr"/>
            <a:r>
              <a:rPr lang="en-GB" sz="3200" b="1" dirty="0">
                <a:latin typeface="Times New Roman" panose="02020603050405020304" pitchFamily="18" charset="0"/>
                <a:cs typeface="Times New Roman" panose="02020603050405020304" pitchFamily="18" charset="0"/>
              </a:rPr>
              <a:t>What is Staff Communication</a:t>
            </a:r>
          </a:p>
        </p:txBody>
      </p:sp>
      <p:sp>
        <p:nvSpPr>
          <p:cNvPr id="3" name="Content Placeholder 2">
            <a:extLst>
              <a:ext uri="{FF2B5EF4-FFF2-40B4-BE49-F238E27FC236}">
                <a16:creationId xmlns:a16="http://schemas.microsoft.com/office/drawing/2014/main" id="{B8964104-EDA4-98F1-B439-BC4DE048405C}"/>
              </a:ext>
            </a:extLst>
          </p:cNvPr>
          <p:cNvSpPr>
            <a:spLocks noGrp="1"/>
          </p:cNvSpPr>
          <p:nvPr>
            <p:ph idx="1"/>
          </p:nvPr>
        </p:nvSpPr>
        <p:spPr>
          <a:xfrm>
            <a:off x="838200" y="1386713"/>
            <a:ext cx="10515600" cy="4351338"/>
          </a:xfrm>
        </p:spPr>
        <p:txBody>
          <a:bodyPr>
            <a:noAutofit/>
          </a:bodyPr>
          <a:lstStyle/>
          <a:p>
            <a:pPr marL="0" indent="0">
              <a:buNone/>
            </a:pPr>
            <a:r>
              <a:rPr lang="en-GB" sz="3200" dirty="0">
                <a:latin typeface="Times New Roman" panose="02020603050405020304" pitchFamily="18" charset="0"/>
                <a:cs typeface="Times New Roman" panose="02020603050405020304" pitchFamily="18" charset="0"/>
              </a:rPr>
              <a:t>• Staff communication is the act of passing information between nurses, carers and managers in order to make sure the residents are safe and are properly taken care of(Hayes and Downie, 2024) </a:t>
            </a:r>
          </a:p>
          <a:p>
            <a:pPr marL="0" indent="0">
              <a:buNone/>
            </a:pPr>
            <a:r>
              <a:rPr lang="en-GB" sz="3200" b="1" dirty="0">
                <a:latin typeface="Times New Roman" panose="02020603050405020304" pitchFamily="18" charset="0"/>
                <a:cs typeface="Times New Roman" panose="02020603050405020304" pitchFamily="18" charset="0"/>
              </a:rPr>
              <a:t>At Riverdale Nursing Home </a:t>
            </a:r>
          </a:p>
          <a:p>
            <a:pPr marL="0" indent="0">
              <a:buNone/>
            </a:pPr>
            <a:r>
              <a:rPr lang="en-GB" sz="3200" dirty="0">
                <a:latin typeface="Times New Roman" panose="02020603050405020304" pitchFamily="18" charset="0"/>
                <a:cs typeface="Times New Roman" panose="02020603050405020304" pitchFamily="18" charset="0"/>
              </a:rPr>
              <a:t>• A lot of different staff, work in different buildings </a:t>
            </a:r>
          </a:p>
          <a:p>
            <a:pPr marL="0" indent="0">
              <a:buNone/>
            </a:pPr>
            <a:r>
              <a:rPr lang="en-GB" sz="3200" dirty="0">
                <a:latin typeface="Times New Roman" panose="02020603050405020304" pitchFamily="18" charset="0"/>
                <a:cs typeface="Times New Roman" panose="02020603050405020304" pitchFamily="18" charset="0"/>
              </a:rPr>
              <a:t>• Different employees work different shifts </a:t>
            </a:r>
          </a:p>
          <a:p>
            <a:pPr marL="0" indent="0">
              <a:buNone/>
            </a:pPr>
            <a:r>
              <a:rPr lang="en-GB" sz="3200" b="1" dirty="0">
                <a:latin typeface="Times New Roman" panose="02020603050405020304" pitchFamily="18" charset="0"/>
                <a:cs typeface="Times New Roman" panose="02020603050405020304" pitchFamily="18" charset="0"/>
              </a:rPr>
              <a:t>Current problems </a:t>
            </a:r>
          </a:p>
          <a:p>
            <a:pPr marL="0" indent="0">
              <a:buNone/>
            </a:pPr>
            <a:r>
              <a:rPr lang="en-GB" sz="3200" dirty="0">
                <a:latin typeface="Times New Roman" panose="02020603050405020304" pitchFamily="18" charset="0"/>
                <a:cs typeface="Times New Roman" panose="02020603050405020304" pitchFamily="18" charset="0"/>
              </a:rPr>
              <a:t>• Missed messages between shifts </a:t>
            </a:r>
          </a:p>
          <a:p>
            <a:pPr marL="0" indent="0">
              <a:buNone/>
            </a:pPr>
            <a:r>
              <a:rPr lang="en-GB" sz="3200" dirty="0">
                <a:latin typeface="Times New Roman" panose="02020603050405020304" pitchFamily="18" charset="0"/>
                <a:cs typeface="Times New Roman" panose="02020603050405020304" pitchFamily="18" charset="0"/>
              </a:rPr>
              <a:t>• Information could be duplicated </a:t>
            </a:r>
          </a:p>
        </p:txBody>
      </p:sp>
    </p:spTree>
    <p:extLst>
      <p:ext uri="{BB962C8B-B14F-4D97-AF65-F5344CB8AC3E}">
        <p14:creationId xmlns:p14="http://schemas.microsoft.com/office/powerpoint/2010/main" val="40352002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072A9-43C2-3449-12B7-4700B7BB6BE0}"/>
              </a:ext>
            </a:extLst>
          </p:cNvPr>
          <p:cNvSpPr>
            <a:spLocks noGrp="1"/>
          </p:cNvSpPr>
          <p:nvPr>
            <p:ph type="title"/>
          </p:nvPr>
        </p:nvSpPr>
        <p:spPr/>
        <p:txBody>
          <a:bodyPr>
            <a:normAutofit/>
          </a:bodyPr>
          <a:lstStyle/>
          <a:p>
            <a:pPr algn="ctr"/>
            <a:r>
              <a:rPr lang="en-GB" sz="3200" b="1" dirty="0">
                <a:latin typeface="Times New Roman" panose="02020603050405020304" pitchFamily="18" charset="0"/>
                <a:cs typeface="Times New Roman" panose="02020603050405020304" pitchFamily="18" charset="0"/>
              </a:rPr>
              <a:t>Microsoft Outlook</a:t>
            </a:r>
          </a:p>
        </p:txBody>
      </p:sp>
      <p:sp>
        <p:nvSpPr>
          <p:cNvPr id="3" name="Content Placeholder 2">
            <a:extLst>
              <a:ext uri="{FF2B5EF4-FFF2-40B4-BE49-F238E27FC236}">
                <a16:creationId xmlns:a16="http://schemas.microsoft.com/office/drawing/2014/main" id="{2985C87D-8F6E-FE6D-66E5-9165E4A8B113}"/>
              </a:ext>
            </a:extLst>
          </p:cNvPr>
          <p:cNvSpPr>
            <a:spLocks noGrp="1"/>
          </p:cNvSpPr>
          <p:nvPr>
            <p:ph idx="1"/>
          </p:nvPr>
        </p:nvSpPr>
        <p:spPr/>
        <p:txBody>
          <a:bodyPr/>
          <a:lstStyle/>
          <a:p>
            <a:pPr marL="0" indent="0">
              <a:buNone/>
            </a:pPr>
            <a:r>
              <a:rPr lang="en-GB" dirty="0"/>
              <a:t>• </a:t>
            </a:r>
            <a:r>
              <a:rPr lang="en-GB" sz="3200" dirty="0">
                <a:latin typeface="Times New Roman" panose="02020603050405020304" pitchFamily="18" charset="0"/>
                <a:cs typeface="Times New Roman" panose="02020603050405020304" pitchFamily="18" charset="0"/>
              </a:rPr>
              <a:t>Microsoft outlook is personal information manager that is used primarily to send and receive emails, schedule meetings, manage contact lists and track daily tasks (Microsoft, 2024) </a:t>
            </a:r>
          </a:p>
          <a:p>
            <a:pPr marL="0" indent="0">
              <a:buNone/>
            </a:pPr>
            <a:r>
              <a:rPr lang="en-GB" sz="3200" dirty="0">
                <a:latin typeface="Times New Roman" panose="02020603050405020304" pitchFamily="18" charset="0"/>
                <a:cs typeface="Times New Roman" panose="02020603050405020304" pitchFamily="18" charset="0"/>
              </a:rPr>
              <a:t>It allows the staff to: </a:t>
            </a:r>
          </a:p>
          <a:p>
            <a:pPr marL="0" indent="0">
              <a:buNone/>
            </a:pPr>
            <a:r>
              <a:rPr lang="en-GB" sz="3200" dirty="0">
                <a:latin typeface="Times New Roman" panose="02020603050405020304" pitchFamily="18" charset="0"/>
                <a:cs typeface="Times New Roman" panose="02020603050405020304" pitchFamily="18" charset="0"/>
              </a:rPr>
              <a:t>• Send professional email </a:t>
            </a:r>
          </a:p>
          <a:p>
            <a:pPr marL="0" indent="0">
              <a:buNone/>
            </a:pPr>
            <a:r>
              <a:rPr lang="en-GB" sz="3200" dirty="0">
                <a:latin typeface="Times New Roman" panose="02020603050405020304" pitchFamily="18" charset="0"/>
                <a:cs typeface="Times New Roman" panose="02020603050405020304" pitchFamily="18" charset="0"/>
              </a:rPr>
              <a:t>• Schedule meetings </a:t>
            </a:r>
          </a:p>
          <a:p>
            <a:pPr marL="0" indent="0">
              <a:buNone/>
            </a:pPr>
            <a:r>
              <a:rPr lang="en-GB" sz="3200" dirty="0">
                <a:latin typeface="Times New Roman" panose="02020603050405020304" pitchFamily="18" charset="0"/>
                <a:cs typeface="Times New Roman" panose="02020603050405020304" pitchFamily="18" charset="0"/>
              </a:rPr>
              <a:t>• Create calendar reminders </a:t>
            </a:r>
          </a:p>
        </p:txBody>
      </p:sp>
    </p:spTree>
    <p:extLst>
      <p:ext uri="{BB962C8B-B14F-4D97-AF65-F5344CB8AC3E}">
        <p14:creationId xmlns:p14="http://schemas.microsoft.com/office/powerpoint/2010/main" val="29568554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0DA8F-F543-CDD5-6EEA-4DCEAB1EC61F}"/>
              </a:ext>
            </a:extLst>
          </p:cNvPr>
          <p:cNvSpPr>
            <a:spLocks noGrp="1"/>
          </p:cNvSpPr>
          <p:nvPr>
            <p:ph type="title"/>
          </p:nvPr>
        </p:nvSpPr>
        <p:spPr/>
        <p:txBody>
          <a:bodyPr>
            <a:normAutofit/>
          </a:bodyPr>
          <a:lstStyle/>
          <a:p>
            <a:pPr algn="ctr"/>
            <a:r>
              <a:rPr lang="en-GB" sz="3200" b="1" dirty="0">
                <a:latin typeface="Times New Roman" panose="02020603050405020304" pitchFamily="18" charset="0"/>
                <a:cs typeface="Times New Roman" panose="02020603050405020304" pitchFamily="18" charset="0"/>
              </a:rPr>
              <a:t>Advantages and Limitations of Outlook</a:t>
            </a:r>
          </a:p>
        </p:txBody>
      </p:sp>
      <p:sp>
        <p:nvSpPr>
          <p:cNvPr id="3" name="Content Placeholder 2">
            <a:extLst>
              <a:ext uri="{FF2B5EF4-FFF2-40B4-BE49-F238E27FC236}">
                <a16:creationId xmlns:a16="http://schemas.microsoft.com/office/drawing/2014/main" id="{A636F0B3-14D9-C263-B885-40CDE63D21C3}"/>
              </a:ext>
            </a:extLst>
          </p:cNvPr>
          <p:cNvSpPr>
            <a:spLocks noGrp="1"/>
          </p:cNvSpPr>
          <p:nvPr>
            <p:ph sz="half" idx="1"/>
          </p:nvPr>
        </p:nvSpPr>
        <p:spPr>
          <a:xfrm>
            <a:off x="499872" y="1505584"/>
            <a:ext cx="5596128" cy="4456303"/>
          </a:xfrm>
        </p:spPr>
        <p:txBody>
          <a:bodyPr>
            <a:noAutofit/>
          </a:bodyPr>
          <a:lstStyle/>
          <a:p>
            <a:pPr marL="0" indent="0" algn="ctr">
              <a:buNone/>
            </a:pPr>
            <a:r>
              <a:rPr lang="en-GB" sz="3200" b="1" dirty="0">
                <a:latin typeface="Times New Roman" panose="02020603050405020304" pitchFamily="18" charset="0"/>
                <a:cs typeface="Times New Roman" panose="02020603050405020304" pitchFamily="18" charset="0"/>
              </a:rPr>
              <a:t>Advantages</a:t>
            </a:r>
            <a:r>
              <a:rPr lang="en-GB" sz="3200" dirty="0">
                <a:latin typeface="Times New Roman" panose="02020603050405020304" pitchFamily="18" charset="0"/>
                <a:cs typeface="Times New Roman" panose="02020603050405020304" pitchFamily="18" charset="0"/>
              </a:rPr>
              <a:t> </a:t>
            </a:r>
          </a:p>
          <a:p>
            <a:pPr marL="0" indent="0">
              <a:buNone/>
            </a:pPr>
            <a:r>
              <a:rPr lang="en-GB" sz="3200" dirty="0">
                <a:latin typeface="Times New Roman" panose="02020603050405020304" pitchFamily="18" charset="0"/>
                <a:cs typeface="Times New Roman" panose="02020603050405020304" pitchFamily="18" charset="0"/>
              </a:rPr>
              <a:t>• Secure communication(NHS, 2023) </a:t>
            </a:r>
          </a:p>
          <a:p>
            <a:pPr marL="0" indent="0">
              <a:buNone/>
            </a:pPr>
            <a:r>
              <a:rPr lang="en-GB" sz="3200" dirty="0">
                <a:latin typeface="Times New Roman" panose="02020603050405020304" pitchFamily="18" charset="0"/>
                <a:cs typeface="Times New Roman" panose="02020603050405020304" pitchFamily="18" charset="0"/>
              </a:rPr>
              <a:t>• It makes sharing documents easier </a:t>
            </a:r>
          </a:p>
          <a:p>
            <a:pPr marL="0" indent="0">
              <a:buNone/>
            </a:pPr>
            <a:r>
              <a:rPr lang="en-GB" sz="3200" dirty="0">
                <a:latin typeface="Times New Roman" panose="02020603050405020304" pitchFamily="18" charset="0"/>
                <a:cs typeface="Times New Roman" panose="02020603050405020304" pitchFamily="18" charset="0"/>
              </a:rPr>
              <a:t>• It creates permanent record of communication </a:t>
            </a:r>
          </a:p>
          <a:p>
            <a:pPr marL="0" indent="0">
              <a:buNone/>
            </a:pPr>
            <a:r>
              <a:rPr lang="en-GB" sz="3200" dirty="0">
                <a:latin typeface="Times New Roman" panose="02020603050405020304" pitchFamily="18" charset="0"/>
                <a:cs typeface="Times New Roman" panose="02020603050405020304" pitchFamily="18" charset="0"/>
              </a:rPr>
              <a:t>• It is accessible through different devices</a:t>
            </a:r>
          </a:p>
        </p:txBody>
      </p:sp>
      <p:sp>
        <p:nvSpPr>
          <p:cNvPr id="4" name="Content Placeholder 3">
            <a:extLst>
              <a:ext uri="{FF2B5EF4-FFF2-40B4-BE49-F238E27FC236}">
                <a16:creationId xmlns:a16="http://schemas.microsoft.com/office/drawing/2014/main" id="{07FB0056-E231-344F-16FC-13F882DD8B23}"/>
              </a:ext>
            </a:extLst>
          </p:cNvPr>
          <p:cNvSpPr>
            <a:spLocks noGrp="1"/>
          </p:cNvSpPr>
          <p:nvPr>
            <p:ph sz="half" idx="2"/>
          </p:nvPr>
        </p:nvSpPr>
        <p:spPr>
          <a:xfrm>
            <a:off x="6608064" y="1520698"/>
            <a:ext cx="5181600" cy="4351338"/>
          </a:xfrm>
        </p:spPr>
        <p:txBody>
          <a:bodyPr>
            <a:normAutofit/>
          </a:bodyPr>
          <a:lstStyle/>
          <a:p>
            <a:pPr marL="0" indent="0" algn="ctr">
              <a:buNone/>
            </a:pPr>
            <a:r>
              <a:rPr lang="en-GB" sz="3200" b="1" dirty="0">
                <a:latin typeface="Times New Roman" panose="02020603050405020304" pitchFamily="18" charset="0"/>
                <a:cs typeface="Times New Roman" panose="02020603050405020304" pitchFamily="18" charset="0"/>
              </a:rPr>
              <a:t>Limitations </a:t>
            </a:r>
          </a:p>
          <a:p>
            <a:pPr marL="0" indent="0">
              <a:buNone/>
            </a:pPr>
            <a:r>
              <a:rPr lang="en-GB" sz="3200" dirty="0">
                <a:latin typeface="Times New Roman" panose="02020603050405020304" pitchFamily="18" charset="0"/>
                <a:cs typeface="Times New Roman" panose="02020603050405020304" pitchFamily="18" charset="0"/>
              </a:rPr>
              <a:t>• It requires internet access for it to work </a:t>
            </a:r>
          </a:p>
          <a:p>
            <a:pPr marL="0" indent="0">
              <a:buNone/>
            </a:pPr>
            <a:r>
              <a:rPr lang="en-GB" sz="3200" dirty="0">
                <a:latin typeface="Times New Roman" panose="02020603050405020304" pitchFamily="18" charset="0"/>
                <a:cs typeface="Times New Roman" panose="02020603050405020304" pitchFamily="18" charset="0"/>
              </a:rPr>
              <a:t>• It may be confusing to new user and require training </a:t>
            </a:r>
          </a:p>
          <a:p>
            <a:pPr marL="0" indent="0">
              <a:buNone/>
            </a:pPr>
            <a:r>
              <a:rPr lang="en-GB" sz="3200" dirty="0">
                <a:latin typeface="Times New Roman" panose="02020603050405020304" pitchFamily="18" charset="0"/>
                <a:cs typeface="Times New Roman" panose="02020603050405020304" pitchFamily="18" charset="0"/>
              </a:rPr>
              <a:t>• The staff may not check their email quickly </a:t>
            </a:r>
          </a:p>
        </p:txBody>
      </p:sp>
    </p:spTree>
    <p:extLst>
      <p:ext uri="{BB962C8B-B14F-4D97-AF65-F5344CB8AC3E}">
        <p14:creationId xmlns:p14="http://schemas.microsoft.com/office/powerpoint/2010/main" val="24777072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E4B8A-D9A6-2424-30FC-EAB5C94A18FA}"/>
              </a:ext>
            </a:extLst>
          </p:cNvPr>
          <p:cNvSpPr>
            <a:spLocks noGrp="1"/>
          </p:cNvSpPr>
          <p:nvPr>
            <p:ph type="title"/>
          </p:nvPr>
        </p:nvSpPr>
        <p:spPr/>
        <p:txBody>
          <a:bodyPr>
            <a:normAutofit/>
          </a:bodyPr>
          <a:lstStyle/>
          <a:p>
            <a:pPr algn="ctr"/>
            <a:r>
              <a:rPr lang="en-GB" sz="3200" b="1"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41850B89-6A39-8A0D-F123-F90B823AD776}"/>
              </a:ext>
            </a:extLst>
          </p:cNvPr>
          <p:cNvSpPr>
            <a:spLocks noGrp="1"/>
          </p:cNvSpPr>
          <p:nvPr>
            <p:ph idx="1"/>
          </p:nvPr>
        </p:nvSpPr>
        <p:spPr>
          <a:xfrm>
            <a:off x="929640" y="1441577"/>
            <a:ext cx="10515600" cy="4351338"/>
          </a:xfrm>
        </p:spPr>
        <p:txBody>
          <a:bodyPr>
            <a:normAutofit/>
          </a:bodyPr>
          <a:lstStyle/>
          <a:p>
            <a:pPr marL="0" indent="0">
              <a:buNone/>
            </a:pPr>
            <a:r>
              <a:rPr lang="en-GB" sz="3200" dirty="0">
                <a:latin typeface="Times New Roman" panose="02020603050405020304" pitchFamily="18" charset="0"/>
                <a:cs typeface="Times New Roman" panose="02020603050405020304" pitchFamily="18" charset="0"/>
              </a:rPr>
              <a:t>• Microsoft outlook is a very capable Microsoft 365 tool for improving staff communication at Riversdale Nursing home because it: </a:t>
            </a:r>
          </a:p>
          <a:p>
            <a:pPr marL="0" indent="0">
              <a:buNone/>
            </a:pPr>
            <a:r>
              <a:rPr lang="en-GB" sz="3200" dirty="0">
                <a:latin typeface="Times New Roman" panose="02020603050405020304" pitchFamily="18" charset="0"/>
                <a:cs typeface="Times New Roman" panose="02020603050405020304" pitchFamily="18" charset="0"/>
              </a:rPr>
              <a:t>• Improves communication between staff </a:t>
            </a:r>
          </a:p>
          <a:p>
            <a:pPr marL="0" indent="0">
              <a:buNone/>
            </a:pPr>
            <a:r>
              <a:rPr lang="en-GB" sz="3200" dirty="0">
                <a:latin typeface="Times New Roman" panose="02020603050405020304" pitchFamily="18" charset="0"/>
                <a:cs typeface="Times New Roman" panose="02020603050405020304" pitchFamily="18" charset="0"/>
              </a:rPr>
              <a:t>• Keeps important information organised </a:t>
            </a:r>
          </a:p>
          <a:p>
            <a:pPr marL="0" indent="0">
              <a:buNone/>
            </a:pPr>
            <a:r>
              <a:rPr lang="en-GB" sz="3200" dirty="0">
                <a:latin typeface="Times New Roman" panose="02020603050405020304" pitchFamily="18" charset="0"/>
                <a:cs typeface="Times New Roman" panose="02020603050405020304" pitchFamily="18" charset="0"/>
              </a:rPr>
              <a:t>• Improves efficiency and teamwork </a:t>
            </a:r>
          </a:p>
        </p:txBody>
      </p:sp>
    </p:spTree>
    <p:extLst>
      <p:ext uri="{BB962C8B-B14F-4D97-AF65-F5344CB8AC3E}">
        <p14:creationId xmlns:p14="http://schemas.microsoft.com/office/powerpoint/2010/main" val="20308558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74E16-5D26-A91E-FCC9-CA716AB64606}"/>
              </a:ext>
            </a:extLst>
          </p:cNvPr>
          <p:cNvSpPr>
            <a:spLocks noGrp="1"/>
          </p:cNvSpPr>
          <p:nvPr>
            <p:ph type="title"/>
          </p:nvPr>
        </p:nvSpPr>
        <p:spPr/>
        <p:txBody>
          <a:bodyPr>
            <a:normAutofit/>
          </a:bodyPr>
          <a:lstStyle/>
          <a:p>
            <a:pPr algn="ctr"/>
            <a:r>
              <a:rPr lang="en-GB" sz="3200" b="1" dirty="0">
                <a:latin typeface="Times New Roman" panose="02020603050405020304" pitchFamily="18" charset="0"/>
                <a:cs typeface="Times New Roman" panose="02020603050405020304" pitchFamily="18" charset="0"/>
              </a:rPr>
              <a:t>REFERENCES LIST</a:t>
            </a:r>
          </a:p>
        </p:txBody>
      </p:sp>
      <p:sp>
        <p:nvSpPr>
          <p:cNvPr id="3" name="Content Placeholder 2">
            <a:extLst>
              <a:ext uri="{FF2B5EF4-FFF2-40B4-BE49-F238E27FC236}">
                <a16:creationId xmlns:a16="http://schemas.microsoft.com/office/drawing/2014/main" id="{D690E95F-E288-F999-6C3E-BA4CC97C589F}"/>
              </a:ext>
            </a:extLst>
          </p:cNvPr>
          <p:cNvSpPr>
            <a:spLocks noGrp="1"/>
          </p:cNvSpPr>
          <p:nvPr>
            <p:ph idx="1"/>
          </p:nvPr>
        </p:nvSpPr>
        <p:spPr>
          <a:xfrm>
            <a:off x="838200" y="1500219"/>
            <a:ext cx="10515600" cy="4351338"/>
          </a:xfrm>
        </p:spPr>
        <p:txBody>
          <a:bodyPr>
            <a:noAutofit/>
          </a:bodyPr>
          <a:lstStyle/>
          <a:p>
            <a:r>
              <a:rPr lang="en-GB" sz="3200" dirty="0">
                <a:latin typeface="Times New Roman" panose="02020603050405020304" pitchFamily="18" charset="0"/>
                <a:cs typeface="Times New Roman" panose="02020603050405020304" pitchFamily="18" charset="0"/>
              </a:rPr>
              <a:t>Hayes, M. and Downie, A. (2024). What is Employee Communication? | IBM/ </a:t>
            </a:r>
            <a:r>
              <a:rPr lang="en-GB" sz="3200" dirty="0" err="1">
                <a:latin typeface="Times New Roman" panose="02020603050405020304" pitchFamily="18" charset="0"/>
                <a:cs typeface="Times New Roman" panose="02020603050405020304" pitchFamily="18" charset="0"/>
              </a:rPr>
              <a:t>Ibm.com.Available</a:t>
            </a:r>
            <a:r>
              <a:rPr lang="en-GB" sz="3200" dirty="0">
                <a:latin typeface="Times New Roman" panose="02020603050405020304" pitchFamily="18" charset="0"/>
                <a:cs typeface="Times New Roman" panose="02020603050405020304" pitchFamily="18" charset="0"/>
              </a:rPr>
              <a:t> at </a:t>
            </a:r>
            <a:r>
              <a:rPr lang="en-GB" sz="3200" dirty="0">
                <a:latin typeface="Times New Roman" panose="02020603050405020304" pitchFamily="18" charset="0"/>
                <a:cs typeface="Times New Roman" panose="02020603050405020304" pitchFamily="18" charset="0"/>
                <a:hlinkClick r:id="rId2"/>
              </a:rPr>
              <a:t>https://www.ibm.com/think/topics/employee-communication </a:t>
            </a:r>
            <a:r>
              <a:rPr lang="en-GB" sz="3200" dirty="0">
                <a:latin typeface="Times New Roman" panose="02020603050405020304" pitchFamily="18" charset="0"/>
                <a:cs typeface="Times New Roman" panose="02020603050405020304" pitchFamily="18" charset="0"/>
              </a:rPr>
              <a:t>[Accessed 11 July 2026]. Microsoft (n.d.). Email and calendar software – Microsoft Outlook. [online] Microsoft 365. Available at: </a:t>
            </a:r>
            <a:r>
              <a:rPr lang="en-GB" sz="3200" dirty="0">
                <a:latin typeface="Times New Roman" panose="02020603050405020304" pitchFamily="18" charset="0"/>
                <a:cs typeface="Times New Roman" panose="02020603050405020304" pitchFamily="18" charset="0"/>
                <a:hlinkClick r:id="rId3"/>
              </a:rPr>
              <a:t>https://www.microsoft.com/en-gb/microsoft 365/outlook/</a:t>
            </a:r>
            <a:r>
              <a:rPr lang="en-GB" sz="3200" dirty="0" err="1">
                <a:latin typeface="Times New Roman" panose="02020603050405020304" pitchFamily="18" charset="0"/>
                <a:cs typeface="Times New Roman" panose="02020603050405020304" pitchFamily="18" charset="0"/>
                <a:hlinkClick r:id="rId3"/>
              </a:rPr>
              <a:t>emailand</a:t>
            </a:r>
            <a:r>
              <a:rPr lang="en-GB" sz="3200" dirty="0">
                <a:latin typeface="Times New Roman" panose="02020603050405020304" pitchFamily="18" charset="0"/>
                <a:cs typeface="Times New Roman" panose="02020603050405020304" pitchFamily="18" charset="0"/>
                <a:hlinkClick r:id="rId3"/>
              </a:rPr>
              <a:t>-calendar-software </a:t>
            </a:r>
            <a:r>
              <a:rPr lang="en-GB" sz="3200" dirty="0">
                <a:latin typeface="Times New Roman" panose="02020603050405020304" pitchFamily="18" charset="0"/>
                <a:cs typeface="Times New Roman" panose="02020603050405020304" pitchFamily="18" charset="0"/>
              </a:rPr>
              <a:t>[Accessed 11 July 2026]. NHS England (2023) Working together to improve communication in healthcare, NHS England. Available at: </a:t>
            </a:r>
            <a:r>
              <a:rPr lang="en-GB" sz="3200" dirty="0">
                <a:latin typeface="Times New Roman" panose="02020603050405020304" pitchFamily="18" charset="0"/>
                <a:cs typeface="Times New Roman" panose="02020603050405020304" pitchFamily="18" charset="0"/>
                <a:hlinkClick r:id="rId4"/>
              </a:rPr>
              <a:t>https://www.england.nhs.uk </a:t>
            </a:r>
            <a:r>
              <a:rPr lang="en-GB" sz="3200" dirty="0">
                <a:latin typeface="Times New Roman" panose="02020603050405020304" pitchFamily="18" charset="0"/>
                <a:cs typeface="Times New Roman" panose="02020603050405020304" pitchFamily="18" charset="0"/>
              </a:rPr>
              <a:t>[Accessed: 11 July 2026</a:t>
            </a:r>
          </a:p>
        </p:txBody>
      </p:sp>
    </p:spTree>
    <p:extLst>
      <p:ext uri="{BB962C8B-B14F-4D97-AF65-F5344CB8AC3E}">
        <p14:creationId xmlns:p14="http://schemas.microsoft.com/office/powerpoint/2010/main" val="38186162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1306</TotalTime>
  <Words>976</Words>
  <Application>Microsoft Office PowerPoint</Application>
  <PresentationFormat>Widescreen</PresentationFormat>
  <Paragraphs>78</Paragraphs>
  <Slides>12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Office Theme</vt:lpstr>
      <vt:lpstr>Digital Skills and Research Methods  Module Code: LCHS4007 Assignment Title: Component 1 Topic: Staff Training using Microsoft PowerPoint Student Name: Florence Tolulope Olajide Student ID: 2545464 Lecturer Name: Amitave Banik</vt:lpstr>
      <vt:lpstr>                                Workplace Task</vt:lpstr>
      <vt:lpstr> Using Microsoft PowerPoint for Staff training at Riverdale Nursing home</vt:lpstr>
      <vt:lpstr>       PowerPoint improves efficiency/communication</vt:lpstr>
      <vt:lpstr>Advantages and Limitations</vt:lpstr>
      <vt:lpstr> Conclusion and References List</vt:lpstr>
      <vt:lpstr>Digital Skills and Research Method  Module Code: LCHS4007  Assignment Title: Component 1  Topic: Staff Communication using Microsoft Outlook  Student Name: Oluwabunmi Adeola Ibikunle  Student ID: 2539664  Lecturer’s Name: Amitave Banik </vt:lpstr>
      <vt:lpstr>What is Staff Communication</vt:lpstr>
      <vt:lpstr>Microsoft Outlook</vt:lpstr>
      <vt:lpstr>Advantages and Limitations of Outlook</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Florence Olajide</dc:creator>
  <cp:lastModifiedBy>Florence Olajide</cp:lastModifiedBy>
  <cp:revision>3</cp:revision>
  <dcterms:created xsi:type="dcterms:W3CDTF">2026-06-30T20:24:25Z</dcterms:created>
  <dcterms:modified xsi:type="dcterms:W3CDTF">2026-07-13T13:04:09Z</dcterms:modified>
</cp:coreProperties>
</file>