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4" r:id="rId2"/>
  </p:sldMasterIdLst>
  <p:notesMasterIdLst>
    <p:notesMasterId r:id="rId17"/>
  </p:notesMasterIdLst>
  <p:sldIdLst>
    <p:sldId id="257" r:id="rId3"/>
    <p:sldId id="273" r:id="rId4"/>
    <p:sldId id="258" r:id="rId5"/>
    <p:sldId id="259" r:id="rId6"/>
    <p:sldId id="260" r:id="rId7"/>
    <p:sldId id="261" r:id="rId8"/>
    <p:sldId id="263" r:id="rId9"/>
    <p:sldId id="264" r:id="rId10"/>
    <p:sldId id="266" r:id="rId11"/>
    <p:sldId id="267" r:id="rId12"/>
    <p:sldId id="269" r:id="rId13"/>
    <p:sldId id="271" r:id="rId14"/>
    <p:sldId id="272" r:id="rId15"/>
    <p:sldId id="274"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59" autoAdjust="0"/>
    <p:restoredTop sz="94660"/>
  </p:normalViewPr>
  <p:slideViewPr>
    <p:cSldViewPr snapToGrid="0">
      <p:cViewPr>
        <p:scale>
          <a:sx n="90" d="100"/>
          <a:sy n="90" d="100"/>
        </p:scale>
        <p:origin x="858"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8A4A00-E5DB-4E8B-9DCE-9A42ED6F86CD}" type="datetimeFigureOut">
              <a:rPr lang="en-GB" smtClean="0"/>
              <a:t>22/02/2018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6FFF8A-5570-467D-B394-50DFED1F0DE1}" type="slidenum">
              <a:rPr lang="en-GB" smtClean="0"/>
              <a:t>‹#›</a:t>
            </a:fld>
            <a:endParaRPr lang="en-GB"/>
          </a:p>
        </p:txBody>
      </p:sp>
    </p:spTree>
    <p:extLst>
      <p:ext uri="{BB962C8B-B14F-4D97-AF65-F5344CB8AC3E}">
        <p14:creationId xmlns:p14="http://schemas.microsoft.com/office/powerpoint/2010/main" val="37752423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FBF2A9D-7BBA-4306-8C99-4DB4A3CF5343}" type="slidenum">
              <a:rPr lang="en-GB" smtClean="0">
                <a:solidFill>
                  <a:prstClr val="black"/>
                </a:solidFill>
              </a:rPr>
              <a:pPr/>
              <a:t>1</a:t>
            </a:fld>
            <a:endParaRPr lang="en-GB" dirty="0">
              <a:solidFill>
                <a:prstClr val="black"/>
              </a:solidFill>
            </a:endParaRPr>
          </a:p>
        </p:txBody>
      </p:sp>
    </p:spTree>
    <p:extLst>
      <p:ext uri="{BB962C8B-B14F-4D97-AF65-F5344CB8AC3E}">
        <p14:creationId xmlns:p14="http://schemas.microsoft.com/office/powerpoint/2010/main" val="36627030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6769DD50-218B-49BA-8601-88B9A6D997B3}" type="datetimeFigureOut">
              <a:rPr lang="en-GB" smtClean="0"/>
              <a:pPr/>
              <a:t>22/02/2018</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606033361"/>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6769DD50-218B-49BA-8601-88B9A6D997B3}" type="datetimeFigureOut">
              <a:rPr lang="en-GB" smtClean="0"/>
              <a:pPr/>
              <a:t>22/02/2018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1430403212"/>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6769DD50-218B-49BA-8601-88B9A6D997B3}" type="datetimeFigureOut">
              <a:rPr lang="en-GB" smtClean="0"/>
              <a:pPr/>
              <a:t>22/02/2018</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1981209562"/>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6769DD50-218B-49BA-8601-88B9A6D997B3}" type="datetimeFigureOut">
              <a:rPr lang="en-GB" smtClean="0"/>
              <a:pPr/>
              <a:t>22/02/2018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1200600378"/>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6769DD50-218B-49BA-8601-88B9A6D997B3}" type="datetimeFigureOut">
              <a:rPr lang="en-GB" smtClean="0"/>
              <a:pPr/>
              <a:t>22/02/2018</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extLst>
      <p:ext uri="{BB962C8B-B14F-4D97-AF65-F5344CB8AC3E}">
        <p14:creationId xmlns:p14="http://schemas.microsoft.com/office/powerpoint/2010/main" val="3823989115"/>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6769DD50-218B-49BA-8601-88B9A6D997B3}" type="datetimeFigureOut">
              <a:rPr lang="en-GB" smtClean="0"/>
              <a:pPr/>
              <a:t>22/02/2018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29551054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6769DD50-218B-49BA-8601-88B9A6D997B3}" type="datetimeFigureOut">
              <a:rPr lang="en-GB" smtClean="0"/>
              <a:pPr/>
              <a:t>22/02/2018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091DF0B7-261D-4245-9DED-470947D56765}" type="slidenum">
              <a:rPr lang="en-GB" smtClean="0"/>
              <a:pPr/>
              <a:t>‹#›</a:t>
            </a:fld>
            <a:endParaRPr lang="en-GB"/>
          </a:p>
        </p:txBody>
      </p:sp>
    </p:spTree>
    <p:extLst>
      <p:ext uri="{BB962C8B-B14F-4D97-AF65-F5344CB8AC3E}">
        <p14:creationId xmlns:p14="http://schemas.microsoft.com/office/powerpoint/2010/main" val="31791036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p:txBody>
          <a:bodyPr/>
          <a:lstStyle/>
          <a:p>
            <a:fld id="{6769DD50-218B-49BA-8601-88B9A6D997B3}" type="datetimeFigureOut">
              <a:rPr lang="en-GB" smtClean="0"/>
              <a:pPr/>
              <a:t>22/02/2018</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extLst>
      <p:ext uri="{BB962C8B-B14F-4D97-AF65-F5344CB8AC3E}">
        <p14:creationId xmlns:p14="http://schemas.microsoft.com/office/powerpoint/2010/main" val="1171704301"/>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6769DD50-218B-49BA-8601-88B9A6D997B3}" type="datetimeFigureOut">
              <a:rPr lang="en-GB" smtClean="0"/>
              <a:pPr/>
              <a:t>22/02/2018</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extLst>
      <p:ext uri="{BB962C8B-B14F-4D97-AF65-F5344CB8AC3E}">
        <p14:creationId xmlns:p14="http://schemas.microsoft.com/office/powerpoint/2010/main" val="41155437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769DD50-218B-49BA-8601-88B9A6D997B3}" type="datetimeFigureOut">
              <a:rPr lang="en-GB" smtClean="0"/>
              <a:pPr/>
              <a:t>22/02/2018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2233553855"/>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769DD50-218B-49BA-8601-88B9A6D997B3}" type="datetimeFigureOut">
              <a:rPr lang="en-GB" smtClean="0"/>
              <a:pPr/>
              <a:t>22/02/2018</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extLst>
      <p:ext uri="{BB962C8B-B14F-4D97-AF65-F5344CB8AC3E}">
        <p14:creationId xmlns:p14="http://schemas.microsoft.com/office/powerpoint/2010/main" val="3291590304"/>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C4AB1BF5-45D8-4B09-B854-7B7D4D77EEE6}" type="datetimeFigureOut">
              <a:rPr lang="en-GB" smtClean="0"/>
              <a:pPr/>
              <a:t>22/02/2018</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0C72E6F0-BCE6-4EFA-8DA1-0EA9CDC45457}" type="slidenum">
              <a:rPr lang="en-GB" smtClean="0">
                <a:solidFill>
                  <a:srgbClr val="8CADAE">
                    <a:shade val="75000"/>
                  </a:srgbClr>
                </a:solidFill>
              </a:rPr>
              <a:pPr/>
              <a:t>‹#›</a:t>
            </a:fld>
            <a:endParaRPr lang="en-GB">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3969405886"/>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C4AB1BF5-45D8-4B09-B854-7B7D4D77EEE6}" type="datetimeFigureOut">
              <a:rPr lang="en-GB" smtClean="0"/>
              <a:pPr/>
              <a:t>22/02/2018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0C72E6F0-BCE6-4EFA-8DA1-0EA9CDC45457}" type="slidenum">
              <a:rPr lang="en-GB" smtClean="0">
                <a:solidFill>
                  <a:srgbClr val="8CADAE">
                    <a:shade val="75000"/>
                  </a:srgbClr>
                </a:solidFill>
              </a:rPr>
              <a:pPr/>
              <a:t>‹#›</a:t>
            </a:fld>
            <a:endParaRPr lang="en-GB">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2042470268"/>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C4AB1BF5-45D8-4B09-B854-7B7D4D77EEE6}" type="datetimeFigureOut">
              <a:rPr lang="en-GB" smtClean="0"/>
              <a:pPr/>
              <a:t>22/02/2018</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0C72E6F0-BCE6-4EFA-8DA1-0EA9CDC45457}"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2749581488"/>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C4AB1BF5-45D8-4B09-B854-7B7D4D77EEE6}" type="datetimeFigureOut">
              <a:rPr lang="en-GB" smtClean="0"/>
              <a:pPr/>
              <a:t>22/02/2018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72E6F0-BCE6-4EFA-8DA1-0EA9CDC45457}" type="slidenum">
              <a:rPr lang="en-GB" smtClean="0">
                <a:solidFill>
                  <a:srgbClr val="8CADAE">
                    <a:shade val="75000"/>
                  </a:srgbClr>
                </a:solidFill>
              </a:rPr>
              <a:pPr/>
              <a:t>‹#›</a:t>
            </a:fld>
            <a:endParaRPr lang="en-GB">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3137009496"/>
      </p:ext>
    </p:extLst>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C4AB1BF5-45D8-4B09-B854-7B7D4D77EEE6}" type="datetimeFigureOut">
              <a:rPr lang="en-GB" smtClean="0"/>
              <a:pPr/>
              <a:t>22/02/2018</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0C72E6F0-BCE6-4EFA-8DA1-0EA9CDC45457}" type="slidenum">
              <a:rPr lang="en-GB" smtClean="0">
                <a:solidFill>
                  <a:srgbClr val="8CADAE">
                    <a:shade val="75000"/>
                  </a:srgbClr>
                </a:solidFill>
              </a:rPr>
              <a:pPr/>
              <a:t>‹#›</a:t>
            </a:fld>
            <a:endParaRPr lang="en-GB">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extLst>
      <p:ext uri="{BB962C8B-B14F-4D97-AF65-F5344CB8AC3E}">
        <p14:creationId xmlns:p14="http://schemas.microsoft.com/office/powerpoint/2010/main" val="1866281918"/>
      </p:ext>
    </p:extLst>
  </p:cSld>
  <p:clrMapOvr>
    <a:overrideClrMapping bg1="lt1" tx1="dk1" bg2="lt2" tx2="dk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C4AB1BF5-45D8-4B09-B854-7B7D4D77EEE6}" type="datetimeFigureOut">
              <a:rPr lang="en-GB" smtClean="0"/>
              <a:pPr/>
              <a:t>22/02/2018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0C72E6F0-BCE6-4EFA-8DA1-0EA9CDC45457}"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988870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C4AB1BF5-45D8-4B09-B854-7B7D4D77EEE6}" type="datetimeFigureOut">
              <a:rPr lang="en-GB" smtClean="0"/>
              <a:pPr/>
              <a:t>22/02/2018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0C72E6F0-BCE6-4EFA-8DA1-0EA9CDC45457}" type="slidenum">
              <a:rPr lang="en-GB" smtClean="0"/>
              <a:pPr/>
              <a:t>‹#›</a:t>
            </a:fld>
            <a:endParaRPr lang="en-GB"/>
          </a:p>
        </p:txBody>
      </p:sp>
    </p:spTree>
    <p:extLst>
      <p:ext uri="{BB962C8B-B14F-4D97-AF65-F5344CB8AC3E}">
        <p14:creationId xmlns:p14="http://schemas.microsoft.com/office/powerpoint/2010/main" val="156354497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0C72E6F0-BCE6-4EFA-8DA1-0EA9CDC45457}" type="slidenum">
              <a:rPr lang="en-GB" smtClean="0">
                <a:solidFill>
                  <a:srgbClr val="8CADAE">
                    <a:shade val="75000"/>
                  </a:srgbClr>
                </a:solidFill>
              </a:rPr>
              <a:pPr/>
              <a:t>‹#›</a:t>
            </a:fld>
            <a:endParaRPr lang="en-GB">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p:txBody>
          <a:bodyPr/>
          <a:lstStyle/>
          <a:p>
            <a:fld id="{C4AB1BF5-45D8-4B09-B854-7B7D4D77EEE6}" type="datetimeFigureOut">
              <a:rPr lang="en-GB" smtClean="0"/>
              <a:pPr/>
              <a:t>22/02/2018</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extLst>
      <p:ext uri="{BB962C8B-B14F-4D97-AF65-F5344CB8AC3E}">
        <p14:creationId xmlns:p14="http://schemas.microsoft.com/office/powerpoint/2010/main" val="3112738327"/>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0C72E6F0-BCE6-4EFA-8DA1-0EA9CDC45457}"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C4AB1BF5-45D8-4B09-B854-7B7D4D77EEE6}" type="datetimeFigureOut">
              <a:rPr lang="en-GB" smtClean="0"/>
              <a:pPr/>
              <a:t>22/02/2018</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extLst>
      <p:ext uri="{BB962C8B-B14F-4D97-AF65-F5344CB8AC3E}">
        <p14:creationId xmlns:p14="http://schemas.microsoft.com/office/powerpoint/2010/main" val="355983629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4AB1BF5-45D8-4B09-B854-7B7D4D77EEE6}" type="datetimeFigureOut">
              <a:rPr lang="en-GB" smtClean="0"/>
              <a:pPr/>
              <a:t>22/02/2018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72E6F0-BCE6-4EFA-8DA1-0EA9CDC45457}"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2723761469"/>
      </p:ext>
    </p:extLst>
  </p:cSld>
  <p:clrMapOvr>
    <a:overrideClrMapping bg1="lt1" tx1="dk1" bg2="lt2" tx2="dk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0C72E6F0-BCE6-4EFA-8DA1-0EA9CDC45457}" type="slidenum">
              <a:rPr lang="en-GB" smtClean="0">
                <a:solidFill>
                  <a:srgbClr val="8CADAE">
                    <a:shade val="75000"/>
                  </a:srgbClr>
                </a:solidFill>
              </a:rPr>
              <a:pPr/>
              <a:t>‹#›</a:t>
            </a:fld>
            <a:endParaRPr lang="en-GB">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4AB1BF5-45D8-4B09-B854-7B7D4D77EEE6}" type="datetimeFigureOut">
              <a:rPr lang="en-GB" smtClean="0"/>
              <a:pPr/>
              <a:t>22/02/2018</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extLst>
      <p:ext uri="{BB962C8B-B14F-4D97-AF65-F5344CB8AC3E}">
        <p14:creationId xmlns:p14="http://schemas.microsoft.com/office/powerpoint/2010/main" val="1197982624"/>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A4D6F8">
            <a:alpha val="53000"/>
          </a:srgbClr>
        </a:solidFill>
        <a:effectLst/>
      </p:bgPr>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6769DD50-218B-49BA-8601-88B9A6D997B3}" type="datetimeFigureOut">
              <a:rPr lang="en-GB" smtClean="0"/>
              <a:pPr/>
              <a:t>22/02/2018</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extLst>
      <p:ext uri="{BB962C8B-B14F-4D97-AF65-F5344CB8AC3E}">
        <p14:creationId xmlns:p14="http://schemas.microsoft.com/office/powerpoint/2010/main" val="296376036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C4AB1BF5-45D8-4B09-B854-7B7D4D77EEE6}" type="datetimeFigureOut">
              <a:rPr lang="en-GB" smtClean="0"/>
              <a:pPr/>
              <a:t>22/02/2018</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0C72E6F0-BCE6-4EFA-8DA1-0EA9CDC45457}" type="slidenum">
              <a:rPr lang="en-GB" smtClean="0">
                <a:solidFill>
                  <a:srgbClr val="8CADAE">
                    <a:shade val="75000"/>
                  </a:srgbClr>
                </a:solidFill>
              </a:rPr>
              <a:pPr/>
              <a:t>‹#›</a:t>
            </a:fld>
            <a:endParaRPr lang="en-GB">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extLst>
      <p:ext uri="{BB962C8B-B14F-4D97-AF65-F5344CB8AC3E}">
        <p14:creationId xmlns:p14="http://schemas.microsoft.com/office/powerpoint/2010/main" val="116427771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smtClean="0"/>
              <a:t>Ancient Sources</a:t>
            </a:r>
            <a:endParaRPr lang="en-GB" dirty="0"/>
          </a:p>
          <a:p>
            <a:endParaRPr lang="en-GB" dirty="0"/>
          </a:p>
        </p:txBody>
      </p:sp>
      <p:sp>
        <p:nvSpPr>
          <p:cNvPr id="2" name="Title 1"/>
          <p:cNvSpPr>
            <a:spLocks noGrp="1"/>
          </p:cNvSpPr>
          <p:nvPr>
            <p:ph type="ctrTitle"/>
          </p:nvPr>
        </p:nvSpPr>
        <p:spPr>
          <a:xfrm>
            <a:off x="251520" y="381000"/>
            <a:ext cx="8640960" cy="1752600"/>
          </a:xfrm>
        </p:spPr>
        <p:txBody>
          <a:bodyPr>
            <a:normAutofit fontScale="90000"/>
          </a:bodyPr>
          <a:lstStyle/>
          <a:p>
            <a:r>
              <a:rPr lang="en-GB" dirty="0" smtClean="0"/>
              <a:t>CLCL5005</a:t>
            </a:r>
            <a:br>
              <a:rPr lang="en-GB" dirty="0" smtClean="0"/>
            </a:br>
            <a:r>
              <a:rPr lang="en-GB" dirty="0" smtClean="0"/>
              <a:t>Classics Independent Research Project</a:t>
            </a:r>
            <a:endParaRPr lang="en-GB" dirty="0"/>
          </a:p>
        </p:txBody>
      </p:sp>
      <p:pic>
        <p:nvPicPr>
          <p:cNvPr id="4" name="Picture 3"/>
          <p:cNvPicPr>
            <a:picLocks noChangeAspect="1"/>
          </p:cNvPicPr>
          <p:nvPr/>
        </p:nvPicPr>
        <p:blipFill>
          <a:blip r:embed="rId3"/>
          <a:stretch>
            <a:fillRect/>
          </a:stretch>
        </p:blipFill>
        <p:spPr>
          <a:xfrm>
            <a:off x="1193215" y="3409238"/>
            <a:ext cx="2810412" cy="2881863"/>
          </a:xfrm>
          <a:prstGeom prst="rect">
            <a:avLst/>
          </a:prstGeom>
        </p:spPr>
      </p:pic>
      <p:pic>
        <p:nvPicPr>
          <p:cNvPr id="5" name="Picture 4"/>
          <p:cNvPicPr>
            <a:picLocks noChangeAspect="1"/>
          </p:cNvPicPr>
          <p:nvPr/>
        </p:nvPicPr>
        <p:blipFill>
          <a:blip r:embed="rId4"/>
          <a:stretch>
            <a:fillRect/>
          </a:stretch>
        </p:blipFill>
        <p:spPr>
          <a:xfrm>
            <a:off x="4466057" y="3409238"/>
            <a:ext cx="3484728" cy="2874901"/>
          </a:xfrm>
          <a:prstGeom prst="rect">
            <a:avLst/>
          </a:prstGeom>
        </p:spPr>
      </p:pic>
    </p:spTree>
    <p:extLst>
      <p:ext uri="{BB962C8B-B14F-4D97-AF65-F5344CB8AC3E}">
        <p14:creationId xmlns:p14="http://schemas.microsoft.com/office/powerpoint/2010/main" val="4594249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BEFORE WE START…</a:t>
            </a:r>
            <a:endParaRPr lang="en-GB" dirty="0"/>
          </a:p>
        </p:txBody>
      </p:sp>
      <p:sp>
        <p:nvSpPr>
          <p:cNvPr id="3" name="Content Placeholder 2"/>
          <p:cNvSpPr>
            <a:spLocks noGrp="1"/>
          </p:cNvSpPr>
          <p:nvPr>
            <p:ph sz="quarter" idx="1"/>
          </p:nvPr>
        </p:nvSpPr>
        <p:spPr>
          <a:xfrm>
            <a:off x="301752" y="1527048"/>
            <a:ext cx="8503920" cy="5015420"/>
          </a:xfrm>
        </p:spPr>
        <p:txBody>
          <a:bodyPr>
            <a:normAutofit/>
          </a:bodyPr>
          <a:lstStyle/>
          <a:p>
            <a:r>
              <a:rPr lang="en-GB" sz="3600" dirty="0" smtClean="0"/>
              <a:t>Sign up sheet for the National Library trip (completely optional!):</a:t>
            </a:r>
            <a:endParaRPr lang="en-GB" sz="3600" dirty="0" smtClean="0"/>
          </a:p>
          <a:p>
            <a:pPr lvl="1"/>
            <a:r>
              <a:rPr lang="en-GB" sz="2800" dirty="0"/>
              <a:t>Tuesday the 13th of March </a:t>
            </a:r>
            <a:r>
              <a:rPr lang="en-GB" sz="2800" dirty="0" smtClean="0"/>
              <a:t>– this session is in lieu of the normal Friday 16th session. However, if you have anything urgent to discuss let me know by email.</a:t>
            </a:r>
            <a:endParaRPr lang="en-GB" sz="2800" dirty="0"/>
          </a:p>
          <a:p>
            <a:pPr lvl="1"/>
            <a:r>
              <a:rPr lang="en-GB" sz="2800" dirty="0" smtClean="0"/>
              <a:t>For </a:t>
            </a:r>
            <a:r>
              <a:rPr lang="en-GB" sz="2800" dirty="0" smtClean="0"/>
              <a:t>those </a:t>
            </a:r>
            <a:r>
              <a:rPr lang="en-GB" sz="2800" dirty="0" smtClean="0"/>
              <a:t>who wish to come on </a:t>
            </a:r>
            <a:r>
              <a:rPr lang="en-GB" sz="2800" dirty="0" smtClean="0"/>
              <a:t>the National Library trip we are meeting at the main bus-stop in town (NatWest bank) at </a:t>
            </a:r>
            <a:r>
              <a:rPr lang="en-GB" sz="2800" dirty="0" smtClean="0"/>
              <a:t>14:00 (2pm) </a:t>
            </a:r>
            <a:r>
              <a:rPr lang="en-GB" sz="2800" dirty="0" smtClean="0"/>
              <a:t>on </a:t>
            </a:r>
            <a:r>
              <a:rPr lang="en-GB" sz="2800" dirty="0" smtClean="0"/>
              <a:t>Tuesday 13th.</a:t>
            </a:r>
            <a:endParaRPr lang="en-GB" sz="2800" dirty="0" smtClean="0"/>
          </a:p>
          <a:p>
            <a:pPr lvl="1"/>
            <a:endParaRPr lang="en-GB" dirty="0" smtClean="0"/>
          </a:p>
          <a:p>
            <a:pPr marL="274320" lvl="1" indent="0">
              <a:buNone/>
            </a:pPr>
            <a:endParaRPr lang="en-GB" dirty="0"/>
          </a:p>
        </p:txBody>
      </p:sp>
    </p:spTree>
    <p:extLst>
      <p:ext uri="{BB962C8B-B14F-4D97-AF65-F5344CB8AC3E}">
        <p14:creationId xmlns:p14="http://schemas.microsoft.com/office/powerpoint/2010/main" val="30205032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Overview</a:t>
            </a:r>
            <a:endParaRPr lang="en-GB" dirty="0"/>
          </a:p>
        </p:txBody>
      </p:sp>
      <p:sp>
        <p:nvSpPr>
          <p:cNvPr id="3" name="Content Placeholder 2"/>
          <p:cNvSpPr>
            <a:spLocks noGrp="1"/>
          </p:cNvSpPr>
          <p:nvPr>
            <p:ph idx="1"/>
          </p:nvPr>
        </p:nvSpPr>
        <p:spPr>
          <a:xfrm>
            <a:off x="301752" y="1776844"/>
            <a:ext cx="8503920" cy="4697527"/>
          </a:xfrm>
        </p:spPr>
        <p:txBody>
          <a:bodyPr/>
          <a:lstStyle/>
          <a:p>
            <a:r>
              <a:rPr lang="en-GB" dirty="0" smtClean="0"/>
              <a:t>How to find ancient sources? ancient evidence?</a:t>
            </a:r>
          </a:p>
          <a:p>
            <a:r>
              <a:rPr lang="en-GB" dirty="0" smtClean="0"/>
              <a:t>How to interpret them?</a:t>
            </a:r>
          </a:p>
          <a:p>
            <a:endParaRPr lang="en-GB" dirty="0"/>
          </a:p>
          <a:p>
            <a:r>
              <a:rPr lang="en-GB" b="1" dirty="0" smtClean="0"/>
              <a:t>What sources am I likely to use?</a:t>
            </a:r>
          </a:p>
          <a:p>
            <a:pPr lvl="1"/>
            <a:r>
              <a:rPr lang="en-GB" b="1" dirty="0" smtClean="0"/>
              <a:t>Literary texts (history, biography, epics, comedy?)</a:t>
            </a:r>
          </a:p>
          <a:p>
            <a:pPr lvl="1"/>
            <a:r>
              <a:rPr lang="en-GB" b="1" dirty="0" smtClean="0"/>
              <a:t>Epigraphy</a:t>
            </a:r>
          </a:p>
          <a:p>
            <a:pPr lvl="1"/>
            <a:r>
              <a:rPr lang="en-GB" b="1" dirty="0" smtClean="0"/>
              <a:t>Papyrology</a:t>
            </a:r>
          </a:p>
          <a:p>
            <a:pPr lvl="1"/>
            <a:r>
              <a:rPr lang="en-GB" b="1" dirty="0" smtClean="0"/>
              <a:t>Numismatics</a:t>
            </a:r>
          </a:p>
          <a:p>
            <a:pPr lvl="1"/>
            <a:r>
              <a:rPr lang="en-GB" b="1" dirty="0" smtClean="0"/>
              <a:t>Archaeology – i.e. excavation reports </a:t>
            </a:r>
          </a:p>
          <a:p>
            <a:pPr lvl="1"/>
            <a:endParaRPr lang="en-GB" b="1" dirty="0"/>
          </a:p>
        </p:txBody>
      </p:sp>
    </p:spTree>
    <p:extLst>
      <p:ext uri="{BB962C8B-B14F-4D97-AF65-F5344CB8AC3E}">
        <p14:creationId xmlns:p14="http://schemas.microsoft.com/office/powerpoint/2010/main" val="173793939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Identifying sources for your topic</a:t>
            </a:r>
            <a:endParaRPr lang="en-GB"/>
          </a:p>
        </p:txBody>
      </p:sp>
      <p:sp>
        <p:nvSpPr>
          <p:cNvPr id="3" name="Content Placeholder 2"/>
          <p:cNvSpPr>
            <a:spLocks noGrp="1"/>
          </p:cNvSpPr>
          <p:nvPr>
            <p:ph sz="quarter" idx="1"/>
          </p:nvPr>
        </p:nvSpPr>
        <p:spPr>
          <a:xfrm>
            <a:off x="204717" y="1527047"/>
            <a:ext cx="8748214" cy="5187651"/>
          </a:xfrm>
        </p:spPr>
        <p:txBody>
          <a:bodyPr>
            <a:normAutofit lnSpcReduction="10000"/>
          </a:bodyPr>
          <a:lstStyle/>
          <a:p>
            <a:r>
              <a:rPr lang="en-GB" dirty="0" smtClean="0"/>
              <a:t>Unless you have a clear idea where the best material in relation to your topic is to be found, your first step is to identify your primary sources</a:t>
            </a:r>
          </a:p>
          <a:p>
            <a:endParaRPr lang="en-GB" sz="600" dirty="0" smtClean="0"/>
          </a:p>
          <a:p>
            <a:r>
              <a:rPr lang="en-GB" dirty="0" smtClean="0"/>
              <a:t>Following the bread-crumb trail: what sources do introductory (or advanced) scholarly texts on your topic mention?</a:t>
            </a:r>
          </a:p>
          <a:p>
            <a:pPr lvl="1"/>
            <a:r>
              <a:rPr lang="en-GB" dirty="0" smtClean="0"/>
              <a:t>Remember that scholars are not infallible, may only be interested in specific things, etc...</a:t>
            </a:r>
          </a:p>
          <a:p>
            <a:endParaRPr lang="en-GB" sz="500" dirty="0" smtClean="0"/>
          </a:p>
          <a:p>
            <a:r>
              <a:rPr lang="en-GB" dirty="0" smtClean="0"/>
              <a:t>Using bibliographic overviews:</a:t>
            </a:r>
          </a:p>
          <a:p>
            <a:pPr lvl="1"/>
            <a:r>
              <a:rPr lang="en-GB" dirty="0" smtClean="0"/>
              <a:t>Oxford Classical Dictionary</a:t>
            </a:r>
          </a:p>
          <a:p>
            <a:pPr lvl="1"/>
            <a:r>
              <a:rPr lang="en-GB" dirty="0" smtClean="0"/>
              <a:t>Brill’s New </a:t>
            </a:r>
            <a:r>
              <a:rPr lang="en-GB" dirty="0" err="1" smtClean="0"/>
              <a:t>Pauly</a:t>
            </a:r>
            <a:endParaRPr lang="en-GB" dirty="0" smtClean="0"/>
          </a:p>
          <a:p>
            <a:pPr lvl="1"/>
            <a:r>
              <a:rPr lang="en-GB" dirty="0"/>
              <a:t>ANRW (Rise and Decline of the Roman </a:t>
            </a:r>
            <a:r>
              <a:rPr lang="en-GB" dirty="0" smtClean="0"/>
              <a:t>World) with overview articles on most topics relating to Rome</a:t>
            </a:r>
          </a:p>
          <a:p>
            <a:endParaRPr lang="en-GB" dirty="0"/>
          </a:p>
        </p:txBody>
      </p:sp>
    </p:spTree>
    <p:extLst>
      <p:ext uri="{BB962C8B-B14F-4D97-AF65-F5344CB8AC3E}">
        <p14:creationId xmlns:p14="http://schemas.microsoft.com/office/powerpoint/2010/main" val="214217196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Searching for Translations</a:t>
            </a:r>
            <a:endParaRPr lang="en-GB" dirty="0"/>
          </a:p>
        </p:txBody>
      </p:sp>
      <p:sp>
        <p:nvSpPr>
          <p:cNvPr id="3" name="Content Placeholder 2"/>
          <p:cNvSpPr>
            <a:spLocks noGrp="1"/>
          </p:cNvSpPr>
          <p:nvPr>
            <p:ph idx="1"/>
          </p:nvPr>
        </p:nvSpPr>
        <p:spPr>
          <a:xfrm>
            <a:off x="176645" y="1444336"/>
            <a:ext cx="8629027" cy="4654712"/>
          </a:xfrm>
        </p:spPr>
        <p:txBody>
          <a:bodyPr/>
          <a:lstStyle/>
          <a:p>
            <a:r>
              <a:rPr lang="en-GB" dirty="0" smtClean="0"/>
              <a:t>Literary sources:</a:t>
            </a:r>
          </a:p>
          <a:p>
            <a:pPr lvl="1"/>
            <a:r>
              <a:rPr lang="en-GB" dirty="0" smtClean="0"/>
              <a:t>In the library!</a:t>
            </a:r>
          </a:p>
          <a:p>
            <a:pPr lvl="1"/>
            <a:r>
              <a:rPr lang="en-GB" dirty="0" smtClean="0"/>
              <a:t>Online</a:t>
            </a:r>
            <a:endParaRPr lang="en-GB" dirty="0"/>
          </a:p>
        </p:txBody>
      </p:sp>
      <p:sp>
        <p:nvSpPr>
          <p:cNvPr id="4" name="Rectangle 3"/>
          <p:cNvSpPr/>
          <p:nvPr/>
        </p:nvSpPr>
        <p:spPr>
          <a:xfrm>
            <a:off x="3024032" y="4191765"/>
            <a:ext cx="3339376" cy="369332"/>
          </a:xfrm>
          <a:prstGeom prst="rect">
            <a:avLst/>
          </a:prstGeom>
        </p:spPr>
        <p:txBody>
          <a:bodyPr wrap="none">
            <a:spAutoFit/>
          </a:bodyPr>
          <a:lstStyle/>
          <a:p>
            <a:r>
              <a:rPr lang="en-GB" dirty="0" smtClean="0"/>
              <a:t>http://www.perseus.tufts.edu</a:t>
            </a:r>
            <a:endParaRPr lang="en-GB" dirty="0"/>
          </a:p>
        </p:txBody>
      </p:sp>
      <p:pic>
        <p:nvPicPr>
          <p:cNvPr id="1028" name="Picture 4" descr="http://upload.wikimedia.org/wikipedia/en/b/b4/Loeb_Classical_Library_Homer.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1752" y="2762621"/>
            <a:ext cx="2453480" cy="379321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a:stretch>
            <a:fillRect/>
          </a:stretch>
        </p:blipFill>
        <p:spPr>
          <a:xfrm>
            <a:off x="2880339" y="4713950"/>
            <a:ext cx="4689155" cy="1586993"/>
          </a:xfrm>
          <a:prstGeom prst="rect">
            <a:avLst/>
          </a:prstGeom>
        </p:spPr>
      </p:pic>
      <p:pic>
        <p:nvPicPr>
          <p:cNvPr id="6" name="Picture 5"/>
          <p:cNvPicPr>
            <a:picLocks noChangeAspect="1"/>
          </p:cNvPicPr>
          <p:nvPr/>
        </p:nvPicPr>
        <p:blipFill rotWithShape="1">
          <a:blip r:embed="rId4"/>
          <a:srcRect l="1673" t="9990" r="2201" b="7967"/>
          <a:stretch/>
        </p:blipFill>
        <p:spPr>
          <a:xfrm>
            <a:off x="3156446" y="1506975"/>
            <a:ext cx="3825025" cy="2448437"/>
          </a:xfrm>
          <a:prstGeom prst="rect">
            <a:avLst/>
          </a:prstGeom>
        </p:spPr>
      </p:pic>
      <p:sp>
        <p:nvSpPr>
          <p:cNvPr id="7" name="Rectangle 6"/>
          <p:cNvSpPr/>
          <p:nvPr/>
        </p:nvSpPr>
        <p:spPr>
          <a:xfrm>
            <a:off x="2931854" y="3184935"/>
            <a:ext cx="4572000" cy="923330"/>
          </a:xfrm>
          <a:prstGeom prst="rect">
            <a:avLst/>
          </a:prstGeom>
        </p:spPr>
        <p:txBody>
          <a:bodyPr>
            <a:spAutoFit/>
          </a:bodyPr>
          <a:lstStyle/>
          <a:p>
            <a:r>
              <a:rPr lang="en-GB" dirty="0" smtClean="0"/>
              <a:t>http://www.uwtsd.ac.uk/library/online-library/carmarthen-lampeter--london-online-library/all-resources/</a:t>
            </a:r>
            <a:endParaRPr lang="en-GB" dirty="0"/>
          </a:p>
        </p:txBody>
      </p:sp>
      <p:pic>
        <p:nvPicPr>
          <p:cNvPr id="8" name="Picture 7"/>
          <p:cNvPicPr>
            <a:picLocks noChangeAspect="1"/>
          </p:cNvPicPr>
          <p:nvPr/>
        </p:nvPicPr>
        <p:blipFill>
          <a:blip r:embed="rId5"/>
          <a:stretch>
            <a:fillRect/>
          </a:stretch>
        </p:blipFill>
        <p:spPr>
          <a:xfrm>
            <a:off x="7156414" y="2699874"/>
            <a:ext cx="1845532" cy="2143636"/>
          </a:xfrm>
          <a:prstGeom prst="rect">
            <a:avLst/>
          </a:prstGeom>
        </p:spPr>
      </p:pic>
      <p:sp>
        <p:nvSpPr>
          <p:cNvPr id="9" name="Rectangle 8"/>
          <p:cNvSpPr/>
          <p:nvPr/>
        </p:nvSpPr>
        <p:spPr>
          <a:xfrm>
            <a:off x="7136979" y="2230201"/>
            <a:ext cx="1766830" cy="369332"/>
          </a:xfrm>
          <a:prstGeom prst="rect">
            <a:avLst/>
          </a:prstGeom>
        </p:spPr>
        <p:txBody>
          <a:bodyPr wrap="none">
            <a:spAutoFit/>
          </a:bodyPr>
          <a:lstStyle/>
          <a:p>
            <a:r>
              <a:rPr lang="en-GB" b="1" dirty="0" err="1" smtClean="0"/>
              <a:t>LacusCurtius</a:t>
            </a:r>
            <a:endParaRPr lang="en-GB" b="1" dirty="0"/>
          </a:p>
        </p:txBody>
      </p:sp>
      <p:cxnSp>
        <p:nvCxnSpPr>
          <p:cNvPr id="11" name="Straight Arrow Connector 10"/>
          <p:cNvCxnSpPr/>
          <p:nvPr/>
        </p:nvCxnSpPr>
        <p:spPr>
          <a:xfrm>
            <a:off x="3534770" y="3184935"/>
            <a:ext cx="62779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458532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702107"/>
          </a:xfrm>
        </p:spPr>
        <p:txBody>
          <a:bodyPr>
            <a:normAutofit/>
          </a:bodyPr>
          <a:lstStyle/>
          <a:p>
            <a:r>
              <a:rPr lang="en-GB" dirty="0" smtClean="0"/>
              <a:t>Evaluating the literary sources</a:t>
            </a:r>
            <a:endParaRPr lang="en-GB" dirty="0"/>
          </a:p>
        </p:txBody>
      </p:sp>
      <p:sp>
        <p:nvSpPr>
          <p:cNvPr id="3" name="Content Placeholder 2"/>
          <p:cNvSpPr>
            <a:spLocks noGrp="1"/>
          </p:cNvSpPr>
          <p:nvPr>
            <p:ph idx="1"/>
          </p:nvPr>
        </p:nvSpPr>
        <p:spPr>
          <a:xfrm>
            <a:off x="301752" y="1527465"/>
            <a:ext cx="4065532" cy="4810990"/>
          </a:xfrm>
        </p:spPr>
        <p:txBody>
          <a:bodyPr>
            <a:normAutofit fontScale="70000" lnSpcReduction="20000"/>
          </a:bodyPr>
          <a:lstStyle/>
          <a:p>
            <a:pPr marL="0" indent="0">
              <a:buNone/>
            </a:pPr>
            <a:r>
              <a:rPr lang="de-DE" b="1" dirty="0" smtClean="0"/>
              <a:t>A few basic questions you need to ask:</a:t>
            </a:r>
            <a:br>
              <a:rPr lang="de-DE" b="1" dirty="0" smtClean="0"/>
            </a:br>
            <a:endParaRPr lang="de-DE" b="1" dirty="0" smtClean="0"/>
          </a:p>
          <a:p>
            <a:r>
              <a:rPr lang="de-DE" b="1" i="1" u="sng" dirty="0" smtClean="0"/>
              <a:t>a</a:t>
            </a:r>
            <a:r>
              <a:rPr lang="de-DE" b="1" i="1" u="sng" dirty="0"/>
              <a:t>) </a:t>
            </a:r>
            <a:r>
              <a:rPr lang="de-DE" b="1" i="1" u="sng" dirty="0" smtClean="0"/>
              <a:t>The author</a:t>
            </a:r>
            <a:endParaRPr lang="en-GB" dirty="0"/>
          </a:p>
          <a:p>
            <a:pPr lvl="0"/>
            <a:r>
              <a:rPr lang="de-DE" dirty="0" smtClean="0"/>
              <a:t>Who is the author?</a:t>
            </a:r>
            <a:endParaRPr lang="en-GB" dirty="0"/>
          </a:p>
          <a:p>
            <a:pPr lvl="0"/>
            <a:r>
              <a:rPr lang="de-DE" dirty="0" smtClean="0"/>
              <a:t>When did he live?</a:t>
            </a:r>
            <a:endParaRPr lang="en-GB" dirty="0"/>
          </a:p>
          <a:p>
            <a:pPr lvl="0"/>
            <a:r>
              <a:rPr lang="de-DE" dirty="0" smtClean="0"/>
              <a:t>First-hand experience? Contemporary to his report?</a:t>
            </a:r>
            <a:endParaRPr lang="en-GB" dirty="0"/>
          </a:p>
          <a:p>
            <a:pPr lvl="1"/>
            <a:r>
              <a:rPr lang="de-DE" dirty="0" smtClean="0"/>
              <a:t>Who are the author‘s SOURCES?</a:t>
            </a:r>
            <a:endParaRPr lang="en-GB" sz="2800" dirty="0"/>
          </a:p>
          <a:p>
            <a:pPr lvl="2"/>
            <a:r>
              <a:rPr lang="de-DE" sz="2400" dirty="0" smtClean="0"/>
              <a:t>e.g. using other historians, official documents, oral tradition, etc.</a:t>
            </a:r>
            <a:endParaRPr lang="en-GB" sz="2800" dirty="0"/>
          </a:p>
          <a:p>
            <a:pPr lvl="0"/>
            <a:r>
              <a:rPr lang="de-DE" dirty="0" smtClean="0"/>
              <a:t>What does the author write?</a:t>
            </a:r>
            <a:endParaRPr lang="en-GB" dirty="0"/>
          </a:p>
          <a:p>
            <a:pPr lvl="1"/>
            <a:r>
              <a:rPr lang="de-DE" dirty="0" smtClean="0"/>
              <a:t>e.g. history (Herodotos, Livy), biography, epic, poetry, speech, letters, etc.</a:t>
            </a:r>
          </a:p>
          <a:p>
            <a:pPr lvl="0"/>
            <a:r>
              <a:rPr lang="de-DE" dirty="0" smtClean="0"/>
              <a:t>Intention of the author (and intention of the person who might have been his patron?)</a:t>
            </a:r>
          </a:p>
        </p:txBody>
      </p:sp>
      <p:sp>
        <p:nvSpPr>
          <p:cNvPr id="4" name="Content Placeholder 2"/>
          <p:cNvSpPr txBox="1">
            <a:spLocks/>
          </p:cNvSpPr>
          <p:nvPr/>
        </p:nvSpPr>
        <p:spPr>
          <a:xfrm>
            <a:off x="4367284" y="1532586"/>
            <a:ext cx="4702288" cy="5235262"/>
          </a:xfrm>
          <a:prstGeom prst="rect">
            <a:avLst/>
          </a:prstGeom>
        </p:spPr>
        <p:txBody>
          <a:bodyPr vert="horz">
            <a:normAutofit fontScale="775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de-DE" b="1" i="1" u="sng" dirty="0" smtClean="0"/>
              <a:t>(b) The source</a:t>
            </a:r>
            <a:endParaRPr lang="en-GB" dirty="0" smtClean="0"/>
          </a:p>
          <a:p>
            <a:pPr lvl="1"/>
            <a:r>
              <a:rPr lang="de-DE" dirty="0" smtClean="0"/>
              <a:t>What does it say?</a:t>
            </a:r>
            <a:endParaRPr lang="en-GB" dirty="0" smtClean="0"/>
          </a:p>
          <a:p>
            <a:pPr lvl="1"/>
            <a:r>
              <a:rPr lang="de-DE" dirty="0" smtClean="0"/>
              <a:t>What kind of source/evidence?</a:t>
            </a:r>
            <a:endParaRPr lang="en-GB" dirty="0" smtClean="0"/>
          </a:p>
          <a:p>
            <a:pPr lvl="2"/>
            <a:r>
              <a:rPr lang="de-DE" dirty="0" smtClean="0"/>
              <a:t>e.g. document, coin, historical accunt, etc.</a:t>
            </a:r>
          </a:p>
          <a:p>
            <a:pPr lvl="1"/>
            <a:r>
              <a:rPr lang="de-DE" dirty="0" smtClean="0"/>
              <a:t>What does the source report?</a:t>
            </a:r>
            <a:endParaRPr lang="en-GB" dirty="0" smtClean="0"/>
          </a:p>
          <a:p>
            <a:pPr lvl="2"/>
            <a:r>
              <a:rPr lang="de-DE" dirty="0" smtClean="0"/>
              <a:t>e.g. structure (important terms used by the author, the main aim</a:t>
            </a:r>
            <a:r>
              <a:rPr lang="de-DE" dirty="0" smtClean="0"/>
              <a:t>,...)</a:t>
            </a:r>
            <a:endParaRPr lang="en-GB" sz="2600" dirty="0" smtClean="0"/>
          </a:p>
          <a:p>
            <a:pPr lvl="1"/>
            <a:r>
              <a:rPr lang="de-DE" dirty="0" smtClean="0"/>
              <a:t>Can you give a short summary of the source?</a:t>
            </a:r>
            <a:endParaRPr lang="en-GB" sz="2800" dirty="0" smtClean="0"/>
          </a:p>
          <a:p>
            <a:pPr lvl="1"/>
            <a:r>
              <a:rPr lang="de-DE" dirty="0" smtClean="0"/>
              <a:t>How was this source created? Context?</a:t>
            </a:r>
            <a:endParaRPr lang="en-GB" dirty="0" smtClean="0"/>
          </a:p>
          <a:p>
            <a:pPr lvl="1"/>
            <a:r>
              <a:rPr lang="de-DE" dirty="0"/>
              <a:t>“</a:t>
            </a:r>
            <a:r>
              <a:rPr lang="de-DE" dirty="0" smtClean="0"/>
              <a:t>Bias”</a:t>
            </a:r>
            <a:r>
              <a:rPr lang="de-DE" dirty="0" smtClean="0"/>
              <a:t>?</a:t>
            </a:r>
            <a:endParaRPr lang="en-GB" sz="2800" dirty="0" smtClean="0"/>
          </a:p>
          <a:p>
            <a:pPr lvl="2"/>
            <a:r>
              <a:rPr lang="de-DE" sz="2400" dirty="0" smtClean="0"/>
              <a:t>What is </a:t>
            </a:r>
            <a:r>
              <a:rPr lang="de-DE" sz="2400" dirty="0" smtClean="0"/>
              <a:t>problematic?</a:t>
            </a:r>
            <a:endParaRPr lang="de-DE" sz="2400" dirty="0" smtClean="0"/>
          </a:p>
          <a:p>
            <a:pPr lvl="2"/>
            <a:r>
              <a:rPr lang="de-DE" sz="2400" dirty="0" smtClean="0"/>
              <a:t>Key term?</a:t>
            </a:r>
          </a:p>
          <a:p>
            <a:pPr lvl="2"/>
            <a:r>
              <a:rPr lang="de-DE" sz="2400" dirty="0" smtClean="0"/>
              <a:t>Relationship between author and the events/persons he is writing about?</a:t>
            </a:r>
          </a:p>
          <a:p>
            <a:pPr lvl="2"/>
            <a:r>
              <a:rPr lang="de-DE" sz="2400" dirty="0" smtClean="0"/>
              <a:t>Intention?</a:t>
            </a:r>
          </a:p>
          <a:p>
            <a:pPr lvl="2"/>
            <a:r>
              <a:rPr lang="de-DE" sz="2400" dirty="0" smtClean="0"/>
              <a:t>Rhetoric?</a:t>
            </a:r>
            <a:endParaRPr lang="en-GB" sz="4800" dirty="0" smtClean="0"/>
          </a:p>
          <a:p>
            <a:endParaRPr lang="en-GB" dirty="0"/>
          </a:p>
        </p:txBody>
      </p:sp>
    </p:spTree>
    <p:extLst>
      <p:ext uri="{BB962C8B-B14F-4D97-AF65-F5344CB8AC3E}">
        <p14:creationId xmlns:p14="http://schemas.microsoft.com/office/powerpoint/2010/main" val="280171904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Thucydides </a:t>
            </a:r>
            <a:endParaRPr lang="en-GB" dirty="0"/>
          </a:p>
        </p:txBody>
      </p:sp>
      <p:sp>
        <p:nvSpPr>
          <p:cNvPr id="3" name="Content Placeholder 2"/>
          <p:cNvSpPr>
            <a:spLocks noGrp="1"/>
          </p:cNvSpPr>
          <p:nvPr>
            <p:ph sz="quarter" idx="1"/>
          </p:nvPr>
        </p:nvSpPr>
        <p:spPr>
          <a:xfrm>
            <a:off x="301752" y="1527047"/>
            <a:ext cx="8503920" cy="4998443"/>
          </a:xfrm>
        </p:spPr>
        <p:txBody>
          <a:bodyPr>
            <a:normAutofit fontScale="92500" lnSpcReduction="10000"/>
          </a:bodyPr>
          <a:lstStyle/>
          <a:p>
            <a:r>
              <a:rPr lang="en-GB" dirty="0" smtClean="0"/>
              <a:t>Athenian who lived during the period of the Peloponnesian War (431-404 BC) – those exiled from Athens :</a:t>
            </a:r>
          </a:p>
          <a:p>
            <a:pPr lvl="1"/>
            <a:r>
              <a:rPr lang="en-GB" dirty="0" smtClean="0"/>
              <a:t>Thucydides 1.1 – expressed statement as to why he wrote the work</a:t>
            </a:r>
          </a:p>
          <a:p>
            <a:pPr lvl="1"/>
            <a:r>
              <a:rPr lang="en-GB" dirty="0" smtClean="0"/>
              <a:t>Claims first hand experience</a:t>
            </a:r>
          </a:p>
          <a:p>
            <a:pPr lvl="1"/>
            <a:r>
              <a:rPr lang="en-GB" dirty="0" smtClean="0"/>
              <a:t>Also cross-referencing the reports of others  </a:t>
            </a:r>
          </a:p>
          <a:p>
            <a:pPr lvl="1"/>
            <a:r>
              <a:rPr lang="en-GB" dirty="0" smtClean="0"/>
              <a:t>Usually maintains an air of detachment – objective?</a:t>
            </a:r>
          </a:p>
          <a:p>
            <a:pPr lvl="2"/>
            <a:r>
              <a:rPr lang="en-GB" dirty="0" smtClean="0"/>
              <a:t>Clear hostility towards Cleon and other “demagogues”</a:t>
            </a:r>
          </a:p>
          <a:p>
            <a:pPr lvl="3"/>
            <a:r>
              <a:rPr lang="en-GB" dirty="0"/>
              <a:t>“Cleon, son of </a:t>
            </a:r>
            <a:r>
              <a:rPr lang="en-GB" dirty="0" err="1"/>
              <a:t>Cleaenetus</a:t>
            </a:r>
            <a:r>
              <a:rPr lang="en-GB" dirty="0"/>
              <a:t>, the same who </a:t>
            </a:r>
            <a:r>
              <a:rPr lang="en-GB" dirty="0" smtClean="0"/>
              <a:t>had carried </a:t>
            </a:r>
            <a:r>
              <a:rPr lang="en-GB" dirty="0"/>
              <a:t>the former motion of putting the </a:t>
            </a:r>
            <a:r>
              <a:rPr lang="en-GB" dirty="0" err="1"/>
              <a:t>Mitylenians</a:t>
            </a:r>
            <a:r>
              <a:rPr lang="en-GB" dirty="0"/>
              <a:t> to death, </a:t>
            </a:r>
            <a:r>
              <a:rPr lang="en-GB" b="1" dirty="0"/>
              <a:t>the </a:t>
            </a:r>
            <a:r>
              <a:rPr lang="en-GB" b="1" dirty="0" smtClean="0"/>
              <a:t>most violent </a:t>
            </a:r>
            <a:r>
              <a:rPr lang="en-GB" b="1" dirty="0"/>
              <a:t>man at Athens</a:t>
            </a:r>
            <a:r>
              <a:rPr lang="en-GB" dirty="0"/>
              <a:t>, and at that time by far the most powerful with </a:t>
            </a:r>
            <a:r>
              <a:rPr lang="en-GB" dirty="0" smtClean="0"/>
              <a:t>the masses…” – Thucydides 3.36.</a:t>
            </a:r>
          </a:p>
          <a:p>
            <a:pPr lvl="2"/>
            <a:r>
              <a:rPr lang="en-GB" dirty="0" smtClean="0"/>
              <a:t>Less focus and consideration of reform of tribute paid by the allies. </a:t>
            </a:r>
          </a:p>
          <a:p>
            <a:pPr lvl="1"/>
            <a:r>
              <a:rPr lang="en-GB" dirty="0" smtClean="0"/>
              <a:t>How confident are we </a:t>
            </a:r>
            <a:r>
              <a:rPr lang="en-GB" dirty="0" smtClean="0"/>
              <a:t>about </a:t>
            </a:r>
            <a:r>
              <a:rPr lang="en-GB" dirty="0" smtClean="0"/>
              <a:t>the main narrative? What about the speeches? </a:t>
            </a:r>
          </a:p>
          <a:p>
            <a:endParaRPr lang="en-GB" dirty="0" smtClean="0"/>
          </a:p>
          <a:p>
            <a:pPr lvl="2"/>
            <a:endParaRPr lang="en-GB" dirty="0"/>
          </a:p>
        </p:txBody>
      </p:sp>
    </p:spTree>
    <p:extLst>
      <p:ext uri="{BB962C8B-B14F-4D97-AF65-F5344CB8AC3E}">
        <p14:creationId xmlns:p14="http://schemas.microsoft.com/office/powerpoint/2010/main" val="53551768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3"/>
          <p:cNvSpPr txBox="1">
            <a:spLocks/>
          </p:cNvSpPr>
          <p:nvPr/>
        </p:nvSpPr>
        <p:spPr>
          <a:xfrm>
            <a:off x="292676" y="3751118"/>
            <a:ext cx="8548255" cy="2697063"/>
          </a:xfrm>
          <a:prstGeom prst="rect">
            <a:avLst/>
          </a:prstGeom>
        </p:spPr>
        <p:txBody>
          <a:bodyPr>
            <a:normAutofit lnSpcReduction="1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Clr>
                <a:srgbClr val="D16349"/>
              </a:buClr>
              <a:buFont typeface="Wingdings 2"/>
              <a:buNone/>
            </a:pPr>
            <a:r>
              <a:rPr lang="en-GB" sz="2200" dirty="0" smtClean="0">
                <a:solidFill>
                  <a:prstClr val="black"/>
                </a:solidFill>
              </a:rPr>
              <a:t>“This </a:t>
            </a:r>
            <a:r>
              <a:rPr lang="en-GB" sz="2200" dirty="0">
                <a:solidFill>
                  <a:prstClr val="black"/>
                </a:solidFill>
              </a:rPr>
              <a:t>inconsistency is to be found especially in the speeches, the dialogues </a:t>
            </a:r>
            <a:r>
              <a:rPr lang="en-GB" sz="2200" dirty="0" smtClean="0">
                <a:solidFill>
                  <a:prstClr val="black"/>
                </a:solidFill>
              </a:rPr>
              <a:t>and the </a:t>
            </a:r>
            <a:r>
              <a:rPr lang="en-GB" sz="2200" dirty="0">
                <a:solidFill>
                  <a:prstClr val="black"/>
                </a:solidFill>
              </a:rPr>
              <a:t>other rhetorical </a:t>
            </a:r>
            <a:r>
              <a:rPr lang="en-GB" sz="2200" dirty="0" smtClean="0">
                <a:solidFill>
                  <a:prstClr val="black"/>
                </a:solidFill>
              </a:rPr>
              <a:t>passages… </a:t>
            </a:r>
            <a:r>
              <a:rPr lang="en-GB" sz="2200" dirty="0" err="1" smtClean="0">
                <a:solidFill>
                  <a:prstClr val="black"/>
                </a:solidFill>
              </a:rPr>
              <a:t>Cratippus</a:t>
            </a:r>
            <a:r>
              <a:rPr lang="en-GB" sz="2200" dirty="0" smtClean="0">
                <a:solidFill>
                  <a:prstClr val="black"/>
                </a:solidFill>
              </a:rPr>
              <a:t>, his contemporary and the editor of the history as he left it, has recorded this view, and said further that they not only impede the action but also cause annoyance to the audience. It was in realisation of this, he says, that Thucydides included no rhetorical passages in the last parts of this </a:t>
            </a:r>
            <a:r>
              <a:rPr lang="en-GB" sz="2200" dirty="0">
                <a:solidFill>
                  <a:prstClr val="black"/>
                </a:solidFill>
              </a:rPr>
              <a:t>history…” - </a:t>
            </a:r>
            <a:r>
              <a:rPr lang="en-GB" sz="2200" b="1" dirty="0" smtClean="0">
                <a:solidFill>
                  <a:prstClr val="black"/>
                </a:solidFill>
              </a:rPr>
              <a:t>Dionysius </a:t>
            </a:r>
            <a:r>
              <a:rPr lang="en-GB" sz="2200" b="1" dirty="0">
                <a:solidFill>
                  <a:prstClr val="black"/>
                </a:solidFill>
              </a:rPr>
              <a:t>of </a:t>
            </a:r>
            <a:r>
              <a:rPr lang="en-GB" sz="2200" b="1" dirty="0" smtClean="0">
                <a:solidFill>
                  <a:prstClr val="black"/>
                </a:solidFill>
              </a:rPr>
              <a:t>Halicarnassus </a:t>
            </a:r>
            <a:r>
              <a:rPr lang="en-GB" sz="2200" b="1" i="1" dirty="0">
                <a:solidFill>
                  <a:prstClr val="black"/>
                </a:solidFill>
              </a:rPr>
              <a:t>On Thucydides </a:t>
            </a:r>
            <a:r>
              <a:rPr lang="en-GB" sz="2200" b="1" dirty="0" smtClean="0">
                <a:solidFill>
                  <a:prstClr val="black"/>
                </a:solidFill>
              </a:rPr>
              <a:t>16 </a:t>
            </a:r>
            <a:r>
              <a:rPr lang="en-GB" sz="2200" dirty="0" smtClean="0">
                <a:solidFill>
                  <a:prstClr val="black"/>
                </a:solidFill>
              </a:rPr>
              <a:t>(writing in Augustan period).</a:t>
            </a:r>
            <a:endParaRPr lang="en-GB" sz="2200" dirty="0">
              <a:solidFill>
                <a:prstClr val="black"/>
              </a:solidFill>
            </a:endParaRPr>
          </a:p>
        </p:txBody>
      </p:sp>
      <p:sp>
        <p:nvSpPr>
          <p:cNvPr id="3" name="Rectangle 2"/>
          <p:cNvSpPr/>
          <p:nvPr/>
        </p:nvSpPr>
        <p:spPr>
          <a:xfrm>
            <a:off x="292676" y="366605"/>
            <a:ext cx="8548255" cy="2800767"/>
          </a:xfrm>
          <a:prstGeom prst="rect">
            <a:avLst/>
          </a:prstGeom>
        </p:spPr>
        <p:txBody>
          <a:bodyPr wrap="square">
            <a:spAutoFit/>
          </a:bodyPr>
          <a:lstStyle/>
          <a:p>
            <a:r>
              <a:rPr lang="en-GB" sz="2200" dirty="0">
                <a:solidFill>
                  <a:prstClr val="black"/>
                </a:solidFill>
              </a:rPr>
              <a:t>“With reference to the speeches in this history, some were delivered before the war began, others while it was going on; some I heard myself, others I got from various quarters; it was in all cases difficult to carry them word for word in one's memory, so my habit has been to make the speakers say what was in my opinion demanded of them by the various occasions, of course adhering as closely as possible to the general sense of what they really said.” – </a:t>
            </a:r>
            <a:r>
              <a:rPr lang="en-GB" sz="2200" b="1" dirty="0">
                <a:solidFill>
                  <a:prstClr val="black"/>
                </a:solidFill>
              </a:rPr>
              <a:t>Thucydides 1.22.1</a:t>
            </a:r>
            <a:r>
              <a:rPr lang="en-GB" sz="2200" dirty="0">
                <a:solidFill>
                  <a:prstClr val="black"/>
                </a:solidFill>
              </a:rPr>
              <a:t>.</a:t>
            </a:r>
          </a:p>
        </p:txBody>
      </p:sp>
      <p:sp>
        <p:nvSpPr>
          <p:cNvPr id="4" name="Content Placeholder 2"/>
          <p:cNvSpPr txBox="1">
            <a:spLocks/>
          </p:cNvSpPr>
          <p:nvPr/>
        </p:nvSpPr>
        <p:spPr>
          <a:xfrm>
            <a:off x="3505823" y="2992581"/>
            <a:ext cx="5335108" cy="560693"/>
          </a:xfrm>
          <a:prstGeom prst="rect">
            <a:avLst/>
          </a:prstGeom>
        </p:spPr>
        <p:txBody>
          <a:bodyPr>
            <a:normAutofit fontScale="700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Clr>
                <a:srgbClr val="D16349"/>
              </a:buClr>
              <a:buFont typeface="Wingdings 2"/>
              <a:buNone/>
            </a:pPr>
            <a:r>
              <a:rPr lang="en-GB" smtClean="0">
                <a:solidFill>
                  <a:prstClr val="black"/>
                </a:solidFill>
              </a:rPr>
              <a:t>J. Wilson (1982) What Does Thucydides Claim for His Speeches? </a:t>
            </a:r>
            <a:r>
              <a:rPr lang="en-GB" i="1" smtClean="0">
                <a:solidFill>
                  <a:prstClr val="black"/>
                </a:solidFill>
              </a:rPr>
              <a:t>Phoenix </a:t>
            </a:r>
            <a:r>
              <a:rPr lang="en-GB" smtClean="0">
                <a:solidFill>
                  <a:prstClr val="black"/>
                </a:solidFill>
              </a:rPr>
              <a:t>36: 95-103.</a:t>
            </a:r>
            <a:endParaRPr lang="en-GB" dirty="0">
              <a:solidFill>
                <a:prstClr val="black"/>
              </a:solidFill>
            </a:endParaRPr>
          </a:p>
        </p:txBody>
      </p:sp>
      <p:cxnSp>
        <p:nvCxnSpPr>
          <p:cNvPr id="6" name="Straight Connector 5"/>
          <p:cNvCxnSpPr/>
          <p:nvPr/>
        </p:nvCxnSpPr>
        <p:spPr>
          <a:xfrm>
            <a:off x="7159336" y="1766988"/>
            <a:ext cx="131964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flipV="1">
            <a:off x="394855" y="2088573"/>
            <a:ext cx="7221681" cy="10391"/>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292676" y="2408835"/>
            <a:ext cx="541193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H="1" flipV="1">
            <a:off x="3335482" y="2815936"/>
            <a:ext cx="170341" cy="176645"/>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282736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find ancient sources?</a:t>
            </a:r>
          </a:p>
        </p:txBody>
      </p:sp>
      <p:sp>
        <p:nvSpPr>
          <p:cNvPr id="3" name="Content Placeholder 2"/>
          <p:cNvSpPr>
            <a:spLocks noGrp="1"/>
          </p:cNvSpPr>
          <p:nvPr>
            <p:ph idx="1"/>
          </p:nvPr>
        </p:nvSpPr>
        <p:spPr/>
        <p:txBody>
          <a:bodyPr/>
          <a:lstStyle/>
          <a:p>
            <a:endParaRPr lang="en-GB" dirty="0"/>
          </a:p>
        </p:txBody>
      </p:sp>
      <p:pic>
        <p:nvPicPr>
          <p:cNvPr id="4" name="Picture 2" descr="C:\Eigene Dateien\TEACHING MATERIAL\EINFÜHRUNG ALTE GESCHICHTE\Epigraphik\Greek Names TOMBSTONE T3%20lysippandphilon.jpg"/>
          <p:cNvPicPr>
            <a:picLocks noChangeAspect="1" noChangeArrowheads="1"/>
          </p:cNvPicPr>
          <p:nvPr/>
        </p:nvPicPr>
        <p:blipFill>
          <a:blip r:embed="rId2">
            <a:clrChange>
              <a:clrFrom>
                <a:srgbClr val="FAFAFA"/>
              </a:clrFrom>
              <a:clrTo>
                <a:srgbClr val="FAFAFA">
                  <a:alpha val="0"/>
                </a:srgbClr>
              </a:clrTo>
            </a:clrChange>
            <a:lum bright="-12000" contrast="6000"/>
            <a:extLst>
              <a:ext uri="{28A0092B-C50C-407E-A947-70E740481C1C}">
                <a14:useLocalDpi xmlns:a14="http://schemas.microsoft.com/office/drawing/2010/main" val="0"/>
              </a:ext>
            </a:extLst>
          </a:blip>
          <a:srcRect/>
          <a:stretch>
            <a:fillRect/>
          </a:stretch>
        </p:blipFill>
        <p:spPr bwMode="auto">
          <a:xfrm>
            <a:off x="5292080" y="1052736"/>
            <a:ext cx="3312368" cy="5813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3" descr="C:\Eigene Dateien\TEACHING MATERIAL\EINFÜHRUNG ALTE GESCHICHTE\Epigraphik\Vindolanda 182_1-front_t.jpg"/>
          <p:cNvPicPr>
            <a:picLocks noChangeAspect="1" noChangeArrowheads="1"/>
          </p:cNvPicPr>
          <p:nvPr/>
        </p:nvPicPr>
        <p:blipFill>
          <a:blip r:embed="rId3">
            <a:clrChange>
              <a:clrFrom>
                <a:srgbClr val="D5D5D5"/>
              </a:clrFrom>
              <a:clrTo>
                <a:srgbClr val="D5D5D5">
                  <a:alpha val="0"/>
                </a:srgbClr>
              </a:clrTo>
            </a:clrChange>
            <a:lum contrast="42000"/>
            <a:extLst>
              <a:ext uri="{28A0092B-C50C-407E-A947-70E740481C1C}">
                <a14:useLocalDpi xmlns:a14="http://schemas.microsoft.com/office/drawing/2010/main" val="0"/>
              </a:ext>
            </a:extLst>
          </a:blip>
          <a:srcRect/>
          <a:stretch>
            <a:fillRect/>
          </a:stretch>
        </p:blipFill>
        <p:spPr bwMode="auto">
          <a:xfrm>
            <a:off x="1382769" y="1556792"/>
            <a:ext cx="4077445" cy="3289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4" descr="C:\Eigene Dateien\TEACHING MATERIAL\EINFÜHRUNG ALTE GESCHICHTE\Epigraphik\Worms Römer Kavalerie Grabst Inschrift.JPG"/>
          <p:cNvPicPr>
            <a:picLocks noChangeAspect="1" noChangeArrowheads="1"/>
          </p:cNvPicPr>
          <p:nvPr/>
        </p:nvPicPr>
        <p:blipFill>
          <a:blip r:embed="rId4" cstate="print">
            <a:lum bright="-24000" contrast="6000"/>
            <a:extLst>
              <a:ext uri="{28A0092B-C50C-407E-A947-70E740481C1C}">
                <a14:useLocalDpi xmlns:a14="http://schemas.microsoft.com/office/drawing/2010/main" val="0"/>
              </a:ext>
            </a:extLst>
          </a:blip>
          <a:srcRect/>
          <a:stretch>
            <a:fillRect/>
          </a:stretch>
        </p:blipFill>
        <p:spPr bwMode="auto">
          <a:xfrm>
            <a:off x="0" y="1078433"/>
            <a:ext cx="2185379" cy="4725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6" descr="C:\Eigene Dateien\TEACHING MATERIAL\EINFÜHRUNG ALTE GESCHICHTE\Epigraphik\Greek names V2aryballos.jpg"/>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804030" y="3418110"/>
            <a:ext cx="2976100" cy="3647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3788835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274638"/>
            <a:ext cx="8229600" cy="743671"/>
          </a:xfrm>
        </p:spPr>
        <p:txBody>
          <a:bodyPr/>
          <a:lstStyle/>
          <a:p>
            <a:r>
              <a:rPr lang="en-GB" dirty="0" smtClean="0"/>
              <a:t>Inscriptions and Papyri</a:t>
            </a:r>
            <a:endParaRPr lang="en-GB" dirty="0"/>
          </a:p>
        </p:txBody>
      </p:sp>
      <p:sp>
        <p:nvSpPr>
          <p:cNvPr id="5" name="Content Placeholder 2"/>
          <p:cNvSpPr>
            <a:spLocks noGrp="1"/>
          </p:cNvSpPr>
          <p:nvPr>
            <p:ph idx="1"/>
          </p:nvPr>
        </p:nvSpPr>
        <p:spPr>
          <a:xfrm>
            <a:off x="457200" y="1600200"/>
            <a:ext cx="8229600" cy="4709160"/>
          </a:xfrm>
        </p:spPr>
        <p:txBody>
          <a:bodyPr/>
          <a:lstStyle/>
          <a:p>
            <a:pPr lvl="1"/>
            <a:endParaRPr lang="en-GB" dirty="0" smtClean="0"/>
          </a:p>
        </p:txBody>
      </p:sp>
      <p:sp>
        <p:nvSpPr>
          <p:cNvPr id="9" name="Rectangle 8"/>
          <p:cNvSpPr/>
          <p:nvPr/>
        </p:nvSpPr>
        <p:spPr>
          <a:xfrm>
            <a:off x="5209757" y="1421072"/>
            <a:ext cx="2749471" cy="369332"/>
          </a:xfrm>
          <a:prstGeom prst="rect">
            <a:avLst/>
          </a:prstGeom>
        </p:spPr>
        <p:txBody>
          <a:bodyPr wrap="none">
            <a:spAutoFit/>
          </a:bodyPr>
          <a:lstStyle/>
          <a:p>
            <a:r>
              <a:rPr lang="en-GB" dirty="0" smtClean="0"/>
              <a:t>http://manfredclauss.de</a:t>
            </a:r>
            <a:endParaRPr lang="en-GB" dirty="0"/>
          </a:p>
        </p:txBody>
      </p:sp>
      <p:pic>
        <p:nvPicPr>
          <p:cNvPr id="2" name="Picture 1"/>
          <p:cNvPicPr>
            <a:picLocks noChangeAspect="1"/>
          </p:cNvPicPr>
          <p:nvPr/>
        </p:nvPicPr>
        <p:blipFill rotWithShape="1">
          <a:blip r:embed="rId2"/>
          <a:srcRect l="24822"/>
          <a:stretch/>
        </p:blipFill>
        <p:spPr>
          <a:xfrm>
            <a:off x="1402654" y="1574322"/>
            <a:ext cx="3115615" cy="3119288"/>
          </a:xfrm>
          <a:prstGeom prst="rect">
            <a:avLst/>
          </a:prstGeom>
        </p:spPr>
      </p:pic>
      <p:pic>
        <p:nvPicPr>
          <p:cNvPr id="3" name="Picture 2"/>
          <p:cNvPicPr>
            <a:picLocks noChangeAspect="1"/>
          </p:cNvPicPr>
          <p:nvPr/>
        </p:nvPicPr>
        <p:blipFill>
          <a:blip r:embed="rId3"/>
          <a:stretch>
            <a:fillRect/>
          </a:stretch>
        </p:blipFill>
        <p:spPr>
          <a:xfrm>
            <a:off x="5209757" y="1776756"/>
            <a:ext cx="3470085" cy="2679973"/>
          </a:xfrm>
          <a:prstGeom prst="rect">
            <a:avLst/>
          </a:prstGeom>
        </p:spPr>
      </p:pic>
      <p:pic>
        <p:nvPicPr>
          <p:cNvPr id="6" name="Picture 5"/>
          <p:cNvPicPr>
            <a:picLocks noChangeAspect="1"/>
          </p:cNvPicPr>
          <p:nvPr/>
        </p:nvPicPr>
        <p:blipFill>
          <a:blip r:embed="rId4"/>
          <a:stretch>
            <a:fillRect/>
          </a:stretch>
        </p:blipFill>
        <p:spPr>
          <a:xfrm>
            <a:off x="7145123" y="3590783"/>
            <a:ext cx="1788684" cy="2389799"/>
          </a:xfrm>
          <a:prstGeom prst="rect">
            <a:avLst/>
          </a:prstGeom>
        </p:spPr>
      </p:pic>
      <p:pic>
        <p:nvPicPr>
          <p:cNvPr id="8" name="Picture 7"/>
          <p:cNvPicPr>
            <a:picLocks noChangeAspect="1"/>
          </p:cNvPicPr>
          <p:nvPr/>
        </p:nvPicPr>
        <p:blipFill rotWithShape="1">
          <a:blip r:embed="rId5"/>
          <a:srcRect l="186" t="9655" r="2285" b="7137"/>
          <a:stretch/>
        </p:blipFill>
        <p:spPr>
          <a:xfrm>
            <a:off x="210193" y="2889780"/>
            <a:ext cx="5925763" cy="3791807"/>
          </a:xfrm>
          <a:prstGeom prst="rect">
            <a:avLst/>
          </a:prstGeom>
        </p:spPr>
      </p:pic>
      <p:pic>
        <p:nvPicPr>
          <p:cNvPr id="11" name="Picture 10"/>
          <p:cNvPicPr>
            <a:picLocks noChangeAspect="1"/>
          </p:cNvPicPr>
          <p:nvPr/>
        </p:nvPicPr>
        <p:blipFill>
          <a:blip r:embed="rId6"/>
          <a:stretch>
            <a:fillRect/>
          </a:stretch>
        </p:blipFill>
        <p:spPr>
          <a:xfrm>
            <a:off x="6176204" y="4789743"/>
            <a:ext cx="2853966" cy="1801193"/>
          </a:xfrm>
          <a:prstGeom prst="rect">
            <a:avLst/>
          </a:prstGeom>
        </p:spPr>
      </p:pic>
    </p:spTree>
    <p:extLst>
      <p:ext uri="{BB962C8B-B14F-4D97-AF65-F5344CB8AC3E}">
        <p14:creationId xmlns:p14="http://schemas.microsoft.com/office/powerpoint/2010/main" val="85871441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Coins</a:t>
            </a:r>
            <a:endParaRPr lang="en-GB" dirty="0"/>
          </a:p>
        </p:txBody>
      </p:sp>
      <p:pic>
        <p:nvPicPr>
          <p:cNvPr id="4" name="Picture 3076" descr="C:\Eigene Dateien\Worms Geschichte\Worms Römer Münzen Währung von Nida SM.JPG"/>
          <p:cNvPicPr>
            <a:picLocks noChangeAspect="1" noChangeArrowheads="1"/>
          </p:cNvPicPr>
          <p:nvPr/>
        </p:nvPicPr>
        <p:blipFill>
          <a:blip r:embed="rId2" cstate="print">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152400" y="1124744"/>
            <a:ext cx="8991600" cy="2119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p:cNvPicPr>
          <p:nvPr/>
        </p:nvPicPr>
        <p:blipFill rotWithShape="1">
          <a:blip r:embed="rId3"/>
          <a:srcRect l="1318" t="23876" r="50775" b="36573"/>
          <a:stretch/>
        </p:blipFill>
        <p:spPr>
          <a:xfrm>
            <a:off x="152400" y="3244057"/>
            <a:ext cx="6570922" cy="3390510"/>
          </a:xfrm>
          <a:prstGeom prst="rect">
            <a:avLst/>
          </a:prstGeom>
        </p:spPr>
      </p:pic>
      <p:pic>
        <p:nvPicPr>
          <p:cNvPr id="3" name="Picture 2"/>
          <p:cNvPicPr>
            <a:picLocks noChangeAspect="1"/>
          </p:cNvPicPr>
          <p:nvPr/>
        </p:nvPicPr>
        <p:blipFill>
          <a:blip r:embed="rId4"/>
          <a:stretch>
            <a:fillRect/>
          </a:stretch>
        </p:blipFill>
        <p:spPr>
          <a:xfrm>
            <a:off x="5690616" y="3264117"/>
            <a:ext cx="3145536" cy="2099253"/>
          </a:xfrm>
          <a:prstGeom prst="rect">
            <a:avLst/>
          </a:prstGeom>
        </p:spPr>
      </p:pic>
      <p:pic>
        <p:nvPicPr>
          <p:cNvPr id="5" name="Picture 4"/>
          <p:cNvPicPr>
            <a:picLocks noChangeAspect="1"/>
          </p:cNvPicPr>
          <p:nvPr/>
        </p:nvPicPr>
        <p:blipFill>
          <a:blip r:embed="rId5"/>
          <a:stretch>
            <a:fillRect/>
          </a:stretch>
        </p:blipFill>
        <p:spPr>
          <a:xfrm>
            <a:off x="5029199" y="4454140"/>
            <a:ext cx="3951007" cy="2205412"/>
          </a:xfrm>
          <a:prstGeom prst="rect">
            <a:avLst/>
          </a:prstGeom>
        </p:spPr>
      </p:pic>
      <p:pic>
        <p:nvPicPr>
          <p:cNvPr id="7" name="Picture 6"/>
          <p:cNvPicPr>
            <a:picLocks noChangeAspect="1"/>
          </p:cNvPicPr>
          <p:nvPr/>
        </p:nvPicPr>
        <p:blipFill>
          <a:blip r:embed="rId6"/>
          <a:stretch>
            <a:fillRect/>
          </a:stretch>
        </p:blipFill>
        <p:spPr>
          <a:xfrm>
            <a:off x="5186914" y="987552"/>
            <a:ext cx="3793292" cy="2228099"/>
          </a:xfrm>
          <a:prstGeom prst="rect">
            <a:avLst/>
          </a:prstGeom>
        </p:spPr>
      </p:pic>
      <p:sp>
        <p:nvSpPr>
          <p:cNvPr id="8" name="Content Placeholder 2"/>
          <p:cNvSpPr txBox="1">
            <a:spLocks/>
          </p:cNvSpPr>
          <p:nvPr/>
        </p:nvSpPr>
        <p:spPr>
          <a:xfrm>
            <a:off x="152400" y="241774"/>
            <a:ext cx="3764507" cy="1350819"/>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1800" dirty="0" smtClean="0"/>
              <a:t>Roman Provincial Coinage online</a:t>
            </a:r>
          </a:p>
          <a:p>
            <a:r>
              <a:rPr lang="en-GB" sz="1800" dirty="0"/>
              <a:t>coinarchives.com</a:t>
            </a:r>
          </a:p>
        </p:txBody>
      </p:sp>
    </p:spTree>
    <p:extLst>
      <p:ext uri="{BB962C8B-B14F-4D97-AF65-F5344CB8AC3E}">
        <p14:creationId xmlns:p14="http://schemas.microsoft.com/office/powerpoint/2010/main" val="384777190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6" fill="hold" nodeType="afterEffect">
                                  <p:stCondLst>
                                    <p:cond delay="10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find ancient sources?</a:t>
            </a:r>
          </a:p>
        </p:txBody>
      </p:sp>
      <p:sp>
        <p:nvSpPr>
          <p:cNvPr id="3" name="Content Placeholder 2"/>
          <p:cNvSpPr>
            <a:spLocks noGrp="1"/>
          </p:cNvSpPr>
          <p:nvPr>
            <p:ph idx="1"/>
          </p:nvPr>
        </p:nvSpPr>
        <p:spPr>
          <a:xfrm>
            <a:off x="301752" y="1454312"/>
            <a:ext cx="5111912" cy="4572000"/>
          </a:xfrm>
        </p:spPr>
        <p:txBody>
          <a:bodyPr/>
          <a:lstStyle/>
          <a:p>
            <a:r>
              <a:rPr lang="en-GB" dirty="0" smtClean="0"/>
              <a:t>Iconography</a:t>
            </a:r>
            <a:endParaRPr lang="en-GB" dirty="0"/>
          </a:p>
        </p:txBody>
      </p:sp>
      <p:pic>
        <p:nvPicPr>
          <p:cNvPr id="13314" name="Picture 2" descr="http://ecx.images-amazon.com/images/I/51TUWAzH8dL.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7819" y="1989704"/>
            <a:ext cx="5508104" cy="4648840"/>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p:cNvSpPr txBox="1">
            <a:spLocks/>
          </p:cNvSpPr>
          <p:nvPr/>
        </p:nvSpPr>
        <p:spPr>
          <a:xfrm>
            <a:off x="5809856" y="2462645"/>
            <a:ext cx="3126325" cy="2358737"/>
          </a:xfrm>
          <a:prstGeom prst="rect">
            <a:avLst/>
          </a:prstGeom>
        </p:spPr>
        <p:txBody>
          <a:bodyPr vert="horz">
            <a:normAutofit fontScale="92500" lnSpcReduction="1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b="1" dirty="0" smtClean="0"/>
              <a:t>Lexicon </a:t>
            </a:r>
            <a:r>
              <a:rPr lang="en-GB" b="1" dirty="0" err="1" smtClean="0"/>
              <a:t>Iconographicum</a:t>
            </a:r>
            <a:r>
              <a:rPr lang="en-GB" b="1" dirty="0" smtClean="0"/>
              <a:t> </a:t>
            </a:r>
            <a:r>
              <a:rPr lang="en-GB" b="1" dirty="0" err="1" smtClean="0"/>
              <a:t>Mythologiae</a:t>
            </a:r>
            <a:r>
              <a:rPr lang="en-GB" b="1" dirty="0" smtClean="0"/>
              <a:t> </a:t>
            </a:r>
            <a:r>
              <a:rPr lang="en-GB" b="1" dirty="0" err="1" smtClean="0"/>
              <a:t>Classicae</a:t>
            </a:r>
            <a:endParaRPr lang="en-GB" b="1" dirty="0" smtClean="0"/>
          </a:p>
          <a:p>
            <a:pPr marL="0" indent="0">
              <a:buFont typeface="Wingdings 2"/>
              <a:buNone/>
            </a:pPr>
            <a:endParaRPr lang="en-GB" b="1" dirty="0"/>
          </a:p>
          <a:p>
            <a:pPr marL="0" indent="0">
              <a:buFont typeface="Wingdings 2"/>
              <a:buNone/>
            </a:pPr>
            <a:r>
              <a:rPr lang="en-GB" b="1" dirty="0" smtClean="0"/>
              <a:t>LIMC</a:t>
            </a:r>
            <a:endParaRPr lang="en-GB" b="1" dirty="0"/>
          </a:p>
        </p:txBody>
      </p:sp>
    </p:spTree>
    <p:extLst>
      <p:ext uri="{BB962C8B-B14F-4D97-AF65-F5344CB8AC3E}">
        <p14:creationId xmlns:p14="http://schemas.microsoft.com/office/powerpoint/2010/main" val="212861284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find ancient sources?</a:t>
            </a:r>
          </a:p>
        </p:txBody>
      </p:sp>
      <p:sp>
        <p:nvSpPr>
          <p:cNvPr id="3" name="Content Placeholder 2"/>
          <p:cNvSpPr>
            <a:spLocks noGrp="1"/>
          </p:cNvSpPr>
          <p:nvPr>
            <p:ph idx="1"/>
          </p:nvPr>
        </p:nvSpPr>
        <p:spPr>
          <a:xfrm>
            <a:off x="301752" y="1463265"/>
            <a:ext cx="8503920" cy="4635783"/>
          </a:xfrm>
        </p:spPr>
        <p:txBody>
          <a:bodyPr/>
          <a:lstStyle/>
          <a:p>
            <a:r>
              <a:rPr lang="en-GB" dirty="0" smtClean="0"/>
              <a:t>Archaeology</a:t>
            </a:r>
            <a:br>
              <a:rPr lang="en-GB" dirty="0" smtClean="0"/>
            </a:br>
            <a:r>
              <a:rPr lang="en-GB" dirty="0" smtClean="0">
                <a:sym typeface="Wingdings" panose="05000000000000000000" pitchFamily="2" charset="2"/>
              </a:rPr>
              <a:t>Excavation reports</a:t>
            </a:r>
            <a:br>
              <a:rPr lang="en-GB" dirty="0" smtClean="0">
                <a:sym typeface="Wingdings" panose="05000000000000000000" pitchFamily="2" charset="2"/>
              </a:rPr>
            </a:br>
            <a:r>
              <a:rPr lang="en-GB" dirty="0" smtClean="0">
                <a:sym typeface="Wingdings" panose="05000000000000000000" pitchFamily="2" charset="2"/>
              </a:rPr>
              <a:t>(be critical of ‘summaries’)</a:t>
            </a:r>
            <a:endParaRPr lang="en-GB" dirty="0"/>
          </a:p>
        </p:txBody>
      </p:sp>
      <p:pic>
        <p:nvPicPr>
          <p:cNvPr id="6" name="Picture 5"/>
          <p:cNvPicPr>
            <a:picLocks noChangeAspect="1"/>
          </p:cNvPicPr>
          <p:nvPr/>
        </p:nvPicPr>
        <p:blipFill>
          <a:blip r:embed="rId2"/>
          <a:stretch>
            <a:fillRect/>
          </a:stretch>
        </p:blipFill>
        <p:spPr>
          <a:xfrm>
            <a:off x="301752" y="2745535"/>
            <a:ext cx="6327437" cy="3954648"/>
          </a:xfrm>
          <a:prstGeom prst="rect">
            <a:avLst/>
          </a:prstGeom>
        </p:spPr>
      </p:pic>
      <p:pic>
        <p:nvPicPr>
          <p:cNvPr id="7" name="Picture 6"/>
          <p:cNvPicPr>
            <a:picLocks noChangeAspect="1"/>
          </p:cNvPicPr>
          <p:nvPr/>
        </p:nvPicPr>
        <p:blipFill>
          <a:blip r:embed="rId3"/>
          <a:stretch>
            <a:fillRect/>
          </a:stretch>
        </p:blipFill>
        <p:spPr>
          <a:xfrm>
            <a:off x="5269304" y="1463265"/>
            <a:ext cx="3755461" cy="5236918"/>
          </a:xfrm>
          <a:prstGeom prst="rect">
            <a:avLst/>
          </a:prstGeom>
        </p:spPr>
      </p:pic>
    </p:spTree>
    <p:extLst>
      <p:ext uri="{BB962C8B-B14F-4D97-AF65-F5344CB8AC3E}">
        <p14:creationId xmlns:p14="http://schemas.microsoft.com/office/powerpoint/2010/main" val="269291153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57200" y="1690846"/>
            <a:ext cx="4572000" cy="2339102"/>
          </a:xfrm>
          <a:prstGeom prst="rect">
            <a:avLst/>
          </a:prstGeom>
        </p:spPr>
        <p:txBody>
          <a:bodyPr>
            <a:spAutoFit/>
          </a:bodyPr>
          <a:lstStyle/>
          <a:p>
            <a:r>
              <a:rPr lang="de-DE" sz="2400" b="1" dirty="0" smtClean="0"/>
              <a:t>WHO says WHAT, WHERE, under WHICH CONDITION, TO WHOM, WITH WHICH INTENTIONS, and WHICH EFFECT?</a:t>
            </a:r>
          </a:p>
          <a:p>
            <a:r>
              <a:rPr lang="de-DE" sz="800" dirty="0" smtClean="0"/>
              <a:t> </a:t>
            </a:r>
            <a:endParaRPr lang="en-GB" sz="4800" dirty="0" smtClean="0"/>
          </a:p>
          <a:p>
            <a:endParaRPr lang="en-GB" dirty="0"/>
          </a:p>
        </p:txBody>
      </p:sp>
      <p:sp>
        <p:nvSpPr>
          <p:cNvPr id="5" name="Title 1"/>
          <p:cNvSpPr>
            <a:spLocks noGrp="1"/>
          </p:cNvSpPr>
          <p:nvPr>
            <p:ph type="title"/>
          </p:nvPr>
        </p:nvSpPr>
        <p:spPr>
          <a:xfrm>
            <a:off x="457200" y="274638"/>
            <a:ext cx="8229600" cy="826798"/>
          </a:xfrm>
        </p:spPr>
        <p:txBody>
          <a:bodyPr>
            <a:normAutofit/>
          </a:bodyPr>
          <a:lstStyle/>
          <a:p>
            <a:r>
              <a:rPr lang="en-GB" dirty="0"/>
              <a:t>How to interpret ancient sources?</a:t>
            </a:r>
          </a:p>
        </p:txBody>
      </p:sp>
    </p:spTree>
    <p:extLst>
      <p:ext uri="{BB962C8B-B14F-4D97-AF65-F5344CB8AC3E}">
        <p14:creationId xmlns:p14="http://schemas.microsoft.com/office/powerpoint/2010/main" val="240005284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1_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109</TotalTime>
  <Words>762</Words>
  <Application>Microsoft Office PowerPoint</Application>
  <PresentationFormat>On-screen Show (4:3)</PresentationFormat>
  <Paragraphs>88</Paragraphs>
  <Slides>14</Slides>
  <Notes>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14</vt:i4>
      </vt:variant>
    </vt:vector>
  </HeadingPairs>
  <TitlesOfParts>
    <vt:vector size="20" baseType="lpstr">
      <vt:lpstr>Calibri</vt:lpstr>
      <vt:lpstr>Georgia</vt:lpstr>
      <vt:lpstr>Wingdings</vt:lpstr>
      <vt:lpstr>Wingdings 2</vt:lpstr>
      <vt:lpstr>1_Civic</vt:lpstr>
      <vt:lpstr>Civic</vt:lpstr>
      <vt:lpstr>CLCL5005 Classics Independent Research Project</vt:lpstr>
      <vt:lpstr>BEFORE WE START…</vt:lpstr>
      <vt:lpstr>Overview</vt:lpstr>
      <vt:lpstr>Identifying sources for your topic</vt:lpstr>
      <vt:lpstr>Searching for Translations</vt:lpstr>
      <vt:lpstr>Evaluating the literary sources</vt:lpstr>
      <vt:lpstr>Thucydides </vt:lpstr>
      <vt:lpstr>PowerPoint Presentation</vt:lpstr>
      <vt:lpstr>How to find ancient sources?</vt:lpstr>
      <vt:lpstr>Inscriptions and Papyri</vt:lpstr>
      <vt:lpstr>Coins</vt:lpstr>
      <vt:lpstr>How to find ancient sources?</vt:lpstr>
      <vt:lpstr>How to find ancient sources?</vt:lpstr>
      <vt:lpstr>How to interpret ancient sources?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CLCL5005 Classics Independent Research Project</dc:title>
  <dc:creator>Matthew Cobb</dc:creator>
  <cp:lastModifiedBy>Matt</cp:lastModifiedBy>
  <cp:revision>34</cp:revision>
  <dcterms:created xsi:type="dcterms:W3CDTF">2017-02-17T13:12:51Z</dcterms:created>
  <dcterms:modified xsi:type="dcterms:W3CDTF">2018-02-22T18:40:10Z</dcterms:modified>
</cp:coreProperties>
</file>