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56" r:id="rId2"/>
    <p:sldId id="258" r:id="rId3"/>
    <p:sldId id="259" r:id="rId4"/>
    <p:sldId id="261" r:id="rId5"/>
    <p:sldId id="269" r:id="rId6"/>
    <p:sldId id="262" r:id="rId7"/>
    <p:sldId id="279" r:id="rId8"/>
    <p:sldId id="278" r:id="rId9"/>
    <p:sldId id="263" r:id="rId10"/>
    <p:sldId id="265" r:id="rId11"/>
    <p:sldId id="270" r:id="rId12"/>
    <p:sldId id="268" r:id="rId13"/>
    <p:sldId id="272" r:id="rId14"/>
    <p:sldId id="273" r:id="rId15"/>
    <p:sldId id="276" r:id="rId16"/>
    <p:sldId id="275" r:id="rId17"/>
    <p:sldId id="277" r:id="rId18"/>
    <p:sldId id="274" r:id="rId19"/>
    <p:sldId id="260" r:id="rId20"/>
    <p:sldId id="257"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782" autoAdjust="0"/>
  </p:normalViewPr>
  <p:slideViewPr>
    <p:cSldViewPr snapToGrid="0" snapToObjects="1">
      <p:cViewPr varScale="1">
        <p:scale>
          <a:sx n="109" d="100"/>
          <a:sy n="109" d="100"/>
        </p:scale>
        <p:origin x="-888"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3A62489-C210-3740-87CE-17DED2AB212F}" type="datetimeFigureOut">
              <a:rPr lang="en-US" smtClean="0"/>
              <a:t>07/12/17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3FC48B-0E66-9148-A302-D3ECAD036019}" type="slidenum">
              <a:rPr lang="en-US" smtClean="0"/>
              <a:t>‹#›</a:t>
            </a:fld>
            <a:endParaRPr lang="en-US"/>
          </a:p>
        </p:txBody>
      </p:sp>
    </p:spTree>
    <p:extLst>
      <p:ext uri="{BB962C8B-B14F-4D97-AF65-F5344CB8AC3E}">
        <p14:creationId xmlns:p14="http://schemas.microsoft.com/office/powerpoint/2010/main" val="187145790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Scarification:</a:t>
            </a:r>
            <a:r>
              <a:rPr lang="en-US" baseline="0" dirty="0" smtClean="0"/>
              <a:t> denotes one’s clan membership.</a:t>
            </a:r>
          </a:p>
          <a:p>
            <a:r>
              <a:rPr lang="en-US" baseline="0" dirty="0" smtClean="0"/>
              <a:t>Packed with ash or deceased’s bone powder.</a:t>
            </a:r>
            <a:endParaRPr lang="en-US" dirty="0"/>
          </a:p>
        </p:txBody>
      </p:sp>
      <p:sp>
        <p:nvSpPr>
          <p:cNvPr id="4" name="Slide Number Placeholder 3"/>
          <p:cNvSpPr>
            <a:spLocks noGrp="1"/>
          </p:cNvSpPr>
          <p:nvPr>
            <p:ph type="sldNum" sz="quarter" idx="10"/>
          </p:nvPr>
        </p:nvSpPr>
        <p:spPr/>
        <p:txBody>
          <a:bodyPr/>
          <a:lstStyle/>
          <a:p>
            <a:fld id="{CF3FC48B-0E66-9148-A302-D3ECAD036019}" type="slidenum">
              <a:rPr lang="en-US" smtClean="0"/>
              <a:t>7</a:t>
            </a:fld>
            <a:endParaRPr lang="en-US"/>
          </a:p>
        </p:txBody>
      </p:sp>
    </p:spTree>
    <p:extLst>
      <p:ext uri="{BB962C8B-B14F-4D97-AF65-F5344CB8AC3E}">
        <p14:creationId xmlns:p14="http://schemas.microsoft.com/office/powerpoint/2010/main" val="261377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Agnate </a:t>
            </a:r>
            <a:r>
              <a:rPr lang="mr-IN" dirty="0" smtClean="0"/>
              <a:t>–</a:t>
            </a:r>
            <a:r>
              <a:rPr lang="en-US" dirty="0" smtClean="0"/>
              <a:t> person descended</a:t>
            </a:r>
            <a:r>
              <a:rPr lang="en-US" baseline="0" dirty="0" smtClean="0"/>
              <a:t> from the same male ancestor</a:t>
            </a:r>
            <a:endParaRPr lang="en-US" dirty="0"/>
          </a:p>
        </p:txBody>
      </p:sp>
      <p:sp>
        <p:nvSpPr>
          <p:cNvPr id="4" name="Slide Number Placeholder 3"/>
          <p:cNvSpPr>
            <a:spLocks noGrp="1"/>
          </p:cNvSpPr>
          <p:nvPr>
            <p:ph type="sldNum" sz="quarter" idx="10"/>
          </p:nvPr>
        </p:nvSpPr>
        <p:spPr/>
        <p:txBody>
          <a:bodyPr/>
          <a:lstStyle/>
          <a:p>
            <a:fld id="{CF3FC48B-0E66-9148-A302-D3ECAD036019}" type="slidenum">
              <a:rPr lang="en-US" smtClean="0"/>
              <a:t>9</a:t>
            </a:fld>
            <a:endParaRPr lang="en-US"/>
          </a:p>
        </p:txBody>
      </p:sp>
    </p:spTree>
    <p:extLst>
      <p:ext uri="{BB962C8B-B14F-4D97-AF65-F5344CB8AC3E}">
        <p14:creationId xmlns:p14="http://schemas.microsoft.com/office/powerpoint/2010/main" val="99655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More</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Hutchinson reveals that the Nuer have struggled somewhat to come to terms with understanding how pieces of paper and bits of metal can be more valuable than life and blood.  However, even though - due to global forces - some could say that these changes were inevitable, Hutchinson demonstrates the specific cultural creativity and imagination used by the Nuer to absorb this new idea into their society, whilst still attempting to maintain some sense of cultural continuity.</a:t>
            </a:r>
          </a:p>
          <a:p>
            <a:r>
              <a:rPr lang="en-GB" dirty="0" smtClean="0"/>
              <a:t> historically</a:t>
            </a:r>
            <a:r>
              <a:rPr lang="en-GB" baseline="0" dirty="0" smtClean="0"/>
              <a:t> analytical – danger of imagining a culture as frozen in time.</a:t>
            </a:r>
            <a:endParaRPr lang="en-GB" dirty="0"/>
          </a:p>
        </p:txBody>
      </p:sp>
      <p:sp>
        <p:nvSpPr>
          <p:cNvPr id="4" name="Slide Number Placeholder 3"/>
          <p:cNvSpPr>
            <a:spLocks noGrp="1"/>
          </p:cNvSpPr>
          <p:nvPr>
            <p:ph type="sldNum" sz="quarter" idx="10"/>
          </p:nvPr>
        </p:nvSpPr>
        <p:spPr/>
        <p:txBody>
          <a:bodyPr/>
          <a:lstStyle/>
          <a:p>
            <a:fld id="{96E05015-044B-4AC1-A089-2C04F35165E0}" type="slidenum">
              <a:rPr lang="en-GB" smtClean="0"/>
              <a:t>10</a:t>
            </a:fld>
            <a:endParaRPr lang="en-GB"/>
          </a:p>
        </p:txBody>
      </p:sp>
    </p:spTree>
    <p:extLst>
      <p:ext uri="{BB962C8B-B14F-4D97-AF65-F5344CB8AC3E}">
        <p14:creationId xmlns:p14="http://schemas.microsoft.com/office/powerpoint/2010/main" val="1558369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She shows us that cattle are still extremely important to the Nuer and that they are still the cultural foundation.  However, she also illustrates that with the advent of money in the area over the past fifty years, the population has had to also assimilate a different value system into their culture.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effectLst/>
                <a:latin typeface="+mn-lt"/>
                <a:ea typeface="+mn-ea"/>
                <a:cs typeface="+mn-cs"/>
              </a:rPr>
              <a:t>Nuer</a:t>
            </a:r>
            <a:r>
              <a:rPr lang="en-GB" sz="1200" kern="1200" dirty="0" smtClean="0">
                <a:solidFill>
                  <a:schemeClr val="tx1"/>
                </a:solidFill>
                <a:effectLst/>
                <a:latin typeface="+mn-lt"/>
                <a:ea typeface="+mn-ea"/>
                <a:cs typeface="+mn-cs"/>
              </a:rPr>
              <a:t> incorporated</a:t>
            </a:r>
            <a:r>
              <a:rPr lang="en-GB" sz="1200" kern="1200" baseline="0" dirty="0" smtClean="0">
                <a:solidFill>
                  <a:schemeClr val="tx1"/>
                </a:solidFill>
                <a:effectLst/>
                <a:latin typeface="+mn-lt"/>
                <a:ea typeface="+mn-ea"/>
                <a:cs typeface="+mn-cs"/>
              </a:rPr>
              <a:t> money into a weighted exchange system in which cattle remained the dominant metaphor of value.  This was not simply a process whereby cattle were progressively ‘</a:t>
            </a:r>
            <a:r>
              <a:rPr lang="en-GB" sz="1200" kern="1200" baseline="0" dirty="0" err="1" smtClean="0">
                <a:solidFill>
                  <a:schemeClr val="tx1"/>
                </a:solidFill>
                <a:effectLst/>
                <a:latin typeface="+mn-lt"/>
                <a:ea typeface="+mn-ea"/>
                <a:cs typeface="+mn-cs"/>
              </a:rPr>
              <a:t>commodified</a:t>
            </a:r>
            <a:r>
              <a:rPr lang="en-GB" sz="1200" kern="1200" baseline="0" dirty="0" smtClean="0">
                <a:solidFill>
                  <a:schemeClr val="tx1"/>
                </a:solidFill>
                <a:effectLst/>
                <a:latin typeface="+mn-lt"/>
                <a:ea typeface="+mn-ea"/>
                <a:cs typeface="+mn-cs"/>
              </a:rPr>
              <a:t>’ but rather, one in which commodities were also ‘</a:t>
            </a:r>
            <a:r>
              <a:rPr lang="en-GB" sz="1200" kern="1200" baseline="0" dirty="0" err="1" smtClean="0">
                <a:solidFill>
                  <a:schemeClr val="tx1"/>
                </a:solidFill>
                <a:effectLst/>
                <a:latin typeface="+mn-lt"/>
                <a:ea typeface="+mn-ea"/>
                <a:cs typeface="+mn-cs"/>
              </a:rPr>
              <a:t>cattleified</a:t>
            </a:r>
            <a:r>
              <a:rPr lang="en-GB" sz="1200" kern="1200" baseline="0" dirty="0" smtClean="0">
                <a:solidFill>
                  <a:schemeClr val="tx1"/>
                </a:solidFill>
                <a:effectLst/>
                <a:latin typeface="+mn-lt"/>
                <a:ea typeface="+mn-ea"/>
                <a:cs typeface="+mn-cs"/>
              </a:rPr>
              <a:t>’. In fact, even cash was </a:t>
            </a:r>
            <a:r>
              <a:rPr lang="en-GB" sz="1200" kern="1200" baseline="0" dirty="0" err="1" smtClean="0">
                <a:solidFill>
                  <a:schemeClr val="tx1"/>
                </a:solidFill>
                <a:effectLst/>
                <a:latin typeface="+mn-lt"/>
                <a:ea typeface="+mn-ea"/>
                <a:cs typeface="+mn-cs"/>
              </a:rPr>
              <a:t>cattleified</a:t>
            </a:r>
            <a:r>
              <a:rPr lang="en-GB" sz="1200" kern="1200" baseline="0" dirty="0" smtClean="0">
                <a:solidFill>
                  <a:schemeClr val="tx1"/>
                </a:solidFill>
                <a:effectLst/>
                <a:latin typeface="+mn-lt"/>
                <a:ea typeface="+mn-ea"/>
                <a:cs typeface="+mn-cs"/>
              </a:rPr>
              <a:t>.</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Cash and money give them the ability to trade within a  wider market and move between market and kinship spheres, without threatening the cattle/human equation that was so important to their cultural concept of personhood.</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But things did change, because cattle could be obtained with money and money could be obtained with work – but only cattle had the social value still that Evans Pritchard had described.</a:t>
            </a: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6E05015-044B-4AC1-A089-2C04F35165E0}" type="slidenum">
              <a:rPr lang="en-GB" smtClean="0"/>
              <a:t>12</a:t>
            </a:fld>
            <a:endParaRPr lang="en-GB"/>
          </a:p>
        </p:txBody>
      </p:sp>
    </p:spTree>
    <p:extLst>
      <p:ext uri="{BB962C8B-B14F-4D97-AF65-F5344CB8AC3E}">
        <p14:creationId xmlns:p14="http://schemas.microsoft.com/office/powerpoint/2010/main" val="2268622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F3FC48B-0E66-9148-A302-D3ECAD036019}" type="slidenum">
              <a:rPr lang="en-US" smtClean="0"/>
              <a:t>19</a:t>
            </a:fld>
            <a:endParaRPr lang="en-US"/>
          </a:p>
        </p:txBody>
      </p:sp>
    </p:spTree>
    <p:extLst>
      <p:ext uri="{BB962C8B-B14F-4D97-AF65-F5344CB8AC3E}">
        <p14:creationId xmlns:p14="http://schemas.microsoft.com/office/powerpoint/2010/main" val="3380686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4D07287-260D-F147-9FF0-6318F955DDA8}" type="datetimeFigureOut">
              <a:rPr lang="en-US" smtClean="0"/>
              <a:t>07/12/17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635543-B587-144E-8E03-56C53CADA67E}"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4D07287-260D-F147-9FF0-6318F955DDA8}" type="datetimeFigureOut">
              <a:rPr lang="en-US" smtClean="0"/>
              <a:t>07/12/17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635543-B587-144E-8E03-56C53CADA67E}"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4D07287-260D-F147-9FF0-6318F955DDA8}" type="datetimeFigureOut">
              <a:rPr lang="en-US" smtClean="0"/>
              <a:t>07/12/17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635543-B587-144E-8E03-56C53CADA67E}"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4D07287-260D-F147-9FF0-6318F955DDA8}" type="datetimeFigureOut">
              <a:rPr lang="en-US" smtClean="0"/>
              <a:t>07/12/17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635543-B587-144E-8E03-56C53CADA67E}"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4D07287-260D-F147-9FF0-6318F955DDA8}" type="datetimeFigureOut">
              <a:rPr lang="en-US" smtClean="0"/>
              <a:t>07/12/17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635543-B587-144E-8E03-56C53CADA67E}"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4D07287-260D-F147-9FF0-6318F955DDA8}" type="datetimeFigureOut">
              <a:rPr lang="en-US" smtClean="0"/>
              <a:t>07/12/17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635543-B587-144E-8E03-56C53CADA67E}"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D07287-260D-F147-9FF0-6318F955DDA8}" type="datetimeFigureOut">
              <a:rPr lang="en-US" smtClean="0"/>
              <a:t>07/12/17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7635543-B587-144E-8E03-56C53CADA67E}"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4D07287-260D-F147-9FF0-6318F955DDA8}" type="datetimeFigureOut">
              <a:rPr lang="en-US" smtClean="0"/>
              <a:t>07/12/17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635543-B587-144E-8E03-56C53CADA67E}"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4D07287-260D-F147-9FF0-6318F955DDA8}" type="datetimeFigureOut">
              <a:rPr lang="en-US" smtClean="0"/>
              <a:t>07/12/17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635543-B587-144E-8E03-56C53CADA67E}"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4D07287-260D-F147-9FF0-6318F955DDA8}" type="datetimeFigureOut">
              <a:rPr lang="en-US" smtClean="0"/>
              <a:t>07/12/17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635543-B587-144E-8E03-56C53CADA67E}"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4D07287-260D-F147-9FF0-6318F955DDA8}" type="datetimeFigureOut">
              <a:rPr lang="en-US" smtClean="0"/>
              <a:t>07/12/17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635543-B587-144E-8E03-56C53CADA67E}"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D07287-260D-F147-9FF0-6318F955DDA8}" type="datetimeFigureOut">
              <a:rPr lang="en-US" smtClean="0"/>
              <a:t>07/12/17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635543-B587-144E-8E03-56C53CADA67E}"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gif"/><Relationship Id="rId4" Type="http://schemas.openxmlformats.org/officeDocument/2006/relationships/image" Target="file://localhost/Volumes/KINGSTON/NUER/nuer%20images/k53.gif" TargetMode="External"/><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1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7.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8.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470556"/>
            <a:ext cx="7772400" cy="1470025"/>
          </a:xfrm>
        </p:spPr>
        <p:txBody>
          <a:bodyPr/>
          <a:lstStyle/>
          <a:p>
            <a:r>
              <a:rPr lang="en-US" dirty="0" smtClean="0"/>
              <a:t>Pastoralists </a:t>
            </a:r>
            <a:endParaRPr lang="en-US" dirty="0"/>
          </a:p>
        </p:txBody>
      </p:sp>
      <p:sp>
        <p:nvSpPr>
          <p:cNvPr id="3" name="Subtitle 2"/>
          <p:cNvSpPr>
            <a:spLocks noGrp="1"/>
          </p:cNvSpPr>
          <p:nvPr>
            <p:ph type="subTitle" idx="1"/>
          </p:nvPr>
        </p:nvSpPr>
        <p:spPr/>
        <p:txBody>
          <a:bodyPr/>
          <a:lstStyle/>
          <a:p>
            <a:r>
              <a:rPr lang="en-US" dirty="0" smtClean="0"/>
              <a:t>The </a:t>
            </a:r>
            <a:r>
              <a:rPr lang="en-US" dirty="0" err="1" smtClean="0"/>
              <a:t>Nuer</a:t>
            </a:r>
            <a:r>
              <a:rPr lang="en-US" dirty="0" smtClean="0"/>
              <a:t> and the </a:t>
            </a:r>
            <a:r>
              <a:rPr lang="en-US" dirty="0" err="1" smtClean="0"/>
              <a:t>Giriama</a:t>
            </a:r>
            <a:endParaRPr lang="en-US" dirty="0"/>
          </a:p>
        </p:txBody>
      </p:sp>
      <p:pic>
        <p:nvPicPr>
          <p:cNvPr id="5" name="Picture 4" descr="1. Nuer boy.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519703" y="161246"/>
            <a:ext cx="4253258" cy="2841109"/>
          </a:xfrm>
          <a:prstGeom prst="rect">
            <a:avLst/>
          </a:prstGeom>
        </p:spPr>
      </p:pic>
    </p:spTree>
    <p:extLst>
      <p:ext uri="{BB962C8B-B14F-4D97-AF65-F5344CB8AC3E}">
        <p14:creationId xmlns:p14="http://schemas.microsoft.com/office/powerpoint/2010/main" val="2188348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6910" y="430768"/>
            <a:ext cx="5022056" cy="5257800"/>
          </a:xfrm>
          <a:prstGeom prst="rect">
            <a:avLst/>
          </a:prstGeom>
          <a:effectLst>
            <a:softEdge rad="152400"/>
          </a:effectLst>
        </p:spPr>
      </p:pic>
      <p:pic>
        <p:nvPicPr>
          <p:cNvPr id="4" name="Picture 3"/>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058965" y="2373527"/>
            <a:ext cx="4048125" cy="4076700"/>
          </a:xfrm>
          <a:prstGeom prst="rect">
            <a:avLst/>
          </a:prstGeom>
          <a:effectLst>
            <a:softEdge rad="76200"/>
          </a:effectLst>
        </p:spPr>
      </p:pic>
      <p:sp>
        <p:nvSpPr>
          <p:cNvPr id="5" name="TextBox 4"/>
          <p:cNvSpPr txBox="1"/>
          <p:nvPr/>
        </p:nvSpPr>
        <p:spPr>
          <a:xfrm>
            <a:off x="106094" y="5688568"/>
            <a:ext cx="4809868" cy="369332"/>
          </a:xfrm>
          <a:prstGeom prst="rect">
            <a:avLst/>
          </a:prstGeom>
          <a:noFill/>
        </p:spPr>
        <p:txBody>
          <a:bodyPr wrap="square" rtlCol="0">
            <a:spAutoFit/>
          </a:bodyPr>
          <a:lstStyle/>
          <a:p>
            <a:r>
              <a:rPr lang="en-US" dirty="0" smtClean="0">
                <a:solidFill>
                  <a:schemeClr val="accent4">
                    <a:lumMod val="40000"/>
                    <a:lumOff val="60000"/>
                  </a:schemeClr>
                </a:solidFill>
              </a:rPr>
              <a:t>Image taken from Google maps 13/11/15</a:t>
            </a:r>
            <a:endParaRPr lang="en-US" dirty="0">
              <a:solidFill>
                <a:schemeClr val="accent4">
                  <a:lumMod val="40000"/>
                  <a:lumOff val="60000"/>
                </a:schemeClr>
              </a:solidFill>
            </a:endParaRPr>
          </a:p>
        </p:txBody>
      </p:sp>
      <p:sp>
        <p:nvSpPr>
          <p:cNvPr id="6" name="TextBox 5"/>
          <p:cNvSpPr txBox="1"/>
          <p:nvPr/>
        </p:nvSpPr>
        <p:spPr>
          <a:xfrm>
            <a:off x="5022057" y="1927654"/>
            <a:ext cx="4121944" cy="584776"/>
          </a:xfrm>
          <a:prstGeom prst="rect">
            <a:avLst/>
          </a:prstGeom>
          <a:noFill/>
        </p:spPr>
        <p:txBody>
          <a:bodyPr wrap="square" rtlCol="0">
            <a:spAutoFit/>
          </a:bodyPr>
          <a:lstStyle/>
          <a:p>
            <a:r>
              <a:rPr lang="en-US" sz="1600" dirty="0" smtClean="0">
                <a:solidFill>
                  <a:schemeClr val="accent4">
                    <a:lumMod val="40000"/>
                    <a:lumOff val="60000"/>
                  </a:schemeClr>
                </a:solidFill>
              </a:rPr>
              <a:t>Map Source: Joshua Project / Global Mapping International </a:t>
            </a:r>
            <a:endParaRPr lang="en-US" sz="1600" dirty="0">
              <a:solidFill>
                <a:schemeClr val="accent4">
                  <a:lumMod val="40000"/>
                  <a:lumOff val="60000"/>
                </a:schemeClr>
              </a:solidFill>
            </a:endParaRPr>
          </a:p>
        </p:txBody>
      </p:sp>
    </p:spTree>
    <p:extLst>
      <p:ext uri="{BB962C8B-B14F-4D97-AF65-F5344CB8AC3E}">
        <p14:creationId xmlns:p14="http://schemas.microsoft.com/office/powerpoint/2010/main" val="4216330062"/>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a:t>
            </a:r>
            <a:endParaRPr lang="en-US" dirty="0"/>
          </a:p>
        </p:txBody>
      </p:sp>
      <p:sp>
        <p:nvSpPr>
          <p:cNvPr id="4" name="Content Placeholder 3"/>
          <p:cNvSpPr>
            <a:spLocks noGrp="1"/>
          </p:cNvSpPr>
          <p:nvPr>
            <p:ph sz="half" idx="1"/>
          </p:nvPr>
        </p:nvSpPr>
        <p:spPr>
          <a:xfrm>
            <a:off x="457200" y="1600200"/>
            <a:ext cx="4038600" cy="4936067"/>
          </a:xfrm>
        </p:spPr>
        <p:txBody>
          <a:bodyPr>
            <a:normAutofit/>
          </a:bodyPr>
          <a:lstStyle/>
          <a:p>
            <a:r>
              <a:rPr lang="en-US" dirty="0" smtClean="0">
                <a:solidFill>
                  <a:schemeClr val="accent4">
                    <a:lumMod val="40000"/>
                    <a:lumOff val="60000"/>
                  </a:schemeClr>
                </a:solidFill>
              </a:rPr>
              <a:t>Trained by Malinowski in the 1920s; worked at Oxford</a:t>
            </a:r>
          </a:p>
          <a:p>
            <a:r>
              <a:rPr lang="en-US" dirty="0" smtClean="0">
                <a:solidFill>
                  <a:schemeClr val="accent4">
                    <a:lumMod val="40000"/>
                    <a:lumOff val="60000"/>
                  </a:schemeClr>
                </a:solidFill>
              </a:rPr>
              <a:t>Had already worked in East Africa</a:t>
            </a:r>
          </a:p>
          <a:p>
            <a:r>
              <a:rPr lang="en-US" dirty="0" smtClean="0">
                <a:solidFill>
                  <a:schemeClr val="accent4">
                    <a:lumMod val="40000"/>
                    <a:lumOff val="60000"/>
                  </a:schemeClr>
                </a:solidFill>
              </a:rPr>
              <a:t>Worked in Nuerland 1930 for about a year in small stays</a:t>
            </a:r>
            <a:endParaRPr lang="en-US" dirty="0">
              <a:solidFill>
                <a:schemeClr val="accent4">
                  <a:lumMod val="40000"/>
                  <a:lumOff val="60000"/>
                </a:schemeClr>
              </a:solidFill>
            </a:endParaRPr>
          </a:p>
        </p:txBody>
      </p:sp>
      <p:pic>
        <p:nvPicPr>
          <p:cNvPr id="6" name="Content Placeholder 5"/>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3" name="TextBox 2"/>
          <p:cNvSpPr txBox="1"/>
          <p:nvPr/>
        </p:nvSpPr>
        <p:spPr>
          <a:xfrm>
            <a:off x="936554" y="638667"/>
            <a:ext cx="7006281" cy="1261884"/>
          </a:xfrm>
          <a:prstGeom prst="rect">
            <a:avLst/>
          </a:prstGeom>
          <a:noFill/>
        </p:spPr>
        <p:txBody>
          <a:bodyPr wrap="square" rtlCol="0">
            <a:spAutoFit/>
          </a:bodyPr>
          <a:lstStyle/>
          <a:p>
            <a:r>
              <a:rPr lang="en-US" sz="3600" dirty="0">
                <a:solidFill>
                  <a:schemeClr val="accent4">
                    <a:lumMod val="40000"/>
                    <a:lumOff val="60000"/>
                  </a:schemeClr>
                </a:solidFill>
              </a:rPr>
              <a:t>E. E. Evans-</a:t>
            </a:r>
            <a:r>
              <a:rPr lang="en-US" sz="3600" dirty="0" smtClean="0">
                <a:solidFill>
                  <a:schemeClr val="accent4">
                    <a:lumMod val="40000"/>
                    <a:lumOff val="60000"/>
                  </a:schemeClr>
                </a:solidFill>
              </a:rPr>
              <a:t>Pritchard</a:t>
            </a:r>
            <a:r>
              <a:rPr lang="en-US" sz="3600" dirty="0">
                <a:solidFill>
                  <a:schemeClr val="accent4">
                    <a:lumMod val="40000"/>
                    <a:lumOff val="60000"/>
                  </a:schemeClr>
                </a:solidFill>
              </a:rPr>
              <a:t> </a:t>
            </a:r>
            <a:r>
              <a:rPr lang="en-US" sz="3600" dirty="0" smtClean="0">
                <a:solidFill>
                  <a:schemeClr val="accent4">
                    <a:lumMod val="40000"/>
                    <a:lumOff val="60000"/>
                  </a:schemeClr>
                </a:solidFill>
              </a:rPr>
              <a:t> </a:t>
            </a:r>
          </a:p>
          <a:p>
            <a:endParaRPr lang="en-US" sz="2000" dirty="0" smtClean="0">
              <a:solidFill>
                <a:schemeClr val="accent4">
                  <a:lumMod val="40000"/>
                  <a:lumOff val="60000"/>
                </a:schemeClr>
              </a:solidFill>
            </a:endParaRPr>
          </a:p>
          <a:p>
            <a:endParaRPr lang="en-US" sz="2000" dirty="0">
              <a:solidFill>
                <a:schemeClr val="accent4">
                  <a:lumMod val="40000"/>
                  <a:lumOff val="60000"/>
                </a:schemeClr>
              </a:solidFill>
            </a:endParaRPr>
          </a:p>
        </p:txBody>
      </p:sp>
    </p:spTree>
    <p:extLst>
      <p:ext uri="{BB962C8B-B14F-4D97-AF65-F5344CB8AC3E}">
        <p14:creationId xmlns:p14="http://schemas.microsoft.com/office/powerpoint/2010/main" val="495690330"/>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Political context for fieldwork</a:t>
            </a:r>
            <a:endParaRPr lang="en-US" dirty="0"/>
          </a:p>
        </p:txBody>
      </p:sp>
      <p:sp>
        <p:nvSpPr>
          <p:cNvPr id="3" name="Content Placeholder 2"/>
          <p:cNvSpPr>
            <a:spLocks noGrp="1"/>
          </p:cNvSpPr>
          <p:nvPr>
            <p:ph sz="half" idx="1"/>
          </p:nvPr>
        </p:nvSpPr>
        <p:spPr>
          <a:xfrm>
            <a:off x="457200" y="1600200"/>
            <a:ext cx="4038600" cy="4851400"/>
          </a:xfrm>
        </p:spPr>
        <p:txBody>
          <a:bodyPr>
            <a:normAutofit fontScale="77500" lnSpcReduction="20000"/>
          </a:bodyPr>
          <a:lstStyle/>
          <a:p>
            <a:r>
              <a:rPr lang="en-US" dirty="0" smtClean="0">
                <a:solidFill>
                  <a:schemeClr val="accent4">
                    <a:lumMod val="40000"/>
                    <a:lumOff val="60000"/>
                  </a:schemeClr>
                </a:solidFill>
              </a:rPr>
              <a:t>In light of the Anglo</a:t>
            </a:r>
            <a:r>
              <a:rPr lang="en-US" dirty="0">
                <a:solidFill>
                  <a:schemeClr val="accent4">
                    <a:lumMod val="40000"/>
                    <a:lumOff val="60000"/>
                  </a:schemeClr>
                </a:solidFill>
              </a:rPr>
              <a:t>-Egyptian government of the </a:t>
            </a:r>
            <a:r>
              <a:rPr lang="en-US" dirty="0" smtClean="0">
                <a:solidFill>
                  <a:schemeClr val="accent4">
                    <a:lumMod val="40000"/>
                    <a:lumOff val="60000"/>
                  </a:schemeClr>
                </a:solidFill>
              </a:rPr>
              <a:t>Sudan, the British felt they needed information on the people</a:t>
            </a:r>
            <a:endParaRPr lang="en-US" dirty="0">
              <a:solidFill>
                <a:schemeClr val="accent4">
                  <a:lumMod val="40000"/>
                  <a:lumOff val="60000"/>
                </a:schemeClr>
              </a:solidFill>
            </a:endParaRPr>
          </a:p>
          <a:p>
            <a:endParaRPr lang="en-US" dirty="0">
              <a:solidFill>
                <a:schemeClr val="accent4">
                  <a:lumMod val="40000"/>
                  <a:lumOff val="60000"/>
                </a:schemeClr>
              </a:solidFill>
            </a:endParaRPr>
          </a:p>
          <a:p>
            <a:r>
              <a:rPr lang="en-US" dirty="0">
                <a:solidFill>
                  <a:schemeClr val="accent4">
                    <a:lumMod val="40000"/>
                    <a:lumOff val="60000"/>
                  </a:schemeClr>
                </a:solidFill>
              </a:rPr>
              <a:t>The British </a:t>
            </a:r>
            <a:r>
              <a:rPr lang="en-US" dirty="0" smtClean="0">
                <a:solidFill>
                  <a:schemeClr val="accent4">
                    <a:lumMod val="40000"/>
                    <a:lumOff val="60000"/>
                  </a:schemeClr>
                </a:solidFill>
              </a:rPr>
              <a:t>concerned they lacked control hoped to pacify Nuerland (some brutal consequences)</a:t>
            </a:r>
            <a:endParaRPr lang="en-US" dirty="0">
              <a:solidFill>
                <a:schemeClr val="accent4">
                  <a:lumMod val="40000"/>
                  <a:lumOff val="60000"/>
                </a:schemeClr>
              </a:solidFill>
            </a:endParaRPr>
          </a:p>
          <a:p>
            <a:endParaRPr lang="en-US" dirty="0">
              <a:solidFill>
                <a:schemeClr val="accent4">
                  <a:lumMod val="40000"/>
                  <a:lumOff val="60000"/>
                </a:schemeClr>
              </a:solidFill>
            </a:endParaRPr>
          </a:p>
          <a:p>
            <a:r>
              <a:rPr lang="en-US" dirty="0">
                <a:solidFill>
                  <a:schemeClr val="accent4">
                    <a:lumMod val="40000"/>
                    <a:lumOff val="60000"/>
                  </a:schemeClr>
                </a:solidFill>
              </a:rPr>
              <a:t>Evans-Pritchard was recruited to gather data about </a:t>
            </a:r>
            <a:r>
              <a:rPr lang="en-US" dirty="0" err="1">
                <a:solidFill>
                  <a:schemeClr val="accent4">
                    <a:lumMod val="40000"/>
                    <a:lumOff val="60000"/>
                  </a:schemeClr>
                </a:solidFill>
              </a:rPr>
              <a:t>Nuer</a:t>
            </a:r>
            <a:r>
              <a:rPr lang="en-US" dirty="0">
                <a:solidFill>
                  <a:schemeClr val="accent4">
                    <a:lumMod val="40000"/>
                    <a:lumOff val="60000"/>
                  </a:schemeClr>
                </a:solidFill>
              </a:rPr>
              <a:t> </a:t>
            </a:r>
            <a:r>
              <a:rPr lang="en-US" dirty="0" smtClean="0">
                <a:solidFill>
                  <a:schemeClr val="accent4">
                    <a:lumMod val="40000"/>
                    <a:lumOff val="60000"/>
                  </a:schemeClr>
                </a:solidFill>
              </a:rPr>
              <a:t>‘prophets’, </a:t>
            </a:r>
            <a:r>
              <a:rPr lang="en-US" dirty="0">
                <a:solidFill>
                  <a:schemeClr val="accent4">
                    <a:lumMod val="40000"/>
                    <a:lumOff val="60000"/>
                  </a:schemeClr>
                </a:solidFill>
              </a:rPr>
              <a:t>that were mistakenly believed to be symbols of resistance to colonial rule</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166147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Mobility, ecology and subsistence</a:t>
            </a:r>
            <a:endParaRPr lang="en-US" dirty="0"/>
          </a:p>
        </p:txBody>
      </p:sp>
      <p:sp>
        <p:nvSpPr>
          <p:cNvPr id="3" name="Content Placeholder 2"/>
          <p:cNvSpPr>
            <a:spLocks noGrp="1"/>
          </p:cNvSpPr>
          <p:nvPr>
            <p:ph sz="half" idx="1"/>
          </p:nvPr>
        </p:nvSpPr>
        <p:spPr/>
        <p:txBody>
          <a:bodyPr/>
          <a:lstStyle/>
          <a:p>
            <a:r>
              <a:rPr lang="en-US" dirty="0" smtClean="0"/>
              <a:t>Dry land grows little, demands movement for grazing</a:t>
            </a:r>
          </a:p>
          <a:p>
            <a:r>
              <a:rPr lang="en-US" dirty="0" smtClean="0"/>
              <a:t>Flooding and mosquitos regularly displace villagers, as does drought and barren lands - depending on the season</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5915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Pastoralists: the value of cattle</a:t>
            </a:r>
            <a:endParaRPr lang="en-US" dirty="0"/>
          </a:p>
        </p:txBody>
      </p:sp>
      <p:sp>
        <p:nvSpPr>
          <p:cNvPr id="3" name="Content Placeholder 2"/>
          <p:cNvSpPr>
            <a:spLocks noGrp="1"/>
          </p:cNvSpPr>
          <p:nvPr>
            <p:ph sz="half" idx="1"/>
          </p:nvPr>
        </p:nvSpPr>
        <p:spPr>
          <a:xfrm>
            <a:off x="457200" y="1600200"/>
            <a:ext cx="4038600" cy="4854388"/>
          </a:xfrm>
        </p:spPr>
        <p:txBody>
          <a:bodyPr>
            <a:normAutofit/>
          </a:bodyPr>
          <a:lstStyle/>
          <a:p>
            <a:r>
              <a:rPr lang="en-US" dirty="0" smtClean="0"/>
              <a:t>Cattle articulate </a:t>
            </a:r>
            <a:r>
              <a:rPr lang="en-US" dirty="0" err="1" smtClean="0"/>
              <a:t>Nuer</a:t>
            </a:r>
            <a:r>
              <a:rPr lang="en-US" dirty="0" smtClean="0"/>
              <a:t> social life. They represent status, </a:t>
            </a:r>
            <a:r>
              <a:rPr lang="en-US" dirty="0" smtClean="0"/>
              <a:t>‘currency’, </a:t>
            </a:r>
            <a:r>
              <a:rPr lang="en-US" dirty="0" smtClean="0"/>
              <a:t>beauty and power</a:t>
            </a:r>
          </a:p>
          <a:p>
            <a:r>
              <a:rPr lang="en-US" dirty="0" smtClean="0"/>
              <a:t>People are named after their cows</a:t>
            </a:r>
          </a:p>
          <a:p>
            <a:r>
              <a:rPr lang="en-US" dirty="0" smtClean="0"/>
              <a:t>Debts are paid </a:t>
            </a:r>
            <a:r>
              <a:rPr lang="en-US" dirty="0"/>
              <a:t>in cows</a:t>
            </a:r>
          </a:p>
          <a:p>
            <a:r>
              <a:rPr lang="en-US" dirty="0" smtClean="0"/>
              <a:t>One must have cattle to marry</a:t>
            </a:r>
            <a:endParaRPr lang="en-US" dirty="0" smtClean="0"/>
          </a:p>
          <a:p>
            <a:endParaRPr lang="en-US" dirty="0"/>
          </a:p>
        </p:txBody>
      </p:sp>
      <p:pic>
        <p:nvPicPr>
          <p:cNvPr id="12" name="Content Placeholder 11" descr="Nuer Cattle.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91481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Marriage </a:t>
            </a:r>
            <a:endParaRPr lang="en-US" dirty="0"/>
          </a:p>
        </p:txBody>
      </p:sp>
      <p:sp>
        <p:nvSpPr>
          <p:cNvPr id="3" name="Content Placeholder 2"/>
          <p:cNvSpPr>
            <a:spLocks noGrp="1"/>
          </p:cNvSpPr>
          <p:nvPr>
            <p:ph sz="half" idx="1"/>
          </p:nvPr>
        </p:nvSpPr>
        <p:spPr>
          <a:xfrm>
            <a:off x="457200" y="1600200"/>
            <a:ext cx="4038600" cy="4819436"/>
          </a:xfrm>
        </p:spPr>
        <p:txBody>
          <a:bodyPr>
            <a:normAutofit fontScale="92500" lnSpcReduction="10000"/>
          </a:bodyPr>
          <a:lstStyle/>
          <a:p>
            <a:r>
              <a:rPr lang="en-US" dirty="0" smtClean="0"/>
              <a:t>Need cattle to </a:t>
            </a:r>
            <a:r>
              <a:rPr lang="en-US" dirty="0" smtClean="0"/>
              <a:t>swap for</a:t>
            </a:r>
            <a:r>
              <a:rPr lang="en-US" dirty="0" smtClean="0"/>
              <a:t> brides (you can’t </a:t>
            </a:r>
            <a:r>
              <a:rPr lang="en-US" i="1" dirty="0" smtClean="0"/>
              <a:t>buy</a:t>
            </a:r>
            <a:r>
              <a:rPr lang="en-US" dirty="0" smtClean="0"/>
              <a:t> cows)</a:t>
            </a:r>
            <a:endParaRPr lang="en-US" dirty="0" smtClean="0"/>
          </a:p>
          <a:p>
            <a:r>
              <a:rPr lang="en-US" dirty="0" smtClean="0"/>
              <a:t>Exogamous, very restricted</a:t>
            </a:r>
          </a:p>
          <a:p>
            <a:r>
              <a:rPr lang="en-US" dirty="0" smtClean="0"/>
              <a:t>Women can marry each </a:t>
            </a:r>
            <a:r>
              <a:rPr lang="en-US" dirty="0" smtClean="0"/>
              <a:t>other </a:t>
            </a:r>
            <a:r>
              <a:rPr lang="en-US" dirty="0" smtClean="0"/>
              <a:t>if one is barren.  (</a:t>
            </a:r>
            <a:r>
              <a:rPr lang="en-US" i="1" dirty="0" smtClean="0"/>
              <a:t>pater</a:t>
            </a:r>
            <a:r>
              <a:rPr lang="en-US" dirty="0" smtClean="0"/>
              <a:t>)</a:t>
            </a:r>
          </a:p>
          <a:p>
            <a:r>
              <a:rPr lang="en-US" dirty="0" smtClean="0"/>
              <a:t>Ghost marriages </a:t>
            </a:r>
            <a:r>
              <a:rPr lang="mr-IN" dirty="0" smtClean="0"/>
              <a:t>–</a:t>
            </a:r>
            <a:r>
              <a:rPr lang="en-US" dirty="0" smtClean="0"/>
              <a:t> dead man’s brother marries </a:t>
            </a:r>
            <a:r>
              <a:rPr lang="en-US" dirty="0" smtClean="0"/>
              <a:t>widow and children are the deceased’s.</a:t>
            </a:r>
            <a:endParaRPr lang="en-US" dirty="0" smtClean="0"/>
          </a:p>
          <a:p>
            <a:endParaRPr lang="en-US" dirty="0"/>
          </a:p>
        </p:txBody>
      </p:sp>
      <p:pic>
        <p:nvPicPr>
          <p:cNvPr id="5" name="Content Placeholder 4"/>
          <p:cNvPicPr>
            <a:picLocks noGrp="1" noChangeAspect="1"/>
          </p:cNvPicPr>
          <p:nvPr>
            <p:ph sz="half" idx="2"/>
          </p:nvPr>
        </p:nvPicPr>
        <p:blipFill>
          <a:blip r:embed="rId3"/>
          <a:srcRect l="5384" r="5384"/>
          <a:stretch>
            <a:fillRect/>
          </a:stretch>
        </p:blipFill>
        <p:spPr/>
      </p:pic>
    </p:spTree>
    <p:extLst>
      <p:ext uri="{BB962C8B-B14F-4D97-AF65-F5344CB8AC3E}">
        <p14:creationId xmlns:p14="http://schemas.microsoft.com/office/powerpoint/2010/main" val="3860439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a:t>
            </a:r>
            <a:r>
              <a:rPr lang="en-US" dirty="0" err="1" smtClean="0"/>
              <a:t>organisation</a:t>
            </a:r>
            <a:endParaRPr lang="en-US" dirty="0"/>
          </a:p>
        </p:txBody>
      </p:sp>
      <p:sp>
        <p:nvSpPr>
          <p:cNvPr id="3" name="Content Placeholder 2"/>
          <p:cNvSpPr>
            <a:spLocks noGrp="1"/>
          </p:cNvSpPr>
          <p:nvPr>
            <p:ph sz="half" idx="1"/>
          </p:nvPr>
        </p:nvSpPr>
        <p:spPr/>
        <p:txBody>
          <a:bodyPr/>
          <a:lstStyle/>
          <a:p>
            <a:r>
              <a:rPr lang="en-US" dirty="0" smtClean="0"/>
              <a:t>Many tribes in one area</a:t>
            </a:r>
          </a:p>
          <a:p>
            <a:r>
              <a:rPr lang="en-US" dirty="0" smtClean="0"/>
              <a:t>Acephalous</a:t>
            </a:r>
          </a:p>
          <a:p>
            <a:r>
              <a:rPr lang="en-US" dirty="0" smtClean="0"/>
              <a:t>Without administration</a:t>
            </a:r>
          </a:p>
          <a:p>
            <a:r>
              <a:rPr lang="en-US" dirty="0" smtClean="0"/>
              <a:t>Organizing features</a:t>
            </a:r>
          </a:p>
          <a:p>
            <a:pPr lvl="1"/>
            <a:r>
              <a:rPr lang="en-US" dirty="0" smtClean="0"/>
              <a:t>Clans and lineages</a:t>
            </a:r>
          </a:p>
          <a:p>
            <a:pPr lvl="1"/>
            <a:r>
              <a:rPr lang="en-US" dirty="0" smtClean="0"/>
              <a:t>Leopard skin priests</a:t>
            </a:r>
          </a:p>
          <a:p>
            <a:r>
              <a:rPr lang="en-US" dirty="0" smtClean="0"/>
              <a:t>Both </a:t>
            </a:r>
            <a:r>
              <a:rPr lang="en-US" dirty="0"/>
              <a:t>egalitarian and hierarchical</a:t>
            </a:r>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95800" y="1875591"/>
            <a:ext cx="4381047" cy="4058466"/>
          </a:xfrm>
          <a:prstGeom prst="rect">
            <a:avLst/>
          </a:prstGeom>
        </p:spPr>
      </p:pic>
    </p:spTree>
    <p:extLst>
      <p:ext uri="{BB962C8B-B14F-4D97-AF65-F5344CB8AC3E}">
        <p14:creationId xmlns:p14="http://schemas.microsoft.com/office/powerpoint/2010/main" val="1860166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952967" y="6126163"/>
            <a:ext cx="5038418" cy="338554"/>
          </a:xfrm>
          <a:prstGeom prst="rect">
            <a:avLst/>
          </a:prstGeom>
          <a:noFill/>
        </p:spPr>
        <p:txBody>
          <a:bodyPr wrap="square" rtlCol="0">
            <a:spAutoFit/>
          </a:bodyPr>
          <a:lstStyle/>
          <a:p>
            <a:r>
              <a:rPr lang="en-US" sz="1600" dirty="0">
                <a:solidFill>
                  <a:schemeClr val="accent4">
                    <a:lumMod val="40000"/>
                    <a:lumOff val="60000"/>
                  </a:schemeClr>
                </a:solidFill>
              </a:rPr>
              <a:t>GIF taken from http://</a:t>
            </a:r>
            <a:r>
              <a:rPr lang="en-US" sz="1600" dirty="0" err="1">
                <a:solidFill>
                  <a:schemeClr val="accent4">
                    <a:lumMod val="40000"/>
                    <a:lumOff val="60000"/>
                  </a:schemeClr>
                </a:solidFill>
              </a:rPr>
              <a:t>synnic.com.ne.kr</a:t>
            </a:r>
            <a:r>
              <a:rPr lang="en-US" sz="1600" dirty="0">
                <a:solidFill>
                  <a:schemeClr val="accent4">
                    <a:lumMod val="40000"/>
                    <a:lumOff val="60000"/>
                  </a:schemeClr>
                </a:solidFill>
              </a:rPr>
              <a:t>/hyol4.htm</a:t>
            </a:r>
          </a:p>
        </p:txBody>
      </p:sp>
      <p:pic>
        <p:nvPicPr>
          <p:cNvPr id="2" name="Picture 1"/>
          <p:cNvPicPr>
            <a:picLocks noChangeAspect="1"/>
          </p:cNvPicPr>
          <p:nvPr/>
        </p:nvPicPr>
        <p:blipFill>
          <a:blip r:embed="rId3" r:link="rId4">
            <a:extLst>
              <a:ext uri="{28A0092B-C50C-407E-A947-70E740481C1C}">
                <a14:useLocalDpi xmlns:a14="http://schemas.microsoft.com/office/drawing/2010/main"/>
              </a:ext>
            </a:extLst>
          </a:blip>
          <a:stretch>
            <a:fillRect/>
          </a:stretch>
        </p:blipFill>
        <p:spPr>
          <a:xfrm>
            <a:off x="4305085" y="1430754"/>
            <a:ext cx="4686300" cy="4660900"/>
          </a:xfrm>
          <a:prstGeom prst="rect">
            <a:avLst/>
          </a:prstGeom>
        </p:spPr>
      </p:pic>
      <p:sp>
        <p:nvSpPr>
          <p:cNvPr id="4" name="Title 3"/>
          <p:cNvSpPr>
            <a:spLocks noGrp="1"/>
          </p:cNvSpPr>
          <p:nvPr>
            <p:ph type="title"/>
          </p:nvPr>
        </p:nvSpPr>
        <p:spPr>
          <a:xfrm>
            <a:off x="531405" y="287754"/>
            <a:ext cx="8229600" cy="1143000"/>
          </a:xfrm>
        </p:spPr>
        <p:txBody>
          <a:bodyPr>
            <a:normAutofit fontScale="90000"/>
          </a:bodyPr>
          <a:lstStyle/>
          <a:p>
            <a:r>
              <a:rPr lang="en-US" dirty="0" err="1"/>
              <a:t>Segmentary</a:t>
            </a:r>
            <a:r>
              <a:rPr lang="en-US" dirty="0"/>
              <a:t> Lineage theory</a:t>
            </a:r>
            <a:br>
              <a:rPr lang="en-US" dirty="0"/>
            </a:br>
            <a:endParaRPr lang="en-US" dirty="0"/>
          </a:p>
        </p:txBody>
      </p:sp>
      <p:sp>
        <p:nvSpPr>
          <p:cNvPr id="5" name="Content Placeholder 4"/>
          <p:cNvSpPr>
            <a:spLocks noGrp="1"/>
          </p:cNvSpPr>
          <p:nvPr>
            <p:ph sz="half" idx="1"/>
          </p:nvPr>
        </p:nvSpPr>
        <p:spPr/>
        <p:txBody>
          <a:bodyPr>
            <a:normAutofit fontScale="70000" lnSpcReduction="20000"/>
          </a:bodyPr>
          <a:lstStyle/>
          <a:p>
            <a:r>
              <a:rPr lang="en-US" dirty="0" smtClean="0"/>
              <a:t>‘The </a:t>
            </a:r>
            <a:r>
              <a:rPr lang="en-US" dirty="0" err="1"/>
              <a:t>Nuer</a:t>
            </a:r>
            <a:r>
              <a:rPr lang="en-US" dirty="0"/>
              <a:t> lineage is a group of agnates, and comprises all living persons descended, through males only, from the founder of that particular line. Logically, it also includes dead persons descended </a:t>
            </a:r>
            <a:r>
              <a:rPr lang="en-US" dirty="0" smtClean="0"/>
              <a:t>from </a:t>
            </a:r>
            <a:r>
              <a:rPr lang="en-US" dirty="0"/>
              <a:t>the </a:t>
            </a:r>
            <a:r>
              <a:rPr lang="en-US" dirty="0" smtClean="0"/>
              <a:t>founder</a:t>
            </a:r>
            <a:r>
              <a:rPr lang="en-US" dirty="0"/>
              <a:t>, but these dead persons are only significant in that their genealogical position explains the relationship between the living. The wider agnatic kinship is recognized the further back descent has to be traced, so that the depth of a lineage is always in proportion to its </a:t>
            </a:r>
            <a:r>
              <a:rPr lang="en-US" dirty="0" smtClean="0"/>
              <a:t>width’  Evans Pritchard </a:t>
            </a:r>
            <a:r>
              <a:rPr lang="en-US" dirty="0" err="1" smtClean="0"/>
              <a:t>n.d</a:t>
            </a:r>
            <a:r>
              <a:rPr lang="en-US" dirty="0" smtClean="0"/>
              <a:t> 80 (</a:t>
            </a:r>
            <a:r>
              <a:rPr lang="en-US" dirty="0" err="1" smtClean="0"/>
              <a:t>pdf</a:t>
            </a:r>
            <a:r>
              <a:rPr lang="en-US" dirty="0" smtClean="0"/>
              <a:t> on Moodle)</a:t>
            </a:r>
            <a:endParaRPr lang="en-US" dirty="0"/>
          </a:p>
          <a:p>
            <a:endParaRPr lang="en-US" dirty="0"/>
          </a:p>
        </p:txBody>
      </p:sp>
    </p:spTree>
    <p:extLst>
      <p:ext uri="{BB962C8B-B14F-4D97-AF65-F5344CB8AC3E}">
        <p14:creationId xmlns:p14="http://schemas.microsoft.com/office/powerpoint/2010/main" val="1108576247"/>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Hutchinson (1996) </a:t>
            </a:r>
            <a:endParaRPr lang="en-GB" dirty="0"/>
          </a:p>
        </p:txBody>
      </p:sp>
      <p:sp>
        <p:nvSpPr>
          <p:cNvPr id="3" name="Content Placeholder 2"/>
          <p:cNvSpPr>
            <a:spLocks noGrp="1"/>
          </p:cNvSpPr>
          <p:nvPr>
            <p:ph sz="half" idx="1"/>
          </p:nvPr>
        </p:nvSpPr>
        <p:spPr/>
        <p:txBody>
          <a:bodyPr>
            <a:normAutofit fontScale="70000" lnSpcReduction="20000"/>
          </a:bodyPr>
          <a:lstStyle/>
          <a:p>
            <a:pPr marL="0" indent="0">
              <a:spcBef>
                <a:spcPts val="0"/>
              </a:spcBef>
              <a:buNone/>
              <a:defRPr/>
            </a:pPr>
            <a:r>
              <a:rPr lang="en-GB" dirty="0"/>
              <a:t>Hutchinson </a:t>
            </a:r>
            <a:r>
              <a:rPr lang="en-GB" dirty="0" smtClean="0"/>
              <a:t>explores the consequences of the introduction of money.</a:t>
            </a:r>
          </a:p>
          <a:p>
            <a:pPr marL="0" indent="0">
              <a:spcBef>
                <a:spcPts val="0"/>
              </a:spcBef>
              <a:buNone/>
              <a:defRPr/>
            </a:pPr>
            <a:endParaRPr lang="en-GB" dirty="0"/>
          </a:p>
          <a:p>
            <a:pPr marL="0" indent="0">
              <a:spcBef>
                <a:spcPts val="0"/>
              </a:spcBef>
              <a:buNone/>
              <a:defRPr/>
            </a:pPr>
            <a:r>
              <a:rPr lang="en-GB" dirty="0" smtClean="0"/>
              <a:t>She reveals </a:t>
            </a:r>
            <a:r>
              <a:rPr lang="en-GB" dirty="0"/>
              <a:t>that the </a:t>
            </a:r>
            <a:r>
              <a:rPr lang="en-GB" dirty="0" err="1"/>
              <a:t>Nuer</a:t>
            </a:r>
            <a:r>
              <a:rPr lang="en-GB" dirty="0"/>
              <a:t> have struggled </a:t>
            </a:r>
            <a:r>
              <a:rPr lang="en-GB" dirty="0" smtClean="0"/>
              <a:t>to </a:t>
            </a:r>
            <a:r>
              <a:rPr lang="en-GB" dirty="0"/>
              <a:t>come to terms with understanding how pieces of paper and bits of metal can be more valuable than life and blood.  </a:t>
            </a:r>
            <a:endParaRPr lang="en-GB" dirty="0" smtClean="0"/>
          </a:p>
          <a:p>
            <a:pPr marL="0" indent="0">
              <a:spcBef>
                <a:spcPts val="0"/>
              </a:spcBef>
              <a:buNone/>
              <a:defRPr/>
            </a:pPr>
            <a:endParaRPr lang="en-GB" dirty="0"/>
          </a:p>
          <a:p>
            <a:pPr marL="0" indent="0">
              <a:spcBef>
                <a:spcPts val="0"/>
              </a:spcBef>
              <a:buNone/>
              <a:defRPr/>
            </a:pPr>
            <a:r>
              <a:rPr lang="en-GB" dirty="0" smtClean="0"/>
              <a:t>Hutchinson </a:t>
            </a:r>
            <a:r>
              <a:rPr lang="en-GB" dirty="0"/>
              <a:t>demonstrates the specific cultural creativity and imagination used by the </a:t>
            </a:r>
            <a:r>
              <a:rPr lang="en-GB" dirty="0" err="1"/>
              <a:t>Nuer</a:t>
            </a:r>
            <a:r>
              <a:rPr lang="en-GB" dirty="0"/>
              <a:t> to absorb this new idea into their society, whilst still attempting to maintain some sense of cultural continuity.</a:t>
            </a:r>
          </a:p>
          <a:p>
            <a:endParaRPr lang="en-US" dirty="0"/>
          </a:p>
        </p:txBody>
      </p:sp>
      <p:pic>
        <p:nvPicPr>
          <p:cNvPr id="5" name="Content Placeholder 4"/>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
        <p:nvSpPr>
          <p:cNvPr id="6" name="AutoShape 6"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155575" y="-1828800"/>
            <a:ext cx="2486025" cy="3810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307975" y="-1676400"/>
            <a:ext cx="2486025" cy="3810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2"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460375" y="-1524000"/>
            <a:ext cx="2486025" cy="3810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14"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612775" y="-1371600"/>
            <a:ext cx="2486025" cy="3810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16"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765175" y="-1219200"/>
            <a:ext cx="2486025" cy="3810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18"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917575" y="-1066800"/>
            <a:ext cx="2486025" cy="3810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79748842"/>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Money, paper and guns</a:t>
            </a:r>
            <a:endParaRPr lang="en-US" dirty="0"/>
          </a:p>
        </p:txBody>
      </p:sp>
      <p:sp>
        <p:nvSpPr>
          <p:cNvPr id="3" name="Content Placeholder 2"/>
          <p:cNvSpPr>
            <a:spLocks noGrp="1"/>
          </p:cNvSpPr>
          <p:nvPr>
            <p:ph sz="half" idx="1"/>
          </p:nvPr>
        </p:nvSpPr>
        <p:spPr/>
        <p:txBody>
          <a:bodyPr/>
          <a:lstStyle/>
          <a:p>
            <a:r>
              <a:rPr lang="en-US" dirty="0" smtClean="0"/>
              <a:t>Issues of valuing cash:</a:t>
            </a:r>
          </a:p>
          <a:p>
            <a:pPr lvl="1"/>
            <a:r>
              <a:rPr lang="en-US" dirty="0" smtClean="0"/>
              <a:t>Money has no blood</a:t>
            </a:r>
          </a:p>
          <a:p>
            <a:pPr lvl="1"/>
            <a:r>
              <a:rPr lang="en-US" dirty="0" smtClean="0"/>
              <a:t>Paper flies away </a:t>
            </a:r>
          </a:p>
          <a:p>
            <a:r>
              <a:rPr lang="en-US" dirty="0" smtClean="0"/>
              <a:t>Conflict and guns</a:t>
            </a:r>
          </a:p>
          <a:p>
            <a:pPr lvl="1"/>
            <a:r>
              <a:rPr lang="en-US" dirty="0" smtClean="0"/>
              <a:t>The value of guns increases</a:t>
            </a:r>
          </a:p>
          <a:p>
            <a:pPr lvl="1"/>
            <a:r>
              <a:rPr lang="en-US" dirty="0" smtClean="0"/>
              <a:t>Becomes part of </a:t>
            </a:r>
            <a:r>
              <a:rPr lang="en-US" dirty="0" err="1" smtClean="0"/>
              <a:t>bridewealth</a:t>
            </a:r>
            <a:r>
              <a:rPr lang="en-US" dirty="0" smtClean="0"/>
              <a:t> system</a:t>
            </a:r>
            <a:endParaRPr lang="en-US" dirty="0"/>
          </a:p>
        </p:txBody>
      </p:sp>
      <p:pic>
        <p:nvPicPr>
          <p:cNvPr id="6" name="Content Placeholder 5"/>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a:prstGeom prst="rect">
            <a:avLst/>
          </a:prstGeom>
          <a:effectLst>
            <a:softEdge rad="228600"/>
          </a:effectLst>
        </p:spPr>
      </p:pic>
    </p:spTree>
    <p:extLst>
      <p:ext uri="{BB962C8B-B14F-4D97-AF65-F5344CB8AC3E}">
        <p14:creationId xmlns:p14="http://schemas.microsoft.com/office/powerpoint/2010/main" val="1965570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Cattle-</a:t>
            </a:r>
            <a:r>
              <a:rPr lang="en-GB" dirty="0" err="1" smtClean="0"/>
              <a:t>ification</a:t>
            </a:r>
            <a:r>
              <a:rPr lang="en-GB" dirty="0" smtClean="0"/>
              <a:t> of cash</a:t>
            </a:r>
            <a:endParaRPr lang="en-GB" dirty="0"/>
          </a:p>
        </p:txBody>
      </p:sp>
      <p:sp>
        <p:nvSpPr>
          <p:cNvPr id="4" name="Content Placeholder 3"/>
          <p:cNvSpPr>
            <a:spLocks noGrp="1"/>
          </p:cNvSpPr>
          <p:nvPr>
            <p:ph sz="half" idx="1"/>
          </p:nvPr>
        </p:nvSpPr>
        <p:spPr/>
        <p:txBody>
          <a:bodyPr/>
          <a:lstStyle/>
          <a:p>
            <a:endParaRPr lang="en-US"/>
          </a:p>
        </p:txBody>
      </p:sp>
      <p:sp>
        <p:nvSpPr>
          <p:cNvPr id="5" name="Content Placeholder 4"/>
          <p:cNvSpPr>
            <a:spLocks noGrp="1"/>
          </p:cNvSpPr>
          <p:nvPr>
            <p:ph sz="half" idx="2"/>
          </p:nvPr>
        </p:nvSpPr>
        <p:spPr/>
        <p:txBody>
          <a:bodyPr/>
          <a:lstStyle/>
          <a:p>
            <a:endParaRPr lang="en-US"/>
          </a:p>
        </p:txBody>
      </p:sp>
      <p:pic>
        <p:nvPicPr>
          <p:cNvPr id="9218" name="Picture 2" descr="http://news.bbcimg.co.uk/media/images/57624000/jpg/_57624183_013398675-1.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23527" y="1628800"/>
            <a:ext cx="8320921" cy="4680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47696"/>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smtClean="0"/>
              <a:t>Giriama</a:t>
            </a:r>
            <a:endParaRPr lang="en-US" dirty="0"/>
          </a:p>
        </p:txBody>
      </p:sp>
      <p:sp>
        <p:nvSpPr>
          <p:cNvPr id="3" name="Subtitle 2"/>
          <p:cNvSpPr>
            <a:spLocks noGrp="1"/>
          </p:cNvSpPr>
          <p:nvPr>
            <p:ph type="subTitle" idx="1"/>
          </p:nvPr>
        </p:nvSpPr>
        <p:spPr/>
        <p:txBody>
          <a:bodyPr/>
          <a:lstStyle/>
          <a:p>
            <a:r>
              <a:rPr lang="en-US" dirty="0" smtClean="0"/>
              <a:t>Horticultural pastoralists</a:t>
            </a:r>
            <a:endParaRPr lang="en-US" dirty="0"/>
          </a:p>
        </p:txBody>
      </p:sp>
      <p:pic>
        <p:nvPicPr>
          <p:cNvPr id="4" name="Picture 3" descr="IMG_2366.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36803" y="181402"/>
            <a:ext cx="3036803" cy="2277602"/>
          </a:xfrm>
          <a:prstGeom prst="rect">
            <a:avLst/>
          </a:prstGeom>
        </p:spPr>
      </p:pic>
    </p:spTree>
    <p:extLst>
      <p:ext uri="{BB962C8B-B14F-4D97-AF65-F5344CB8AC3E}">
        <p14:creationId xmlns:p14="http://schemas.microsoft.com/office/powerpoint/2010/main" val="2458574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i="1" dirty="0" smtClean="0"/>
              <a:t>Fu ha </a:t>
            </a:r>
            <a:r>
              <a:rPr lang="en-US" i="1" dirty="0" err="1" smtClean="0"/>
              <a:t>mwenga</a:t>
            </a:r>
            <a:r>
              <a:rPr lang="en-US" dirty="0" smtClean="0"/>
              <a:t> </a:t>
            </a:r>
            <a:r>
              <a:rPr lang="mr-IN" dirty="0" smtClean="0"/>
              <a:t>–</a:t>
            </a:r>
            <a:r>
              <a:rPr lang="en-US" dirty="0" smtClean="0"/>
              <a:t> we are together</a:t>
            </a:r>
            <a:endParaRPr lang="en-US" i="1" dirty="0"/>
          </a:p>
        </p:txBody>
      </p:sp>
      <p:sp>
        <p:nvSpPr>
          <p:cNvPr id="6" name="Content Placeholder 5"/>
          <p:cNvSpPr>
            <a:spLocks noGrp="1"/>
          </p:cNvSpPr>
          <p:nvPr>
            <p:ph sz="half" idx="2"/>
          </p:nvPr>
        </p:nvSpPr>
        <p:spPr/>
        <p:txBody>
          <a:bodyPr>
            <a:normAutofit lnSpcReduction="10000"/>
          </a:bodyPr>
          <a:lstStyle/>
          <a:p>
            <a:r>
              <a:rPr lang="en-US" dirty="0" smtClean="0"/>
              <a:t>System that establishes obligations through similarity</a:t>
            </a:r>
          </a:p>
          <a:p>
            <a:r>
              <a:rPr lang="en-US" dirty="0" err="1" smtClean="0"/>
              <a:t>Verbalised</a:t>
            </a:r>
            <a:r>
              <a:rPr lang="en-US" dirty="0" smtClean="0"/>
              <a:t> through greetings</a:t>
            </a:r>
          </a:p>
          <a:p>
            <a:r>
              <a:rPr lang="en-US" dirty="0" smtClean="0"/>
              <a:t>Once connection is established behavioral expectations follow</a:t>
            </a:r>
          </a:p>
          <a:p>
            <a:r>
              <a:rPr lang="en-US" dirty="0" smtClean="0"/>
              <a:t>‘A brother cannot go hungry if we have food’</a:t>
            </a:r>
            <a:endParaRPr lang="en-US" dirty="0"/>
          </a:p>
        </p:txBody>
      </p:sp>
      <p:pic>
        <p:nvPicPr>
          <p:cNvPr id="11" name="Content Placeholder 10" descr="6BCB0049-FA86-4234-95A9-4ADB8A3DB0CC.JPG.jpe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222370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Clans, families, names, security</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Families are </a:t>
            </a:r>
            <a:r>
              <a:rPr lang="en-US" dirty="0" err="1" smtClean="0"/>
              <a:t>recognised</a:t>
            </a:r>
            <a:r>
              <a:rPr lang="en-US" dirty="0" smtClean="0"/>
              <a:t> by their clan name; having the name explains who you are</a:t>
            </a:r>
          </a:p>
          <a:p>
            <a:r>
              <a:rPr lang="en-US" dirty="0" smtClean="0"/>
              <a:t>Families aim to increase in size (and influence) through marriage, children, alliances</a:t>
            </a:r>
          </a:p>
          <a:p>
            <a:r>
              <a:rPr lang="en-US" dirty="0" smtClean="0"/>
              <a:t>Families buy in women as wives for the sons</a:t>
            </a:r>
          </a:p>
          <a:p>
            <a:pPr lvl="1"/>
            <a:r>
              <a:rPr lang="en-US" i="1" dirty="0" smtClean="0"/>
              <a:t>You have a kitchen</a:t>
            </a:r>
          </a:p>
          <a:p>
            <a:pPr lvl="1"/>
            <a:r>
              <a:rPr lang="en-US" dirty="0" smtClean="0"/>
              <a:t>Children become farm hands</a:t>
            </a:r>
          </a:p>
        </p:txBody>
      </p:sp>
      <p:pic>
        <p:nvPicPr>
          <p:cNvPr id="5" name="Content Placeholder 4" descr="IMG_2632.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1070935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a:t>
            </a:r>
            <a:r>
              <a:rPr lang="en-US" dirty="0" err="1" smtClean="0"/>
              <a:t>brideprice</a:t>
            </a:r>
            <a:r>
              <a:rPr lang="en-US" dirty="0" smtClean="0"/>
              <a:t> or </a:t>
            </a:r>
            <a:r>
              <a:rPr lang="en-US" dirty="0" err="1" smtClean="0"/>
              <a:t>bridewealth</a:t>
            </a:r>
            <a:r>
              <a:rPr lang="en-US" dirty="0" smtClean="0"/>
              <a:t>?</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A system used to establish families.</a:t>
            </a:r>
          </a:p>
          <a:p>
            <a:r>
              <a:rPr lang="en-US" dirty="0" smtClean="0"/>
              <a:t>The cost of buying women into a family</a:t>
            </a:r>
          </a:p>
          <a:p>
            <a:r>
              <a:rPr lang="en-US" dirty="0" smtClean="0"/>
              <a:t>Places a monetary value on women</a:t>
            </a:r>
          </a:p>
          <a:p>
            <a:r>
              <a:rPr lang="en-US" dirty="0" smtClean="0"/>
              <a:t>Commodification of women and children</a:t>
            </a:r>
          </a:p>
          <a:p>
            <a:r>
              <a:rPr lang="en-US" dirty="0" smtClean="0"/>
              <a:t>Prices are rising with climate insecurities </a:t>
            </a:r>
            <a:endParaRPr lang="en-US" dirty="0"/>
          </a:p>
        </p:txBody>
      </p:sp>
      <p:sp>
        <p:nvSpPr>
          <p:cNvPr id="4" name="Content Placeholder 3"/>
          <p:cNvSpPr>
            <a:spLocks noGrp="1"/>
          </p:cNvSpPr>
          <p:nvPr>
            <p:ph sz="half" idx="2"/>
          </p:nvPr>
        </p:nvSpPr>
        <p:spPr/>
        <p:txBody>
          <a:bodyPr>
            <a:normAutofit lnSpcReduction="10000"/>
          </a:bodyPr>
          <a:lstStyle/>
          <a:p>
            <a:endParaRPr lang="en-US"/>
          </a:p>
        </p:txBody>
      </p:sp>
      <p:pic>
        <p:nvPicPr>
          <p:cNvPr id="5" name="Content Placeholder 4" descr="IMG_2566.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4648200" y="1600200"/>
            <a:ext cx="4038600" cy="4525963"/>
          </a:xfrm>
          <a:prstGeom prst="rect">
            <a:avLst/>
          </a:prstGeom>
        </p:spPr>
      </p:pic>
    </p:spTree>
    <p:extLst>
      <p:ext uri="{BB962C8B-B14F-4D97-AF65-F5344CB8AC3E}">
        <p14:creationId xmlns:p14="http://schemas.microsoft.com/office/powerpoint/2010/main" val="15456512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Marriage </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Down payment of </a:t>
            </a:r>
            <a:r>
              <a:rPr lang="en-US" dirty="0" err="1" smtClean="0"/>
              <a:t>Brideprice</a:t>
            </a:r>
            <a:r>
              <a:rPr lang="en-US" dirty="0" smtClean="0"/>
              <a:t> at the ceremony from groom’s family to the bride’s family</a:t>
            </a:r>
          </a:p>
          <a:p>
            <a:pPr lvl="1"/>
            <a:r>
              <a:rPr lang="en-US" dirty="0" smtClean="0"/>
              <a:t>Installments should follow</a:t>
            </a:r>
          </a:p>
          <a:p>
            <a:r>
              <a:rPr lang="en-US" dirty="0" smtClean="0"/>
              <a:t>Plus alcohol for each child born from the relationship</a:t>
            </a:r>
          </a:p>
          <a:p>
            <a:r>
              <a:rPr lang="en-US" dirty="0" smtClean="0"/>
              <a:t>Failure to pay means husband’s family loses rights to children (</a:t>
            </a:r>
            <a:r>
              <a:rPr lang="en-US" dirty="0" err="1" smtClean="0"/>
              <a:t>labour</a:t>
            </a:r>
            <a:r>
              <a:rPr lang="en-US" dirty="0" smtClean="0"/>
              <a:t>) and the wife can return</a:t>
            </a:r>
            <a:endParaRPr lang="en-US" dirty="0"/>
          </a:p>
        </p:txBody>
      </p:sp>
      <p:pic>
        <p:nvPicPr>
          <p:cNvPr id="5" name="Content Placeholder 4" descr="IMG_3180.JPG.jpe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51791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Brideprice</a:t>
            </a:r>
            <a:r>
              <a:rPr lang="en-US" dirty="0" smtClean="0"/>
              <a:t>/wealth v Dowry</a:t>
            </a:r>
            <a:endParaRPr lang="en-US" dirty="0"/>
          </a:p>
        </p:txBody>
      </p:sp>
      <p:sp>
        <p:nvSpPr>
          <p:cNvPr id="4" name="Content Placeholder 3"/>
          <p:cNvSpPr>
            <a:spLocks noGrp="1"/>
          </p:cNvSpPr>
          <p:nvPr>
            <p:ph sz="half" idx="2"/>
          </p:nvPr>
        </p:nvSpPr>
        <p:spPr/>
        <p:txBody>
          <a:bodyPr/>
          <a:lstStyle/>
          <a:p>
            <a:r>
              <a:rPr lang="en-US" dirty="0" err="1" smtClean="0"/>
              <a:t>Bridewealth</a:t>
            </a:r>
            <a:r>
              <a:rPr lang="en-US" dirty="0" smtClean="0"/>
              <a:t> </a:t>
            </a:r>
            <a:r>
              <a:rPr lang="mr-IN" dirty="0" smtClean="0"/>
              <a:t>–</a:t>
            </a:r>
            <a:r>
              <a:rPr lang="en-US" dirty="0" smtClean="0"/>
              <a:t> is the price paid to buy women in</a:t>
            </a:r>
          </a:p>
          <a:p>
            <a:endParaRPr lang="en-US" dirty="0"/>
          </a:p>
          <a:p>
            <a:r>
              <a:rPr lang="en-US" dirty="0" smtClean="0"/>
              <a:t>Dowry </a:t>
            </a:r>
            <a:r>
              <a:rPr lang="mr-IN" dirty="0" smtClean="0"/>
              <a:t>–</a:t>
            </a:r>
            <a:r>
              <a:rPr lang="en-US" dirty="0" smtClean="0"/>
              <a:t> the economic bundle that moves with a fiancé to her new home (her inheritance)</a:t>
            </a:r>
          </a:p>
          <a:p>
            <a:endParaRPr lang="en-US" dirty="0"/>
          </a:p>
        </p:txBody>
      </p:sp>
      <p:pic>
        <p:nvPicPr>
          <p:cNvPr id="5" name="Content Placeholder 6"/>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9359195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References </a:t>
            </a:r>
            <a:endParaRPr lang="en-US" dirty="0"/>
          </a:p>
        </p:txBody>
      </p:sp>
      <p:sp>
        <p:nvSpPr>
          <p:cNvPr id="3" name="Content Placeholder 2"/>
          <p:cNvSpPr>
            <a:spLocks noGrp="1"/>
          </p:cNvSpPr>
          <p:nvPr>
            <p:ph idx="1"/>
          </p:nvPr>
        </p:nvSpPr>
        <p:spPr/>
        <p:txBody>
          <a:bodyPr>
            <a:normAutofit fontScale="47500" lnSpcReduction="20000"/>
          </a:bodyPr>
          <a:lstStyle/>
          <a:p>
            <a:r>
              <a:rPr lang="en-US" dirty="0" smtClean="0">
                <a:solidFill>
                  <a:schemeClr val="accent4">
                    <a:lumMod val="40000"/>
                    <a:lumOff val="60000"/>
                  </a:schemeClr>
                </a:solidFill>
              </a:rPr>
              <a:t>Evans Pritchard, EE </a:t>
            </a:r>
          </a:p>
          <a:p>
            <a:r>
              <a:rPr lang="en-US" dirty="0" smtClean="0">
                <a:solidFill>
                  <a:schemeClr val="accent4">
                    <a:lumMod val="40000"/>
                    <a:lumOff val="60000"/>
                  </a:schemeClr>
                </a:solidFill>
              </a:rPr>
              <a:t>1940a </a:t>
            </a:r>
            <a:r>
              <a:rPr lang="en-US" dirty="0">
                <a:solidFill>
                  <a:schemeClr val="accent4">
                    <a:lumMod val="40000"/>
                    <a:lumOff val="60000"/>
                  </a:schemeClr>
                </a:solidFill>
              </a:rPr>
              <a:t>The </a:t>
            </a:r>
            <a:r>
              <a:rPr lang="en-US" dirty="0" err="1">
                <a:solidFill>
                  <a:schemeClr val="accent4">
                    <a:lumMod val="40000"/>
                    <a:lumOff val="60000"/>
                  </a:schemeClr>
                </a:solidFill>
              </a:rPr>
              <a:t>Nuer</a:t>
            </a:r>
            <a:r>
              <a:rPr lang="en-US" dirty="0">
                <a:solidFill>
                  <a:schemeClr val="accent4">
                    <a:lumMod val="40000"/>
                    <a:lumOff val="60000"/>
                  </a:schemeClr>
                </a:solidFill>
              </a:rPr>
              <a:t>: A Description of the Modes of Livelihood and Political Institutions of a Nilotic People. Oxford: Clarendon Press. </a:t>
            </a:r>
          </a:p>
          <a:p>
            <a:endParaRPr lang="en-US" dirty="0">
              <a:solidFill>
                <a:schemeClr val="accent4">
                  <a:lumMod val="40000"/>
                  <a:lumOff val="60000"/>
                </a:schemeClr>
              </a:solidFill>
            </a:endParaRPr>
          </a:p>
          <a:p>
            <a:pPr lvl="1"/>
            <a:r>
              <a:rPr lang="en-US" dirty="0">
                <a:solidFill>
                  <a:schemeClr val="accent4">
                    <a:lumMod val="40000"/>
                    <a:lumOff val="60000"/>
                  </a:schemeClr>
                </a:solidFill>
              </a:rPr>
              <a:t>1940b "The </a:t>
            </a:r>
            <a:r>
              <a:rPr lang="en-US" dirty="0" err="1">
                <a:solidFill>
                  <a:schemeClr val="accent4">
                    <a:lumMod val="40000"/>
                    <a:lumOff val="60000"/>
                  </a:schemeClr>
                </a:solidFill>
              </a:rPr>
              <a:t>Nuer</a:t>
            </a:r>
            <a:r>
              <a:rPr lang="en-US" dirty="0">
                <a:solidFill>
                  <a:schemeClr val="accent4">
                    <a:lumMod val="40000"/>
                    <a:lumOff val="60000"/>
                  </a:schemeClr>
                </a:solidFill>
              </a:rPr>
              <a:t> of the Southern Sudan". in African Political Systems. M. Fortes and E.E. Evans-Pritchard, eds., London: Oxford University Press., p. 272-296. </a:t>
            </a:r>
          </a:p>
          <a:p>
            <a:endParaRPr lang="en-US" dirty="0">
              <a:solidFill>
                <a:schemeClr val="accent4">
                  <a:lumMod val="40000"/>
                  <a:lumOff val="60000"/>
                </a:schemeClr>
              </a:solidFill>
            </a:endParaRPr>
          </a:p>
          <a:p>
            <a:pPr lvl="1"/>
            <a:r>
              <a:rPr lang="en-US" dirty="0">
                <a:solidFill>
                  <a:schemeClr val="accent4">
                    <a:lumMod val="40000"/>
                    <a:lumOff val="60000"/>
                  </a:schemeClr>
                </a:solidFill>
              </a:rPr>
              <a:t>1951a Kinship and Marriage Among the </a:t>
            </a:r>
            <a:r>
              <a:rPr lang="en-US" dirty="0" err="1">
                <a:solidFill>
                  <a:schemeClr val="accent4">
                    <a:lumMod val="40000"/>
                    <a:lumOff val="60000"/>
                  </a:schemeClr>
                </a:solidFill>
              </a:rPr>
              <a:t>Nuer</a:t>
            </a:r>
            <a:r>
              <a:rPr lang="en-US" dirty="0">
                <a:solidFill>
                  <a:schemeClr val="accent4">
                    <a:lumMod val="40000"/>
                    <a:lumOff val="60000"/>
                  </a:schemeClr>
                </a:solidFill>
              </a:rPr>
              <a:t>. Oxford: Clarendon Press. </a:t>
            </a:r>
          </a:p>
          <a:p>
            <a:endParaRPr lang="en-US" dirty="0">
              <a:solidFill>
                <a:schemeClr val="accent4">
                  <a:lumMod val="40000"/>
                  <a:lumOff val="60000"/>
                </a:schemeClr>
              </a:solidFill>
            </a:endParaRPr>
          </a:p>
          <a:p>
            <a:pPr lvl="1"/>
            <a:r>
              <a:rPr lang="en-US" dirty="0">
                <a:solidFill>
                  <a:schemeClr val="accent4">
                    <a:lumMod val="40000"/>
                    <a:lumOff val="60000"/>
                  </a:schemeClr>
                </a:solidFill>
              </a:rPr>
              <a:t>1951b "Kinship and Local Community among the </a:t>
            </a:r>
            <a:r>
              <a:rPr lang="en-US" dirty="0" err="1">
                <a:solidFill>
                  <a:schemeClr val="accent4">
                    <a:lumMod val="40000"/>
                    <a:lumOff val="60000"/>
                  </a:schemeClr>
                </a:solidFill>
              </a:rPr>
              <a:t>Nuer</a:t>
            </a:r>
            <a:r>
              <a:rPr lang="en-US" dirty="0">
                <a:solidFill>
                  <a:schemeClr val="accent4">
                    <a:lumMod val="40000"/>
                    <a:lumOff val="60000"/>
                  </a:schemeClr>
                </a:solidFill>
              </a:rPr>
              <a:t>". in African Systems of Kinship and Marriage. A.R. Radcliffe-Brown and D. Forde, eds., London: Oxford University Press. p. 360–391. </a:t>
            </a:r>
          </a:p>
          <a:p>
            <a:endParaRPr lang="en-US" dirty="0">
              <a:solidFill>
                <a:schemeClr val="accent4">
                  <a:lumMod val="40000"/>
                  <a:lumOff val="60000"/>
                </a:schemeClr>
              </a:solidFill>
            </a:endParaRPr>
          </a:p>
          <a:p>
            <a:pPr lvl="1"/>
            <a:r>
              <a:rPr lang="en-US" dirty="0">
                <a:solidFill>
                  <a:schemeClr val="accent4">
                    <a:lumMod val="40000"/>
                    <a:lumOff val="60000"/>
                  </a:schemeClr>
                </a:solidFill>
              </a:rPr>
              <a:t>1953 "The Sacrificial Role of Cattle among the </a:t>
            </a:r>
            <a:r>
              <a:rPr lang="en-US" dirty="0" err="1">
                <a:solidFill>
                  <a:schemeClr val="accent4">
                    <a:lumMod val="40000"/>
                    <a:lumOff val="60000"/>
                  </a:schemeClr>
                </a:solidFill>
              </a:rPr>
              <a:t>Nuer</a:t>
            </a:r>
            <a:r>
              <a:rPr lang="en-US" dirty="0">
                <a:solidFill>
                  <a:schemeClr val="accent4">
                    <a:lumMod val="40000"/>
                    <a:lumOff val="60000"/>
                  </a:schemeClr>
                </a:solidFill>
              </a:rPr>
              <a:t>”. Africa: Journal of the International African Institute (Edinburgh University Press) 23 (3): 181–198, </a:t>
            </a:r>
          </a:p>
          <a:p>
            <a:endParaRPr lang="en-US" dirty="0">
              <a:solidFill>
                <a:schemeClr val="accent4">
                  <a:lumMod val="40000"/>
                  <a:lumOff val="60000"/>
                </a:schemeClr>
              </a:solidFill>
            </a:endParaRPr>
          </a:p>
          <a:p>
            <a:r>
              <a:rPr lang="en-US" dirty="0">
                <a:solidFill>
                  <a:schemeClr val="accent4">
                    <a:lumMod val="40000"/>
                    <a:lumOff val="60000"/>
                  </a:schemeClr>
                </a:solidFill>
              </a:rPr>
              <a:t>1956 </a:t>
            </a:r>
            <a:r>
              <a:rPr lang="en-US" dirty="0" err="1">
                <a:solidFill>
                  <a:schemeClr val="accent4">
                    <a:lumMod val="40000"/>
                    <a:lumOff val="60000"/>
                  </a:schemeClr>
                </a:solidFill>
              </a:rPr>
              <a:t>Nuer</a:t>
            </a:r>
            <a:r>
              <a:rPr lang="en-US" dirty="0">
                <a:solidFill>
                  <a:schemeClr val="accent4">
                    <a:lumMod val="40000"/>
                    <a:lumOff val="60000"/>
                  </a:schemeClr>
                </a:solidFill>
              </a:rPr>
              <a:t> Religion. Oxford: Clarendon Press</a:t>
            </a:r>
            <a:r>
              <a:rPr lang="en-US" dirty="0" smtClean="0">
                <a:solidFill>
                  <a:schemeClr val="accent4">
                    <a:lumMod val="40000"/>
                    <a:lumOff val="60000"/>
                  </a:schemeClr>
                </a:solidFill>
              </a:rPr>
              <a:t>.</a:t>
            </a:r>
          </a:p>
          <a:p>
            <a:r>
              <a:rPr lang="en-US" dirty="0" smtClean="0">
                <a:solidFill>
                  <a:schemeClr val="accent4">
                    <a:lumMod val="40000"/>
                    <a:lumOff val="60000"/>
                  </a:schemeClr>
                </a:solidFill>
              </a:rPr>
              <a:t>Hutchinson, S. E. 1996 </a:t>
            </a:r>
            <a:r>
              <a:rPr lang="en-US" i="1" dirty="0" err="1" smtClean="0">
                <a:solidFill>
                  <a:schemeClr val="accent4">
                    <a:lumMod val="40000"/>
                    <a:lumOff val="60000"/>
                  </a:schemeClr>
                </a:solidFill>
              </a:rPr>
              <a:t>Nuer</a:t>
            </a:r>
            <a:r>
              <a:rPr lang="en-US" i="1" dirty="0" smtClean="0">
                <a:solidFill>
                  <a:schemeClr val="accent4">
                    <a:lumMod val="40000"/>
                    <a:lumOff val="60000"/>
                  </a:schemeClr>
                </a:solidFill>
              </a:rPr>
              <a:t> Dilemmas: cooing with money, war and the state</a:t>
            </a:r>
          </a:p>
          <a:p>
            <a:r>
              <a:rPr lang="en-US" dirty="0" err="1" smtClean="0">
                <a:solidFill>
                  <a:schemeClr val="accent4">
                    <a:lumMod val="40000"/>
                    <a:lumOff val="60000"/>
                  </a:schemeClr>
                </a:solidFill>
              </a:rPr>
              <a:t>Parkin</a:t>
            </a:r>
            <a:r>
              <a:rPr lang="en-US" dirty="0" smtClean="0">
                <a:solidFill>
                  <a:schemeClr val="accent4">
                    <a:lumMod val="40000"/>
                    <a:lumOff val="60000"/>
                  </a:schemeClr>
                </a:solidFill>
              </a:rPr>
              <a:t>, D. 1991 The Sacred void Cambridge University Press</a:t>
            </a:r>
            <a:endParaRPr lang="en-US" dirty="0">
              <a:solidFill>
                <a:schemeClr val="accent4">
                  <a:lumMod val="40000"/>
                  <a:lumOff val="60000"/>
                </a:schemeClr>
              </a:solidFill>
            </a:endParaRPr>
          </a:p>
          <a:p>
            <a:endParaRPr lang="en-US" dirty="0"/>
          </a:p>
        </p:txBody>
      </p:sp>
    </p:spTree>
    <p:extLst>
      <p:ext uri="{BB962C8B-B14F-4D97-AF65-F5344CB8AC3E}">
        <p14:creationId xmlns:p14="http://schemas.microsoft.com/office/powerpoint/2010/main" val="9039425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Overview of current conflict in Sudan</a:t>
            </a:r>
            <a:endParaRPr lang="en-US" dirty="0"/>
          </a:p>
        </p:txBody>
      </p:sp>
      <p:sp>
        <p:nvSpPr>
          <p:cNvPr id="3" name="Content Placeholder 2"/>
          <p:cNvSpPr>
            <a:spLocks noGrp="1"/>
          </p:cNvSpPr>
          <p:nvPr>
            <p:ph idx="1"/>
          </p:nvPr>
        </p:nvSpPr>
        <p:spPr>
          <a:xfrm>
            <a:off x="457200" y="1600200"/>
            <a:ext cx="8229600" cy="4953000"/>
          </a:xfrm>
        </p:spPr>
        <p:txBody>
          <a:bodyPr>
            <a:normAutofit fontScale="32500" lnSpcReduction="20000"/>
          </a:bodyPr>
          <a:lstStyle/>
          <a:p>
            <a:r>
              <a:rPr lang="en-US" dirty="0">
                <a:solidFill>
                  <a:schemeClr val="accent4">
                    <a:lumMod val="40000"/>
                    <a:lumOff val="60000"/>
                  </a:schemeClr>
                </a:solidFill>
              </a:rPr>
              <a:t>1998: USA launches a missile attack on a chemical plant in Khartoum. Civilians are killed in the attack. </a:t>
            </a:r>
            <a:br>
              <a:rPr lang="en-US" dirty="0">
                <a:solidFill>
                  <a:schemeClr val="accent4">
                    <a:lumMod val="40000"/>
                    <a:lumOff val="60000"/>
                  </a:schemeClr>
                </a:solidFill>
              </a:rPr>
            </a:br>
            <a:r>
              <a:rPr lang="en-US" dirty="0">
                <a:solidFill>
                  <a:schemeClr val="accent4">
                    <a:lumMod val="40000"/>
                    <a:lumOff val="60000"/>
                  </a:schemeClr>
                </a:solidFill>
              </a:rPr>
              <a:t>1998: A new constitution in Sudan.</a:t>
            </a:r>
            <a:br>
              <a:rPr lang="en-US" dirty="0">
                <a:solidFill>
                  <a:schemeClr val="accent4">
                    <a:lumMod val="40000"/>
                    <a:lumOff val="60000"/>
                  </a:schemeClr>
                </a:solidFill>
              </a:rPr>
            </a:br>
            <a:r>
              <a:rPr lang="en-US" dirty="0">
                <a:solidFill>
                  <a:schemeClr val="accent4">
                    <a:lumMod val="40000"/>
                    <a:lumOff val="60000"/>
                  </a:schemeClr>
                </a:solidFill>
              </a:rPr>
              <a:t>1999: The president dissolves the national assembly and declares state of emergency.</a:t>
            </a:r>
            <a:br>
              <a:rPr lang="en-US" dirty="0">
                <a:solidFill>
                  <a:schemeClr val="accent4">
                    <a:lumMod val="40000"/>
                    <a:lumOff val="60000"/>
                  </a:schemeClr>
                </a:solidFill>
              </a:rPr>
            </a:br>
            <a:r>
              <a:rPr lang="en-US" dirty="0">
                <a:solidFill>
                  <a:schemeClr val="accent4">
                    <a:lumMod val="40000"/>
                    <a:lumOff val="60000"/>
                  </a:schemeClr>
                </a:solidFill>
              </a:rPr>
              <a:t>1999: Sudan start an export of oil assisted by China, Canada, Sweden and other countries.</a:t>
            </a:r>
            <a:br>
              <a:rPr lang="en-US" dirty="0">
                <a:solidFill>
                  <a:schemeClr val="accent4">
                    <a:lumMod val="40000"/>
                    <a:lumOff val="60000"/>
                  </a:schemeClr>
                </a:solidFill>
              </a:rPr>
            </a:br>
            <a:r>
              <a:rPr lang="en-US" dirty="0">
                <a:solidFill>
                  <a:schemeClr val="accent4">
                    <a:lumMod val="40000"/>
                    <a:lumOff val="60000"/>
                  </a:schemeClr>
                </a:solidFill>
              </a:rPr>
              <a:t>2001: Hunger and famine in Sudan affects 3 million people. </a:t>
            </a:r>
            <a:br>
              <a:rPr lang="en-US" dirty="0">
                <a:solidFill>
                  <a:schemeClr val="accent4">
                    <a:lumMod val="40000"/>
                    <a:lumOff val="60000"/>
                  </a:schemeClr>
                </a:solidFill>
              </a:rPr>
            </a:br>
            <a:r>
              <a:rPr lang="en-US" dirty="0">
                <a:solidFill>
                  <a:schemeClr val="accent4">
                    <a:lumMod val="40000"/>
                    <a:lumOff val="60000"/>
                  </a:schemeClr>
                </a:solidFill>
              </a:rPr>
              <a:t>August 2001: The Nile river floods leaving thousands homeless in Sudan.</a:t>
            </a:r>
            <a:br>
              <a:rPr lang="en-US" dirty="0">
                <a:solidFill>
                  <a:schemeClr val="accent4">
                    <a:lumMod val="40000"/>
                    <a:lumOff val="60000"/>
                  </a:schemeClr>
                </a:solidFill>
              </a:rPr>
            </a:br>
            <a:r>
              <a:rPr lang="en-US" dirty="0">
                <a:solidFill>
                  <a:schemeClr val="accent4">
                    <a:lumMod val="40000"/>
                    <a:lumOff val="60000"/>
                  </a:schemeClr>
                </a:solidFill>
              </a:rPr>
              <a:t>September 2001: the UN lifts sanctions against Sudan to support ongoing peace negotiations.</a:t>
            </a:r>
            <a:br>
              <a:rPr lang="en-US" dirty="0">
                <a:solidFill>
                  <a:schemeClr val="accent4">
                    <a:lumMod val="40000"/>
                    <a:lumOff val="60000"/>
                  </a:schemeClr>
                </a:solidFill>
              </a:rPr>
            </a:br>
            <a:r>
              <a:rPr lang="en-US" dirty="0">
                <a:solidFill>
                  <a:schemeClr val="accent4">
                    <a:lumMod val="40000"/>
                    <a:lumOff val="60000"/>
                  </a:schemeClr>
                </a:solidFill>
              </a:rPr>
              <a:t>October 2001: USA puts new sanctions on Sudan with accusations of Sudan's involvement with terrorism.</a:t>
            </a:r>
            <a:br>
              <a:rPr lang="en-US" dirty="0">
                <a:solidFill>
                  <a:schemeClr val="accent4">
                    <a:lumMod val="40000"/>
                    <a:lumOff val="60000"/>
                  </a:schemeClr>
                </a:solidFill>
              </a:rPr>
            </a:br>
            <a:r>
              <a:rPr lang="en-US" dirty="0">
                <a:solidFill>
                  <a:schemeClr val="accent4">
                    <a:lumMod val="40000"/>
                    <a:lumOff val="60000"/>
                  </a:schemeClr>
                </a:solidFill>
              </a:rPr>
              <a:t>2001: More than 14,550 slaves are freed after pressure from human rights groups.</a:t>
            </a:r>
            <a:br>
              <a:rPr lang="en-US" dirty="0">
                <a:solidFill>
                  <a:schemeClr val="accent4">
                    <a:lumMod val="40000"/>
                    <a:lumOff val="60000"/>
                  </a:schemeClr>
                </a:solidFill>
              </a:rPr>
            </a:br>
            <a:r>
              <a:rPr lang="en-US" dirty="0">
                <a:solidFill>
                  <a:schemeClr val="accent4">
                    <a:lumMod val="40000"/>
                    <a:lumOff val="60000"/>
                  </a:schemeClr>
                </a:solidFill>
              </a:rPr>
              <a:t>July 20th 2002: the government and SPLA signs a protocol to end the civil war.</a:t>
            </a:r>
            <a:br>
              <a:rPr lang="en-US" dirty="0">
                <a:solidFill>
                  <a:schemeClr val="accent4">
                    <a:lumMod val="40000"/>
                    <a:lumOff val="60000"/>
                  </a:schemeClr>
                </a:solidFill>
              </a:rPr>
            </a:br>
            <a:r>
              <a:rPr lang="en-US" dirty="0">
                <a:solidFill>
                  <a:schemeClr val="accent4">
                    <a:lumMod val="40000"/>
                    <a:lumOff val="60000"/>
                  </a:schemeClr>
                </a:solidFill>
              </a:rPr>
              <a:t>July 31st 2002: Government attacks SPLA again.</a:t>
            </a:r>
            <a:br>
              <a:rPr lang="en-US" dirty="0">
                <a:solidFill>
                  <a:schemeClr val="accent4">
                    <a:lumMod val="40000"/>
                    <a:lumOff val="60000"/>
                  </a:schemeClr>
                </a:solidFill>
              </a:rPr>
            </a:br>
            <a:r>
              <a:rPr lang="en-US" dirty="0">
                <a:solidFill>
                  <a:schemeClr val="accent4">
                    <a:lumMod val="40000"/>
                    <a:lumOff val="60000"/>
                  </a:schemeClr>
                </a:solidFill>
              </a:rPr>
              <a:t>October 2002: The ceasefire is confirmed again, but remains very uncertain. </a:t>
            </a:r>
            <a:br>
              <a:rPr lang="en-US" dirty="0">
                <a:solidFill>
                  <a:schemeClr val="accent4">
                    <a:lumMod val="40000"/>
                    <a:lumOff val="60000"/>
                  </a:schemeClr>
                </a:solidFill>
              </a:rPr>
            </a:br>
            <a:r>
              <a:rPr lang="en-US" dirty="0">
                <a:solidFill>
                  <a:schemeClr val="accent4">
                    <a:lumMod val="40000"/>
                    <a:lumOff val="60000"/>
                  </a:schemeClr>
                </a:solidFill>
              </a:rPr>
              <a:t>February 2003: The 2 rebel groups representing the African population in Darfur starts a rebellion against the government  </a:t>
            </a:r>
            <a:br>
              <a:rPr lang="en-US" dirty="0">
                <a:solidFill>
                  <a:schemeClr val="accent4">
                    <a:lumMod val="40000"/>
                    <a:lumOff val="60000"/>
                  </a:schemeClr>
                </a:solidFill>
              </a:rPr>
            </a:br>
            <a:r>
              <a:rPr lang="en-US" dirty="0">
                <a:solidFill>
                  <a:schemeClr val="accent4">
                    <a:lumMod val="40000"/>
                    <a:lumOff val="60000"/>
                  </a:schemeClr>
                </a:solidFill>
              </a:rPr>
              <a:t>January 2004: Government army strikes down on uprising in Darfur region in the Western Sudan. More than 100,000 people seeks refuge in Chad. </a:t>
            </a:r>
            <a:br>
              <a:rPr lang="en-US" dirty="0">
                <a:solidFill>
                  <a:schemeClr val="accent4">
                    <a:lumMod val="40000"/>
                    <a:lumOff val="60000"/>
                  </a:schemeClr>
                </a:solidFill>
              </a:rPr>
            </a:br>
            <a:r>
              <a:rPr lang="en-US" dirty="0">
                <a:solidFill>
                  <a:schemeClr val="accent4">
                    <a:lumMod val="40000"/>
                    <a:lumOff val="60000"/>
                  </a:schemeClr>
                </a:solidFill>
              </a:rPr>
              <a:t>March 2004: UN officers reports that systematic killings on villagers are taking place in Darfur. UN fails to take action.</a:t>
            </a:r>
          </a:p>
          <a:p>
            <a:r>
              <a:rPr lang="en-US" dirty="0">
                <a:solidFill>
                  <a:schemeClr val="accent4">
                    <a:lumMod val="40000"/>
                    <a:lumOff val="60000"/>
                  </a:schemeClr>
                </a:solidFill>
              </a:rPr>
              <a:t>May 26th 2004: A historic peace agreement is signed, but the situation in Darfur remains unchanged and extremely critical.</a:t>
            </a:r>
            <a:br>
              <a:rPr lang="en-US" dirty="0">
                <a:solidFill>
                  <a:schemeClr val="accent4">
                    <a:lumMod val="40000"/>
                    <a:lumOff val="60000"/>
                  </a:schemeClr>
                </a:solidFill>
              </a:rPr>
            </a:br>
            <a:r>
              <a:rPr lang="en-US" dirty="0">
                <a:solidFill>
                  <a:schemeClr val="accent4">
                    <a:lumMod val="40000"/>
                    <a:lumOff val="60000"/>
                  </a:schemeClr>
                </a:solidFill>
              </a:rPr>
              <a:t>January 9th 2005 : In Nairobi the government and rebels signs the last parts of the peace treaty for Southern Sudan, but the peace agreement does not cover the Darfur region. More than 1.5 million people lost their homes since the conflict in Darfur broke out early 2003. </a:t>
            </a:r>
            <a:br>
              <a:rPr lang="en-US" dirty="0">
                <a:solidFill>
                  <a:schemeClr val="accent4">
                    <a:lumMod val="40000"/>
                    <a:lumOff val="60000"/>
                  </a:schemeClr>
                </a:solidFill>
              </a:rPr>
            </a:br>
            <a:r>
              <a:rPr lang="en-US" dirty="0">
                <a:solidFill>
                  <a:schemeClr val="accent4">
                    <a:lumMod val="40000"/>
                    <a:lumOff val="60000"/>
                  </a:schemeClr>
                </a:solidFill>
              </a:rPr>
              <a:t>March 15th 2005: UN Security Council sends 10,000 peace keeping soldiers to Southern Sudan. The </a:t>
            </a:r>
            <a:r>
              <a:rPr lang="en-US" dirty="0" err="1">
                <a:solidFill>
                  <a:schemeClr val="accent4">
                    <a:lumMod val="40000"/>
                    <a:lumOff val="60000"/>
                  </a:schemeClr>
                </a:solidFill>
              </a:rPr>
              <a:t>descision</a:t>
            </a:r>
            <a:r>
              <a:rPr lang="en-US" dirty="0">
                <a:solidFill>
                  <a:schemeClr val="accent4">
                    <a:lumMod val="40000"/>
                    <a:lumOff val="60000"/>
                  </a:schemeClr>
                </a:solidFill>
              </a:rPr>
              <a:t> does not cover Darfur. </a:t>
            </a:r>
            <a:br>
              <a:rPr lang="en-US" dirty="0">
                <a:solidFill>
                  <a:schemeClr val="accent4">
                    <a:lumMod val="40000"/>
                    <a:lumOff val="60000"/>
                  </a:schemeClr>
                </a:solidFill>
              </a:rPr>
            </a:br>
            <a:r>
              <a:rPr lang="en-US" dirty="0">
                <a:solidFill>
                  <a:schemeClr val="accent4">
                    <a:lumMod val="40000"/>
                    <a:lumOff val="60000"/>
                  </a:schemeClr>
                </a:solidFill>
              </a:rPr>
              <a:t>2007 July - UN Security Council </a:t>
            </a:r>
            <a:r>
              <a:rPr lang="en-US" dirty="0" err="1">
                <a:solidFill>
                  <a:schemeClr val="accent4">
                    <a:lumMod val="40000"/>
                    <a:lumOff val="60000"/>
                  </a:schemeClr>
                </a:solidFill>
              </a:rPr>
              <a:t>authorises</a:t>
            </a:r>
            <a:r>
              <a:rPr lang="en-US" dirty="0">
                <a:solidFill>
                  <a:schemeClr val="accent4">
                    <a:lumMod val="40000"/>
                    <a:lumOff val="60000"/>
                  </a:schemeClr>
                </a:solidFill>
              </a:rPr>
              <a:t> a 26,000-strong peace-keeping force for Darfur. </a:t>
            </a:r>
          </a:p>
          <a:p>
            <a:r>
              <a:rPr lang="en-US" dirty="0">
                <a:solidFill>
                  <a:schemeClr val="accent4">
                    <a:lumMod val="40000"/>
                    <a:lumOff val="60000"/>
                  </a:schemeClr>
                </a:solidFill>
              </a:rPr>
              <a:t>2008 Intense fighting breaks out between northern and southern forces in disputed oil-rich town of </a:t>
            </a:r>
            <a:r>
              <a:rPr lang="en-US" dirty="0" err="1">
                <a:solidFill>
                  <a:schemeClr val="accent4">
                    <a:lumMod val="40000"/>
                    <a:lumOff val="60000"/>
                  </a:schemeClr>
                </a:solidFill>
              </a:rPr>
              <a:t>Abyei</a:t>
            </a:r>
            <a:r>
              <a:rPr lang="en-US" dirty="0">
                <a:solidFill>
                  <a:schemeClr val="accent4">
                    <a:lumMod val="40000"/>
                    <a:lumOff val="60000"/>
                  </a:schemeClr>
                </a:solidFill>
              </a:rPr>
              <a:t>. </a:t>
            </a:r>
          </a:p>
          <a:p>
            <a:r>
              <a:rPr lang="en-US" dirty="0">
                <a:solidFill>
                  <a:schemeClr val="accent4">
                    <a:lumMod val="40000"/>
                    <a:lumOff val="60000"/>
                  </a:schemeClr>
                </a:solidFill>
              </a:rPr>
              <a:t>2009 December - Leaders of North and South reach deal on terms of referendum on independence due in South by 2011. </a:t>
            </a:r>
          </a:p>
          <a:p>
            <a:r>
              <a:rPr lang="en-US" dirty="0">
                <a:solidFill>
                  <a:schemeClr val="accent4">
                    <a:lumMod val="40000"/>
                    <a:lumOff val="60000"/>
                  </a:schemeClr>
                </a:solidFill>
              </a:rPr>
              <a:t>2010 International Criminal Court issues arrest warrant for President al-Bashir on charges of genocide.</a:t>
            </a:r>
          </a:p>
          <a:p>
            <a:r>
              <a:rPr lang="en-US" dirty="0">
                <a:solidFill>
                  <a:schemeClr val="accent4">
                    <a:lumMod val="40000"/>
                    <a:lumOff val="60000"/>
                  </a:schemeClr>
                </a:solidFill>
              </a:rPr>
              <a:t>2011 July - South Sudan gains independence.</a:t>
            </a:r>
          </a:p>
          <a:p>
            <a:r>
              <a:rPr lang="en-US" dirty="0">
                <a:solidFill>
                  <a:schemeClr val="accent4">
                    <a:lumMod val="40000"/>
                    <a:lumOff val="60000"/>
                  </a:schemeClr>
                </a:solidFill>
              </a:rPr>
              <a:t>2011 September - State of emergency declared in Blue Nile state, 100,000 said fleeing unrest. </a:t>
            </a:r>
          </a:p>
          <a:p>
            <a:r>
              <a:rPr lang="en-US" dirty="0">
                <a:solidFill>
                  <a:schemeClr val="accent4">
                    <a:lumMod val="40000"/>
                    <a:lumOff val="60000"/>
                  </a:schemeClr>
                </a:solidFill>
              </a:rPr>
              <a:t>2011 November - Sudan accused of bombing refugee camp in </a:t>
            </a:r>
            <a:r>
              <a:rPr lang="en-US" dirty="0" err="1">
                <a:solidFill>
                  <a:schemeClr val="accent4">
                    <a:lumMod val="40000"/>
                    <a:lumOff val="60000"/>
                  </a:schemeClr>
                </a:solidFill>
              </a:rPr>
              <a:t>Yida</a:t>
            </a:r>
            <a:r>
              <a:rPr lang="en-US" dirty="0">
                <a:solidFill>
                  <a:schemeClr val="accent4">
                    <a:lumMod val="40000"/>
                    <a:lumOff val="60000"/>
                  </a:schemeClr>
                </a:solidFill>
              </a:rPr>
              <a:t>, Unity State, South Sudan.</a:t>
            </a:r>
          </a:p>
          <a:p>
            <a:r>
              <a:rPr lang="en-US" dirty="0">
                <a:solidFill>
                  <a:schemeClr val="accent4">
                    <a:lumMod val="40000"/>
                    <a:lumOff val="60000"/>
                  </a:schemeClr>
                </a:solidFill>
              </a:rPr>
              <a:t>2012 August - 655,000 have been displaced by fighting in states bordering on South Sudan, the UN reports. </a:t>
            </a:r>
          </a:p>
          <a:p>
            <a:r>
              <a:rPr lang="en-US" dirty="0">
                <a:solidFill>
                  <a:schemeClr val="accent4">
                    <a:lumMod val="40000"/>
                    <a:lumOff val="60000"/>
                  </a:schemeClr>
                </a:solidFill>
              </a:rPr>
              <a:t>2014 December - The chief prosecutor of the International Criminal Court halts investigations into war crimes in Darfur for lack of support from the UN Security Council.</a:t>
            </a:r>
            <a:endParaRPr lang="en-US" dirty="0"/>
          </a:p>
          <a:p>
            <a:endParaRPr lang="en-US" dirty="0"/>
          </a:p>
        </p:txBody>
      </p:sp>
    </p:spTree>
    <p:extLst>
      <p:ext uri="{BB962C8B-B14F-4D97-AF65-F5344CB8AC3E}">
        <p14:creationId xmlns:p14="http://schemas.microsoft.com/office/powerpoint/2010/main" val="1837517332"/>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235</TotalTime>
  <Words>1097</Words>
  <Application>Microsoft Macintosh PowerPoint</Application>
  <PresentationFormat>On-screen Show (4:3)</PresentationFormat>
  <Paragraphs>126</Paragraphs>
  <Slides>20</Slides>
  <Notes>5</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Black</vt:lpstr>
      <vt:lpstr>Pastoralists </vt:lpstr>
      <vt:lpstr>PowerPoint Presentation</vt:lpstr>
      <vt:lpstr> </vt:lpstr>
      <vt:lpstr>Political context for fieldwork</vt:lpstr>
      <vt:lpstr>Mobility, ecology and subsistence</vt:lpstr>
      <vt:lpstr>Pastoralists: the value of cattle</vt:lpstr>
      <vt:lpstr>Marriage </vt:lpstr>
      <vt:lpstr>Social organisation</vt:lpstr>
      <vt:lpstr>Segmentary Lineage theory </vt:lpstr>
      <vt:lpstr>Hutchinson (1996) </vt:lpstr>
      <vt:lpstr>Money, paper and guns</vt:lpstr>
      <vt:lpstr>Cattle-ification of cash</vt:lpstr>
      <vt:lpstr>Giriama</vt:lpstr>
      <vt:lpstr>Fu ha mwenga – we are together</vt:lpstr>
      <vt:lpstr>Clans, families, names, security</vt:lpstr>
      <vt:lpstr>What is brideprice or bridewealth?</vt:lpstr>
      <vt:lpstr>Marriage </vt:lpstr>
      <vt:lpstr>Brideprice/wealth v Dowry</vt:lpstr>
      <vt:lpstr>References </vt:lpstr>
      <vt:lpstr>Overview of current conflict in Sudan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Nuer</dc:title>
  <dc:creator>Luci Attala</dc:creator>
  <cp:lastModifiedBy>Luci Attala</cp:lastModifiedBy>
  <cp:revision>18</cp:revision>
  <dcterms:created xsi:type="dcterms:W3CDTF">2016-12-01T15:09:00Z</dcterms:created>
  <dcterms:modified xsi:type="dcterms:W3CDTF">2017-12-07T21:36:42Z</dcterms:modified>
</cp:coreProperties>
</file>