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73" r:id="rId2"/>
    <p:sldId id="274" r:id="rId3"/>
    <p:sldId id="275" r:id="rId4"/>
    <p:sldId id="276" r:id="rId5"/>
    <p:sldId id="277" r:id="rId6"/>
    <p:sldId id="260" r:id="rId7"/>
    <p:sldId id="279" r:id="rId8"/>
    <p:sldId id="281" r:id="rId9"/>
    <p:sldId id="283" r:id="rId10"/>
    <p:sldId id="280" r:id="rId11"/>
    <p:sldId id="263" r:id="rId12"/>
    <p:sldId id="284" r:id="rId13"/>
    <p:sldId id="28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A266ED-C060-1341-9AD6-9A89A430417E}" type="doc">
      <dgm:prSet loTypeId="urn:microsoft.com/office/officeart/2005/8/layout/list1" loCatId="list" qsTypeId="urn:microsoft.com/office/officeart/2005/8/quickstyle/3d1" qsCatId="3D" csTypeId="urn:microsoft.com/office/officeart/2005/8/colors/accent0_1" csCatId="mainScheme" phldr="1"/>
      <dgm:spPr/>
      <dgm:t>
        <a:bodyPr/>
        <a:lstStyle/>
        <a:p>
          <a:endParaRPr lang="en-GB"/>
        </a:p>
      </dgm:t>
    </dgm:pt>
    <dgm:pt modelId="{55B835BB-1593-CD4C-BD73-B583406D1BF2}">
      <dgm:prSet/>
      <dgm:spPr>
        <a:solidFill>
          <a:srgbClr val="92D050"/>
        </a:solidFill>
      </dgm:spPr>
      <dgm:t>
        <a:bodyPr/>
        <a:lstStyle/>
        <a:p>
          <a:r>
            <a:rPr lang="en-GB"/>
            <a:t>Short-term therapy</a:t>
          </a:r>
        </a:p>
      </dgm:t>
    </dgm:pt>
    <dgm:pt modelId="{7561A669-46F6-ED45-8770-D6A2BEBF2FBF}" type="parTrans" cxnId="{F850D78C-E0A1-4147-9AC6-3CA7935BC2F4}">
      <dgm:prSet/>
      <dgm:spPr/>
      <dgm:t>
        <a:bodyPr/>
        <a:lstStyle/>
        <a:p>
          <a:endParaRPr lang="en-GB"/>
        </a:p>
      </dgm:t>
    </dgm:pt>
    <dgm:pt modelId="{3302C65A-D676-B040-9377-CA8CBA6FD724}" type="sibTrans" cxnId="{F850D78C-E0A1-4147-9AC6-3CA7935BC2F4}">
      <dgm:prSet/>
      <dgm:spPr/>
      <dgm:t>
        <a:bodyPr/>
        <a:lstStyle/>
        <a:p>
          <a:endParaRPr lang="en-GB"/>
        </a:p>
      </dgm:t>
    </dgm:pt>
    <dgm:pt modelId="{8DD9CEA6-EE86-8F42-8458-623D85263B2D}">
      <dgm:prSet/>
      <dgm:spPr>
        <a:solidFill>
          <a:srgbClr val="92D050"/>
        </a:solidFill>
      </dgm:spPr>
      <dgm:t>
        <a:bodyPr/>
        <a:lstStyle/>
        <a:p>
          <a:r>
            <a:rPr lang="en-GB"/>
            <a:t>Effective</a:t>
          </a:r>
        </a:p>
      </dgm:t>
    </dgm:pt>
    <dgm:pt modelId="{BEBE93D3-7ABC-CC45-910B-8A72DB553A12}" type="parTrans" cxnId="{A92346E2-9FE8-BC47-BD42-057A0D738AA9}">
      <dgm:prSet/>
      <dgm:spPr/>
      <dgm:t>
        <a:bodyPr/>
        <a:lstStyle/>
        <a:p>
          <a:endParaRPr lang="en-GB"/>
        </a:p>
      </dgm:t>
    </dgm:pt>
    <dgm:pt modelId="{E5BDF67D-9C38-0648-AC61-0068C1DC1BD6}" type="sibTrans" cxnId="{A92346E2-9FE8-BC47-BD42-057A0D738AA9}">
      <dgm:prSet/>
      <dgm:spPr/>
      <dgm:t>
        <a:bodyPr/>
        <a:lstStyle/>
        <a:p>
          <a:endParaRPr lang="en-GB"/>
        </a:p>
      </dgm:t>
    </dgm:pt>
    <dgm:pt modelId="{065A1058-A942-7149-8E22-A65A554ACCA9}">
      <dgm:prSet/>
      <dgm:spPr>
        <a:solidFill>
          <a:srgbClr val="92D050"/>
        </a:solidFill>
      </dgm:spPr>
      <dgm:t>
        <a:bodyPr/>
        <a:lstStyle/>
        <a:p>
          <a:r>
            <a:rPr lang="en-GB"/>
            <a:t>Provides quick relief</a:t>
          </a:r>
        </a:p>
      </dgm:t>
    </dgm:pt>
    <dgm:pt modelId="{35E63CC3-8C05-5A42-89FA-CEC1E51C59C0}" type="parTrans" cxnId="{732B3907-205C-6F42-8527-11FD4D418CCC}">
      <dgm:prSet/>
      <dgm:spPr/>
      <dgm:t>
        <a:bodyPr/>
        <a:lstStyle/>
        <a:p>
          <a:endParaRPr lang="en-GB"/>
        </a:p>
      </dgm:t>
    </dgm:pt>
    <dgm:pt modelId="{98DC7579-F266-6449-847E-C59E7C3932D4}" type="sibTrans" cxnId="{732B3907-205C-6F42-8527-11FD4D418CCC}">
      <dgm:prSet/>
      <dgm:spPr/>
      <dgm:t>
        <a:bodyPr/>
        <a:lstStyle/>
        <a:p>
          <a:endParaRPr lang="en-GB"/>
        </a:p>
      </dgm:t>
    </dgm:pt>
    <dgm:pt modelId="{96BFC7A8-3FD2-DE43-A3B3-A05971A218CB}">
      <dgm:prSet/>
      <dgm:spPr>
        <a:solidFill>
          <a:srgbClr val="92D050"/>
        </a:solidFill>
      </dgm:spPr>
      <dgm:t>
        <a:bodyPr/>
        <a:lstStyle/>
        <a:p>
          <a:r>
            <a:rPr lang="en-GB"/>
            <a:t>Empowers Clients</a:t>
          </a:r>
        </a:p>
      </dgm:t>
    </dgm:pt>
    <dgm:pt modelId="{707762B0-49B9-B04E-B04A-824FF584889F}" type="parTrans" cxnId="{BD0B9380-654C-1040-AB4C-70BFF7CDEF69}">
      <dgm:prSet/>
      <dgm:spPr/>
      <dgm:t>
        <a:bodyPr/>
        <a:lstStyle/>
        <a:p>
          <a:endParaRPr lang="en-GB"/>
        </a:p>
      </dgm:t>
    </dgm:pt>
    <dgm:pt modelId="{1838D07C-FB3E-1747-AAC4-64CDB65A36C5}" type="sibTrans" cxnId="{BD0B9380-654C-1040-AB4C-70BFF7CDEF69}">
      <dgm:prSet/>
      <dgm:spPr/>
      <dgm:t>
        <a:bodyPr/>
        <a:lstStyle/>
        <a:p>
          <a:endParaRPr lang="en-GB"/>
        </a:p>
      </dgm:t>
    </dgm:pt>
    <dgm:pt modelId="{73B603A5-C40A-8045-8109-326FB3BF7199}">
      <dgm:prSet/>
      <dgm:spPr>
        <a:solidFill>
          <a:srgbClr val="92D050"/>
        </a:solidFill>
      </dgm:spPr>
      <dgm:t>
        <a:bodyPr/>
        <a:lstStyle/>
        <a:p>
          <a:r>
            <a:rPr lang="en-GB"/>
            <a:t>Lots of research</a:t>
          </a:r>
        </a:p>
      </dgm:t>
    </dgm:pt>
    <dgm:pt modelId="{81ED3119-EB15-794C-B915-60E7A5556A2F}" type="parTrans" cxnId="{17F95258-9219-A345-B0A4-80C334D8698B}">
      <dgm:prSet/>
      <dgm:spPr/>
      <dgm:t>
        <a:bodyPr/>
        <a:lstStyle/>
        <a:p>
          <a:endParaRPr lang="en-GB"/>
        </a:p>
      </dgm:t>
    </dgm:pt>
    <dgm:pt modelId="{F111E27F-5A6D-F244-A406-3F2DEDAFC554}" type="sibTrans" cxnId="{17F95258-9219-A345-B0A4-80C334D8698B}">
      <dgm:prSet/>
      <dgm:spPr/>
      <dgm:t>
        <a:bodyPr/>
        <a:lstStyle/>
        <a:p>
          <a:endParaRPr lang="en-GB"/>
        </a:p>
      </dgm:t>
    </dgm:pt>
    <dgm:pt modelId="{73A5A2F2-D6C7-E34F-A90E-642C66E30945}" type="pres">
      <dgm:prSet presAssocID="{4DA266ED-C060-1341-9AD6-9A89A430417E}" presName="linear" presStyleCnt="0">
        <dgm:presLayoutVars>
          <dgm:dir/>
          <dgm:animLvl val="lvl"/>
          <dgm:resizeHandles val="exact"/>
        </dgm:presLayoutVars>
      </dgm:prSet>
      <dgm:spPr/>
    </dgm:pt>
    <dgm:pt modelId="{9CAB319D-650B-7E4D-919B-2DC763B719CB}" type="pres">
      <dgm:prSet presAssocID="{55B835BB-1593-CD4C-BD73-B583406D1BF2}" presName="parentLin" presStyleCnt="0"/>
      <dgm:spPr/>
    </dgm:pt>
    <dgm:pt modelId="{D02D368E-EFBA-524A-9D5B-1419A59ADEC9}" type="pres">
      <dgm:prSet presAssocID="{55B835BB-1593-CD4C-BD73-B583406D1BF2}" presName="parentLeftMargin" presStyleLbl="node1" presStyleIdx="0" presStyleCnt="5"/>
      <dgm:spPr/>
    </dgm:pt>
    <dgm:pt modelId="{99C9554F-62F6-D44B-82EA-66B43AA02136}" type="pres">
      <dgm:prSet presAssocID="{55B835BB-1593-CD4C-BD73-B583406D1BF2}" presName="parentText" presStyleLbl="node1" presStyleIdx="0" presStyleCnt="5">
        <dgm:presLayoutVars>
          <dgm:chMax val="0"/>
          <dgm:bulletEnabled val="1"/>
        </dgm:presLayoutVars>
      </dgm:prSet>
      <dgm:spPr/>
    </dgm:pt>
    <dgm:pt modelId="{592A9E01-D9BE-F741-B6AF-8487434F9AA4}" type="pres">
      <dgm:prSet presAssocID="{55B835BB-1593-CD4C-BD73-B583406D1BF2}" presName="negativeSpace" presStyleCnt="0"/>
      <dgm:spPr/>
    </dgm:pt>
    <dgm:pt modelId="{29A6508D-473D-8C48-8DCB-8545A911FED0}" type="pres">
      <dgm:prSet presAssocID="{55B835BB-1593-CD4C-BD73-B583406D1BF2}" presName="childText" presStyleLbl="conFgAcc1" presStyleIdx="0" presStyleCnt="5">
        <dgm:presLayoutVars>
          <dgm:bulletEnabled val="1"/>
        </dgm:presLayoutVars>
      </dgm:prSet>
      <dgm:spPr/>
    </dgm:pt>
    <dgm:pt modelId="{847C57A9-143C-F744-BF76-89B834F5385E}" type="pres">
      <dgm:prSet presAssocID="{3302C65A-D676-B040-9377-CA8CBA6FD724}" presName="spaceBetweenRectangles" presStyleCnt="0"/>
      <dgm:spPr/>
    </dgm:pt>
    <dgm:pt modelId="{CCF82557-1594-7141-9A7B-C3B85EFDADDC}" type="pres">
      <dgm:prSet presAssocID="{8DD9CEA6-EE86-8F42-8458-623D85263B2D}" presName="parentLin" presStyleCnt="0"/>
      <dgm:spPr/>
    </dgm:pt>
    <dgm:pt modelId="{0441C3F3-A3D8-BB4E-9C23-A157F5E2F301}" type="pres">
      <dgm:prSet presAssocID="{8DD9CEA6-EE86-8F42-8458-623D85263B2D}" presName="parentLeftMargin" presStyleLbl="node1" presStyleIdx="0" presStyleCnt="5"/>
      <dgm:spPr/>
    </dgm:pt>
    <dgm:pt modelId="{DD325655-BDA1-DE4A-93B2-CE6C7DF4FB72}" type="pres">
      <dgm:prSet presAssocID="{8DD9CEA6-EE86-8F42-8458-623D85263B2D}" presName="parentText" presStyleLbl="node1" presStyleIdx="1" presStyleCnt="5">
        <dgm:presLayoutVars>
          <dgm:chMax val="0"/>
          <dgm:bulletEnabled val="1"/>
        </dgm:presLayoutVars>
      </dgm:prSet>
      <dgm:spPr/>
    </dgm:pt>
    <dgm:pt modelId="{935035D9-9BE5-8844-9072-1DF24661043F}" type="pres">
      <dgm:prSet presAssocID="{8DD9CEA6-EE86-8F42-8458-623D85263B2D}" presName="negativeSpace" presStyleCnt="0"/>
      <dgm:spPr/>
    </dgm:pt>
    <dgm:pt modelId="{E0143787-220D-4146-9C02-997C21633B9B}" type="pres">
      <dgm:prSet presAssocID="{8DD9CEA6-EE86-8F42-8458-623D85263B2D}" presName="childText" presStyleLbl="conFgAcc1" presStyleIdx="1" presStyleCnt="5">
        <dgm:presLayoutVars>
          <dgm:bulletEnabled val="1"/>
        </dgm:presLayoutVars>
      </dgm:prSet>
      <dgm:spPr/>
    </dgm:pt>
    <dgm:pt modelId="{06C77913-BBF7-CD41-B4F3-0F7B27F9F133}" type="pres">
      <dgm:prSet presAssocID="{E5BDF67D-9C38-0648-AC61-0068C1DC1BD6}" presName="spaceBetweenRectangles" presStyleCnt="0"/>
      <dgm:spPr/>
    </dgm:pt>
    <dgm:pt modelId="{61FE3E07-5B96-7844-8EE0-3B4745C33E10}" type="pres">
      <dgm:prSet presAssocID="{065A1058-A942-7149-8E22-A65A554ACCA9}" presName="parentLin" presStyleCnt="0"/>
      <dgm:spPr/>
    </dgm:pt>
    <dgm:pt modelId="{CC349FAF-AD74-1C40-867A-5C0EC128351A}" type="pres">
      <dgm:prSet presAssocID="{065A1058-A942-7149-8E22-A65A554ACCA9}" presName="parentLeftMargin" presStyleLbl="node1" presStyleIdx="1" presStyleCnt="5"/>
      <dgm:spPr/>
    </dgm:pt>
    <dgm:pt modelId="{A9336BA0-6713-B544-9772-A77EEC33564A}" type="pres">
      <dgm:prSet presAssocID="{065A1058-A942-7149-8E22-A65A554ACCA9}" presName="parentText" presStyleLbl="node1" presStyleIdx="2" presStyleCnt="5">
        <dgm:presLayoutVars>
          <dgm:chMax val="0"/>
          <dgm:bulletEnabled val="1"/>
        </dgm:presLayoutVars>
      </dgm:prSet>
      <dgm:spPr/>
    </dgm:pt>
    <dgm:pt modelId="{65F28E39-FEA8-4D46-B458-5EC5A3413063}" type="pres">
      <dgm:prSet presAssocID="{065A1058-A942-7149-8E22-A65A554ACCA9}" presName="negativeSpace" presStyleCnt="0"/>
      <dgm:spPr/>
    </dgm:pt>
    <dgm:pt modelId="{0D7F49EF-9417-8249-89D8-6DC2C359717B}" type="pres">
      <dgm:prSet presAssocID="{065A1058-A942-7149-8E22-A65A554ACCA9}" presName="childText" presStyleLbl="conFgAcc1" presStyleIdx="2" presStyleCnt="5">
        <dgm:presLayoutVars>
          <dgm:bulletEnabled val="1"/>
        </dgm:presLayoutVars>
      </dgm:prSet>
      <dgm:spPr/>
    </dgm:pt>
    <dgm:pt modelId="{A86BC02A-B55F-0B48-B54F-1553B08C2469}" type="pres">
      <dgm:prSet presAssocID="{98DC7579-F266-6449-847E-C59E7C3932D4}" presName="spaceBetweenRectangles" presStyleCnt="0"/>
      <dgm:spPr/>
    </dgm:pt>
    <dgm:pt modelId="{2DC158AA-6CE7-5148-AD11-D5D9B3909C9B}" type="pres">
      <dgm:prSet presAssocID="{96BFC7A8-3FD2-DE43-A3B3-A05971A218CB}" presName="parentLin" presStyleCnt="0"/>
      <dgm:spPr/>
    </dgm:pt>
    <dgm:pt modelId="{0E5AD01A-3AB1-C749-B96A-3AE9A3C61DAE}" type="pres">
      <dgm:prSet presAssocID="{96BFC7A8-3FD2-DE43-A3B3-A05971A218CB}" presName="parentLeftMargin" presStyleLbl="node1" presStyleIdx="2" presStyleCnt="5"/>
      <dgm:spPr/>
    </dgm:pt>
    <dgm:pt modelId="{A386C077-3F6F-2C43-95CA-5D02CBC9CE71}" type="pres">
      <dgm:prSet presAssocID="{96BFC7A8-3FD2-DE43-A3B3-A05971A218CB}" presName="parentText" presStyleLbl="node1" presStyleIdx="3" presStyleCnt="5">
        <dgm:presLayoutVars>
          <dgm:chMax val="0"/>
          <dgm:bulletEnabled val="1"/>
        </dgm:presLayoutVars>
      </dgm:prSet>
      <dgm:spPr/>
    </dgm:pt>
    <dgm:pt modelId="{13355F29-8EE4-694C-8621-D761C484BF4A}" type="pres">
      <dgm:prSet presAssocID="{96BFC7A8-3FD2-DE43-A3B3-A05971A218CB}" presName="negativeSpace" presStyleCnt="0"/>
      <dgm:spPr/>
    </dgm:pt>
    <dgm:pt modelId="{87E83D6C-2A99-D842-826A-51DC4F141DF3}" type="pres">
      <dgm:prSet presAssocID="{96BFC7A8-3FD2-DE43-A3B3-A05971A218CB}" presName="childText" presStyleLbl="conFgAcc1" presStyleIdx="3" presStyleCnt="5">
        <dgm:presLayoutVars>
          <dgm:bulletEnabled val="1"/>
        </dgm:presLayoutVars>
      </dgm:prSet>
      <dgm:spPr/>
    </dgm:pt>
    <dgm:pt modelId="{18BFF832-E256-2A47-83D3-7E0E1798C601}" type="pres">
      <dgm:prSet presAssocID="{1838D07C-FB3E-1747-AAC4-64CDB65A36C5}" presName="spaceBetweenRectangles" presStyleCnt="0"/>
      <dgm:spPr/>
    </dgm:pt>
    <dgm:pt modelId="{E2E7EDF5-571D-C743-B4BF-DA79C4F4FFDE}" type="pres">
      <dgm:prSet presAssocID="{73B603A5-C40A-8045-8109-326FB3BF7199}" presName="parentLin" presStyleCnt="0"/>
      <dgm:spPr/>
    </dgm:pt>
    <dgm:pt modelId="{807801FD-5B66-C44B-8BD3-0CEB3862B0AA}" type="pres">
      <dgm:prSet presAssocID="{73B603A5-C40A-8045-8109-326FB3BF7199}" presName="parentLeftMargin" presStyleLbl="node1" presStyleIdx="3" presStyleCnt="5"/>
      <dgm:spPr/>
    </dgm:pt>
    <dgm:pt modelId="{6CF0E3D8-E857-B54F-B368-ADFA304A5B5B}" type="pres">
      <dgm:prSet presAssocID="{73B603A5-C40A-8045-8109-326FB3BF7199}" presName="parentText" presStyleLbl="node1" presStyleIdx="4" presStyleCnt="5">
        <dgm:presLayoutVars>
          <dgm:chMax val="0"/>
          <dgm:bulletEnabled val="1"/>
        </dgm:presLayoutVars>
      </dgm:prSet>
      <dgm:spPr/>
    </dgm:pt>
    <dgm:pt modelId="{BB230E37-6D09-7841-B90E-8342DCDEF2F3}" type="pres">
      <dgm:prSet presAssocID="{73B603A5-C40A-8045-8109-326FB3BF7199}" presName="negativeSpace" presStyleCnt="0"/>
      <dgm:spPr/>
    </dgm:pt>
    <dgm:pt modelId="{E55776C1-E1FA-9841-A73C-321CB97028B9}" type="pres">
      <dgm:prSet presAssocID="{73B603A5-C40A-8045-8109-326FB3BF7199}" presName="childText" presStyleLbl="conFgAcc1" presStyleIdx="4" presStyleCnt="5">
        <dgm:presLayoutVars>
          <dgm:bulletEnabled val="1"/>
        </dgm:presLayoutVars>
      </dgm:prSet>
      <dgm:spPr/>
    </dgm:pt>
  </dgm:ptLst>
  <dgm:cxnLst>
    <dgm:cxn modelId="{1D3F1905-D843-9E4A-B098-2F3415E1359C}" type="presOf" srcId="{065A1058-A942-7149-8E22-A65A554ACCA9}" destId="{CC349FAF-AD74-1C40-867A-5C0EC128351A}" srcOrd="0" destOrd="0" presId="urn:microsoft.com/office/officeart/2005/8/layout/list1"/>
    <dgm:cxn modelId="{732B3907-205C-6F42-8527-11FD4D418CCC}" srcId="{4DA266ED-C060-1341-9AD6-9A89A430417E}" destId="{065A1058-A942-7149-8E22-A65A554ACCA9}" srcOrd="2" destOrd="0" parTransId="{35E63CC3-8C05-5A42-89FA-CEC1E51C59C0}" sibTransId="{98DC7579-F266-6449-847E-C59E7C3932D4}"/>
    <dgm:cxn modelId="{F71F993F-1950-674D-8351-8F93C9A142FD}" type="presOf" srcId="{96BFC7A8-3FD2-DE43-A3B3-A05971A218CB}" destId="{A386C077-3F6F-2C43-95CA-5D02CBC9CE71}" srcOrd="1" destOrd="0" presId="urn:microsoft.com/office/officeart/2005/8/layout/list1"/>
    <dgm:cxn modelId="{B9C00D4A-A07F-304C-A0BF-7CDBDD3BCC4E}" type="presOf" srcId="{96BFC7A8-3FD2-DE43-A3B3-A05971A218CB}" destId="{0E5AD01A-3AB1-C749-B96A-3AE9A3C61DAE}" srcOrd="0" destOrd="0" presId="urn:microsoft.com/office/officeart/2005/8/layout/list1"/>
    <dgm:cxn modelId="{17F95258-9219-A345-B0A4-80C334D8698B}" srcId="{4DA266ED-C060-1341-9AD6-9A89A430417E}" destId="{73B603A5-C40A-8045-8109-326FB3BF7199}" srcOrd="4" destOrd="0" parTransId="{81ED3119-EB15-794C-B915-60E7A5556A2F}" sibTransId="{F111E27F-5A6D-F244-A406-3F2DEDAFC554}"/>
    <dgm:cxn modelId="{AF13467D-134A-7144-A256-238D943852BB}" type="presOf" srcId="{4DA266ED-C060-1341-9AD6-9A89A430417E}" destId="{73A5A2F2-D6C7-E34F-A90E-642C66E30945}" srcOrd="0" destOrd="0" presId="urn:microsoft.com/office/officeart/2005/8/layout/list1"/>
    <dgm:cxn modelId="{BD0B9380-654C-1040-AB4C-70BFF7CDEF69}" srcId="{4DA266ED-C060-1341-9AD6-9A89A430417E}" destId="{96BFC7A8-3FD2-DE43-A3B3-A05971A218CB}" srcOrd="3" destOrd="0" parTransId="{707762B0-49B9-B04E-B04A-824FF584889F}" sibTransId="{1838D07C-FB3E-1747-AAC4-64CDB65A36C5}"/>
    <dgm:cxn modelId="{D48A8B87-FABE-5145-BAB0-C7340CF8B90B}" type="presOf" srcId="{73B603A5-C40A-8045-8109-326FB3BF7199}" destId="{6CF0E3D8-E857-B54F-B368-ADFA304A5B5B}" srcOrd="1" destOrd="0" presId="urn:microsoft.com/office/officeart/2005/8/layout/list1"/>
    <dgm:cxn modelId="{F850D78C-E0A1-4147-9AC6-3CA7935BC2F4}" srcId="{4DA266ED-C060-1341-9AD6-9A89A430417E}" destId="{55B835BB-1593-CD4C-BD73-B583406D1BF2}" srcOrd="0" destOrd="0" parTransId="{7561A669-46F6-ED45-8770-D6A2BEBF2FBF}" sibTransId="{3302C65A-D676-B040-9377-CA8CBA6FD724}"/>
    <dgm:cxn modelId="{5D66BFA7-2EFE-964F-91A9-1039D8382328}" type="presOf" srcId="{55B835BB-1593-CD4C-BD73-B583406D1BF2}" destId="{D02D368E-EFBA-524A-9D5B-1419A59ADEC9}" srcOrd="0" destOrd="0" presId="urn:microsoft.com/office/officeart/2005/8/layout/list1"/>
    <dgm:cxn modelId="{37F17ABC-83D2-684F-8DBE-8D461E654338}" type="presOf" srcId="{73B603A5-C40A-8045-8109-326FB3BF7199}" destId="{807801FD-5B66-C44B-8BD3-0CEB3862B0AA}" srcOrd="0" destOrd="0" presId="urn:microsoft.com/office/officeart/2005/8/layout/list1"/>
    <dgm:cxn modelId="{756C1DD2-0035-EC4C-A5CD-1950D70221C2}" type="presOf" srcId="{55B835BB-1593-CD4C-BD73-B583406D1BF2}" destId="{99C9554F-62F6-D44B-82EA-66B43AA02136}" srcOrd="1" destOrd="0" presId="urn:microsoft.com/office/officeart/2005/8/layout/list1"/>
    <dgm:cxn modelId="{F7AFC6D6-FDC2-4B4A-9AF7-EAC4625964C0}" type="presOf" srcId="{8DD9CEA6-EE86-8F42-8458-623D85263B2D}" destId="{DD325655-BDA1-DE4A-93B2-CE6C7DF4FB72}" srcOrd="1" destOrd="0" presId="urn:microsoft.com/office/officeart/2005/8/layout/list1"/>
    <dgm:cxn modelId="{214122D9-2FBC-1644-A5E3-F557BA2FF97A}" type="presOf" srcId="{8DD9CEA6-EE86-8F42-8458-623D85263B2D}" destId="{0441C3F3-A3D8-BB4E-9C23-A157F5E2F301}" srcOrd="0" destOrd="0" presId="urn:microsoft.com/office/officeart/2005/8/layout/list1"/>
    <dgm:cxn modelId="{76AB0ADE-330A-F244-B882-41ADA5DFA652}" type="presOf" srcId="{065A1058-A942-7149-8E22-A65A554ACCA9}" destId="{A9336BA0-6713-B544-9772-A77EEC33564A}" srcOrd="1" destOrd="0" presId="urn:microsoft.com/office/officeart/2005/8/layout/list1"/>
    <dgm:cxn modelId="{A92346E2-9FE8-BC47-BD42-057A0D738AA9}" srcId="{4DA266ED-C060-1341-9AD6-9A89A430417E}" destId="{8DD9CEA6-EE86-8F42-8458-623D85263B2D}" srcOrd="1" destOrd="0" parTransId="{BEBE93D3-7ABC-CC45-910B-8A72DB553A12}" sibTransId="{E5BDF67D-9C38-0648-AC61-0068C1DC1BD6}"/>
    <dgm:cxn modelId="{2AC4402D-CAE1-5344-91B0-02655407F526}" type="presParOf" srcId="{73A5A2F2-D6C7-E34F-A90E-642C66E30945}" destId="{9CAB319D-650B-7E4D-919B-2DC763B719CB}" srcOrd="0" destOrd="0" presId="urn:microsoft.com/office/officeart/2005/8/layout/list1"/>
    <dgm:cxn modelId="{4A355889-0AF9-D14D-B21E-7C1128FC7B2E}" type="presParOf" srcId="{9CAB319D-650B-7E4D-919B-2DC763B719CB}" destId="{D02D368E-EFBA-524A-9D5B-1419A59ADEC9}" srcOrd="0" destOrd="0" presId="urn:microsoft.com/office/officeart/2005/8/layout/list1"/>
    <dgm:cxn modelId="{A9CE3EE3-47BF-0D4A-9AA8-2A02983515B0}" type="presParOf" srcId="{9CAB319D-650B-7E4D-919B-2DC763B719CB}" destId="{99C9554F-62F6-D44B-82EA-66B43AA02136}" srcOrd="1" destOrd="0" presId="urn:microsoft.com/office/officeart/2005/8/layout/list1"/>
    <dgm:cxn modelId="{D0506734-0C94-3E43-8016-D2951F6B085A}" type="presParOf" srcId="{73A5A2F2-D6C7-E34F-A90E-642C66E30945}" destId="{592A9E01-D9BE-F741-B6AF-8487434F9AA4}" srcOrd="1" destOrd="0" presId="urn:microsoft.com/office/officeart/2005/8/layout/list1"/>
    <dgm:cxn modelId="{09687A55-9623-DB4B-A270-9D795CA5629C}" type="presParOf" srcId="{73A5A2F2-D6C7-E34F-A90E-642C66E30945}" destId="{29A6508D-473D-8C48-8DCB-8545A911FED0}" srcOrd="2" destOrd="0" presId="urn:microsoft.com/office/officeart/2005/8/layout/list1"/>
    <dgm:cxn modelId="{C9983CE2-964C-0949-80BD-61D7B5C8E84C}" type="presParOf" srcId="{73A5A2F2-D6C7-E34F-A90E-642C66E30945}" destId="{847C57A9-143C-F744-BF76-89B834F5385E}" srcOrd="3" destOrd="0" presId="urn:microsoft.com/office/officeart/2005/8/layout/list1"/>
    <dgm:cxn modelId="{51C658C7-8C7E-4B47-B6CC-CFA87068CE6E}" type="presParOf" srcId="{73A5A2F2-D6C7-E34F-A90E-642C66E30945}" destId="{CCF82557-1594-7141-9A7B-C3B85EFDADDC}" srcOrd="4" destOrd="0" presId="urn:microsoft.com/office/officeart/2005/8/layout/list1"/>
    <dgm:cxn modelId="{316A8EE6-AB47-8F48-A133-811AD2F44DE6}" type="presParOf" srcId="{CCF82557-1594-7141-9A7B-C3B85EFDADDC}" destId="{0441C3F3-A3D8-BB4E-9C23-A157F5E2F301}" srcOrd="0" destOrd="0" presId="urn:microsoft.com/office/officeart/2005/8/layout/list1"/>
    <dgm:cxn modelId="{BC4EA61F-3835-0D4E-B713-E46E086FE4AA}" type="presParOf" srcId="{CCF82557-1594-7141-9A7B-C3B85EFDADDC}" destId="{DD325655-BDA1-DE4A-93B2-CE6C7DF4FB72}" srcOrd="1" destOrd="0" presId="urn:microsoft.com/office/officeart/2005/8/layout/list1"/>
    <dgm:cxn modelId="{A54DA33E-C07E-374D-88CB-98FE5B39F597}" type="presParOf" srcId="{73A5A2F2-D6C7-E34F-A90E-642C66E30945}" destId="{935035D9-9BE5-8844-9072-1DF24661043F}" srcOrd="5" destOrd="0" presId="urn:microsoft.com/office/officeart/2005/8/layout/list1"/>
    <dgm:cxn modelId="{6C7820CA-78CC-9F43-877E-C7512FC0255A}" type="presParOf" srcId="{73A5A2F2-D6C7-E34F-A90E-642C66E30945}" destId="{E0143787-220D-4146-9C02-997C21633B9B}" srcOrd="6" destOrd="0" presId="urn:microsoft.com/office/officeart/2005/8/layout/list1"/>
    <dgm:cxn modelId="{EA5CCDE5-5057-9543-B040-24F0E383A5F8}" type="presParOf" srcId="{73A5A2F2-D6C7-E34F-A90E-642C66E30945}" destId="{06C77913-BBF7-CD41-B4F3-0F7B27F9F133}" srcOrd="7" destOrd="0" presId="urn:microsoft.com/office/officeart/2005/8/layout/list1"/>
    <dgm:cxn modelId="{6294FFC0-FD87-244C-B1C4-41A8664E19C3}" type="presParOf" srcId="{73A5A2F2-D6C7-E34F-A90E-642C66E30945}" destId="{61FE3E07-5B96-7844-8EE0-3B4745C33E10}" srcOrd="8" destOrd="0" presId="urn:microsoft.com/office/officeart/2005/8/layout/list1"/>
    <dgm:cxn modelId="{D75C459A-1DB9-9344-BB25-BACD4DF7C554}" type="presParOf" srcId="{61FE3E07-5B96-7844-8EE0-3B4745C33E10}" destId="{CC349FAF-AD74-1C40-867A-5C0EC128351A}" srcOrd="0" destOrd="0" presId="urn:microsoft.com/office/officeart/2005/8/layout/list1"/>
    <dgm:cxn modelId="{3E953D77-14C8-EF4B-962C-79E06C1894C6}" type="presParOf" srcId="{61FE3E07-5B96-7844-8EE0-3B4745C33E10}" destId="{A9336BA0-6713-B544-9772-A77EEC33564A}" srcOrd="1" destOrd="0" presId="urn:microsoft.com/office/officeart/2005/8/layout/list1"/>
    <dgm:cxn modelId="{70EC3933-AD09-5D44-AB28-16019B0BC4BE}" type="presParOf" srcId="{73A5A2F2-D6C7-E34F-A90E-642C66E30945}" destId="{65F28E39-FEA8-4D46-B458-5EC5A3413063}" srcOrd="9" destOrd="0" presId="urn:microsoft.com/office/officeart/2005/8/layout/list1"/>
    <dgm:cxn modelId="{5D1B873D-5B63-274B-8E67-EE083B0C7025}" type="presParOf" srcId="{73A5A2F2-D6C7-E34F-A90E-642C66E30945}" destId="{0D7F49EF-9417-8249-89D8-6DC2C359717B}" srcOrd="10" destOrd="0" presId="urn:microsoft.com/office/officeart/2005/8/layout/list1"/>
    <dgm:cxn modelId="{A2067CB2-2982-0B4E-B847-8BA0B28B599F}" type="presParOf" srcId="{73A5A2F2-D6C7-E34F-A90E-642C66E30945}" destId="{A86BC02A-B55F-0B48-B54F-1553B08C2469}" srcOrd="11" destOrd="0" presId="urn:microsoft.com/office/officeart/2005/8/layout/list1"/>
    <dgm:cxn modelId="{7F7EB767-D377-764E-A591-92657A921051}" type="presParOf" srcId="{73A5A2F2-D6C7-E34F-A90E-642C66E30945}" destId="{2DC158AA-6CE7-5148-AD11-D5D9B3909C9B}" srcOrd="12" destOrd="0" presId="urn:microsoft.com/office/officeart/2005/8/layout/list1"/>
    <dgm:cxn modelId="{257D8F83-FB2D-414E-8199-F775C69E85DE}" type="presParOf" srcId="{2DC158AA-6CE7-5148-AD11-D5D9B3909C9B}" destId="{0E5AD01A-3AB1-C749-B96A-3AE9A3C61DAE}" srcOrd="0" destOrd="0" presId="urn:microsoft.com/office/officeart/2005/8/layout/list1"/>
    <dgm:cxn modelId="{5836A22E-9B97-8947-8DA6-1430477AAF19}" type="presParOf" srcId="{2DC158AA-6CE7-5148-AD11-D5D9B3909C9B}" destId="{A386C077-3F6F-2C43-95CA-5D02CBC9CE71}" srcOrd="1" destOrd="0" presId="urn:microsoft.com/office/officeart/2005/8/layout/list1"/>
    <dgm:cxn modelId="{89679959-659B-7140-BB38-7FE275D65235}" type="presParOf" srcId="{73A5A2F2-D6C7-E34F-A90E-642C66E30945}" destId="{13355F29-8EE4-694C-8621-D761C484BF4A}" srcOrd="13" destOrd="0" presId="urn:microsoft.com/office/officeart/2005/8/layout/list1"/>
    <dgm:cxn modelId="{EE2E607D-5DAB-8D4C-9A6F-23E5F255356F}" type="presParOf" srcId="{73A5A2F2-D6C7-E34F-A90E-642C66E30945}" destId="{87E83D6C-2A99-D842-826A-51DC4F141DF3}" srcOrd="14" destOrd="0" presId="urn:microsoft.com/office/officeart/2005/8/layout/list1"/>
    <dgm:cxn modelId="{0E0DC186-2D35-A945-A7F1-98CB1AC7FE41}" type="presParOf" srcId="{73A5A2F2-D6C7-E34F-A90E-642C66E30945}" destId="{18BFF832-E256-2A47-83D3-7E0E1798C601}" srcOrd="15" destOrd="0" presId="urn:microsoft.com/office/officeart/2005/8/layout/list1"/>
    <dgm:cxn modelId="{A30D19EF-D28E-3E43-976C-AE77579D0B4C}" type="presParOf" srcId="{73A5A2F2-D6C7-E34F-A90E-642C66E30945}" destId="{E2E7EDF5-571D-C743-B4BF-DA79C4F4FFDE}" srcOrd="16" destOrd="0" presId="urn:microsoft.com/office/officeart/2005/8/layout/list1"/>
    <dgm:cxn modelId="{0325213D-9722-9446-A520-582F3D5CC750}" type="presParOf" srcId="{E2E7EDF5-571D-C743-B4BF-DA79C4F4FFDE}" destId="{807801FD-5B66-C44B-8BD3-0CEB3862B0AA}" srcOrd="0" destOrd="0" presId="urn:microsoft.com/office/officeart/2005/8/layout/list1"/>
    <dgm:cxn modelId="{A3DFA89E-CFA0-C142-87CB-E15772916CEC}" type="presParOf" srcId="{E2E7EDF5-571D-C743-B4BF-DA79C4F4FFDE}" destId="{6CF0E3D8-E857-B54F-B368-ADFA304A5B5B}" srcOrd="1" destOrd="0" presId="urn:microsoft.com/office/officeart/2005/8/layout/list1"/>
    <dgm:cxn modelId="{6F0CCA98-863E-9649-9C8D-BE4A8CA73B8C}" type="presParOf" srcId="{73A5A2F2-D6C7-E34F-A90E-642C66E30945}" destId="{BB230E37-6D09-7841-B90E-8342DCDEF2F3}" srcOrd="17" destOrd="0" presId="urn:microsoft.com/office/officeart/2005/8/layout/list1"/>
    <dgm:cxn modelId="{AE736588-3552-684C-AD18-0376AB21EB17}" type="presParOf" srcId="{73A5A2F2-D6C7-E34F-A90E-642C66E30945}" destId="{E55776C1-E1FA-9841-A73C-321CB97028B9}" srcOrd="18"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4DA266ED-C060-1341-9AD6-9A89A430417E}" type="doc">
      <dgm:prSet loTypeId="urn:microsoft.com/office/officeart/2005/8/layout/list1" loCatId="list" qsTypeId="urn:microsoft.com/office/officeart/2005/8/quickstyle/3d1" qsCatId="3D" csTypeId="urn:microsoft.com/office/officeart/2005/8/colors/accent0_1" csCatId="mainScheme" phldr="1"/>
      <dgm:spPr/>
      <dgm:t>
        <a:bodyPr/>
        <a:lstStyle/>
        <a:p>
          <a:endParaRPr lang="en-GB"/>
        </a:p>
      </dgm:t>
    </dgm:pt>
    <dgm:pt modelId="{55B835BB-1593-CD4C-BD73-B583406D1BF2}">
      <dgm:prSet/>
      <dgm:spPr>
        <a:solidFill>
          <a:srgbClr val="FF0000"/>
        </a:solidFill>
      </dgm:spPr>
      <dgm:t>
        <a:bodyPr/>
        <a:lstStyle/>
        <a:p>
          <a:r>
            <a:rPr lang="en-GB"/>
            <a:t>Not suitable for complex issues</a:t>
          </a:r>
        </a:p>
      </dgm:t>
    </dgm:pt>
    <dgm:pt modelId="{7561A669-46F6-ED45-8770-D6A2BEBF2FBF}" type="parTrans" cxnId="{F850D78C-E0A1-4147-9AC6-3CA7935BC2F4}">
      <dgm:prSet/>
      <dgm:spPr/>
      <dgm:t>
        <a:bodyPr/>
        <a:lstStyle/>
        <a:p>
          <a:endParaRPr lang="en-GB"/>
        </a:p>
      </dgm:t>
    </dgm:pt>
    <dgm:pt modelId="{3302C65A-D676-B040-9377-CA8CBA6FD724}" type="sibTrans" cxnId="{F850D78C-E0A1-4147-9AC6-3CA7935BC2F4}">
      <dgm:prSet/>
      <dgm:spPr/>
      <dgm:t>
        <a:bodyPr/>
        <a:lstStyle/>
        <a:p>
          <a:endParaRPr lang="en-GB"/>
        </a:p>
      </dgm:t>
    </dgm:pt>
    <dgm:pt modelId="{8DD9CEA6-EE86-8F42-8458-623D85263B2D}">
      <dgm:prSet/>
      <dgm:spPr>
        <a:solidFill>
          <a:srgbClr val="FF0000"/>
        </a:solidFill>
      </dgm:spPr>
      <dgm:t>
        <a:bodyPr/>
        <a:lstStyle/>
        <a:p>
          <a:r>
            <a:rPr lang="en-GB"/>
            <a:t>Doesn’t look for underlying cause</a:t>
          </a:r>
        </a:p>
      </dgm:t>
    </dgm:pt>
    <dgm:pt modelId="{BEBE93D3-7ABC-CC45-910B-8A72DB553A12}" type="parTrans" cxnId="{A92346E2-9FE8-BC47-BD42-057A0D738AA9}">
      <dgm:prSet/>
      <dgm:spPr/>
      <dgm:t>
        <a:bodyPr/>
        <a:lstStyle/>
        <a:p>
          <a:endParaRPr lang="en-GB"/>
        </a:p>
      </dgm:t>
    </dgm:pt>
    <dgm:pt modelId="{E5BDF67D-9C38-0648-AC61-0068C1DC1BD6}" type="sibTrans" cxnId="{A92346E2-9FE8-BC47-BD42-057A0D738AA9}">
      <dgm:prSet/>
      <dgm:spPr/>
      <dgm:t>
        <a:bodyPr/>
        <a:lstStyle/>
        <a:p>
          <a:endParaRPr lang="en-GB"/>
        </a:p>
      </dgm:t>
    </dgm:pt>
    <dgm:pt modelId="{065A1058-A942-7149-8E22-A65A554ACCA9}">
      <dgm:prSet/>
      <dgm:spPr>
        <a:solidFill>
          <a:srgbClr val="FF0000"/>
        </a:solidFill>
      </dgm:spPr>
      <dgm:t>
        <a:bodyPr/>
        <a:lstStyle/>
        <a:p>
          <a:r>
            <a:rPr lang="en-GB"/>
            <a:t>Needs active participation</a:t>
          </a:r>
        </a:p>
      </dgm:t>
    </dgm:pt>
    <dgm:pt modelId="{35E63CC3-8C05-5A42-89FA-CEC1E51C59C0}" type="parTrans" cxnId="{732B3907-205C-6F42-8527-11FD4D418CCC}">
      <dgm:prSet/>
      <dgm:spPr/>
      <dgm:t>
        <a:bodyPr/>
        <a:lstStyle/>
        <a:p>
          <a:endParaRPr lang="en-GB"/>
        </a:p>
      </dgm:t>
    </dgm:pt>
    <dgm:pt modelId="{98DC7579-F266-6449-847E-C59E7C3932D4}" type="sibTrans" cxnId="{732B3907-205C-6F42-8527-11FD4D418CCC}">
      <dgm:prSet/>
      <dgm:spPr/>
      <dgm:t>
        <a:bodyPr/>
        <a:lstStyle/>
        <a:p>
          <a:endParaRPr lang="en-GB"/>
        </a:p>
      </dgm:t>
    </dgm:pt>
    <dgm:pt modelId="{96BFC7A8-3FD2-DE43-A3B3-A05971A218CB}">
      <dgm:prSet/>
      <dgm:spPr>
        <a:solidFill>
          <a:srgbClr val="FF0000"/>
        </a:solidFill>
      </dgm:spPr>
      <dgm:t>
        <a:bodyPr/>
        <a:lstStyle/>
        <a:p>
          <a:r>
            <a:rPr lang="en-GB"/>
            <a:t>Challenging structure</a:t>
          </a:r>
        </a:p>
      </dgm:t>
    </dgm:pt>
    <dgm:pt modelId="{707762B0-49B9-B04E-B04A-824FF584889F}" type="parTrans" cxnId="{BD0B9380-654C-1040-AB4C-70BFF7CDEF69}">
      <dgm:prSet/>
      <dgm:spPr/>
      <dgm:t>
        <a:bodyPr/>
        <a:lstStyle/>
        <a:p>
          <a:endParaRPr lang="en-GB"/>
        </a:p>
      </dgm:t>
    </dgm:pt>
    <dgm:pt modelId="{1838D07C-FB3E-1747-AAC4-64CDB65A36C5}" type="sibTrans" cxnId="{BD0B9380-654C-1040-AB4C-70BFF7CDEF69}">
      <dgm:prSet/>
      <dgm:spPr/>
      <dgm:t>
        <a:bodyPr/>
        <a:lstStyle/>
        <a:p>
          <a:endParaRPr lang="en-GB"/>
        </a:p>
      </dgm:t>
    </dgm:pt>
    <dgm:pt modelId="{73B603A5-C40A-8045-8109-326FB3BF7199}">
      <dgm:prSet/>
      <dgm:spPr>
        <a:solidFill>
          <a:srgbClr val="FF0000"/>
        </a:solidFill>
      </dgm:spPr>
      <dgm:t>
        <a:bodyPr/>
        <a:lstStyle/>
        <a:p>
          <a:r>
            <a:rPr lang="en-GB"/>
            <a:t>Insufficient for long term support</a:t>
          </a:r>
        </a:p>
      </dgm:t>
    </dgm:pt>
    <dgm:pt modelId="{81ED3119-EB15-794C-B915-60E7A5556A2F}" type="parTrans" cxnId="{17F95258-9219-A345-B0A4-80C334D8698B}">
      <dgm:prSet/>
      <dgm:spPr/>
      <dgm:t>
        <a:bodyPr/>
        <a:lstStyle/>
        <a:p>
          <a:endParaRPr lang="en-GB"/>
        </a:p>
      </dgm:t>
    </dgm:pt>
    <dgm:pt modelId="{F111E27F-5A6D-F244-A406-3F2DEDAFC554}" type="sibTrans" cxnId="{17F95258-9219-A345-B0A4-80C334D8698B}">
      <dgm:prSet/>
      <dgm:spPr/>
      <dgm:t>
        <a:bodyPr/>
        <a:lstStyle/>
        <a:p>
          <a:endParaRPr lang="en-GB"/>
        </a:p>
      </dgm:t>
    </dgm:pt>
    <dgm:pt modelId="{73A5A2F2-D6C7-E34F-A90E-642C66E30945}" type="pres">
      <dgm:prSet presAssocID="{4DA266ED-C060-1341-9AD6-9A89A430417E}" presName="linear" presStyleCnt="0">
        <dgm:presLayoutVars>
          <dgm:dir/>
          <dgm:animLvl val="lvl"/>
          <dgm:resizeHandles val="exact"/>
        </dgm:presLayoutVars>
      </dgm:prSet>
      <dgm:spPr/>
    </dgm:pt>
    <dgm:pt modelId="{9CAB319D-650B-7E4D-919B-2DC763B719CB}" type="pres">
      <dgm:prSet presAssocID="{55B835BB-1593-CD4C-BD73-B583406D1BF2}" presName="parentLin" presStyleCnt="0"/>
      <dgm:spPr/>
    </dgm:pt>
    <dgm:pt modelId="{D02D368E-EFBA-524A-9D5B-1419A59ADEC9}" type="pres">
      <dgm:prSet presAssocID="{55B835BB-1593-CD4C-BD73-B583406D1BF2}" presName="parentLeftMargin" presStyleLbl="node1" presStyleIdx="0" presStyleCnt="5"/>
      <dgm:spPr/>
    </dgm:pt>
    <dgm:pt modelId="{99C9554F-62F6-D44B-82EA-66B43AA02136}" type="pres">
      <dgm:prSet presAssocID="{55B835BB-1593-CD4C-BD73-B583406D1BF2}" presName="parentText" presStyleLbl="node1" presStyleIdx="0" presStyleCnt="5">
        <dgm:presLayoutVars>
          <dgm:chMax val="0"/>
          <dgm:bulletEnabled val="1"/>
        </dgm:presLayoutVars>
      </dgm:prSet>
      <dgm:spPr/>
    </dgm:pt>
    <dgm:pt modelId="{592A9E01-D9BE-F741-B6AF-8487434F9AA4}" type="pres">
      <dgm:prSet presAssocID="{55B835BB-1593-CD4C-BD73-B583406D1BF2}" presName="negativeSpace" presStyleCnt="0"/>
      <dgm:spPr/>
    </dgm:pt>
    <dgm:pt modelId="{29A6508D-473D-8C48-8DCB-8545A911FED0}" type="pres">
      <dgm:prSet presAssocID="{55B835BB-1593-CD4C-BD73-B583406D1BF2}" presName="childText" presStyleLbl="conFgAcc1" presStyleIdx="0" presStyleCnt="5">
        <dgm:presLayoutVars>
          <dgm:bulletEnabled val="1"/>
        </dgm:presLayoutVars>
      </dgm:prSet>
      <dgm:spPr/>
    </dgm:pt>
    <dgm:pt modelId="{847C57A9-143C-F744-BF76-89B834F5385E}" type="pres">
      <dgm:prSet presAssocID="{3302C65A-D676-B040-9377-CA8CBA6FD724}" presName="spaceBetweenRectangles" presStyleCnt="0"/>
      <dgm:spPr/>
    </dgm:pt>
    <dgm:pt modelId="{CCF82557-1594-7141-9A7B-C3B85EFDADDC}" type="pres">
      <dgm:prSet presAssocID="{8DD9CEA6-EE86-8F42-8458-623D85263B2D}" presName="parentLin" presStyleCnt="0"/>
      <dgm:spPr/>
    </dgm:pt>
    <dgm:pt modelId="{0441C3F3-A3D8-BB4E-9C23-A157F5E2F301}" type="pres">
      <dgm:prSet presAssocID="{8DD9CEA6-EE86-8F42-8458-623D85263B2D}" presName="parentLeftMargin" presStyleLbl="node1" presStyleIdx="0" presStyleCnt="5"/>
      <dgm:spPr/>
    </dgm:pt>
    <dgm:pt modelId="{DD325655-BDA1-DE4A-93B2-CE6C7DF4FB72}" type="pres">
      <dgm:prSet presAssocID="{8DD9CEA6-EE86-8F42-8458-623D85263B2D}" presName="parentText" presStyleLbl="node1" presStyleIdx="1" presStyleCnt="5">
        <dgm:presLayoutVars>
          <dgm:chMax val="0"/>
          <dgm:bulletEnabled val="1"/>
        </dgm:presLayoutVars>
      </dgm:prSet>
      <dgm:spPr/>
    </dgm:pt>
    <dgm:pt modelId="{935035D9-9BE5-8844-9072-1DF24661043F}" type="pres">
      <dgm:prSet presAssocID="{8DD9CEA6-EE86-8F42-8458-623D85263B2D}" presName="negativeSpace" presStyleCnt="0"/>
      <dgm:spPr/>
    </dgm:pt>
    <dgm:pt modelId="{E0143787-220D-4146-9C02-997C21633B9B}" type="pres">
      <dgm:prSet presAssocID="{8DD9CEA6-EE86-8F42-8458-623D85263B2D}" presName="childText" presStyleLbl="conFgAcc1" presStyleIdx="1" presStyleCnt="5">
        <dgm:presLayoutVars>
          <dgm:bulletEnabled val="1"/>
        </dgm:presLayoutVars>
      </dgm:prSet>
      <dgm:spPr/>
    </dgm:pt>
    <dgm:pt modelId="{06C77913-BBF7-CD41-B4F3-0F7B27F9F133}" type="pres">
      <dgm:prSet presAssocID="{E5BDF67D-9C38-0648-AC61-0068C1DC1BD6}" presName="spaceBetweenRectangles" presStyleCnt="0"/>
      <dgm:spPr/>
    </dgm:pt>
    <dgm:pt modelId="{61FE3E07-5B96-7844-8EE0-3B4745C33E10}" type="pres">
      <dgm:prSet presAssocID="{065A1058-A942-7149-8E22-A65A554ACCA9}" presName="parentLin" presStyleCnt="0"/>
      <dgm:spPr/>
    </dgm:pt>
    <dgm:pt modelId="{CC349FAF-AD74-1C40-867A-5C0EC128351A}" type="pres">
      <dgm:prSet presAssocID="{065A1058-A942-7149-8E22-A65A554ACCA9}" presName="parentLeftMargin" presStyleLbl="node1" presStyleIdx="1" presStyleCnt="5"/>
      <dgm:spPr/>
    </dgm:pt>
    <dgm:pt modelId="{A9336BA0-6713-B544-9772-A77EEC33564A}" type="pres">
      <dgm:prSet presAssocID="{065A1058-A942-7149-8E22-A65A554ACCA9}" presName="parentText" presStyleLbl="node1" presStyleIdx="2" presStyleCnt="5">
        <dgm:presLayoutVars>
          <dgm:chMax val="0"/>
          <dgm:bulletEnabled val="1"/>
        </dgm:presLayoutVars>
      </dgm:prSet>
      <dgm:spPr/>
    </dgm:pt>
    <dgm:pt modelId="{65F28E39-FEA8-4D46-B458-5EC5A3413063}" type="pres">
      <dgm:prSet presAssocID="{065A1058-A942-7149-8E22-A65A554ACCA9}" presName="negativeSpace" presStyleCnt="0"/>
      <dgm:spPr/>
    </dgm:pt>
    <dgm:pt modelId="{0D7F49EF-9417-8249-89D8-6DC2C359717B}" type="pres">
      <dgm:prSet presAssocID="{065A1058-A942-7149-8E22-A65A554ACCA9}" presName="childText" presStyleLbl="conFgAcc1" presStyleIdx="2" presStyleCnt="5">
        <dgm:presLayoutVars>
          <dgm:bulletEnabled val="1"/>
        </dgm:presLayoutVars>
      </dgm:prSet>
      <dgm:spPr/>
    </dgm:pt>
    <dgm:pt modelId="{A86BC02A-B55F-0B48-B54F-1553B08C2469}" type="pres">
      <dgm:prSet presAssocID="{98DC7579-F266-6449-847E-C59E7C3932D4}" presName="spaceBetweenRectangles" presStyleCnt="0"/>
      <dgm:spPr/>
    </dgm:pt>
    <dgm:pt modelId="{2DC158AA-6CE7-5148-AD11-D5D9B3909C9B}" type="pres">
      <dgm:prSet presAssocID="{96BFC7A8-3FD2-DE43-A3B3-A05971A218CB}" presName="parentLin" presStyleCnt="0"/>
      <dgm:spPr/>
    </dgm:pt>
    <dgm:pt modelId="{0E5AD01A-3AB1-C749-B96A-3AE9A3C61DAE}" type="pres">
      <dgm:prSet presAssocID="{96BFC7A8-3FD2-DE43-A3B3-A05971A218CB}" presName="parentLeftMargin" presStyleLbl="node1" presStyleIdx="2" presStyleCnt="5"/>
      <dgm:spPr/>
    </dgm:pt>
    <dgm:pt modelId="{A386C077-3F6F-2C43-95CA-5D02CBC9CE71}" type="pres">
      <dgm:prSet presAssocID="{96BFC7A8-3FD2-DE43-A3B3-A05971A218CB}" presName="parentText" presStyleLbl="node1" presStyleIdx="3" presStyleCnt="5">
        <dgm:presLayoutVars>
          <dgm:chMax val="0"/>
          <dgm:bulletEnabled val="1"/>
        </dgm:presLayoutVars>
      </dgm:prSet>
      <dgm:spPr/>
    </dgm:pt>
    <dgm:pt modelId="{13355F29-8EE4-694C-8621-D761C484BF4A}" type="pres">
      <dgm:prSet presAssocID="{96BFC7A8-3FD2-DE43-A3B3-A05971A218CB}" presName="negativeSpace" presStyleCnt="0"/>
      <dgm:spPr/>
    </dgm:pt>
    <dgm:pt modelId="{87E83D6C-2A99-D842-826A-51DC4F141DF3}" type="pres">
      <dgm:prSet presAssocID="{96BFC7A8-3FD2-DE43-A3B3-A05971A218CB}" presName="childText" presStyleLbl="conFgAcc1" presStyleIdx="3" presStyleCnt="5">
        <dgm:presLayoutVars>
          <dgm:bulletEnabled val="1"/>
        </dgm:presLayoutVars>
      </dgm:prSet>
      <dgm:spPr/>
    </dgm:pt>
    <dgm:pt modelId="{18BFF832-E256-2A47-83D3-7E0E1798C601}" type="pres">
      <dgm:prSet presAssocID="{1838D07C-FB3E-1747-AAC4-64CDB65A36C5}" presName="spaceBetweenRectangles" presStyleCnt="0"/>
      <dgm:spPr/>
    </dgm:pt>
    <dgm:pt modelId="{E2E7EDF5-571D-C743-B4BF-DA79C4F4FFDE}" type="pres">
      <dgm:prSet presAssocID="{73B603A5-C40A-8045-8109-326FB3BF7199}" presName="parentLin" presStyleCnt="0"/>
      <dgm:spPr/>
    </dgm:pt>
    <dgm:pt modelId="{807801FD-5B66-C44B-8BD3-0CEB3862B0AA}" type="pres">
      <dgm:prSet presAssocID="{73B603A5-C40A-8045-8109-326FB3BF7199}" presName="parentLeftMargin" presStyleLbl="node1" presStyleIdx="3" presStyleCnt="5"/>
      <dgm:spPr/>
    </dgm:pt>
    <dgm:pt modelId="{6CF0E3D8-E857-B54F-B368-ADFA304A5B5B}" type="pres">
      <dgm:prSet presAssocID="{73B603A5-C40A-8045-8109-326FB3BF7199}" presName="parentText" presStyleLbl="node1" presStyleIdx="4" presStyleCnt="5">
        <dgm:presLayoutVars>
          <dgm:chMax val="0"/>
          <dgm:bulletEnabled val="1"/>
        </dgm:presLayoutVars>
      </dgm:prSet>
      <dgm:spPr/>
    </dgm:pt>
    <dgm:pt modelId="{BB230E37-6D09-7841-B90E-8342DCDEF2F3}" type="pres">
      <dgm:prSet presAssocID="{73B603A5-C40A-8045-8109-326FB3BF7199}" presName="negativeSpace" presStyleCnt="0"/>
      <dgm:spPr/>
    </dgm:pt>
    <dgm:pt modelId="{E55776C1-E1FA-9841-A73C-321CB97028B9}" type="pres">
      <dgm:prSet presAssocID="{73B603A5-C40A-8045-8109-326FB3BF7199}" presName="childText" presStyleLbl="conFgAcc1" presStyleIdx="4" presStyleCnt="5">
        <dgm:presLayoutVars>
          <dgm:bulletEnabled val="1"/>
        </dgm:presLayoutVars>
      </dgm:prSet>
      <dgm:spPr/>
    </dgm:pt>
  </dgm:ptLst>
  <dgm:cxnLst>
    <dgm:cxn modelId="{1D3F1905-D843-9E4A-B098-2F3415E1359C}" type="presOf" srcId="{065A1058-A942-7149-8E22-A65A554ACCA9}" destId="{CC349FAF-AD74-1C40-867A-5C0EC128351A}" srcOrd="0" destOrd="0" presId="urn:microsoft.com/office/officeart/2005/8/layout/list1"/>
    <dgm:cxn modelId="{732B3907-205C-6F42-8527-11FD4D418CCC}" srcId="{4DA266ED-C060-1341-9AD6-9A89A430417E}" destId="{065A1058-A942-7149-8E22-A65A554ACCA9}" srcOrd="2" destOrd="0" parTransId="{35E63CC3-8C05-5A42-89FA-CEC1E51C59C0}" sibTransId="{98DC7579-F266-6449-847E-C59E7C3932D4}"/>
    <dgm:cxn modelId="{F71F993F-1950-674D-8351-8F93C9A142FD}" type="presOf" srcId="{96BFC7A8-3FD2-DE43-A3B3-A05971A218CB}" destId="{A386C077-3F6F-2C43-95CA-5D02CBC9CE71}" srcOrd="1" destOrd="0" presId="urn:microsoft.com/office/officeart/2005/8/layout/list1"/>
    <dgm:cxn modelId="{B9C00D4A-A07F-304C-A0BF-7CDBDD3BCC4E}" type="presOf" srcId="{96BFC7A8-3FD2-DE43-A3B3-A05971A218CB}" destId="{0E5AD01A-3AB1-C749-B96A-3AE9A3C61DAE}" srcOrd="0" destOrd="0" presId="urn:microsoft.com/office/officeart/2005/8/layout/list1"/>
    <dgm:cxn modelId="{17F95258-9219-A345-B0A4-80C334D8698B}" srcId="{4DA266ED-C060-1341-9AD6-9A89A430417E}" destId="{73B603A5-C40A-8045-8109-326FB3BF7199}" srcOrd="4" destOrd="0" parTransId="{81ED3119-EB15-794C-B915-60E7A5556A2F}" sibTransId="{F111E27F-5A6D-F244-A406-3F2DEDAFC554}"/>
    <dgm:cxn modelId="{AF13467D-134A-7144-A256-238D943852BB}" type="presOf" srcId="{4DA266ED-C060-1341-9AD6-9A89A430417E}" destId="{73A5A2F2-D6C7-E34F-A90E-642C66E30945}" srcOrd="0" destOrd="0" presId="urn:microsoft.com/office/officeart/2005/8/layout/list1"/>
    <dgm:cxn modelId="{BD0B9380-654C-1040-AB4C-70BFF7CDEF69}" srcId="{4DA266ED-C060-1341-9AD6-9A89A430417E}" destId="{96BFC7A8-3FD2-DE43-A3B3-A05971A218CB}" srcOrd="3" destOrd="0" parTransId="{707762B0-49B9-B04E-B04A-824FF584889F}" sibTransId="{1838D07C-FB3E-1747-AAC4-64CDB65A36C5}"/>
    <dgm:cxn modelId="{D48A8B87-FABE-5145-BAB0-C7340CF8B90B}" type="presOf" srcId="{73B603A5-C40A-8045-8109-326FB3BF7199}" destId="{6CF0E3D8-E857-B54F-B368-ADFA304A5B5B}" srcOrd="1" destOrd="0" presId="urn:microsoft.com/office/officeart/2005/8/layout/list1"/>
    <dgm:cxn modelId="{F850D78C-E0A1-4147-9AC6-3CA7935BC2F4}" srcId="{4DA266ED-C060-1341-9AD6-9A89A430417E}" destId="{55B835BB-1593-CD4C-BD73-B583406D1BF2}" srcOrd="0" destOrd="0" parTransId="{7561A669-46F6-ED45-8770-D6A2BEBF2FBF}" sibTransId="{3302C65A-D676-B040-9377-CA8CBA6FD724}"/>
    <dgm:cxn modelId="{5D66BFA7-2EFE-964F-91A9-1039D8382328}" type="presOf" srcId="{55B835BB-1593-CD4C-BD73-B583406D1BF2}" destId="{D02D368E-EFBA-524A-9D5B-1419A59ADEC9}" srcOrd="0" destOrd="0" presId="urn:microsoft.com/office/officeart/2005/8/layout/list1"/>
    <dgm:cxn modelId="{37F17ABC-83D2-684F-8DBE-8D461E654338}" type="presOf" srcId="{73B603A5-C40A-8045-8109-326FB3BF7199}" destId="{807801FD-5B66-C44B-8BD3-0CEB3862B0AA}" srcOrd="0" destOrd="0" presId="urn:microsoft.com/office/officeart/2005/8/layout/list1"/>
    <dgm:cxn modelId="{756C1DD2-0035-EC4C-A5CD-1950D70221C2}" type="presOf" srcId="{55B835BB-1593-CD4C-BD73-B583406D1BF2}" destId="{99C9554F-62F6-D44B-82EA-66B43AA02136}" srcOrd="1" destOrd="0" presId="urn:microsoft.com/office/officeart/2005/8/layout/list1"/>
    <dgm:cxn modelId="{F7AFC6D6-FDC2-4B4A-9AF7-EAC4625964C0}" type="presOf" srcId="{8DD9CEA6-EE86-8F42-8458-623D85263B2D}" destId="{DD325655-BDA1-DE4A-93B2-CE6C7DF4FB72}" srcOrd="1" destOrd="0" presId="urn:microsoft.com/office/officeart/2005/8/layout/list1"/>
    <dgm:cxn modelId="{214122D9-2FBC-1644-A5E3-F557BA2FF97A}" type="presOf" srcId="{8DD9CEA6-EE86-8F42-8458-623D85263B2D}" destId="{0441C3F3-A3D8-BB4E-9C23-A157F5E2F301}" srcOrd="0" destOrd="0" presId="urn:microsoft.com/office/officeart/2005/8/layout/list1"/>
    <dgm:cxn modelId="{76AB0ADE-330A-F244-B882-41ADA5DFA652}" type="presOf" srcId="{065A1058-A942-7149-8E22-A65A554ACCA9}" destId="{A9336BA0-6713-B544-9772-A77EEC33564A}" srcOrd="1" destOrd="0" presId="urn:microsoft.com/office/officeart/2005/8/layout/list1"/>
    <dgm:cxn modelId="{A92346E2-9FE8-BC47-BD42-057A0D738AA9}" srcId="{4DA266ED-C060-1341-9AD6-9A89A430417E}" destId="{8DD9CEA6-EE86-8F42-8458-623D85263B2D}" srcOrd="1" destOrd="0" parTransId="{BEBE93D3-7ABC-CC45-910B-8A72DB553A12}" sibTransId="{E5BDF67D-9C38-0648-AC61-0068C1DC1BD6}"/>
    <dgm:cxn modelId="{2AC4402D-CAE1-5344-91B0-02655407F526}" type="presParOf" srcId="{73A5A2F2-D6C7-E34F-A90E-642C66E30945}" destId="{9CAB319D-650B-7E4D-919B-2DC763B719CB}" srcOrd="0" destOrd="0" presId="urn:microsoft.com/office/officeart/2005/8/layout/list1"/>
    <dgm:cxn modelId="{4A355889-0AF9-D14D-B21E-7C1128FC7B2E}" type="presParOf" srcId="{9CAB319D-650B-7E4D-919B-2DC763B719CB}" destId="{D02D368E-EFBA-524A-9D5B-1419A59ADEC9}" srcOrd="0" destOrd="0" presId="urn:microsoft.com/office/officeart/2005/8/layout/list1"/>
    <dgm:cxn modelId="{A9CE3EE3-47BF-0D4A-9AA8-2A02983515B0}" type="presParOf" srcId="{9CAB319D-650B-7E4D-919B-2DC763B719CB}" destId="{99C9554F-62F6-D44B-82EA-66B43AA02136}" srcOrd="1" destOrd="0" presId="urn:microsoft.com/office/officeart/2005/8/layout/list1"/>
    <dgm:cxn modelId="{D0506734-0C94-3E43-8016-D2951F6B085A}" type="presParOf" srcId="{73A5A2F2-D6C7-E34F-A90E-642C66E30945}" destId="{592A9E01-D9BE-F741-B6AF-8487434F9AA4}" srcOrd="1" destOrd="0" presId="urn:microsoft.com/office/officeart/2005/8/layout/list1"/>
    <dgm:cxn modelId="{09687A55-9623-DB4B-A270-9D795CA5629C}" type="presParOf" srcId="{73A5A2F2-D6C7-E34F-A90E-642C66E30945}" destId="{29A6508D-473D-8C48-8DCB-8545A911FED0}" srcOrd="2" destOrd="0" presId="urn:microsoft.com/office/officeart/2005/8/layout/list1"/>
    <dgm:cxn modelId="{C9983CE2-964C-0949-80BD-61D7B5C8E84C}" type="presParOf" srcId="{73A5A2F2-D6C7-E34F-A90E-642C66E30945}" destId="{847C57A9-143C-F744-BF76-89B834F5385E}" srcOrd="3" destOrd="0" presId="urn:microsoft.com/office/officeart/2005/8/layout/list1"/>
    <dgm:cxn modelId="{51C658C7-8C7E-4B47-B6CC-CFA87068CE6E}" type="presParOf" srcId="{73A5A2F2-D6C7-E34F-A90E-642C66E30945}" destId="{CCF82557-1594-7141-9A7B-C3B85EFDADDC}" srcOrd="4" destOrd="0" presId="urn:microsoft.com/office/officeart/2005/8/layout/list1"/>
    <dgm:cxn modelId="{316A8EE6-AB47-8F48-A133-811AD2F44DE6}" type="presParOf" srcId="{CCF82557-1594-7141-9A7B-C3B85EFDADDC}" destId="{0441C3F3-A3D8-BB4E-9C23-A157F5E2F301}" srcOrd="0" destOrd="0" presId="urn:microsoft.com/office/officeart/2005/8/layout/list1"/>
    <dgm:cxn modelId="{BC4EA61F-3835-0D4E-B713-E46E086FE4AA}" type="presParOf" srcId="{CCF82557-1594-7141-9A7B-C3B85EFDADDC}" destId="{DD325655-BDA1-DE4A-93B2-CE6C7DF4FB72}" srcOrd="1" destOrd="0" presId="urn:microsoft.com/office/officeart/2005/8/layout/list1"/>
    <dgm:cxn modelId="{A54DA33E-C07E-374D-88CB-98FE5B39F597}" type="presParOf" srcId="{73A5A2F2-D6C7-E34F-A90E-642C66E30945}" destId="{935035D9-9BE5-8844-9072-1DF24661043F}" srcOrd="5" destOrd="0" presId="urn:microsoft.com/office/officeart/2005/8/layout/list1"/>
    <dgm:cxn modelId="{6C7820CA-78CC-9F43-877E-C7512FC0255A}" type="presParOf" srcId="{73A5A2F2-D6C7-E34F-A90E-642C66E30945}" destId="{E0143787-220D-4146-9C02-997C21633B9B}" srcOrd="6" destOrd="0" presId="urn:microsoft.com/office/officeart/2005/8/layout/list1"/>
    <dgm:cxn modelId="{EA5CCDE5-5057-9543-B040-24F0E383A5F8}" type="presParOf" srcId="{73A5A2F2-D6C7-E34F-A90E-642C66E30945}" destId="{06C77913-BBF7-CD41-B4F3-0F7B27F9F133}" srcOrd="7" destOrd="0" presId="urn:microsoft.com/office/officeart/2005/8/layout/list1"/>
    <dgm:cxn modelId="{6294FFC0-FD87-244C-B1C4-41A8664E19C3}" type="presParOf" srcId="{73A5A2F2-D6C7-E34F-A90E-642C66E30945}" destId="{61FE3E07-5B96-7844-8EE0-3B4745C33E10}" srcOrd="8" destOrd="0" presId="urn:microsoft.com/office/officeart/2005/8/layout/list1"/>
    <dgm:cxn modelId="{D75C459A-1DB9-9344-BB25-BACD4DF7C554}" type="presParOf" srcId="{61FE3E07-5B96-7844-8EE0-3B4745C33E10}" destId="{CC349FAF-AD74-1C40-867A-5C0EC128351A}" srcOrd="0" destOrd="0" presId="urn:microsoft.com/office/officeart/2005/8/layout/list1"/>
    <dgm:cxn modelId="{3E953D77-14C8-EF4B-962C-79E06C1894C6}" type="presParOf" srcId="{61FE3E07-5B96-7844-8EE0-3B4745C33E10}" destId="{A9336BA0-6713-B544-9772-A77EEC33564A}" srcOrd="1" destOrd="0" presId="urn:microsoft.com/office/officeart/2005/8/layout/list1"/>
    <dgm:cxn modelId="{70EC3933-AD09-5D44-AB28-16019B0BC4BE}" type="presParOf" srcId="{73A5A2F2-D6C7-E34F-A90E-642C66E30945}" destId="{65F28E39-FEA8-4D46-B458-5EC5A3413063}" srcOrd="9" destOrd="0" presId="urn:microsoft.com/office/officeart/2005/8/layout/list1"/>
    <dgm:cxn modelId="{5D1B873D-5B63-274B-8E67-EE083B0C7025}" type="presParOf" srcId="{73A5A2F2-D6C7-E34F-A90E-642C66E30945}" destId="{0D7F49EF-9417-8249-89D8-6DC2C359717B}" srcOrd="10" destOrd="0" presId="urn:microsoft.com/office/officeart/2005/8/layout/list1"/>
    <dgm:cxn modelId="{A2067CB2-2982-0B4E-B847-8BA0B28B599F}" type="presParOf" srcId="{73A5A2F2-D6C7-E34F-A90E-642C66E30945}" destId="{A86BC02A-B55F-0B48-B54F-1553B08C2469}" srcOrd="11" destOrd="0" presId="urn:microsoft.com/office/officeart/2005/8/layout/list1"/>
    <dgm:cxn modelId="{7F7EB767-D377-764E-A591-92657A921051}" type="presParOf" srcId="{73A5A2F2-D6C7-E34F-A90E-642C66E30945}" destId="{2DC158AA-6CE7-5148-AD11-D5D9B3909C9B}" srcOrd="12" destOrd="0" presId="urn:microsoft.com/office/officeart/2005/8/layout/list1"/>
    <dgm:cxn modelId="{257D8F83-FB2D-414E-8199-F775C69E85DE}" type="presParOf" srcId="{2DC158AA-6CE7-5148-AD11-D5D9B3909C9B}" destId="{0E5AD01A-3AB1-C749-B96A-3AE9A3C61DAE}" srcOrd="0" destOrd="0" presId="urn:microsoft.com/office/officeart/2005/8/layout/list1"/>
    <dgm:cxn modelId="{5836A22E-9B97-8947-8DA6-1430477AAF19}" type="presParOf" srcId="{2DC158AA-6CE7-5148-AD11-D5D9B3909C9B}" destId="{A386C077-3F6F-2C43-95CA-5D02CBC9CE71}" srcOrd="1" destOrd="0" presId="urn:microsoft.com/office/officeart/2005/8/layout/list1"/>
    <dgm:cxn modelId="{89679959-659B-7140-BB38-7FE275D65235}" type="presParOf" srcId="{73A5A2F2-D6C7-E34F-A90E-642C66E30945}" destId="{13355F29-8EE4-694C-8621-D761C484BF4A}" srcOrd="13" destOrd="0" presId="urn:microsoft.com/office/officeart/2005/8/layout/list1"/>
    <dgm:cxn modelId="{EE2E607D-5DAB-8D4C-9A6F-23E5F255356F}" type="presParOf" srcId="{73A5A2F2-D6C7-E34F-A90E-642C66E30945}" destId="{87E83D6C-2A99-D842-826A-51DC4F141DF3}" srcOrd="14" destOrd="0" presId="urn:microsoft.com/office/officeart/2005/8/layout/list1"/>
    <dgm:cxn modelId="{0E0DC186-2D35-A945-A7F1-98CB1AC7FE41}" type="presParOf" srcId="{73A5A2F2-D6C7-E34F-A90E-642C66E30945}" destId="{18BFF832-E256-2A47-83D3-7E0E1798C601}" srcOrd="15" destOrd="0" presId="urn:microsoft.com/office/officeart/2005/8/layout/list1"/>
    <dgm:cxn modelId="{A30D19EF-D28E-3E43-976C-AE77579D0B4C}" type="presParOf" srcId="{73A5A2F2-D6C7-E34F-A90E-642C66E30945}" destId="{E2E7EDF5-571D-C743-B4BF-DA79C4F4FFDE}" srcOrd="16" destOrd="0" presId="urn:microsoft.com/office/officeart/2005/8/layout/list1"/>
    <dgm:cxn modelId="{0325213D-9722-9446-A520-582F3D5CC750}" type="presParOf" srcId="{E2E7EDF5-571D-C743-B4BF-DA79C4F4FFDE}" destId="{807801FD-5B66-C44B-8BD3-0CEB3862B0AA}" srcOrd="0" destOrd="0" presId="urn:microsoft.com/office/officeart/2005/8/layout/list1"/>
    <dgm:cxn modelId="{A3DFA89E-CFA0-C142-87CB-E15772916CEC}" type="presParOf" srcId="{E2E7EDF5-571D-C743-B4BF-DA79C4F4FFDE}" destId="{6CF0E3D8-E857-B54F-B368-ADFA304A5B5B}" srcOrd="1" destOrd="0" presId="urn:microsoft.com/office/officeart/2005/8/layout/list1"/>
    <dgm:cxn modelId="{6F0CCA98-863E-9649-9C8D-BE4A8CA73B8C}" type="presParOf" srcId="{73A5A2F2-D6C7-E34F-A90E-642C66E30945}" destId="{BB230E37-6D09-7841-B90E-8342DCDEF2F3}" srcOrd="17" destOrd="0" presId="urn:microsoft.com/office/officeart/2005/8/layout/list1"/>
    <dgm:cxn modelId="{AE736588-3552-684C-AD18-0376AB21EB17}" type="presParOf" srcId="{73A5A2F2-D6C7-E34F-A90E-642C66E30945}" destId="{E55776C1-E1FA-9841-A73C-321CB97028B9}" srcOrd="18"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6508D-473D-8C48-8DCB-8545A911FED0}">
      <dsp:nvSpPr>
        <dsp:cNvPr id="0" name=""/>
        <dsp:cNvSpPr/>
      </dsp:nvSpPr>
      <dsp:spPr>
        <a:xfrm>
          <a:off x="0" y="329330"/>
          <a:ext cx="3267855" cy="428400"/>
        </a:xfrm>
        <a:prstGeom prst="rect">
          <a:avLst/>
        </a:prstGeom>
        <a:solidFill>
          <a:schemeClr val="dk1">
            <a:alpha val="90000"/>
            <a:tint val="40000"/>
            <a:hueOff val="0"/>
            <a:satOff val="0"/>
            <a:lumOff val="0"/>
            <a:alphaOff val="0"/>
          </a:schemeClr>
        </a:solidFill>
        <a:ln w="9525" cap="rnd" cmpd="sng" algn="ctr">
          <a:solidFill>
            <a:schemeClr val="dk1">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99C9554F-62F6-D44B-82EA-66B43AA02136}">
      <dsp:nvSpPr>
        <dsp:cNvPr id="0" name=""/>
        <dsp:cNvSpPr/>
      </dsp:nvSpPr>
      <dsp:spPr>
        <a:xfrm>
          <a:off x="163392" y="78410"/>
          <a:ext cx="2287498" cy="501840"/>
        </a:xfrm>
        <a:prstGeom prst="roundRect">
          <a:avLst/>
        </a:prstGeom>
        <a:solidFill>
          <a:srgbClr val="92D050"/>
        </a:soli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6462" tIns="0" rIns="86462" bIns="0" numCol="1" spcCol="1270" anchor="ctr" anchorCtr="0">
          <a:noAutofit/>
        </a:bodyPr>
        <a:lstStyle/>
        <a:p>
          <a:pPr marL="0" lvl="0" indent="0" algn="l" defTabSz="755650">
            <a:lnSpc>
              <a:spcPct val="90000"/>
            </a:lnSpc>
            <a:spcBef>
              <a:spcPct val="0"/>
            </a:spcBef>
            <a:spcAft>
              <a:spcPct val="35000"/>
            </a:spcAft>
            <a:buNone/>
          </a:pPr>
          <a:r>
            <a:rPr lang="en-GB" sz="1700" kern="1200"/>
            <a:t>Short-term therapy</a:t>
          </a:r>
        </a:p>
      </dsp:txBody>
      <dsp:txXfrm>
        <a:off x="187890" y="102908"/>
        <a:ext cx="2238502" cy="452844"/>
      </dsp:txXfrm>
    </dsp:sp>
    <dsp:sp modelId="{E0143787-220D-4146-9C02-997C21633B9B}">
      <dsp:nvSpPr>
        <dsp:cNvPr id="0" name=""/>
        <dsp:cNvSpPr/>
      </dsp:nvSpPr>
      <dsp:spPr>
        <a:xfrm>
          <a:off x="0" y="1100450"/>
          <a:ext cx="3267855" cy="428400"/>
        </a:xfrm>
        <a:prstGeom prst="rect">
          <a:avLst/>
        </a:prstGeom>
        <a:solidFill>
          <a:schemeClr val="dk1">
            <a:alpha val="90000"/>
            <a:tint val="40000"/>
            <a:hueOff val="0"/>
            <a:satOff val="0"/>
            <a:lumOff val="0"/>
            <a:alphaOff val="0"/>
          </a:schemeClr>
        </a:solidFill>
        <a:ln w="9525" cap="rnd" cmpd="sng" algn="ctr">
          <a:solidFill>
            <a:schemeClr val="dk1">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DD325655-BDA1-DE4A-93B2-CE6C7DF4FB72}">
      <dsp:nvSpPr>
        <dsp:cNvPr id="0" name=""/>
        <dsp:cNvSpPr/>
      </dsp:nvSpPr>
      <dsp:spPr>
        <a:xfrm>
          <a:off x="163392" y="849530"/>
          <a:ext cx="2287498" cy="501840"/>
        </a:xfrm>
        <a:prstGeom prst="roundRect">
          <a:avLst/>
        </a:prstGeom>
        <a:solidFill>
          <a:srgbClr val="92D050"/>
        </a:soli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6462" tIns="0" rIns="86462" bIns="0" numCol="1" spcCol="1270" anchor="ctr" anchorCtr="0">
          <a:noAutofit/>
        </a:bodyPr>
        <a:lstStyle/>
        <a:p>
          <a:pPr marL="0" lvl="0" indent="0" algn="l" defTabSz="755650">
            <a:lnSpc>
              <a:spcPct val="90000"/>
            </a:lnSpc>
            <a:spcBef>
              <a:spcPct val="0"/>
            </a:spcBef>
            <a:spcAft>
              <a:spcPct val="35000"/>
            </a:spcAft>
            <a:buNone/>
          </a:pPr>
          <a:r>
            <a:rPr lang="en-GB" sz="1700" kern="1200"/>
            <a:t>Effective</a:t>
          </a:r>
        </a:p>
      </dsp:txBody>
      <dsp:txXfrm>
        <a:off x="187890" y="874028"/>
        <a:ext cx="2238502" cy="452844"/>
      </dsp:txXfrm>
    </dsp:sp>
    <dsp:sp modelId="{0D7F49EF-9417-8249-89D8-6DC2C359717B}">
      <dsp:nvSpPr>
        <dsp:cNvPr id="0" name=""/>
        <dsp:cNvSpPr/>
      </dsp:nvSpPr>
      <dsp:spPr>
        <a:xfrm>
          <a:off x="0" y="1871570"/>
          <a:ext cx="3267855" cy="428400"/>
        </a:xfrm>
        <a:prstGeom prst="rect">
          <a:avLst/>
        </a:prstGeom>
        <a:solidFill>
          <a:schemeClr val="dk1">
            <a:alpha val="90000"/>
            <a:tint val="40000"/>
            <a:hueOff val="0"/>
            <a:satOff val="0"/>
            <a:lumOff val="0"/>
            <a:alphaOff val="0"/>
          </a:schemeClr>
        </a:solidFill>
        <a:ln w="9525" cap="rnd" cmpd="sng" algn="ctr">
          <a:solidFill>
            <a:schemeClr val="dk1">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A9336BA0-6713-B544-9772-A77EEC33564A}">
      <dsp:nvSpPr>
        <dsp:cNvPr id="0" name=""/>
        <dsp:cNvSpPr/>
      </dsp:nvSpPr>
      <dsp:spPr>
        <a:xfrm>
          <a:off x="163392" y="1620650"/>
          <a:ext cx="2287498" cy="501840"/>
        </a:xfrm>
        <a:prstGeom prst="roundRect">
          <a:avLst/>
        </a:prstGeom>
        <a:solidFill>
          <a:srgbClr val="92D050"/>
        </a:soli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6462" tIns="0" rIns="86462" bIns="0" numCol="1" spcCol="1270" anchor="ctr" anchorCtr="0">
          <a:noAutofit/>
        </a:bodyPr>
        <a:lstStyle/>
        <a:p>
          <a:pPr marL="0" lvl="0" indent="0" algn="l" defTabSz="755650">
            <a:lnSpc>
              <a:spcPct val="90000"/>
            </a:lnSpc>
            <a:spcBef>
              <a:spcPct val="0"/>
            </a:spcBef>
            <a:spcAft>
              <a:spcPct val="35000"/>
            </a:spcAft>
            <a:buNone/>
          </a:pPr>
          <a:r>
            <a:rPr lang="en-GB" sz="1700" kern="1200"/>
            <a:t>Provides quick relief</a:t>
          </a:r>
        </a:p>
      </dsp:txBody>
      <dsp:txXfrm>
        <a:off x="187890" y="1645148"/>
        <a:ext cx="2238502" cy="452844"/>
      </dsp:txXfrm>
    </dsp:sp>
    <dsp:sp modelId="{87E83D6C-2A99-D842-826A-51DC4F141DF3}">
      <dsp:nvSpPr>
        <dsp:cNvPr id="0" name=""/>
        <dsp:cNvSpPr/>
      </dsp:nvSpPr>
      <dsp:spPr>
        <a:xfrm>
          <a:off x="0" y="2642690"/>
          <a:ext cx="3267855" cy="428400"/>
        </a:xfrm>
        <a:prstGeom prst="rect">
          <a:avLst/>
        </a:prstGeom>
        <a:solidFill>
          <a:schemeClr val="dk1">
            <a:alpha val="90000"/>
            <a:tint val="40000"/>
            <a:hueOff val="0"/>
            <a:satOff val="0"/>
            <a:lumOff val="0"/>
            <a:alphaOff val="0"/>
          </a:schemeClr>
        </a:solidFill>
        <a:ln w="9525" cap="rnd" cmpd="sng" algn="ctr">
          <a:solidFill>
            <a:schemeClr val="dk1">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A386C077-3F6F-2C43-95CA-5D02CBC9CE71}">
      <dsp:nvSpPr>
        <dsp:cNvPr id="0" name=""/>
        <dsp:cNvSpPr/>
      </dsp:nvSpPr>
      <dsp:spPr>
        <a:xfrm>
          <a:off x="163392" y="2391770"/>
          <a:ext cx="2287498" cy="501840"/>
        </a:xfrm>
        <a:prstGeom prst="roundRect">
          <a:avLst/>
        </a:prstGeom>
        <a:solidFill>
          <a:srgbClr val="92D050"/>
        </a:soli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6462" tIns="0" rIns="86462" bIns="0" numCol="1" spcCol="1270" anchor="ctr" anchorCtr="0">
          <a:noAutofit/>
        </a:bodyPr>
        <a:lstStyle/>
        <a:p>
          <a:pPr marL="0" lvl="0" indent="0" algn="l" defTabSz="755650">
            <a:lnSpc>
              <a:spcPct val="90000"/>
            </a:lnSpc>
            <a:spcBef>
              <a:spcPct val="0"/>
            </a:spcBef>
            <a:spcAft>
              <a:spcPct val="35000"/>
            </a:spcAft>
            <a:buNone/>
          </a:pPr>
          <a:r>
            <a:rPr lang="en-GB" sz="1700" kern="1200"/>
            <a:t>Empowers Clients</a:t>
          </a:r>
        </a:p>
      </dsp:txBody>
      <dsp:txXfrm>
        <a:off x="187890" y="2416268"/>
        <a:ext cx="2238502" cy="452844"/>
      </dsp:txXfrm>
    </dsp:sp>
    <dsp:sp modelId="{E55776C1-E1FA-9841-A73C-321CB97028B9}">
      <dsp:nvSpPr>
        <dsp:cNvPr id="0" name=""/>
        <dsp:cNvSpPr/>
      </dsp:nvSpPr>
      <dsp:spPr>
        <a:xfrm>
          <a:off x="0" y="3413810"/>
          <a:ext cx="3267855" cy="428400"/>
        </a:xfrm>
        <a:prstGeom prst="rect">
          <a:avLst/>
        </a:prstGeom>
        <a:solidFill>
          <a:schemeClr val="dk1">
            <a:alpha val="90000"/>
            <a:tint val="40000"/>
            <a:hueOff val="0"/>
            <a:satOff val="0"/>
            <a:lumOff val="0"/>
            <a:alphaOff val="0"/>
          </a:schemeClr>
        </a:solidFill>
        <a:ln w="9525" cap="rnd" cmpd="sng" algn="ctr">
          <a:solidFill>
            <a:schemeClr val="dk1">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6CF0E3D8-E857-B54F-B368-ADFA304A5B5B}">
      <dsp:nvSpPr>
        <dsp:cNvPr id="0" name=""/>
        <dsp:cNvSpPr/>
      </dsp:nvSpPr>
      <dsp:spPr>
        <a:xfrm>
          <a:off x="163392" y="3162890"/>
          <a:ext cx="2287498" cy="501840"/>
        </a:xfrm>
        <a:prstGeom prst="roundRect">
          <a:avLst/>
        </a:prstGeom>
        <a:solidFill>
          <a:srgbClr val="92D050"/>
        </a:soli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6462" tIns="0" rIns="86462" bIns="0" numCol="1" spcCol="1270" anchor="ctr" anchorCtr="0">
          <a:noAutofit/>
        </a:bodyPr>
        <a:lstStyle/>
        <a:p>
          <a:pPr marL="0" lvl="0" indent="0" algn="l" defTabSz="755650">
            <a:lnSpc>
              <a:spcPct val="90000"/>
            </a:lnSpc>
            <a:spcBef>
              <a:spcPct val="0"/>
            </a:spcBef>
            <a:spcAft>
              <a:spcPct val="35000"/>
            </a:spcAft>
            <a:buNone/>
          </a:pPr>
          <a:r>
            <a:rPr lang="en-GB" sz="1700" kern="1200"/>
            <a:t>Lots of research</a:t>
          </a:r>
        </a:p>
      </dsp:txBody>
      <dsp:txXfrm>
        <a:off x="187890" y="3187388"/>
        <a:ext cx="2238502"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6508D-473D-8C48-8DCB-8545A911FED0}">
      <dsp:nvSpPr>
        <dsp:cNvPr id="0" name=""/>
        <dsp:cNvSpPr/>
      </dsp:nvSpPr>
      <dsp:spPr>
        <a:xfrm>
          <a:off x="0" y="1085376"/>
          <a:ext cx="5604352" cy="428400"/>
        </a:xfrm>
        <a:prstGeom prst="rect">
          <a:avLst/>
        </a:prstGeom>
        <a:solidFill>
          <a:schemeClr val="dk1">
            <a:alpha val="90000"/>
            <a:tint val="40000"/>
            <a:hueOff val="0"/>
            <a:satOff val="0"/>
            <a:lumOff val="0"/>
            <a:alphaOff val="0"/>
          </a:schemeClr>
        </a:solidFill>
        <a:ln w="9525" cap="rnd" cmpd="sng" algn="ctr">
          <a:solidFill>
            <a:schemeClr val="dk1">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99C9554F-62F6-D44B-82EA-66B43AA02136}">
      <dsp:nvSpPr>
        <dsp:cNvPr id="0" name=""/>
        <dsp:cNvSpPr/>
      </dsp:nvSpPr>
      <dsp:spPr>
        <a:xfrm>
          <a:off x="280217" y="834456"/>
          <a:ext cx="3923046" cy="501840"/>
        </a:xfrm>
        <a:prstGeom prst="roundRect">
          <a:avLst/>
        </a:prstGeom>
        <a:solidFill>
          <a:srgbClr val="FF0000"/>
        </a:soli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8282" tIns="0" rIns="148282" bIns="0" numCol="1" spcCol="1270" anchor="ctr" anchorCtr="0">
          <a:noAutofit/>
        </a:bodyPr>
        <a:lstStyle/>
        <a:p>
          <a:pPr marL="0" lvl="0" indent="0" algn="l" defTabSz="755650">
            <a:lnSpc>
              <a:spcPct val="90000"/>
            </a:lnSpc>
            <a:spcBef>
              <a:spcPct val="0"/>
            </a:spcBef>
            <a:spcAft>
              <a:spcPct val="35000"/>
            </a:spcAft>
            <a:buNone/>
          </a:pPr>
          <a:r>
            <a:rPr lang="en-GB" sz="1700" kern="1200"/>
            <a:t>Not suitable for complex issues</a:t>
          </a:r>
        </a:p>
      </dsp:txBody>
      <dsp:txXfrm>
        <a:off x="304715" y="858954"/>
        <a:ext cx="3874050" cy="452844"/>
      </dsp:txXfrm>
    </dsp:sp>
    <dsp:sp modelId="{E0143787-220D-4146-9C02-997C21633B9B}">
      <dsp:nvSpPr>
        <dsp:cNvPr id="0" name=""/>
        <dsp:cNvSpPr/>
      </dsp:nvSpPr>
      <dsp:spPr>
        <a:xfrm>
          <a:off x="0" y="1856496"/>
          <a:ext cx="5604352" cy="428400"/>
        </a:xfrm>
        <a:prstGeom prst="rect">
          <a:avLst/>
        </a:prstGeom>
        <a:solidFill>
          <a:schemeClr val="dk1">
            <a:alpha val="90000"/>
            <a:tint val="40000"/>
            <a:hueOff val="0"/>
            <a:satOff val="0"/>
            <a:lumOff val="0"/>
            <a:alphaOff val="0"/>
          </a:schemeClr>
        </a:solidFill>
        <a:ln w="9525" cap="rnd" cmpd="sng" algn="ctr">
          <a:solidFill>
            <a:schemeClr val="dk1">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DD325655-BDA1-DE4A-93B2-CE6C7DF4FB72}">
      <dsp:nvSpPr>
        <dsp:cNvPr id="0" name=""/>
        <dsp:cNvSpPr/>
      </dsp:nvSpPr>
      <dsp:spPr>
        <a:xfrm>
          <a:off x="280217" y="1605576"/>
          <a:ext cx="3923046" cy="501840"/>
        </a:xfrm>
        <a:prstGeom prst="roundRect">
          <a:avLst/>
        </a:prstGeom>
        <a:solidFill>
          <a:srgbClr val="FF0000"/>
        </a:soli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8282" tIns="0" rIns="148282" bIns="0" numCol="1" spcCol="1270" anchor="ctr" anchorCtr="0">
          <a:noAutofit/>
        </a:bodyPr>
        <a:lstStyle/>
        <a:p>
          <a:pPr marL="0" lvl="0" indent="0" algn="l" defTabSz="755650">
            <a:lnSpc>
              <a:spcPct val="90000"/>
            </a:lnSpc>
            <a:spcBef>
              <a:spcPct val="0"/>
            </a:spcBef>
            <a:spcAft>
              <a:spcPct val="35000"/>
            </a:spcAft>
            <a:buNone/>
          </a:pPr>
          <a:r>
            <a:rPr lang="en-GB" sz="1700" kern="1200"/>
            <a:t>Doesn’t look for underlying cause</a:t>
          </a:r>
        </a:p>
      </dsp:txBody>
      <dsp:txXfrm>
        <a:off x="304715" y="1630074"/>
        <a:ext cx="3874050" cy="452844"/>
      </dsp:txXfrm>
    </dsp:sp>
    <dsp:sp modelId="{0D7F49EF-9417-8249-89D8-6DC2C359717B}">
      <dsp:nvSpPr>
        <dsp:cNvPr id="0" name=""/>
        <dsp:cNvSpPr/>
      </dsp:nvSpPr>
      <dsp:spPr>
        <a:xfrm>
          <a:off x="0" y="2627616"/>
          <a:ext cx="5604352" cy="428400"/>
        </a:xfrm>
        <a:prstGeom prst="rect">
          <a:avLst/>
        </a:prstGeom>
        <a:solidFill>
          <a:schemeClr val="dk1">
            <a:alpha val="90000"/>
            <a:tint val="40000"/>
            <a:hueOff val="0"/>
            <a:satOff val="0"/>
            <a:lumOff val="0"/>
            <a:alphaOff val="0"/>
          </a:schemeClr>
        </a:solidFill>
        <a:ln w="9525" cap="rnd" cmpd="sng" algn="ctr">
          <a:solidFill>
            <a:schemeClr val="dk1">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A9336BA0-6713-B544-9772-A77EEC33564A}">
      <dsp:nvSpPr>
        <dsp:cNvPr id="0" name=""/>
        <dsp:cNvSpPr/>
      </dsp:nvSpPr>
      <dsp:spPr>
        <a:xfrm>
          <a:off x="280217" y="2376696"/>
          <a:ext cx="3923046" cy="501840"/>
        </a:xfrm>
        <a:prstGeom prst="roundRect">
          <a:avLst/>
        </a:prstGeom>
        <a:solidFill>
          <a:srgbClr val="FF0000"/>
        </a:soli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8282" tIns="0" rIns="148282" bIns="0" numCol="1" spcCol="1270" anchor="ctr" anchorCtr="0">
          <a:noAutofit/>
        </a:bodyPr>
        <a:lstStyle/>
        <a:p>
          <a:pPr marL="0" lvl="0" indent="0" algn="l" defTabSz="755650">
            <a:lnSpc>
              <a:spcPct val="90000"/>
            </a:lnSpc>
            <a:spcBef>
              <a:spcPct val="0"/>
            </a:spcBef>
            <a:spcAft>
              <a:spcPct val="35000"/>
            </a:spcAft>
            <a:buNone/>
          </a:pPr>
          <a:r>
            <a:rPr lang="en-GB" sz="1700" kern="1200"/>
            <a:t>Needs active participation</a:t>
          </a:r>
        </a:p>
      </dsp:txBody>
      <dsp:txXfrm>
        <a:off x="304715" y="2401194"/>
        <a:ext cx="3874050" cy="452844"/>
      </dsp:txXfrm>
    </dsp:sp>
    <dsp:sp modelId="{87E83D6C-2A99-D842-826A-51DC4F141DF3}">
      <dsp:nvSpPr>
        <dsp:cNvPr id="0" name=""/>
        <dsp:cNvSpPr/>
      </dsp:nvSpPr>
      <dsp:spPr>
        <a:xfrm>
          <a:off x="0" y="3398736"/>
          <a:ext cx="5604352" cy="428400"/>
        </a:xfrm>
        <a:prstGeom prst="rect">
          <a:avLst/>
        </a:prstGeom>
        <a:solidFill>
          <a:schemeClr val="dk1">
            <a:alpha val="90000"/>
            <a:tint val="40000"/>
            <a:hueOff val="0"/>
            <a:satOff val="0"/>
            <a:lumOff val="0"/>
            <a:alphaOff val="0"/>
          </a:schemeClr>
        </a:solidFill>
        <a:ln w="9525" cap="rnd" cmpd="sng" algn="ctr">
          <a:solidFill>
            <a:schemeClr val="dk1">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A386C077-3F6F-2C43-95CA-5D02CBC9CE71}">
      <dsp:nvSpPr>
        <dsp:cNvPr id="0" name=""/>
        <dsp:cNvSpPr/>
      </dsp:nvSpPr>
      <dsp:spPr>
        <a:xfrm>
          <a:off x="280217" y="3147816"/>
          <a:ext cx="3923046" cy="501840"/>
        </a:xfrm>
        <a:prstGeom prst="roundRect">
          <a:avLst/>
        </a:prstGeom>
        <a:solidFill>
          <a:srgbClr val="FF0000"/>
        </a:soli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8282" tIns="0" rIns="148282" bIns="0" numCol="1" spcCol="1270" anchor="ctr" anchorCtr="0">
          <a:noAutofit/>
        </a:bodyPr>
        <a:lstStyle/>
        <a:p>
          <a:pPr marL="0" lvl="0" indent="0" algn="l" defTabSz="755650">
            <a:lnSpc>
              <a:spcPct val="90000"/>
            </a:lnSpc>
            <a:spcBef>
              <a:spcPct val="0"/>
            </a:spcBef>
            <a:spcAft>
              <a:spcPct val="35000"/>
            </a:spcAft>
            <a:buNone/>
          </a:pPr>
          <a:r>
            <a:rPr lang="en-GB" sz="1700" kern="1200"/>
            <a:t>Challenging structure</a:t>
          </a:r>
        </a:p>
      </dsp:txBody>
      <dsp:txXfrm>
        <a:off x="304715" y="3172314"/>
        <a:ext cx="3874050" cy="452844"/>
      </dsp:txXfrm>
    </dsp:sp>
    <dsp:sp modelId="{E55776C1-E1FA-9841-A73C-321CB97028B9}">
      <dsp:nvSpPr>
        <dsp:cNvPr id="0" name=""/>
        <dsp:cNvSpPr/>
      </dsp:nvSpPr>
      <dsp:spPr>
        <a:xfrm>
          <a:off x="0" y="4169856"/>
          <a:ext cx="5604352" cy="428400"/>
        </a:xfrm>
        <a:prstGeom prst="rect">
          <a:avLst/>
        </a:prstGeom>
        <a:solidFill>
          <a:schemeClr val="dk1">
            <a:alpha val="90000"/>
            <a:tint val="40000"/>
            <a:hueOff val="0"/>
            <a:satOff val="0"/>
            <a:lumOff val="0"/>
            <a:alphaOff val="0"/>
          </a:schemeClr>
        </a:solidFill>
        <a:ln w="9525" cap="rnd" cmpd="sng" algn="ctr">
          <a:solidFill>
            <a:schemeClr val="dk1">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6CF0E3D8-E857-B54F-B368-ADFA304A5B5B}">
      <dsp:nvSpPr>
        <dsp:cNvPr id="0" name=""/>
        <dsp:cNvSpPr/>
      </dsp:nvSpPr>
      <dsp:spPr>
        <a:xfrm>
          <a:off x="280217" y="3918936"/>
          <a:ext cx="3923046" cy="501840"/>
        </a:xfrm>
        <a:prstGeom prst="roundRect">
          <a:avLst/>
        </a:prstGeom>
        <a:solidFill>
          <a:srgbClr val="FF0000"/>
        </a:soli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8282" tIns="0" rIns="148282" bIns="0" numCol="1" spcCol="1270" anchor="ctr" anchorCtr="0">
          <a:noAutofit/>
        </a:bodyPr>
        <a:lstStyle/>
        <a:p>
          <a:pPr marL="0" lvl="0" indent="0" algn="l" defTabSz="755650">
            <a:lnSpc>
              <a:spcPct val="90000"/>
            </a:lnSpc>
            <a:spcBef>
              <a:spcPct val="0"/>
            </a:spcBef>
            <a:spcAft>
              <a:spcPct val="35000"/>
            </a:spcAft>
            <a:buNone/>
          </a:pPr>
          <a:r>
            <a:rPr lang="en-GB" sz="1700" kern="1200"/>
            <a:t>Insufficient for long term support</a:t>
          </a:r>
        </a:p>
      </dsp:txBody>
      <dsp:txXfrm>
        <a:off x="304715" y="3943434"/>
        <a:ext cx="3874050"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1C8260-A9E1-4B45-BD07-4225CF9E61F9}" type="datetimeFigureOut">
              <a:rPr lang="en-GB" smtClean="0"/>
              <a:t>14/01/2025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8BA41D-5FB5-4762-A0F7-E8995151E6FB}" type="slidenum">
              <a:rPr lang="en-GB" smtClean="0"/>
              <a:t>‹#›</a:t>
            </a:fld>
            <a:endParaRPr lang="en-GB"/>
          </a:p>
        </p:txBody>
      </p:sp>
    </p:spTree>
    <p:extLst>
      <p:ext uri="{BB962C8B-B14F-4D97-AF65-F5344CB8AC3E}">
        <p14:creationId xmlns:p14="http://schemas.microsoft.com/office/powerpoint/2010/main" val="3569738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lets talk about the Strengths of CBT: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3267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CBT has been extensively studied and is backed by a large body of research. With Hoffman and </a:t>
            </a:r>
            <a:r>
              <a:rPr lang="en-GB" err="1"/>
              <a:t>collegues</a:t>
            </a:r>
            <a:r>
              <a:rPr lang="en-GB"/>
              <a:t> (2012) finding that CBT is proven effective for a wide range of anxiety disorders. </a:t>
            </a:r>
          </a:p>
          <a:p>
            <a:endParaRPr lang="en-GB"/>
          </a:p>
          <a:p>
            <a:r>
              <a:rPr lang="en-GB"/>
              <a:t>Curtiss and </a:t>
            </a:r>
            <a:r>
              <a:rPr lang="en-GB" err="1"/>
              <a:t>collegues</a:t>
            </a:r>
            <a:r>
              <a:rPr lang="en-GB"/>
              <a:t> (2021) also found CBT to be an effective treatment of a range of anxiety disorders such as panic disorder, generalised anxiety disorder, and social anxiety disorder.</a:t>
            </a:r>
          </a:p>
          <a:p>
            <a:endParaRPr lang="en-GB"/>
          </a:p>
          <a:p>
            <a:r>
              <a:rPr lang="en-GB"/>
              <a:t>According to Hoffman and Smit (2008) CBT is usually the initial stage of treatment for anxiety disorders, with research by </a:t>
            </a:r>
            <a:r>
              <a:rPr lang="en-GB" err="1"/>
              <a:t>Gharamanlou</a:t>
            </a:r>
            <a:r>
              <a:rPr lang="en-GB"/>
              <a:t> (2003) showing that CBT helps with secondary symptoms such as sleep issues. </a:t>
            </a:r>
          </a:p>
          <a:p>
            <a:endParaRPr lang="en-GB"/>
          </a:p>
          <a:p>
            <a:r>
              <a:rPr lang="en-GB"/>
              <a:t>Research shows that CBT benefits clients long term, as it seeks to change thought patterns and these changes tend to stick. The strategies that people learn to combat the current anxiety issues can be utilised if future anxiety related issues reoccur.</a:t>
            </a:r>
          </a:p>
          <a:p>
            <a:endParaRPr lang="en-GB"/>
          </a:p>
          <a:p>
            <a:endParaRPr lang="en-GB"/>
          </a:p>
          <a:p>
            <a:endParaRPr lang="en-GB"/>
          </a:p>
          <a:p>
            <a:endParaRPr lang="en-GB"/>
          </a:p>
          <a:p>
            <a:endParaRPr lang="en-GB"/>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9518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CBT is a structured approach to therapy that is about setting clear and specific goals. Beck (2021) says that therapy works best when the therapist and client are on the same page about the issues and then devise a plan to tackle them. Anxiety can feel really overwhelming, making it hard for people to know where to start. Hoffman and </a:t>
            </a:r>
            <a:r>
              <a:rPr lang="en-GB" err="1"/>
              <a:t>collegues</a:t>
            </a:r>
            <a:r>
              <a:rPr lang="en-GB"/>
              <a:t> (2012) state that CBT breaks problems down into smaller, manageable steps, meaning clients can focus on these small steps rather than getting overwhelmed by their anxiety. </a:t>
            </a:r>
          </a:p>
          <a:p>
            <a:endParaRPr lang="en-GB"/>
          </a:p>
          <a:p>
            <a:r>
              <a:rPr lang="en-GB"/>
              <a:t>Research by Fenn and Byrne (2013) found that Manageable steps, or measurable goals, are what make CBT so effective. For example, if a client said, “I want to feel less anxious”, a. measurable goal might be reducing panic attacks or better coping with situations that trigger them. This allows the client and therapist to keep track of progress, and also, the client feels a sense of achievement if they see things improve.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0512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Beck (2021) states that CBT is a brief form of therapy and usually consists of between six to twenty sessions, depending on the needs of the client. One reason it is popular is that people tend to see progress quite quickly.  Research by Rachman (2015) find As CBT is focused on specific goals, clients usually see improvements in their anxiety early on which can be highly encouraging to keep going.</a:t>
            </a:r>
          </a:p>
          <a:p>
            <a:endParaRPr lang="en-GB"/>
          </a:p>
          <a:p>
            <a:r>
              <a:rPr lang="en-GB"/>
              <a:t>Because it works quite quickly, Blane and </a:t>
            </a:r>
            <a:r>
              <a:rPr lang="en-GB" err="1"/>
              <a:t>collegues</a:t>
            </a:r>
            <a:r>
              <a:rPr lang="en-GB"/>
              <a:t> (2013) say CBT is cost-effective compared to other therapies that might take longer. The skills that people learn during CBT, for example how to manage negative thoughts, can be used long after the therapy sessions have come to an end, so the benefits are long-lasting. </a:t>
            </a:r>
          </a:p>
          <a:p>
            <a:endParaRPr lang="en-GB"/>
          </a:p>
          <a:p>
            <a:r>
              <a:rPr lang="en-GB"/>
              <a:t>These facts mean that CBT is practical, efficient and cost-effective way to treat Anxiety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223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One of the best things about CBT is its adaptability and flexibility. It is not a one-size-fits-all all kind of therapy. It can be delivered in many different ways.</a:t>
            </a:r>
          </a:p>
          <a:p>
            <a:endParaRPr lang="en-GB"/>
          </a:p>
          <a:p>
            <a:r>
              <a:rPr lang="en-GB"/>
              <a:t>You have traditional face-to-face sessions, group therapy, and even online options. CBT delivered via the Internet has shown promising results, according to </a:t>
            </a:r>
            <a:r>
              <a:rPr lang="en-GB" err="1"/>
              <a:t>Carlbring</a:t>
            </a:r>
            <a:r>
              <a:rPr lang="en-GB"/>
              <a:t> and colleagues (2017). Having therapy online is great for people who have busy schedules, live further away or just prefer to do it this way. </a:t>
            </a:r>
          </a:p>
          <a:p>
            <a:endParaRPr lang="en-GB"/>
          </a:p>
          <a:p>
            <a:r>
              <a:rPr lang="en-GB"/>
              <a:t>What’s great is that CBT can be tailored to different groups of people. People with social anxiety may wish to attend counselling from the comfort of their own home for example. </a:t>
            </a:r>
          </a:p>
          <a:p>
            <a:endParaRPr lang="en-GB"/>
          </a:p>
          <a:p>
            <a:r>
              <a:rPr lang="en-GB"/>
              <a:t>This means that CBT can help a wide range of people, no matter their situation, with Whitfield and </a:t>
            </a:r>
            <a:r>
              <a:rPr lang="en-GB" err="1"/>
              <a:t>collegues</a:t>
            </a:r>
            <a:r>
              <a:rPr lang="en-GB"/>
              <a:t> (2024) finding CBT to be an inclusive and practical option.</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9338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2277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significant drawback of cognitive-behavioural therapy (CBT) in treating anxiety disorders is its focus on dealing with present issues. Rachman (2015) notes that this approach often overlooks unresolved traumas and root causes. For individuals with anxiety disorders, this can be particularly harmful, as unresolved trauma may be the underlying cause of their anxiety.</a:t>
            </a:r>
          </a:p>
          <a:p>
            <a:endParaRPr lang="en-GB"/>
          </a:p>
          <a:p>
            <a:r>
              <a:rPr lang="en-GB"/>
              <a:t>For instance, research by </a:t>
            </a:r>
            <a:r>
              <a:rPr lang="en-GB" err="1"/>
              <a:t>Kascakove</a:t>
            </a:r>
            <a:r>
              <a:rPr lang="en-GB"/>
              <a:t> and colleagues (2020) indicates that childhood neglect and bullying can contribute to social anxiety disorder and generalized anxiety disorder. However, CBT may not delve deeply into these issues.</a:t>
            </a:r>
          </a:p>
          <a:p>
            <a:endParaRPr lang="en-GB"/>
          </a:p>
          <a:p>
            <a:r>
              <a:rPr lang="en-GB"/>
              <a:t>Furthermore, research by </a:t>
            </a:r>
            <a:r>
              <a:rPr lang="en-GB" err="1"/>
              <a:t>Cuijpers</a:t>
            </a:r>
            <a:r>
              <a:rPr lang="en-GB"/>
              <a:t> and colleagues (2008) found that combining CBT with other therapies, such as psychodynamic therapy, can provide a more well-rounded treatment for these disorders.</a:t>
            </a:r>
          </a:p>
          <a:p>
            <a:endParaRPr lang="en-GB"/>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6688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CBT is designed to be very structured and goal-oriented. Hoffman and colleagues (2012) found that this can be overwhelming for people with anxiety disorders, especially if they are dealing with other disorders. They also found that CBT’s focus on problem-solving can feel overly simplistic for clients with complex needs. This may cause the client to feel that their emotional struggles are not being acknowledged appropriately, and they may choose to disengage from therapy. </a:t>
            </a:r>
          </a:p>
          <a:p>
            <a:r>
              <a:rPr lang="en-GB"/>
              <a:t>  n  </a:t>
            </a:r>
          </a:p>
          <a:p>
            <a:r>
              <a:rPr lang="en-GB"/>
              <a:t>CBT involves a lot of mentally demanding tasks, like reflecting on negative thoughts and working to change them. William and colleagues state that people with lower cognitive abilities or people who have trouble concentrating can find these exercises very challenging. Beck (2021), alongside Wang and colleagues (2021) found that this can make CBT less effective, particularly for people who have anxiety alongside intellectual disabilities or neurodevelopmental disorders</a:t>
            </a:r>
          </a:p>
          <a:p>
            <a:endParaRPr lang="en-GB"/>
          </a:p>
          <a:p>
            <a:r>
              <a:rPr lang="en-GB"/>
              <a:t>Whilst CBT is considered great treatment for anxiety disorders, it doesn’t work for everyone. Individual people have individual needs, and Research by Hoffman and </a:t>
            </a:r>
            <a:r>
              <a:rPr lang="en-GB" err="1"/>
              <a:t>collegues</a:t>
            </a:r>
            <a:r>
              <a:rPr lang="en-GB"/>
              <a:t> (2012) finds that clients with unique or complicated issues may benefit from a more multifaceted approach such as inclusion of mindfulness based interventions.</a:t>
            </a:r>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03409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CBT relies heavily on client engagement, including asking them to complete homework assignments and practising techniques such as exposure therapy. For people who suffer from anxiety, this reliance can become a barrier. According to Beck (2021), clients with panic disorder, for example, might find these confronting tasks just too difficult leading to avoidance and in turn making therapy less effective. </a:t>
            </a:r>
          </a:p>
          <a:p>
            <a:endParaRPr lang="en-GB"/>
          </a:p>
          <a:p>
            <a:r>
              <a:rPr lang="en-GB"/>
              <a:t>Client engagement can even be affected by something a simple as the techniques used in therapy. Becker-</a:t>
            </a:r>
            <a:r>
              <a:rPr lang="en-GB" err="1"/>
              <a:t>Haimes</a:t>
            </a:r>
            <a:r>
              <a:rPr lang="en-GB"/>
              <a:t> and colleagues (2023) suggest that while there is strong evidence for the effectiveness of exposure therapy, it is underused due to its perceived difficulty, so they suggested a rebranding to make it more appealing. </a:t>
            </a:r>
          </a:p>
          <a:p>
            <a:endParaRPr lang="en-GB"/>
          </a:p>
          <a:p>
            <a:r>
              <a:rPr lang="en-GB"/>
              <a:t>These factors can lead to avoidance, so Beck (2021) states that it is crucial that CBT is tailored to each client and that additional support is given to encourage motivation and participation.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41046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CBT focuses on identifying and reframing maladaptive thoughts, aiming to help people challenge and replace those patterns that contribute to their anxiety. Research by </a:t>
            </a:r>
            <a:r>
              <a:rPr lang="en-GB" err="1"/>
              <a:t>Schaeuffle</a:t>
            </a:r>
            <a:r>
              <a:rPr lang="en-GB"/>
              <a:t> and colleagues (2020) finds that CBT can sometimes oversimplify a person’s nuanced experiences that drive their anxiety. CBT might also overlook deeper, underlying reasons, like unresolved trauma, that contribute to an individual's anxiety. </a:t>
            </a:r>
            <a:endParaRPr lang="en-US"/>
          </a:p>
          <a:p>
            <a:endParaRPr lang="en-GB"/>
          </a:p>
          <a:p>
            <a:r>
              <a:rPr lang="en-GB"/>
              <a:t>For people with anxiety disorders, the focus on thought patterns might neglect the underlying emotional pain, such as shame, rejection, or fear of abandonment are often reasons for anxiety, so failing to address these core issues could limit the effectiveness of therapy, and Greenburg (2015) argues that exploring these emotions more deeply can lead to a more significant reduction of anxiety symptoms.</a:t>
            </a:r>
            <a:endParaRPr lang="en-GB">
              <a:ea typeface="Calibri" panose="020F0502020204030204"/>
              <a:cs typeface="Calibri" panose="020F0502020204030204"/>
            </a:endParaRPr>
          </a:p>
          <a:p>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22761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Cognitive Behavioural Therapy (CBT) boasts several strengths in treating anxiety. It serves as an effective short-term therapy, offering quick relief by directly targeting specific anxiety symptoms. CBT empowers clients by teaching practical coping strategies that they can implement independently, presenting a goal-oriented, structured approach that emphasises current issues over past trauma. It enjoys robust research backing for its effectiveness in treating anxiety disorders and is cost-effective due to its shorter duration in comparison to other therapies.</a:t>
            </a:r>
            <a:endParaRPr lang="en-US"/>
          </a:p>
          <a:p>
            <a:endParaRPr lang="en-GB"/>
          </a:p>
          <a:p>
            <a:r>
              <a:rPr lang="en-GB"/>
              <a:t>However, CBT also has certain weaknesses. </a:t>
            </a:r>
            <a:endParaRPr lang="en-GB">
              <a:ea typeface="Calibri" panose="020F0502020204030204"/>
              <a:cs typeface="Calibri" panose="020F0502020204030204"/>
            </a:endParaRPr>
          </a:p>
          <a:p>
            <a:endParaRPr lang="en-GB"/>
          </a:p>
          <a:p>
            <a:r>
              <a:rPr lang="en-GB">
                <a:ea typeface="Calibri" panose="020F0502020204030204"/>
                <a:cs typeface="Calibri" panose="020F0502020204030204"/>
              </a:rPr>
              <a:t>It may not be suitable for individuals with complex or deeply rooted emotional issues, as it primarily focuses on managing symptoms rather than exploring underlying causes. Success in CBT hinges on the client’s active participation, especially in completing homework and practising new skills. Furthermore, for individuals with severe anxiety, the structured approach of CBT might prove challenging, and it may not always suffice for those requiring more intensive or long-term emotional support.</a:t>
            </a:r>
          </a:p>
          <a:p>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81463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1/14/2025</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4827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3689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9450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1/14/2025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81652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1/14/2025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19129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1/14/2025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64487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1/14/2025</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920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1/14/2025</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6361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1/14/2025</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72626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1/14/2025</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35491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4397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85378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086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1/14/2025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34989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1/14/2025</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697472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986922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6445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1/14/2025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845579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12.jpe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4088/jcp.v69n0415" TargetMode="External"/><Relationship Id="rId3" Type="http://schemas.openxmlformats.org/officeDocument/2006/relationships/hyperlink" Target="https://doi.org/10.3399/bjgp13x663235" TargetMode="External"/><Relationship Id="rId7" Type="http://schemas.openxmlformats.org/officeDocument/2006/relationships/hyperlink" Target="https://doi.org/10.1177/1755738012471029" TargetMode="External"/><Relationship Id="rId2" Type="http://schemas.openxmlformats.org/officeDocument/2006/relationships/hyperlink" Target="https://doi.org/10.1007/s12144-022-03286-6" TargetMode="External"/><Relationship Id="rId1" Type="http://schemas.openxmlformats.org/officeDocument/2006/relationships/slideLayout" Target="../slideLayouts/slideLayout7.xml"/><Relationship Id="rId6" Type="http://schemas.openxmlformats.org/officeDocument/2006/relationships/hyperlink" Target="https://doi.org/10.1176/appi.focus.20200045" TargetMode="External"/><Relationship Id="rId5" Type="http://schemas.openxmlformats.org/officeDocument/2006/relationships/hyperlink" Target="https://doi.org/10.1037/a0013075" TargetMode="External"/><Relationship Id="rId4" Type="http://schemas.openxmlformats.org/officeDocument/2006/relationships/hyperlink" Target="https://doi.org/10.1080/16506073.2017.1401115"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92/apt.bp.108.005744" TargetMode="External"/><Relationship Id="rId3" Type="http://schemas.openxmlformats.org/officeDocument/2006/relationships/hyperlink" Target="https://doi.org/10.3390/ijerph17020414" TargetMode="External"/><Relationship Id="rId7" Type="http://schemas.openxmlformats.org/officeDocument/2006/relationships/hyperlink" Target="https://doi.org/10.1542/peds.2020-049880" TargetMode="External"/><Relationship Id="rId2" Type="http://schemas.openxmlformats.org/officeDocument/2006/relationships/hyperlink" Target="https://doi.org/10.1007/s10608-012-9476-1" TargetMode="External"/><Relationship Id="rId1" Type="http://schemas.openxmlformats.org/officeDocument/2006/relationships/slideLayout" Target="../slideLayouts/slideLayout7.xml"/><Relationship Id="rId6" Type="http://schemas.openxmlformats.org/officeDocument/2006/relationships/hyperlink" Target="https://doi.org/10.1093/pubmed/fdp109" TargetMode="External"/><Relationship Id="rId5" Type="http://schemas.openxmlformats.org/officeDocument/2006/relationships/hyperlink" Target="https://doi.org/10.1007/s41811-020-00095-2" TargetMode="External"/><Relationship Id="rId4" Type="http://schemas.openxmlformats.org/officeDocument/2006/relationships/hyperlink" Target="https://doi.org/10.1016/j.brat.2014.10.006" TargetMode="External"/><Relationship Id="rId9" Type="http://schemas.openxmlformats.org/officeDocument/2006/relationships/hyperlink" Target="https://doi.org/10.3389/fpsyt.2024.13416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pSp>
      <p:sp>
        <p:nvSpPr>
          <p:cNvPr id="13" name="Rectangle 12">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pic>
        <p:nvPicPr>
          <p:cNvPr id="4" name="Picture 3" descr="Man showing off biceps">
            <a:extLst>
              <a:ext uri="{FF2B5EF4-FFF2-40B4-BE49-F238E27FC236}">
                <a16:creationId xmlns:a16="http://schemas.microsoft.com/office/drawing/2014/main" id="{A8F8D598-4634-C50B-CFA8-1FF343A11F73}"/>
              </a:ext>
            </a:extLst>
          </p:cNvPr>
          <p:cNvPicPr>
            <a:picLocks noChangeAspect="1"/>
          </p:cNvPicPr>
          <p:nvPr/>
        </p:nvPicPr>
        <p:blipFill>
          <a:blip r:embed="rId4"/>
          <a:srcRect l="26053" r="19554"/>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17"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DE1780C9-7EF3-50FE-FFFB-232CF7AEE00D}"/>
              </a:ext>
            </a:extLst>
          </p:cNvPr>
          <p:cNvSpPr>
            <a:spLocks noGrp="1"/>
          </p:cNvSpPr>
          <p:nvPr>
            <p:ph type="title"/>
          </p:nvPr>
        </p:nvSpPr>
        <p:spPr>
          <a:xfrm>
            <a:off x="5695061" y="1241266"/>
            <a:ext cx="5428551" cy="3153753"/>
          </a:xfrm>
        </p:spPr>
        <p:txBody>
          <a:bodyPr vert="horz" lIns="91440" tIns="45720" rIns="91440" bIns="45720" rtlCol="0" anchor="b">
            <a:normAutofit fontScale="90000"/>
          </a:bodyPr>
          <a:lstStyle/>
          <a:p>
            <a:r>
              <a:rPr lang="en-US" sz="5400"/>
              <a:t>Strengths of CBT relating to anxiety disorders</a:t>
            </a:r>
          </a:p>
        </p:txBody>
      </p:sp>
      <p:sp>
        <p:nvSpPr>
          <p:cNvPr id="19" name="Rectangle 18">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743458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Oval 11">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Oval 1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Oval 13">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Oval 14">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Oval 15">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7"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sp>
        <p:nvSpPr>
          <p:cNvPr id="21" name="Rectangle 20">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23" name="Rectangle 22">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4" descr="Stack of hardcover books without spine titles">
            <a:extLst>
              <a:ext uri="{FF2B5EF4-FFF2-40B4-BE49-F238E27FC236}">
                <a16:creationId xmlns:a16="http://schemas.microsoft.com/office/drawing/2014/main" id="{860D6A22-28CC-5DFF-D60C-78B0323AA6BA}"/>
              </a:ext>
            </a:extLst>
          </p:cNvPr>
          <p:cNvPicPr>
            <a:picLocks noChangeAspect="1"/>
          </p:cNvPicPr>
          <p:nvPr/>
        </p:nvPicPr>
        <p:blipFill>
          <a:blip r:embed="rId4">
            <a:alphaModFix amt="40000"/>
          </a:blip>
          <a:srcRect b="15414"/>
          <a:stretch/>
        </p:blipFill>
        <p:spPr>
          <a:xfrm>
            <a:off x="20" y="193193"/>
            <a:ext cx="12191980" cy="6857990"/>
          </a:xfrm>
          <a:prstGeom prst="rect">
            <a:avLst/>
          </a:prstGeom>
        </p:spPr>
      </p:pic>
      <p:sp>
        <p:nvSpPr>
          <p:cNvPr id="2" name="Title 1">
            <a:extLst>
              <a:ext uri="{FF2B5EF4-FFF2-40B4-BE49-F238E27FC236}">
                <a16:creationId xmlns:a16="http://schemas.microsoft.com/office/drawing/2014/main" id="{4B4F816C-9022-2519-B723-B9FC4AC6B65C}"/>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a:solidFill>
                  <a:schemeClr val="tx1"/>
                </a:solidFill>
              </a:rPr>
              <a:t>Evidence-Based Treatment</a:t>
            </a:r>
          </a:p>
        </p:txBody>
      </p:sp>
      <p:sp>
        <p:nvSpPr>
          <p:cNvPr id="3" name="TextBox 2">
            <a:extLst>
              <a:ext uri="{FF2B5EF4-FFF2-40B4-BE49-F238E27FC236}">
                <a16:creationId xmlns:a16="http://schemas.microsoft.com/office/drawing/2014/main" id="{9DE6D83D-EE14-5404-0F28-3EB8FC070DCE}"/>
              </a:ext>
            </a:extLst>
          </p:cNvPr>
          <p:cNvSpPr txBox="1"/>
          <p:nvPr/>
        </p:nvSpPr>
        <p:spPr>
          <a:xfrm>
            <a:off x="1154954" y="2603500"/>
            <a:ext cx="8825659" cy="3416300"/>
          </a:xfrm>
          <a:prstGeom prst="rect">
            <a:avLst/>
          </a:prstGeom>
        </p:spPr>
        <p:txBody>
          <a:bodyPr vert="horz" lIns="91440" tIns="45720" rIns="91440" bIns="45720" rtlCol="0">
            <a:normAutofit/>
          </a:bodyPr>
          <a:lstStyle/>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3200" b="0" i="0" u="none" strike="noStrike" kern="1200" cap="none" spc="0" normalizeH="0" baseline="0" noProof="0">
                <a:ln>
                  <a:noFill/>
                </a:ln>
                <a:solidFill>
                  <a:prstClr val="white"/>
                </a:solidFill>
                <a:effectLst/>
                <a:uLnTx/>
                <a:uFillTx/>
                <a:latin typeface="Century Gothic" panose="020B0502020202020204"/>
                <a:ea typeface="+mn-ea"/>
                <a:cs typeface="+mn-cs"/>
              </a:rPr>
              <a:t>Large Body of research</a:t>
            </a:r>
          </a:p>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3200" b="0" i="0" u="none" strike="noStrike" kern="1200" cap="none" spc="0" normalizeH="0" baseline="0" noProof="0">
                <a:ln>
                  <a:noFill/>
                </a:ln>
                <a:solidFill>
                  <a:prstClr val="white"/>
                </a:solidFill>
                <a:effectLst/>
                <a:uLnTx/>
                <a:uFillTx/>
                <a:latin typeface="Century Gothic" panose="020B0502020202020204"/>
                <a:ea typeface="+mn-ea"/>
                <a:cs typeface="+mn-cs"/>
              </a:rPr>
              <a:t>Range of anxiety disorders</a:t>
            </a:r>
          </a:p>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3200" b="0" i="0" u="none" strike="noStrike" kern="1200" cap="none" spc="0" normalizeH="0" baseline="0" noProof="0">
                <a:ln>
                  <a:noFill/>
                </a:ln>
                <a:solidFill>
                  <a:prstClr val="white"/>
                </a:solidFill>
                <a:effectLst/>
                <a:uLnTx/>
                <a:uFillTx/>
                <a:latin typeface="Century Gothic" panose="020B0502020202020204"/>
                <a:ea typeface="+mn-ea"/>
                <a:cs typeface="+mn-cs"/>
              </a:rPr>
              <a:t>Reduces Symptoms</a:t>
            </a:r>
          </a:p>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3200" b="0" i="0" u="none" strike="noStrike" kern="1200" cap="none" spc="0" normalizeH="0" baseline="0" noProof="0">
                <a:ln>
                  <a:noFill/>
                </a:ln>
                <a:solidFill>
                  <a:prstClr val="white"/>
                </a:solidFill>
                <a:effectLst/>
                <a:uLnTx/>
                <a:uFillTx/>
                <a:latin typeface="Century Gothic" panose="020B0502020202020204"/>
                <a:ea typeface="+mn-ea"/>
                <a:cs typeface="+mn-cs"/>
              </a:rPr>
              <a:t>Works Long term</a:t>
            </a:r>
          </a:p>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endParaRPr kumimoji="0" lang="en-US" sz="32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extBox 8">
            <a:extLst>
              <a:ext uri="{FF2B5EF4-FFF2-40B4-BE49-F238E27FC236}">
                <a16:creationId xmlns:a16="http://schemas.microsoft.com/office/drawing/2014/main" id="{A3861163-00D6-D0CD-F5B6-7FABE917C37B}"/>
              </a:ext>
            </a:extLst>
          </p:cNvPr>
          <p:cNvSpPr txBox="1"/>
          <p:nvPr/>
        </p:nvSpPr>
        <p:spPr>
          <a:xfrm>
            <a:off x="5135557" y="6224997"/>
            <a:ext cx="6634884" cy="276999"/>
          </a:xfrm>
          <a:prstGeom prst="rect">
            <a:avLst/>
          </a:prstGeom>
          <a:noFill/>
          <a:ln>
            <a:no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a:t>
            </a: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Curtiss et al., 2021; </a:t>
            </a:r>
            <a:r>
              <a:rPr kumimoji="0" lang="en-GB" sz="1000" b="0" i="0" u="none" strike="noStrike" kern="1200" cap="none" spc="0" normalizeH="0" baseline="0" noProof="0" err="1">
                <a:ln>
                  <a:noFill/>
                </a:ln>
                <a:solidFill>
                  <a:prstClr val="white"/>
                </a:solidFill>
                <a:effectLst/>
                <a:uLnTx/>
                <a:uFillTx/>
                <a:latin typeface="Century Gothic" panose="020B0502020202020204"/>
                <a:ea typeface="+mn-ea"/>
                <a:cs typeface="+mn-cs"/>
              </a:rPr>
              <a:t>Garamanlou</a:t>
            </a: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 2003; Hoffman &amp; Smits, 2008; Hofmann et al., 2012; Song et al., 2009)</a:t>
            </a:r>
          </a:p>
        </p:txBody>
      </p:sp>
    </p:spTree>
    <p:extLst>
      <p:ext uri="{BB962C8B-B14F-4D97-AF65-F5344CB8AC3E}">
        <p14:creationId xmlns:p14="http://schemas.microsoft.com/office/powerpoint/2010/main" val="13597649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par>
                          <p:cTn id="8" fill="hold">
                            <p:stCondLst>
                              <p:cond delay="500"/>
                            </p:stCondLst>
                            <p:childTnLst>
                              <p:par>
                                <p:cTn id="9" presetID="9"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dissolve">
                                      <p:cBhvr>
                                        <p:cTn id="11" dur="1000"/>
                                        <p:tgtEl>
                                          <p:spTgt spid="3">
                                            <p:txEl>
                                              <p:pRg st="1" end="1"/>
                                            </p:txEl>
                                          </p:spTgt>
                                        </p:tgtEl>
                                      </p:cBhvr>
                                    </p:animEffect>
                                  </p:childTnLst>
                                </p:cTn>
                              </p:par>
                            </p:childTnLst>
                          </p:cTn>
                        </p:par>
                        <p:par>
                          <p:cTn id="12" fill="hold">
                            <p:stCondLst>
                              <p:cond delay="2500"/>
                            </p:stCondLst>
                            <p:childTnLst>
                              <p:par>
                                <p:cTn id="13" presetID="9" presetClass="entr" presetSubtype="0" fill="hold" nodeType="afterEffect">
                                  <p:stCondLst>
                                    <p:cond delay="1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dissolve">
                                      <p:cBhvr>
                                        <p:cTn id="15" dur="1000"/>
                                        <p:tgtEl>
                                          <p:spTgt spid="3">
                                            <p:txEl>
                                              <p:pRg st="2" end="2"/>
                                            </p:txEl>
                                          </p:spTgt>
                                        </p:tgtEl>
                                      </p:cBhvr>
                                    </p:animEffect>
                                  </p:childTnLst>
                                </p:cTn>
                              </p:par>
                            </p:childTnLst>
                          </p:cTn>
                        </p:par>
                        <p:par>
                          <p:cTn id="16" fill="hold">
                            <p:stCondLst>
                              <p:cond delay="4500"/>
                            </p:stCondLst>
                            <p:childTnLst>
                              <p:par>
                                <p:cTn id="17" presetID="9" presetClass="entr" presetSubtype="0" fill="hold" nodeType="afterEffect">
                                  <p:stCondLst>
                                    <p:cond delay="1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dissolve">
                                      <p:cBhvr>
                                        <p:cTn id="19"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7" name="Group 76">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9" name="Rectangle 7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0" name="Oval 7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1" name="Oval 80">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2" name="Oval 81">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3" name="Oval 82">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4" name="Oval 83">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5"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6"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7"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sp>
        <p:nvSpPr>
          <p:cNvPr id="88" name="Rectangle 87">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Picture 6" descr="Close up of bullseye">
            <a:extLst>
              <a:ext uri="{FF2B5EF4-FFF2-40B4-BE49-F238E27FC236}">
                <a16:creationId xmlns:a16="http://schemas.microsoft.com/office/drawing/2014/main" id="{4B115C8E-AC71-EAB4-F9B3-7B8EB0F6F9D7}"/>
              </a:ext>
            </a:extLst>
          </p:cNvPr>
          <p:cNvPicPr>
            <a:picLocks noChangeAspect="1"/>
          </p:cNvPicPr>
          <p:nvPr/>
        </p:nvPicPr>
        <p:blipFill>
          <a:blip r:embed="rId4"/>
          <a:srcRect t="31525" r="1" b="15984"/>
          <a:stretch/>
        </p:blipFill>
        <p:spPr>
          <a:xfrm>
            <a:off x="477085" y="466162"/>
            <a:ext cx="11237832"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89"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6" name="Freeform: Shape 7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8"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186E3B73-6361-C787-182C-EDC84BFE5A44}"/>
              </a:ext>
            </a:extLst>
          </p:cNvPr>
          <p:cNvSpPr>
            <a:spLocks noGrp="1"/>
          </p:cNvSpPr>
          <p:nvPr>
            <p:ph type="title"/>
          </p:nvPr>
        </p:nvSpPr>
        <p:spPr>
          <a:xfrm>
            <a:off x="1209035" y="1067047"/>
            <a:ext cx="6385669" cy="1066305"/>
          </a:xfrm>
          <a:solidFill>
            <a:schemeClr val="bg1">
              <a:alpha val="35132"/>
            </a:schemeClr>
          </a:solidFill>
        </p:spPr>
        <p:txBody>
          <a:bodyPr vert="horz" lIns="91440" tIns="45720" rIns="91440" bIns="45720" rtlCol="0" anchor="ctr">
            <a:normAutofit fontScale="90000"/>
          </a:bodyPr>
          <a:lstStyle/>
          <a:p>
            <a:r>
              <a:rPr lang="en-US">
                <a:solidFill>
                  <a:schemeClr val="tx1"/>
                </a:solidFill>
              </a:rPr>
              <a:t>Structured and Goal - oriented.</a:t>
            </a:r>
          </a:p>
        </p:txBody>
      </p:sp>
      <p:sp>
        <p:nvSpPr>
          <p:cNvPr id="8" name="TextBox 7">
            <a:extLst>
              <a:ext uri="{FF2B5EF4-FFF2-40B4-BE49-F238E27FC236}">
                <a16:creationId xmlns:a16="http://schemas.microsoft.com/office/drawing/2014/main" id="{401B9EE1-DB2D-6594-0033-C101842F982B}"/>
              </a:ext>
            </a:extLst>
          </p:cNvPr>
          <p:cNvSpPr txBox="1"/>
          <p:nvPr/>
        </p:nvSpPr>
        <p:spPr>
          <a:xfrm>
            <a:off x="3208148" y="4184324"/>
            <a:ext cx="7940255" cy="183547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2400" b="0" i="0" u="none" strike="noStrike" kern="1200" cap="none" spc="0" normalizeH="0" baseline="0" noProof="0">
                <a:ln>
                  <a:noFill/>
                </a:ln>
                <a:solidFill>
                  <a:prstClr val="white"/>
                </a:solidFill>
                <a:effectLst/>
                <a:uLnTx/>
                <a:uFillTx/>
                <a:latin typeface="Century Gothic" panose="020B0502020202020204"/>
                <a:ea typeface="+mn-ea"/>
                <a:cs typeface="+mn-cs"/>
              </a:rPr>
              <a:t>Highly Structured</a:t>
            </a:r>
          </a:p>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2400" b="0" i="0" u="none" strike="noStrike" kern="1200" cap="none" spc="0" normalizeH="0" baseline="0" noProof="0">
                <a:ln>
                  <a:noFill/>
                </a:ln>
                <a:solidFill>
                  <a:prstClr val="white"/>
                </a:solidFill>
                <a:effectLst/>
                <a:uLnTx/>
                <a:uFillTx/>
                <a:latin typeface="Century Gothic" panose="020B0502020202020204"/>
                <a:ea typeface="+mn-ea"/>
                <a:cs typeface="+mn-cs"/>
              </a:rPr>
              <a:t>Focuses on specific goals</a:t>
            </a:r>
          </a:p>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2400" b="0" i="0" u="none" strike="noStrike" kern="1200" cap="none" spc="0" normalizeH="0" baseline="0" noProof="0">
                <a:ln>
                  <a:noFill/>
                </a:ln>
                <a:solidFill>
                  <a:prstClr val="white"/>
                </a:solidFill>
                <a:effectLst/>
                <a:uLnTx/>
                <a:uFillTx/>
                <a:latin typeface="Century Gothic" panose="020B0502020202020204"/>
                <a:ea typeface="+mn-ea"/>
                <a:cs typeface="+mn-cs"/>
              </a:rPr>
              <a:t>Effective in providing direction</a:t>
            </a:r>
          </a:p>
        </p:txBody>
      </p:sp>
      <p:sp>
        <p:nvSpPr>
          <p:cNvPr id="3" name="TextBox 2">
            <a:extLst>
              <a:ext uri="{FF2B5EF4-FFF2-40B4-BE49-F238E27FC236}">
                <a16:creationId xmlns:a16="http://schemas.microsoft.com/office/drawing/2014/main" id="{81669C86-E0E6-7E83-23B1-16E42CDC496C}"/>
              </a:ext>
            </a:extLst>
          </p:cNvPr>
          <p:cNvSpPr txBox="1"/>
          <p:nvPr/>
        </p:nvSpPr>
        <p:spPr>
          <a:xfrm>
            <a:off x="3385632" y="2418735"/>
            <a:ext cx="6213980" cy="3811740"/>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extBox 8">
            <a:extLst>
              <a:ext uri="{FF2B5EF4-FFF2-40B4-BE49-F238E27FC236}">
                <a16:creationId xmlns:a16="http://schemas.microsoft.com/office/drawing/2014/main" id="{E8BE3124-C58C-9175-2E9E-29B6D68C5474}"/>
              </a:ext>
            </a:extLst>
          </p:cNvPr>
          <p:cNvSpPr txBox="1"/>
          <p:nvPr/>
        </p:nvSpPr>
        <p:spPr>
          <a:xfrm>
            <a:off x="8609013" y="6019800"/>
            <a:ext cx="2539390"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(Beck, 2021; Fenn &amp; Byrne, 2013)</a:t>
            </a:r>
          </a:p>
        </p:txBody>
      </p:sp>
    </p:spTree>
    <p:extLst>
      <p:ext uri="{BB962C8B-B14F-4D97-AF65-F5344CB8AC3E}">
        <p14:creationId xmlns:p14="http://schemas.microsoft.com/office/powerpoint/2010/main" val="24317917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 calcmode="lin" valueType="num">
                                      <p:cBhvr additive="base">
                                        <p:cTn id="11"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8">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anim calcmode="lin" valueType="num">
                                      <p:cBhvr additive="base">
                                        <p:cTn id="15"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6" dur="10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Oval 13">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Oval 14">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Oval 15">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7" name="Oval 16">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 name="Oval 17">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sp>
        <p:nvSpPr>
          <p:cNvPr id="23" name="Rectangle 22">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5" name="Rectangle 24">
            <a:extLst>
              <a:ext uri="{FF2B5EF4-FFF2-40B4-BE49-F238E27FC236}">
                <a16:creationId xmlns:a16="http://schemas.microsoft.com/office/drawing/2014/main" id="{6DFBE54E-A701-4039-AC57-CF06B37CC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7" name="Freeform 5">
            <a:extLst>
              <a:ext uri="{FF2B5EF4-FFF2-40B4-BE49-F238E27FC236}">
                <a16:creationId xmlns:a16="http://schemas.microsoft.com/office/drawing/2014/main" id="{D33A9890-FE1F-4F08-8EF4-FD2B43954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Picture 6" descr="Stopwatch">
            <a:extLst>
              <a:ext uri="{FF2B5EF4-FFF2-40B4-BE49-F238E27FC236}">
                <a16:creationId xmlns:a16="http://schemas.microsoft.com/office/drawing/2014/main" id="{F4DAF5CF-00A5-4810-C887-05024CA63242}"/>
              </a:ext>
            </a:extLst>
          </p:cNvPr>
          <p:cNvPicPr>
            <a:picLocks noChangeAspect="1"/>
          </p:cNvPicPr>
          <p:nvPr/>
        </p:nvPicPr>
        <p:blipFill>
          <a:blip r:embed="rId4">
            <a:duotone>
              <a:prstClr val="black"/>
              <a:schemeClr val="accent5">
                <a:tint val="45000"/>
                <a:satMod val="400000"/>
              </a:schemeClr>
            </a:duotone>
            <a:alphaModFix amt="25000"/>
          </a:blip>
          <a:srcRect r="9090" b="18668"/>
          <a:stretch/>
        </p:blipFill>
        <p:spPr>
          <a:xfrm>
            <a:off x="474133" y="474134"/>
            <a:ext cx="11243734" cy="5909733"/>
          </a:xfrm>
          <a:prstGeom prst="rect">
            <a:avLst/>
          </a:prstGeom>
        </p:spPr>
      </p:pic>
      <p:sp>
        <p:nvSpPr>
          <p:cNvPr id="2" name="Title 1">
            <a:extLst>
              <a:ext uri="{FF2B5EF4-FFF2-40B4-BE49-F238E27FC236}">
                <a16:creationId xmlns:a16="http://schemas.microsoft.com/office/drawing/2014/main" id="{3305EFCB-016E-92D3-58AD-B978FA814644}"/>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a:solidFill>
                  <a:srgbClr val="FFFFFF"/>
                </a:solidFill>
              </a:rPr>
              <a:t>Short-term Treatment</a:t>
            </a:r>
          </a:p>
        </p:txBody>
      </p:sp>
      <p:sp>
        <p:nvSpPr>
          <p:cNvPr id="29" name="Rectangle 28">
            <a:extLst>
              <a:ext uri="{FF2B5EF4-FFF2-40B4-BE49-F238E27FC236}">
                <a16:creationId xmlns:a16="http://schemas.microsoft.com/office/drawing/2014/main" id="{92515798-C8A3-40E7-A830-82681C81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 name="TextBox 4">
            <a:extLst>
              <a:ext uri="{FF2B5EF4-FFF2-40B4-BE49-F238E27FC236}">
                <a16:creationId xmlns:a16="http://schemas.microsoft.com/office/drawing/2014/main" id="{A64CA021-8F08-CF3C-B389-FB4842CB2C97}"/>
              </a:ext>
            </a:extLst>
          </p:cNvPr>
          <p:cNvSpPr txBox="1"/>
          <p:nvPr/>
        </p:nvSpPr>
        <p:spPr>
          <a:xfrm>
            <a:off x="1154954" y="1820333"/>
            <a:ext cx="8825659" cy="4199467"/>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4000" b="0" i="0" u="none" strike="noStrike" kern="1200" cap="none" spc="0" normalizeH="0" baseline="0" noProof="0">
                <a:ln>
                  <a:noFill/>
                </a:ln>
                <a:solidFill>
                  <a:srgbClr val="FFFFFF"/>
                </a:solidFill>
                <a:effectLst/>
                <a:uLnTx/>
                <a:uFillTx/>
                <a:latin typeface="Century Gothic" panose="020B0502020202020204"/>
                <a:ea typeface="+mn-ea"/>
                <a:cs typeface="+mn-cs"/>
              </a:rPr>
              <a:t>Brief</a:t>
            </a:r>
          </a:p>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4000" b="0" i="0" u="none" strike="noStrike" kern="1200" cap="none" spc="0" normalizeH="0" baseline="0" noProof="0">
                <a:ln>
                  <a:noFill/>
                </a:ln>
                <a:solidFill>
                  <a:srgbClr val="FFFFFF"/>
                </a:solidFill>
                <a:effectLst/>
                <a:uLnTx/>
                <a:uFillTx/>
                <a:latin typeface="Century Gothic" panose="020B0502020202020204"/>
                <a:ea typeface="+mn-ea"/>
                <a:cs typeface="+mn-cs"/>
              </a:rPr>
              <a:t>Rapid improvement</a:t>
            </a:r>
          </a:p>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4000" b="0" i="0" u="none" strike="noStrike" kern="1200" cap="none" spc="0" normalizeH="0" baseline="0" noProof="0">
                <a:ln>
                  <a:noFill/>
                </a:ln>
                <a:solidFill>
                  <a:srgbClr val="FFFFFF"/>
                </a:solidFill>
                <a:effectLst/>
                <a:uLnTx/>
                <a:uFillTx/>
                <a:latin typeface="Century Gothic" panose="020B0502020202020204"/>
                <a:ea typeface="+mn-ea"/>
                <a:cs typeface="+mn-cs"/>
              </a:rPr>
              <a:t>Cost - effective</a:t>
            </a:r>
          </a:p>
        </p:txBody>
      </p:sp>
      <p:sp>
        <p:nvSpPr>
          <p:cNvPr id="9" name="TextBox 8">
            <a:extLst>
              <a:ext uri="{FF2B5EF4-FFF2-40B4-BE49-F238E27FC236}">
                <a16:creationId xmlns:a16="http://schemas.microsoft.com/office/drawing/2014/main" id="{DA66EA11-FC46-4D8E-9668-534226E6B88B}"/>
              </a:ext>
            </a:extLst>
          </p:cNvPr>
          <p:cNvSpPr txBox="1"/>
          <p:nvPr/>
        </p:nvSpPr>
        <p:spPr>
          <a:xfrm>
            <a:off x="8156342" y="5896689"/>
            <a:ext cx="3326241"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(Beck, 2021; Blane et al., 2013; Rachman, 2015)</a:t>
            </a:r>
          </a:p>
        </p:txBody>
      </p:sp>
    </p:spTree>
    <p:extLst>
      <p:ext uri="{BB962C8B-B14F-4D97-AF65-F5344CB8AC3E}">
        <p14:creationId xmlns:p14="http://schemas.microsoft.com/office/powerpoint/2010/main" val="32949973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heckerboard(across)">
                                      <p:cBhvr>
                                        <p:cTn id="7" dur="1000"/>
                                        <p:tgtEl>
                                          <p:spTgt spid="5">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checkerboard(across)">
                                      <p:cBhvr>
                                        <p:cTn id="10" dur="500"/>
                                        <p:tgtEl>
                                          <p:spTgt spid="5">
                                            <p:txEl>
                                              <p:pRg st="1" end="1"/>
                                            </p:txEl>
                                          </p:spTgt>
                                        </p:tgtEl>
                                      </p:cBhvr>
                                    </p:animEffect>
                                  </p:childTnLst>
                                </p:cTn>
                              </p:par>
                              <p:par>
                                <p:cTn id="11" presetID="5" presetClass="entr" presetSubtype="1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checkerboard(across)">
                                      <p:cBhvr>
                                        <p:cTn id="13"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9" name="Rectangle 2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0" name="Oval 2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1" name="Oval 30">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2" name="Oval 31">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3" name="Oval 32">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4" name="Oval 33">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5"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6"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7"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sp>
        <p:nvSpPr>
          <p:cNvPr id="39" name="Rectangle 38">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41" name="Rectangle 40">
            <a:extLst>
              <a:ext uri="{FF2B5EF4-FFF2-40B4-BE49-F238E27FC236}">
                <a16:creationId xmlns:a16="http://schemas.microsoft.com/office/drawing/2014/main" id="{34683443-FE49-41EE-B218-ABBB4B47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4" descr="Chameleon on branch">
            <a:extLst>
              <a:ext uri="{FF2B5EF4-FFF2-40B4-BE49-F238E27FC236}">
                <a16:creationId xmlns:a16="http://schemas.microsoft.com/office/drawing/2014/main" id="{588B49CE-FDF6-8B2C-1B9D-84D950E38C62}"/>
              </a:ext>
            </a:extLst>
          </p:cNvPr>
          <p:cNvPicPr>
            <a:picLocks noChangeAspect="1"/>
          </p:cNvPicPr>
          <p:nvPr/>
        </p:nvPicPr>
        <p:blipFill>
          <a:blip r:embed="rId4">
            <a:alphaModFix amt="35000"/>
          </a:blip>
          <a:srcRect r="1" b="20502"/>
          <a:stretch/>
        </p:blipFill>
        <p:spPr>
          <a:xfrm>
            <a:off x="461176" y="421419"/>
            <a:ext cx="11251095" cy="5970419"/>
          </a:xfrm>
          <a:prstGeom prst="rect">
            <a:avLst/>
          </a:prstGeom>
          <a:solidFill>
            <a:schemeClr val="bg1"/>
          </a:solidFill>
        </p:spPr>
      </p:pic>
      <p:sp>
        <p:nvSpPr>
          <p:cNvPr id="43" name="Freeform 5">
            <a:extLst>
              <a:ext uri="{FF2B5EF4-FFF2-40B4-BE49-F238E27FC236}">
                <a16:creationId xmlns:a16="http://schemas.microsoft.com/office/drawing/2014/main" id="{199BDFFF-0566-4CB2-8954-44CB1A3C4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A72FB181-9855-9671-6F9B-B326BFB8D32A}"/>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a:solidFill>
                  <a:schemeClr val="tx1"/>
                </a:solidFill>
              </a:rPr>
              <a:t>Adaptability of CBT</a:t>
            </a:r>
          </a:p>
        </p:txBody>
      </p:sp>
      <p:sp>
        <p:nvSpPr>
          <p:cNvPr id="45" name="Rectangle 44">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TextBox 2">
            <a:extLst>
              <a:ext uri="{FF2B5EF4-FFF2-40B4-BE49-F238E27FC236}">
                <a16:creationId xmlns:a16="http://schemas.microsoft.com/office/drawing/2014/main" id="{01FCB9C0-D674-0853-4AA0-F9664B8A862A}"/>
              </a:ext>
            </a:extLst>
          </p:cNvPr>
          <p:cNvSpPr txBox="1"/>
          <p:nvPr/>
        </p:nvSpPr>
        <p:spPr>
          <a:xfrm>
            <a:off x="1154954" y="2603500"/>
            <a:ext cx="8825659" cy="3416300"/>
          </a:xfrm>
          <a:prstGeom prst="rect">
            <a:avLst/>
          </a:prstGeom>
        </p:spPr>
        <p:txBody>
          <a:bodyPr vert="horz" lIns="91440" tIns="45720" rIns="91440" bIns="45720" rtlCol="0">
            <a:normAutofit/>
          </a:bodyPr>
          <a:lstStyle/>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4800" b="0" i="0" u="none" strike="noStrike" kern="1200" cap="none" spc="0" normalizeH="0" baseline="0" noProof="0">
                <a:ln>
                  <a:noFill/>
                </a:ln>
                <a:solidFill>
                  <a:prstClr val="white">
                    <a:lumMod val="75000"/>
                    <a:lumOff val="25000"/>
                  </a:prstClr>
                </a:solidFill>
                <a:effectLst/>
                <a:uLnTx/>
                <a:uFillTx/>
                <a:latin typeface="Century Gothic" panose="020B0502020202020204"/>
                <a:ea typeface="+mn-ea"/>
                <a:cs typeface="+mn-cs"/>
              </a:rPr>
              <a:t>Individual sessions</a:t>
            </a:r>
          </a:p>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4800" b="0" i="0" u="none" strike="noStrike" kern="1200" cap="none" spc="0" normalizeH="0" baseline="0" noProof="0">
                <a:ln>
                  <a:noFill/>
                </a:ln>
                <a:solidFill>
                  <a:prstClr val="white">
                    <a:lumMod val="75000"/>
                    <a:lumOff val="25000"/>
                  </a:prstClr>
                </a:solidFill>
                <a:effectLst/>
                <a:uLnTx/>
                <a:uFillTx/>
                <a:latin typeface="Century Gothic" panose="020B0502020202020204"/>
                <a:ea typeface="+mn-ea"/>
                <a:cs typeface="+mn-cs"/>
              </a:rPr>
              <a:t>Group sessions</a:t>
            </a:r>
          </a:p>
          <a:p>
            <a:pPr marL="285750" marR="0" lvl="0" indent="-285750" algn="l" defTabSz="457200" rtl="0" eaLnBrk="1" fontAlgn="auto" latinLnBrk="0" hangingPunct="1">
              <a:lnSpc>
                <a:spcPct val="100000"/>
              </a:lnSpc>
              <a:spcBef>
                <a:spcPts val="1000"/>
              </a:spcBef>
              <a:spcAft>
                <a:spcPts val="0"/>
              </a:spcAft>
              <a:buClr>
                <a:srgbClr val="B31166"/>
              </a:buClr>
              <a:buSzPct val="80000"/>
              <a:buFont typeface="Wingdings 3" charset="2"/>
              <a:buChar char=""/>
              <a:tabLst/>
              <a:defRPr/>
            </a:pPr>
            <a:r>
              <a:rPr kumimoji="0" lang="en-US" sz="4800" b="0" i="0" u="none" strike="noStrike" kern="1200" cap="none" spc="0" normalizeH="0" baseline="0" noProof="0">
                <a:ln>
                  <a:noFill/>
                </a:ln>
                <a:solidFill>
                  <a:prstClr val="white">
                    <a:lumMod val="75000"/>
                    <a:lumOff val="25000"/>
                  </a:prstClr>
                </a:solidFill>
                <a:effectLst/>
                <a:uLnTx/>
                <a:uFillTx/>
                <a:latin typeface="Century Gothic" panose="020B0502020202020204"/>
                <a:ea typeface="+mn-ea"/>
                <a:cs typeface="+mn-cs"/>
              </a:rPr>
              <a:t>Online sessions</a:t>
            </a:r>
          </a:p>
        </p:txBody>
      </p:sp>
      <p:sp>
        <p:nvSpPr>
          <p:cNvPr id="8" name="TextBox 7">
            <a:extLst>
              <a:ext uri="{FF2B5EF4-FFF2-40B4-BE49-F238E27FC236}">
                <a16:creationId xmlns:a16="http://schemas.microsoft.com/office/drawing/2014/main" id="{F50C1A0B-E8F8-CC90-BF7A-F662E718E9FC}"/>
              </a:ext>
            </a:extLst>
          </p:cNvPr>
          <p:cNvSpPr txBox="1"/>
          <p:nvPr/>
        </p:nvSpPr>
        <p:spPr>
          <a:xfrm>
            <a:off x="7687159" y="5656882"/>
            <a:ext cx="3741253"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a:t>
            </a:r>
            <a:r>
              <a:rPr kumimoji="0" lang="en-GB" sz="1000" b="0" i="0" u="none" strike="noStrike" kern="1200" cap="none" spc="0" normalizeH="0" baseline="0" noProof="0" err="1">
                <a:ln>
                  <a:noFill/>
                </a:ln>
                <a:solidFill>
                  <a:prstClr val="white"/>
                </a:solidFill>
                <a:effectLst/>
                <a:uLnTx/>
                <a:uFillTx/>
                <a:latin typeface="Century Gothic" panose="020B0502020202020204"/>
                <a:ea typeface="+mn-ea"/>
                <a:cs typeface="+mn-cs"/>
              </a:rPr>
              <a:t>Carlbring</a:t>
            </a: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 et al., 2017; Whitfield, 2010) </a:t>
            </a:r>
          </a:p>
        </p:txBody>
      </p:sp>
    </p:spTree>
    <p:extLst>
      <p:ext uri="{BB962C8B-B14F-4D97-AF65-F5344CB8AC3E}">
        <p14:creationId xmlns:p14="http://schemas.microsoft.com/office/powerpoint/2010/main" val="5523984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10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1000"/>
                                        <p:tgtEl>
                                          <p:spTgt spid="3">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3"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descr="Torn rope">
            <a:extLst>
              <a:ext uri="{FF2B5EF4-FFF2-40B4-BE49-F238E27FC236}">
                <a16:creationId xmlns:a16="http://schemas.microsoft.com/office/drawing/2014/main" id="{635EA57F-08AF-55D1-1AFD-874936664FDC}"/>
              </a:ext>
            </a:extLst>
          </p:cNvPr>
          <p:cNvPicPr>
            <a:picLocks noChangeAspect="1"/>
          </p:cNvPicPr>
          <p:nvPr/>
        </p:nvPicPr>
        <p:blipFill>
          <a:blip r:embed="rId3"/>
          <a:srcRect l="19801" r="24405"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23" name="Rectangle 22">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5" name="Oval 24">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7" name="Oval 26">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Title 15">
            <a:extLst>
              <a:ext uri="{FF2B5EF4-FFF2-40B4-BE49-F238E27FC236}">
                <a16:creationId xmlns:a16="http://schemas.microsoft.com/office/drawing/2014/main" id="{47770211-4CAE-6465-8FE3-CBDF5324A565}"/>
              </a:ext>
            </a:extLst>
          </p:cNvPr>
          <p:cNvSpPr>
            <a:spLocks noGrp="1"/>
          </p:cNvSpPr>
          <p:nvPr>
            <p:ph type="title"/>
          </p:nvPr>
        </p:nvSpPr>
        <p:spPr>
          <a:xfrm>
            <a:off x="1154954" y="973667"/>
            <a:ext cx="4938033" cy="4437781"/>
          </a:xfrm>
        </p:spPr>
        <p:txBody>
          <a:bodyPr/>
          <a:lstStyle/>
          <a:p>
            <a:r>
              <a:rPr lang="en-US">
                <a:solidFill>
                  <a:srgbClr val="FFFFFF"/>
                </a:solidFill>
              </a:rPr>
              <a:t>Weaknesses of CBT in </a:t>
            </a:r>
            <a:br>
              <a:rPr lang="en-US">
                <a:solidFill>
                  <a:srgbClr val="FFFFFF"/>
                </a:solidFill>
              </a:rPr>
            </a:br>
            <a:r>
              <a:rPr lang="en-US">
                <a:solidFill>
                  <a:srgbClr val="FFFFFF"/>
                </a:solidFill>
              </a:rPr>
              <a:t>Relation to Anxiety Disorders</a:t>
            </a:r>
            <a:endParaRPr lang="en-GB"/>
          </a:p>
        </p:txBody>
      </p:sp>
    </p:spTree>
    <p:extLst>
      <p:ext uri="{BB962C8B-B14F-4D97-AF65-F5344CB8AC3E}">
        <p14:creationId xmlns:p14="http://schemas.microsoft.com/office/powerpoint/2010/main" val="3184769475"/>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DFBE54E-A701-4039-AC57-CF06B37CC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5">
            <a:extLst>
              <a:ext uri="{FF2B5EF4-FFF2-40B4-BE49-F238E27FC236}">
                <a16:creationId xmlns:a16="http://schemas.microsoft.com/office/drawing/2014/main" id="{D33A9890-FE1F-4F08-8EF4-FD2B43954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4" descr="Red twisted thread">
            <a:extLst>
              <a:ext uri="{FF2B5EF4-FFF2-40B4-BE49-F238E27FC236}">
                <a16:creationId xmlns:a16="http://schemas.microsoft.com/office/drawing/2014/main" id="{9907B4B5-A6F7-D63E-75F2-D9AEFBA2ECCC}"/>
              </a:ext>
            </a:extLst>
          </p:cNvPr>
          <p:cNvPicPr>
            <a:picLocks noChangeAspect="1"/>
          </p:cNvPicPr>
          <p:nvPr/>
        </p:nvPicPr>
        <p:blipFill>
          <a:blip r:embed="rId4">
            <a:duotone>
              <a:prstClr val="black"/>
              <a:schemeClr val="accent5">
                <a:tint val="45000"/>
                <a:satMod val="400000"/>
              </a:schemeClr>
            </a:duotone>
            <a:alphaModFix amt="25000"/>
          </a:blip>
          <a:srcRect t="16425" r="9090" b="11991"/>
          <a:stretch/>
        </p:blipFill>
        <p:spPr>
          <a:xfrm>
            <a:off x="474133" y="474134"/>
            <a:ext cx="11243734" cy="5909733"/>
          </a:xfrm>
          <a:prstGeom prst="rect">
            <a:avLst/>
          </a:prstGeom>
        </p:spPr>
      </p:pic>
      <p:sp>
        <p:nvSpPr>
          <p:cNvPr id="2" name="Title 1">
            <a:extLst>
              <a:ext uri="{FF2B5EF4-FFF2-40B4-BE49-F238E27FC236}">
                <a16:creationId xmlns:a16="http://schemas.microsoft.com/office/drawing/2014/main" id="{26EA7F47-3420-C3AA-5315-902118C0A9F9}"/>
              </a:ext>
            </a:extLst>
          </p:cNvPr>
          <p:cNvSpPr>
            <a:spLocks noGrp="1"/>
          </p:cNvSpPr>
          <p:nvPr>
            <p:ph type="title"/>
          </p:nvPr>
        </p:nvSpPr>
        <p:spPr>
          <a:xfrm>
            <a:off x="1154954" y="973668"/>
            <a:ext cx="8761413" cy="706964"/>
          </a:xfrm>
        </p:spPr>
        <p:txBody>
          <a:bodyPr>
            <a:normAutofit/>
          </a:bodyPr>
          <a:lstStyle/>
          <a:p>
            <a:r>
              <a:rPr lang="en-GB">
                <a:solidFill>
                  <a:srgbClr val="FFFFFF"/>
                </a:solidFill>
              </a:rPr>
              <a:t>Focuses on current problems:</a:t>
            </a:r>
          </a:p>
        </p:txBody>
      </p:sp>
      <p:sp>
        <p:nvSpPr>
          <p:cNvPr id="14" name="Rectangle 13">
            <a:extLst>
              <a:ext uri="{FF2B5EF4-FFF2-40B4-BE49-F238E27FC236}">
                <a16:creationId xmlns:a16="http://schemas.microsoft.com/office/drawing/2014/main" id="{92515798-C8A3-40E7-A830-82681C81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F8FB7130-ACAB-BE11-78B6-E6DB58D1A24C}"/>
              </a:ext>
            </a:extLst>
          </p:cNvPr>
          <p:cNvSpPr>
            <a:spLocks noGrp="1"/>
          </p:cNvSpPr>
          <p:nvPr>
            <p:ph idx="1"/>
          </p:nvPr>
        </p:nvSpPr>
        <p:spPr>
          <a:xfrm>
            <a:off x="1154954" y="1820333"/>
            <a:ext cx="9503053" cy="4199467"/>
          </a:xfrm>
        </p:spPr>
        <p:txBody>
          <a:bodyPr anchor="ctr">
            <a:normAutofit/>
          </a:bodyPr>
          <a:lstStyle/>
          <a:p>
            <a:r>
              <a:rPr lang="en-GB" sz="3200">
                <a:solidFill>
                  <a:srgbClr val="FFFFFF"/>
                </a:solidFill>
              </a:rPr>
              <a:t>Addresses present thoughts and behaviours.</a:t>
            </a:r>
          </a:p>
          <a:p>
            <a:r>
              <a:rPr lang="en-GB" sz="3200">
                <a:solidFill>
                  <a:srgbClr val="FFFFFF"/>
                </a:solidFill>
              </a:rPr>
              <a:t>Neglects childhood or past traumas.</a:t>
            </a:r>
          </a:p>
          <a:p>
            <a:r>
              <a:rPr lang="en-GB" sz="3200">
                <a:solidFill>
                  <a:srgbClr val="FFFFFF"/>
                </a:solidFill>
              </a:rPr>
              <a:t>Works Better in combination with other treatments.</a:t>
            </a:r>
          </a:p>
          <a:p>
            <a:endParaRPr lang="en-GB">
              <a:solidFill>
                <a:srgbClr val="FFFFFF"/>
              </a:solidFill>
            </a:endParaRPr>
          </a:p>
        </p:txBody>
      </p:sp>
      <p:sp>
        <p:nvSpPr>
          <p:cNvPr id="6" name="TextBox 5">
            <a:extLst>
              <a:ext uri="{FF2B5EF4-FFF2-40B4-BE49-F238E27FC236}">
                <a16:creationId xmlns:a16="http://schemas.microsoft.com/office/drawing/2014/main" id="{1FCBFAE3-2C12-D53D-48E3-0B9D1347692B}"/>
              </a:ext>
            </a:extLst>
          </p:cNvPr>
          <p:cNvSpPr txBox="1"/>
          <p:nvPr/>
        </p:nvSpPr>
        <p:spPr>
          <a:xfrm>
            <a:off x="7180289" y="5651293"/>
            <a:ext cx="4077324"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a:t>
            </a:r>
            <a:r>
              <a:rPr kumimoji="0" lang="en-GB" sz="1000" b="0" i="0" u="none" strike="noStrike" kern="1200" cap="none" spc="0" normalizeH="0" baseline="0" noProof="0" err="1">
                <a:ln>
                  <a:noFill/>
                </a:ln>
                <a:solidFill>
                  <a:prstClr val="white"/>
                </a:solidFill>
                <a:effectLst/>
                <a:uLnTx/>
                <a:uFillTx/>
                <a:latin typeface="Century Gothic" panose="020B0502020202020204"/>
                <a:ea typeface="+mn-ea"/>
                <a:cs typeface="+mn-cs"/>
              </a:rPr>
              <a:t>Cuijpers</a:t>
            </a: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 et al., 2008; </a:t>
            </a:r>
            <a:r>
              <a:rPr kumimoji="0" lang="en-GB" sz="1000" b="0" i="0" u="none" strike="noStrike" kern="1200" cap="none" spc="0" normalizeH="0" baseline="0" noProof="0" err="1">
                <a:ln>
                  <a:noFill/>
                </a:ln>
                <a:solidFill>
                  <a:prstClr val="white"/>
                </a:solidFill>
                <a:effectLst/>
                <a:uLnTx/>
                <a:uFillTx/>
                <a:latin typeface="Century Gothic" panose="020B0502020202020204"/>
                <a:ea typeface="+mn-ea"/>
                <a:cs typeface="+mn-cs"/>
              </a:rPr>
              <a:t>Kascakova</a:t>
            </a: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 et al., 2020; Rachman, 2015) </a:t>
            </a:r>
          </a:p>
        </p:txBody>
      </p:sp>
    </p:spTree>
    <p:extLst>
      <p:ext uri="{BB962C8B-B14F-4D97-AF65-F5344CB8AC3E}">
        <p14:creationId xmlns:p14="http://schemas.microsoft.com/office/powerpoint/2010/main" val="22489115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1000"/>
                                        <p:tgtEl>
                                          <p:spTgt spid="3">
                                            <p:txEl>
                                              <p:pRg st="0" end="0"/>
                                            </p:txEl>
                                          </p:spTgt>
                                        </p:tgtEl>
                                      </p:cBhvr>
                                    </p:animEffect>
                                  </p:childTnLst>
                                </p:cTn>
                              </p:par>
                            </p:childTnLst>
                          </p:cTn>
                        </p:par>
                        <p:par>
                          <p:cTn id="8" fill="hold">
                            <p:stCondLst>
                              <p:cond delay="1000"/>
                            </p:stCondLst>
                            <p:childTnLst>
                              <p:par>
                                <p:cTn id="9" presetID="9"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dissolve">
                                      <p:cBhvr>
                                        <p:cTn id="11" dur="1000"/>
                                        <p:tgtEl>
                                          <p:spTgt spid="3">
                                            <p:txEl>
                                              <p:pRg st="1" end="1"/>
                                            </p:txEl>
                                          </p:spTgt>
                                        </p:tgtEl>
                                      </p:cBhvr>
                                    </p:animEffect>
                                  </p:childTnLst>
                                </p:cTn>
                              </p:par>
                            </p:childTnLst>
                          </p:cTn>
                        </p:par>
                        <p:par>
                          <p:cTn id="12" fill="hold">
                            <p:stCondLst>
                              <p:cond delay="2000"/>
                            </p:stCondLst>
                            <p:childTnLst>
                              <p:par>
                                <p:cTn id="13" presetID="9"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dissolve">
                                      <p:cBhvr>
                                        <p:cTn id="15"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4683443-FE49-41EE-B218-ABBB4B47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4" descr="Person facing brick wall">
            <a:extLst>
              <a:ext uri="{FF2B5EF4-FFF2-40B4-BE49-F238E27FC236}">
                <a16:creationId xmlns:a16="http://schemas.microsoft.com/office/drawing/2014/main" id="{2D74D0AE-8FC8-77BE-626F-66F69D5DAE13}"/>
              </a:ext>
            </a:extLst>
          </p:cNvPr>
          <p:cNvPicPr>
            <a:picLocks noChangeAspect="1"/>
          </p:cNvPicPr>
          <p:nvPr/>
        </p:nvPicPr>
        <p:blipFill>
          <a:blip r:embed="rId3">
            <a:alphaModFix amt="35000"/>
          </a:blip>
          <a:srcRect r="1" b="20502"/>
          <a:stretch/>
        </p:blipFill>
        <p:spPr>
          <a:xfrm>
            <a:off x="461176" y="421419"/>
            <a:ext cx="11251095" cy="5970419"/>
          </a:xfrm>
          <a:prstGeom prst="rect">
            <a:avLst/>
          </a:prstGeom>
        </p:spPr>
      </p:pic>
      <p:sp>
        <p:nvSpPr>
          <p:cNvPr id="25" name="Freeform 5">
            <a:extLst>
              <a:ext uri="{FF2B5EF4-FFF2-40B4-BE49-F238E27FC236}">
                <a16:creationId xmlns:a16="http://schemas.microsoft.com/office/drawing/2014/main" id="{199BDFFF-0566-4CB2-8954-44CB1A3C4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8448AF4C-6259-6F6D-85D1-C2A0576C57DD}"/>
              </a:ext>
            </a:extLst>
          </p:cNvPr>
          <p:cNvSpPr>
            <a:spLocks noGrp="1"/>
          </p:cNvSpPr>
          <p:nvPr>
            <p:ph type="title"/>
          </p:nvPr>
        </p:nvSpPr>
        <p:spPr>
          <a:xfrm>
            <a:off x="1154954" y="973668"/>
            <a:ext cx="8761413" cy="706964"/>
          </a:xfrm>
        </p:spPr>
        <p:txBody>
          <a:bodyPr>
            <a:normAutofit/>
          </a:bodyPr>
          <a:lstStyle/>
          <a:p>
            <a:r>
              <a:rPr lang="en-GB">
                <a:solidFill>
                  <a:schemeClr val="tx1"/>
                </a:solidFill>
              </a:rPr>
              <a:t>Not suited to all clients:</a:t>
            </a:r>
          </a:p>
        </p:txBody>
      </p:sp>
      <p:sp>
        <p:nvSpPr>
          <p:cNvPr id="26" name="Rectangle 25">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3175A907-4290-0818-AC6D-B5776FA844B9}"/>
              </a:ext>
            </a:extLst>
          </p:cNvPr>
          <p:cNvSpPr>
            <a:spLocks noGrp="1"/>
          </p:cNvSpPr>
          <p:nvPr>
            <p:ph idx="1"/>
          </p:nvPr>
        </p:nvSpPr>
        <p:spPr>
          <a:xfrm>
            <a:off x="1154954" y="2603500"/>
            <a:ext cx="8825659" cy="3416300"/>
          </a:xfrm>
        </p:spPr>
        <p:txBody>
          <a:bodyPr>
            <a:normAutofit/>
          </a:bodyPr>
          <a:lstStyle/>
          <a:p>
            <a:r>
              <a:rPr lang="en-GB" sz="3200"/>
              <a:t>Overwhelming Nature of CBT.</a:t>
            </a:r>
          </a:p>
          <a:p>
            <a:r>
              <a:rPr lang="en-GB" sz="3200"/>
              <a:t>Cognitive Demands.</a:t>
            </a:r>
          </a:p>
          <a:p>
            <a:r>
              <a:rPr lang="en-GB" sz="3200"/>
              <a:t>Clients Unique Needs.</a:t>
            </a:r>
          </a:p>
          <a:p>
            <a:endParaRPr lang="en-GB"/>
          </a:p>
        </p:txBody>
      </p:sp>
      <p:sp>
        <p:nvSpPr>
          <p:cNvPr id="6" name="TextBox 5">
            <a:extLst>
              <a:ext uri="{FF2B5EF4-FFF2-40B4-BE49-F238E27FC236}">
                <a16:creationId xmlns:a16="http://schemas.microsoft.com/office/drawing/2014/main" id="{74344C75-3EC0-C74B-41FB-4A4F82BA558B}"/>
              </a:ext>
            </a:extLst>
          </p:cNvPr>
          <p:cNvSpPr txBox="1"/>
          <p:nvPr/>
        </p:nvSpPr>
        <p:spPr>
          <a:xfrm>
            <a:off x="8034727" y="5726243"/>
            <a:ext cx="3387777"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(Beck, 2021; Hoffman et al., 2012; Wang et al., 2021)</a:t>
            </a:r>
          </a:p>
        </p:txBody>
      </p:sp>
    </p:spTree>
    <p:extLst>
      <p:ext uri="{BB962C8B-B14F-4D97-AF65-F5344CB8AC3E}">
        <p14:creationId xmlns:p14="http://schemas.microsoft.com/office/powerpoint/2010/main" val="22101394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par>
                          <p:cTn id="8" fill="hold">
                            <p:stCondLst>
                              <p:cond delay="500"/>
                            </p:stCondLst>
                            <p:childTnLst>
                              <p:par>
                                <p:cTn id="9" presetID="5" presetClass="entr" presetSubtype="1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checkerboard(across)">
                                      <p:cBhvr>
                                        <p:cTn id="11" dur="1000"/>
                                        <p:tgtEl>
                                          <p:spTgt spid="3">
                                            <p:txEl>
                                              <p:pRg st="1" end="1"/>
                                            </p:txEl>
                                          </p:spTgt>
                                        </p:tgtEl>
                                      </p:cBhvr>
                                    </p:animEffect>
                                  </p:childTnLst>
                                </p:cTn>
                              </p:par>
                            </p:childTnLst>
                          </p:cTn>
                        </p:par>
                        <p:par>
                          <p:cTn id="12" fill="hold">
                            <p:stCondLst>
                              <p:cond delay="1500"/>
                            </p:stCondLst>
                            <p:childTnLst>
                              <p:par>
                                <p:cTn id="13" presetID="5" presetClass="entr" presetSubtype="1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heckerboard(across)">
                                      <p:cBhvr>
                                        <p:cTn id="15"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 in a therapy session">
            <a:extLst>
              <a:ext uri="{FF2B5EF4-FFF2-40B4-BE49-F238E27FC236}">
                <a16:creationId xmlns:a16="http://schemas.microsoft.com/office/drawing/2014/main" id="{9E8280A1-6BC0-8665-8B0C-4C7A38588338}"/>
              </a:ext>
            </a:extLst>
          </p:cNvPr>
          <p:cNvPicPr>
            <a:picLocks noChangeAspect="1"/>
          </p:cNvPicPr>
          <p:nvPr/>
        </p:nvPicPr>
        <p:blipFill>
          <a:blip r:embed="rId3"/>
          <a:srcRect t="10043" b="568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ACA8F540-A53E-ED79-E4AB-36D73F8C75EC}"/>
              </a:ext>
            </a:extLst>
          </p:cNvPr>
          <p:cNvSpPr>
            <a:spLocks noGrp="1"/>
          </p:cNvSpPr>
          <p:nvPr>
            <p:ph type="title"/>
          </p:nvPr>
        </p:nvSpPr>
        <p:spPr>
          <a:xfrm>
            <a:off x="6374887" y="1641860"/>
            <a:ext cx="4204298" cy="1034728"/>
          </a:xfrm>
        </p:spPr>
        <p:txBody>
          <a:bodyPr>
            <a:normAutofit/>
          </a:bodyPr>
          <a:lstStyle/>
          <a:p>
            <a:r>
              <a:rPr lang="en-GB" sz="2800">
                <a:solidFill>
                  <a:schemeClr val="tx1"/>
                </a:solidFill>
              </a:rPr>
              <a:t>Requires active participation:</a:t>
            </a:r>
          </a:p>
        </p:txBody>
      </p:sp>
      <p:sp>
        <p:nvSpPr>
          <p:cNvPr id="3" name="Content Placeholder 2">
            <a:extLst>
              <a:ext uri="{FF2B5EF4-FFF2-40B4-BE49-F238E27FC236}">
                <a16:creationId xmlns:a16="http://schemas.microsoft.com/office/drawing/2014/main" id="{30122D3C-92D3-67B7-3079-648C5EAB0866}"/>
              </a:ext>
            </a:extLst>
          </p:cNvPr>
          <p:cNvSpPr>
            <a:spLocks noGrp="1"/>
          </p:cNvSpPr>
          <p:nvPr>
            <p:ph idx="1"/>
          </p:nvPr>
        </p:nvSpPr>
        <p:spPr>
          <a:xfrm>
            <a:off x="6374886" y="3192904"/>
            <a:ext cx="4597914" cy="2000971"/>
          </a:xfrm>
        </p:spPr>
        <p:txBody>
          <a:bodyPr>
            <a:normAutofit/>
          </a:bodyPr>
          <a:lstStyle/>
          <a:p>
            <a:r>
              <a:rPr lang="en-GB"/>
              <a:t>CBT relies on client engagement.</a:t>
            </a:r>
          </a:p>
          <a:p>
            <a:r>
              <a:rPr lang="en-GB"/>
              <a:t>Can find certain tasks daunting.</a:t>
            </a:r>
          </a:p>
          <a:p>
            <a:r>
              <a:rPr lang="en-GB"/>
              <a:t>Avoidance</a:t>
            </a:r>
          </a:p>
        </p:txBody>
      </p:sp>
      <p:sp>
        <p:nvSpPr>
          <p:cNvPr id="6" name="TextBox 5">
            <a:extLst>
              <a:ext uri="{FF2B5EF4-FFF2-40B4-BE49-F238E27FC236}">
                <a16:creationId xmlns:a16="http://schemas.microsoft.com/office/drawing/2014/main" id="{B24BA124-7084-2B7B-5E5E-44E3A79ACCDE}"/>
              </a:ext>
            </a:extLst>
          </p:cNvPr>
          <p:cNvSpPr txBox="1"/>
          <p:nvPr/>
        </p:nvSpPr>
        <p:spPr>
          <a:xfrm>
            <a:off x="7510072" y="5193875"/>
            <a:ext cx="3069113"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(Beck, 2021; Becker-</a:t>
            </a:r>
            <a:r>
              <a:rPr kumimoji="0" lang="en-GB" sz="1200" b="0" i="0" u="none" strike="noStrike" kern="1200" cap="none" spc="0" normalizeH="0" baseline="0" noProof="0" err="1">
                <a:ln>
                  <a:noFill/>
                </a:ln>
                <a:solidFill>
                  <a:prstClr val="white"/>
                </a:solidFill>
                <a:effectLst/>
                <a:uLnTx/>
                <a:uFillTx/>
                <a:latin typeface="Century Gothic" panose="020B0502020202020204"/>
                <a:ea typeface="+mn-ea"/>
                <a:cs typeface="+mn-cs"/>
              </a:rPr>
              <a:t>Haimes</a:t>
            </a:r>
            <a:r>
              <a:rPr kumimoji="0" lang="en-GB" sz="1200" b="0" i="0" u="none" strike="noStrike" kern="1200" cap="none" spc="0" normalizeH="0" baseline="0" noProof="0">
                <a:ln>
                  <a:noFill/>
                </a:ln>
                <a:solidFill>
                  <a:prstClr val="white"/>
                </a:solidFill>
                <a:effectLst/>
                <a:uLnTx/>
                <a:uFillTx/>
                <a:latin typeface="Century Gothic" panose="020B0502020202020204"/>
                <a:ea typeface="+mn-ea"/>
                <a:cs typeface="+mn-cs"/>
              </a:rPr>
              <a:t> et al., 2023</a:t>
            </a:r>
          </a:p>
        </p:txBody>
      </p:sp>
    </p:spTree>
    <p:extLst>
      <p:ext uri="{BB962C8B-B14F-4D97-AF65-F5344CB8AC3E}">
        <p14:creationId xmlns:p14="http://schemas.microsoft.com/office/powerpoint/2010/main" val="4092164970"/>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uzzles in brain">
            <a:extLst>
              <a:ext uri="{FF2B5EF4-FFF2-40B4-BE49-F238E27FC236}">
                <a16:creationId xmlns:a16="http://schemas.microsoft.com/office/drawing/2014/main" id="{69904749-7AB4-7BF1-0891-D2282D9B6979}"/>
              </a:ext>
            </a:extLst>
          </p:cNvPr>
          <p:cNvPicPr>
            <a:picLocks noChangeAspect="1"/>
          </p:cNvPicPr>
          <p:nvPr/>
        </p:nvPicPr>
        <p:blipFill>
          <a:blip r:embed="rId3"/>
          <a:srcRect t="15381" r="1" b="32128"/>
          <a:stretch/>
        </p:blipFill>
        <p:spPr>
          <a:xfrm>
            <a:off x="477085" y="466162"/>
            <a:ext cx="11237832"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Shape 11">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44382378-9D3E-3E8E-072F-FA4B9F1119D7}"/>
              </a:ext>
            </a:extLst>
          </p:cNvPr>
          <p:cNvSpPr>
            <a:spLocks noGrp="1"/>
          </p:cNvSpPr>
          <p:nvPr>
            <p:ph type="title"/>
          </p:nvPr>
        </p:nvSpPr>
        <p:spPr>
          <a:xfrm>
            <a:off x="1154955" y="4110824"/>
            <a:ext cx="5015258" cy="1908975"/>
          </a:xfrm>
        </p:spPr>
        <p:txBody>
          <a:bodyPr>
            <a:normAutofit/>
          </a:bodyPr>
          <a:lstStyle/>
          <a:p>
            <a:r>
              <a:rPr lang="en-GB">
                <a:solidFill>
                  <a:schemeClr val="tx1"/>
                </a:solidFill>
              </a:rPr>
              <a:t>Oversimplifies Emotions:</a:t>
            </a:r>
          </a:p>
        </p:txBody>
      </p:sp>
      <p:sp>
        <p:nvSpPr>
          <p:cNvPr id="3" name="Content Placeholder 2">
            <a:extLst>
              <a:ext uri="{FF2B5EF4-FFF2-40B4-BE49-F238E27FC236}">
                <a16:creationId xmlns:a16="http://schemas.microsoft.com/office/drawing/2014/main" id="{7860B076-E703-AB05-949E-4F532F8C5FFF}"/>
              </a:ext>
            </a:extLst>
          </p:cNvPr>
          <p:cNvSpPr>
            <a:spLocks noGrp="1"/>
          </p:cNvSpPr>
          <p:nvPr>
            <p:ph idx="1"/>
          </p:nvPr>
        </p:nvSpPr>
        <p:spPr>
          <a:xfrm>
            <a:off x="4721902" y="4110824"/>
            <a:ext cx="6426501" cy="1908976"/>
          </a:xfrm>
        </p:spPr>
        <p:txBody>
          <a:bodyPr anchor="ctr">
            <a:normAutofit/>
          </a:bodyPr>
          <a:lstStyle/>
          <a:p>
            <a:pPr>
              <a:lnSpc>
                <a:spcPct val="90000"/>
              </a:lnSpc>
            </a:pPr>
            <a:r>
              <a:rPr lang="en-GB">
                <a:solidFill>
                  <a:schemeClr val="tx1"/>
                </a:solidFill>
              </a:rPr>
              <a:t>CBT focuses on reframing maladaptive thoughts.</a:t>
            </a:r>
          </a:p>
          <a:p>
            <a:pPr>
              <a:lnSpc>
                <a:spcPct val="90000"/>
              </a:lnSpc>
            </a:pPr>
            <a:r>
              <a:rPr lang="en-GB">
                <a:solidFill>
                  <a:schemeClr val="tx1"/>
                </a:solidFill>
              </a:rPr>
              <a:t>CBT neglects underlying reasons for anxiety. </a:t>
            </a:r>
          </a:p>
          <a:p>
            <a:pPr>
              <a:lnSpc>
                <a:spcPct val="90000"/>
              </a:lnSpc>
            </a:pPr>
            <a:r>
              <a:rPr lang="en-GB">
                <a:solidFill>
                  <a:schemeClr val="tx1"/>
                </a:solidFill>
              </a:rPr>
              <a:t>Emotions should be more deeply explored.</a:t>
            </a:r>
          </a:p>
        </p:txBody>
      </p:sp>
      <p:sp>
        <p:nvSpPr>
          <p:cNvPr id="6" name="TextBox 5">
            <a:extLst>
              <a:ext uri="{FF2B5EF4-FFF2-40B4-BE49-F238E27FC236}">
                <a16:creationId xmlns:a16="http://schemas.microsoft.com/office/drawing/2014/main" id="{86C1AD68-7B3C-F24A-9EAA-D0D2E3A9ED89}"/>
              </a:ext>
            </a:extLst>
          </p:cNvPr>
          <p:cNvSpPr txBox="1"/>
          <p:nvPr/>
        </p:nvSpPr>
        <p:spPr>
          <a:xfrm>
            <a:off x="8634334" y="6019799"/>
            <a:ext cx="2848132"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(Greenburg, 2015; </a:t>
            </a:r>
            <a:r>
              <a:rPr kumimoji="0" lang="en-GB" sz="1000" b="0" i="0" u="none" strike="noStrike" kern="1200" cap="none" spc="0" normalizeH="0" baseline="0" noProof="0" err="1">
                <a:ln>
                  <a:noFill/>
                </a:ln>
                <a:solidFill>
                  <a:prstClr val="white"/>
                </a:solidFill>
                <a:effectLst/>
                <a:uLnTx/>
                <a:uFillTx/>
                <a:latin typeface="Century Gothic" panose="020B0502020202020204"/>
                <a:ea typeface="+mn-ea"/>
                <a:cs typeface="+mn-cs"/>
              </a:rPr>
              <a:t>Schaeuffele</a:t>
            </a: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 et al., 2020) </a:t>
            </a:r>
          </a:p>
        </p:txBody>
      </p:sp>
    </p:spTree>
    <p:extLst>
      <p:ext uri="{BB962C8B-B14F-4D97-AF65-F5344CB8AC3E}">
        <p14:creationId xmlns:p14="http://schemas.microsoft.com/office/powerpoint/2010/main" val="22563192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Content Placeholder 4" descr="Woman talking through megaphone">
            <a:extLst>
              <a:ext uri="{FF2B5EF4-FFF2-40B4-BE49-F238E27FC236}">
                <a16:creationId xmlns:a16="http://schemas.microsoft.com/office/drawing/2014/main" id="{E9151F6C-9894-216E-A8EC-9A639E2796E3}"/>
              </a:ext>
            </a:extLst>
          </p:cNvPr>
          <p:cNvPicPr>
            <a:picLocks noChangeAspect="1"/>
          </p:cNvPicPr>
          <p:nvPr/>
        </p:nvPicPr>
        <p:blipFill>
          <a:blip r:embed="rId3">
            <a:alphaModFix amt="40000"/>
          </a:blip>
          <a:srcRect t="1906" b="13824"/>
          <a:stretch/>
        </p:blipFill>
        <p:spPr>
          <a:xfrm>
            <a:off x="20" y="389754"/>
            <a:ext cx="12191980" cy="6857990"/>
          </a:xfrm>
          <a:prstGeom prst="rect">
            <a:avLst/>
          </a:prstGeom>
        </p:spPr>
      </p:pic>
      <p:sp>
        <p:nvSpPr>
          <p:cNvPr id="2" name="Title 1">
            <a:extLst>
              <a:ext uri="{FF2B5EF4-FFF2-40B4-BE49-F238E27FC236}">
                <a16:creationId xmlns:a16="http://schemas.microsoft.com/office/drawing/2014/main" id="{9AEEA574-B517-BFEF-AB7D-708290464352}"/>
              </a:ext>
            </a:extLst>
          </p:cNvPr>
          <p:cNvSpPr>
            <a:spLocks noGrp="1"/>
          </p:cNvSpPr>
          <p:nvPr>
            <p:ph type="title"/>
          </p:nvPr>
        </p:nvSpPr>
        <p:spPr>
          <a:xfrm>
            <a:off x="1154954" y="973668"/>
            <a:ext cx="8761413" cy="706964"/>
          </a:xfrm>
        </p:spPr>
        <p:txBody>
          <a:bodyPr>
            <a:normAutofit/>
          </a:bodyPr>
          <a:lstStyle/>
          <a:p>
            <a:r>
              <a:rPr lang="en-US">
                <a:solidFill>
                  <a:schemeClr val="tx1"/>
                </a:solidFill>
              </a:rPr>
              <a:t>So what does that mean?</a:t>
            </a:r>
          </a:p>
        </p:txBody>
      </p:sp>
      <p:graphicFrame>
        <p:nvGraphicFramePr>
          <p:cNvPr id="7" name="Diagram 6">
            <a:extLst>
              <a:ext uri="{FF2B5EF4-FFF2-40B4-BE49-F238E27FC236}">
                <a16:creationId xmlns:a16="http://schemas.microsoft.com/office/drawing/2014/main" id="{66E8C1C8-F2D4-DB33-283E-62538317C111}"/>
              </a:ext>
            </a:extLst>
          </p:cNvPr>
          <p:cNvGraphicFramePr/>
          <p:nvPr/>
        </p:nvGraphicFramePr>
        <p:xfrm>
          <a:off x="1796340" y="1963711"/>
          <a:ext cx="3267855" cy="39206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1" name="Diagram 10">
            <a:extLst>
              <a:ext uri="{FF2B5EF4-FFF2-40B4-BE49-F238E27FC236}">
                <a16:creationId xmlns:a16="http://schemas.microsoft.com/office/drawing/2014/main" id="{61DAD58A-33C1-DE97-713C-A4874233C4DD}"/>
              </a:ext>
            </a:extLst>
          </p:cNvPr>
          <p:cNvGraphicFramePr/>
          <p:nvPr/>
        </p:nvGraphicFramePr>
        <p:xfrm>
          <a:off x="6108335" y="1215415"/>
          <a:ext cx="5604352" cy="543271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8356200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afterEffect">
                                  <p:stCondLst>
                                    <p:cond delay="1000"/>
                                  </p:stCondLst>
                                  <p:childTnLst>
                                    <p:set>
                                      <p:cBhvr>
                                        <p:cTn id="6" dur="1" fill="hold">
                                          <p:stCondLst>
                                            <p:cond delay="0"/>
                                          </p:stCondLst>
                                        </p:cTn>
                                        <p:tgtEl>
                                          <p:spTgt spid="7">
                                            <p:graphicEl>
                                              <a:dgm id="{99C9554F-62F6-D44B-82EA-66B43AA02136}"/>
                                            </p:graphicEl>
                                          </p:spTgt>
                                        </p:tgtEl>
                                        <p:attrNameLst>
                                          <p:attrName>style.visibility</p:attrName>
                                        </p:attrNameLst>
                                      </p:cBhvr>
                                      <p:to>
                                        <p:strVal val="visible"/>
                                      </p:to>
                                    </p:set>
                                    <p:animEffect transition="in" filter="checkerboard(across)">
                                      <p:cBhvr>
                                        <p:cTn id="7" dur="500"/>
                                        <p:tgtEl>
                                          <p:spTgt spid="7">
                                            <p:graphicEl>
                                              <a:dgm id="{99C9554F-62F6-D44B-82EA-66B43AA02136}"/>
                                            </p:graphicEl>
                                          </p:spTgt>
                                        </p:tgtEl>
                                      </p:cBhvr>
                                    </p:animEffect>
                                  </p:childTnLst>
                                </p:cTn>
                              </p:par>
                            </p:childTnLst>
                          </p:cTn>
                        </p:par>
                        <p:par>
                          <p:cTn id="8" fill="hold">
                            <p:stCondLst>
                              <p:cond delay="1500"/>
                            </p:stCondLst>
                            <p:childTnLst>
                              <p:par>
                                <p:cTn id="9" presetID="5" presetClass="entr" presetSubtype="10" fill="hold" grpId="0" nodeType="afterEffect">
                                  <p:stCondLst>
                                    <p:cond delay="0"/>
                                  </p:stCondLst>
                                  <p:childTnLst>
                                    <p:set>
                                      <p:cBhvr>
                                        <p:cTn id="10" dur="1" fill="hold">
                                          <p:stCondLst>
                                            <p:cond delay="0"/>
                                          </p:stCondLst>
                                        </p:cTn>
                                        <p:tgtEl>
                                          <p:spTgt spid="7">
                                            <p:graphicEl>
                                              <a:dgm id="{29A6508D-473D-8C48-8DCB-8545A911FED0}"/>
                                            </p:graphicEl>
                                          </p:spTgt>
                                        </p:tgtEl>
                                        <p:attrNameLst>
                                          <p:attrName>style.visibility</p:attrName>
                                        </p:attrNameLst>
                                      </p:cBhvr>
                                      <p:to>
                                        <p:strVal val="visible"/>
                                      </p:to>
                                    </p:set>
                                    <p:animEffect transition="in" filter="checkerboard(across)">
                                      <p:cBhvr>
                                        <p:cTn id="11" dur="500"/>
                                        <p:tgtEl>
                                          <p:spTgt spid="7">
                                            <p:graphicEl>
                                              <a:dgm id="{29A6508D-473D-8C48-8DCB-8545A911FED0}"/>
                                            </p:graphicEl>
                                          </p:spTgt>
                                        </p:tgtEl>
                                      </p:cBhvr>
                                    </p:animEffect>
                                  </p:childTnLst>
                                </p:cTn>
                              </p:par>
                            </p:childTnLst>
                          </p:cTn>
                        </p:par>
                        <p:par>
                          <p:cTn id="12" fill="hold">
                            <p:stCondLst>
                              <p:cond delay="2000"/>
                            </p:stCondLst>
                            <p:childTnLst>
                              <p:par>
                                <p:cTn id="13" presetID="5" presetClass="entr" presetSubtype="10" fill="hold" grpId="0" nodeType="afterEffect">
                                  <p:stCondLst>
                                    <p:cond delay="0"/>
                                  </p:stCondLst>
                                  <p:childTnLst>
                                    <p:set>
                                      <p:cBhvr>
                                        <p:cTn id="14" dur="1" fill="hold">
                                          <p:stCondLst>
                                            <p:cond delay="0"/>
                                          </p:stCondLst>
                                        </p:cTn>
                                        <p:tgtEl>
                                          <p:spTgt spid="7">
                                            <p:graphicEl>
                                              <a:dgm id="{DD325655-BDA1-DE4A-93B2-CE6C7DF4FB72}"/>
                                            </p:graphicEl>
                                          </p:spTgt>
                                        </p:tgtEl>
                                        <p:attrNameLst>
                                          <p:attrName>style.visibility</p:attrName>
                                        </p:attrNameLst>
                                      </p:cBhvr>
                                      <p:to>
                                        <p:strVal val="visible"/>
                                      </p:to>
                                    </p:set>
                                    <p:animEffect transition="in" filter="checkerboard(across)">
                                      <p:cBhvr>
                                        <p:cTn id="15" dur="500"/>
                                        <p:tgtEl>
                                          <p:spTgt spid="7">
                                            <p:graphicEl>
                                              <a:dgm id="{DD325655-BDA1-DE4A-93B2-CE6C7DF4FB72}"/>
                                            </p:graphicEl>
                                          </p:spTgt>
                                        </p:tgtEl>
                                      </p:cBhvr>
                                    </p:animEffect>
                                  </p:childTnLst>
                                </p:cTn>
                              </p:par>
                            </p:childTnLst>
                          </p:cTn>
                        </p:par>
                        <p:par>
                          <p:cTn id="16" fill="hold">
                            <p:stCondLst>
                              <p:cond delay="2500"/>
                            </p:stCondLst>
                            <p:childTnLst>
                              <p:par>
                                <p:cTn id="17" presetID="5" presetClass="entr" presetSubtype="10" fill="hold" grpId="0" nodeType="afterEffect">
                                  <p:stCondLst>
                                    <p:cond delay="0"/>
                                  </p:stCondLst>
                                  <p:childTnLst>
                                    <p:set>
                                      <p:cBhvr>
                                        <p:cTn id="18" dur="1" fill="hold">
                                          <p:stCondLst>
                                            <p:cond delay="0"/>
                                          </p:stCondLst>
                                        </p:cTn>
                                        <p:tgtEl>
                                          <p:spTgt spid="7">
                                            <p:graphicEl>
                                              <a:dgm id="{E0143787-220D-4146-9C02-997C21633B9B}"/>
                                            </p:graphicEl>
                                          </p:spTgt>
                                        </p:tgtEl>
                                        <p:attrNameLst>
                                          <p:attrName>style.visibility</p:attrName>
                                        </p:attrNameLst>
                                      </p:cBhvr>
                                      <p:to>
                                        <p:strVal val="visible"/>
                                      </p:to>
                                    </p:set>
                                    <p:animEffect transition="in" filter="checkerboard(across)">
                                      <p:cBhvr>
                                        <p:cTn id="19" dur="500"/>
                                        <p:tgtEl>
                                          <p:spTgt spid="7">
                                            <p:graphicEl>
                                              <a:dgm id="{E0143787-220D-4146-9C02-997C21633B9B}"/>
                                            </p:graphicEl>
                                          </p:spTgt>
                                        </p:tgtEl>
                                      </p:cBhvr>
                                    </p:animEffect>
                                  </p:childTnLst>
                                </p:cTn>
                              </p:par>
                            </p:childTnLst>
                          </p:cTn>
                        </p:par>
                        <p:par>
                          <p:cTn id="20" fill="hold">
                            <p:stCondLst>
                              <p:cond delay="3000"/>
                            </p:stCondLst>
                            <p:childTnLst>
                              <p:par>
                                <p:cTn id="21" presetID="5" presetClass="entr" presetSubtype="10" fill="hold" grpId="0" nodeType="afterEffect">
                                  <p:stCondLst>
                                    <p:cond delay="0"/>
                                  </p:stCondLst>
                                  <p:childTnLst>
                                    <p:set>
                                      <p:cBhvr>
                                        <p:cTn id="22" dur="1" fill="hold">
                                          <p:stCondLst>
                                            <p:cond delay="0"/>
                                          </p:stCondLst>
                                        </p:cTn>
                                        <p:tgtEl>
                                          <p:spTgt spid="7">
                                            <p:graphicEl>
                                              <a:dgm id="{A9336BA0-6713-B544-9772-A77EEC33564A}"/>
                                            </p:graphicEl>
                                          </p:spTgt>
                                        </p:tgtEl>
                                        <p:attrNameLst>
                                          <p:attrName>style.visibility</p:attrName>
                                        </p:attrNameLst>
                                      </p:cBhvr>
                                      <p:to>
                                        <p:strVal val="visible"/>
                                      </p:to>
                                    </p:set>
                                    <p:animEffect transition="in" filter="checkerboard(across)">
                                      <p:cBhvr>
                                        <p:cTn id="23" dur="500"/>
                                        <p:tgtEl>
                                          <p:spTgt spid="7">
                                            <p:graphicEl>
                                              <a:dgm id="{A9336BA0-6713-B544-9772-A77EEC33564A}"/>
                                            </p:graphicEl>
                                          </p:spTgt>
                                        </p:tgtEl>
                                      </p:cBhvr>
                                    </p:animEffect>
                                  </p:childTnLst>
                                </p:cTn>
                              </p:par>
                            </p:childTnLst>
                          </p:cTn>
                        </p:par>
                        <p:par>
                          <p:cTn id="24" fill="hold">
                            <p:stCondLst>
                              <p:cond delay="3500"/>
                            </p:stCondLst>
                            <p:childTnLst>
                              <p:par>
                                <p:cTn id="25" presetID="5" presetClass="entr" presetSubtype="10" fill="hold" grpId="0" nodeType="afterEffect">
                                  <p:stCondLst>
                                    <p:cond delay="0"/>
                                  </p:stCondLst>
                                  <p:childTnLst>
                                    <p:set>
                                      <p:cBhvr>
                                        <p:cTn id="26" dur="1" fill="hold">
                                          <p:stCondLst>
                                            <p:cond delay="0"/>
                                          </p:stCondLst>
                                        </p:cTn>
                                        <p:tgtEl>
                                          <p:spTgt spid="7">
                                            <p:graphicEl>
                                              <a:dgm id="{0D7F49EF-9417-8249-89D8-6DC2C359717B}"/>
                                            </p:graphicEl>
                                          </p:spTgt>
                                        </p:tgtEl>
                                        <p:attrNameLst>
                                          <p:attrName>style.visibility</p:attrName>
                                        </p:attrNameLst>
                                      </p:cBhvr>
                                      <p:to>
                                        <p:strVal val="visible"/>
                                      </p:to>
                                    </p:set>
                                    <p:animEffect transition="in" filter="checkerboard(across)">
                                      <p:cBhvr>
                                        <p:cTn id="27" dur="500"/>
                                        <p:tgtEl>
                                          <p:spTgt spid="7">
                                            <p:graphicEl>
                                              <a:dgm id="{0D7F49EF-9417-8249-89D8-6DC2C359717B}"/>
                                            </p:graphicEl>
                                          </p:spTgt>
                                        </p:tgtEl>
                                      </p:cBhvr>
                                    </p:animEffect>
                                  </p:childTnLst>
                                </p:cTn>
                              </p:par>
                            </p:childTnLst>
                          </p:cTn>
                        </p:par>
                        <p:par>
                          <p:cTn id="28" fill="hold">
                            <p:stCondLst>
                              <p:cond delay="4000"/>
                            </p:stCondLst>
                            <p:childTnLst>
                              <p:par>
                                <p:cTn id="29" presetID="5" presetClass="entr" presetSubtype="10" fill="hold" grpId="0" nodeType="afterEffect">
                                  <p:stCondLst>
                                    <p:cond delay="0"/>
                                  </p:stCondLst>
                                  <p:childTnLst>
                                    <p:set>
                                      <p:cBhvr>
                                        <p:cTn id="30" dur="1" fill="hold">
                                          <p:stCondLst>
                                            <p:cond delay="0"/>
                                          </p:stCondLst>
                                        </p:cTn>
                                        <p:tgtEl>
                                          <p:spTgt spid="7">
                                            <p:graphicEl>
                                              <a:dgm id="{A386C077-3F6F-2C43-95CA-5D02CBC9CE71}"/>
                                            </p:graphicEl>
                                          </p:spTgt>
                                        </p:tgtEl>
                                        <p:attrNameLst>
                                          <p:attrName>style.visibility</p:attrName>
                                        </p:attrNameLst>
                                      </p:cBhvr>
                                      <p:to>
                                        <p:strVal val="visible"/>
                                      </p:to>
                                    </p:set>
                                    <p:animEffect transition="in" filter="checkerboard(across)">
                                      <p:cBhvr>
                                        <p:cTn id="31" dur="500"/>
                                        <p:tgtEl>
                                          <p:spTgt spid="7">
                                            <p:graphicEl>
                                              <a:dgm id="{A386C077-3F6F-2C43-95CA-5D02CBC9CE71}"/>
                                            </p:graphicEl>
                                          </p:spTgt>
                                        </p:tgtEl>
                                      </p:cBhvr>
                                    </p:animEffect>
                                  </p:childTnLst>
                                </p:cTn>
                              </p:par>
                            </p:childTnLst>
                          </p:cTn>
                        </p:par>
                        <p:par>
                          <p:cTn id="32" fill="hold">
                            <p:stCondLst>
                              <p:cond delay="4500"/>
                            </p:stCondLst>
                            <p:childTnLst>
                              <p:par>
                                <p:cTn id="33" presetID="5" presetClass="entr" presetSubtype="10" fill="hold" grpId="0" nodeType="afterEffect">
                                  <p:stCondLst>
                                    <p:cond delay="0"/>
                                  </p:stCondLst>
                                  <p:childTnLst>
                                    <p:set>
                                      <p:cBhvr>
                                        <p:cTn id="34" dur="1" fill="hold">
                                          <p:stCondLst>
                                            <p:cond delay="0"/>
                                          </p:stCondLst>
                                        </p:cTn>
                                        <p:tgtEl>
                                          <p:spTgt spid="7">
                                            <p:graphicEl>
                                              <a:dgm id="{87E83D6C-2A99-D842-826A-51DC4F141DF3}"/>
                                            </p:graphicEl>
                                          </p:spTgt>
                                        </p:tgtEl>
                                        <p:attrNameLst>
                                          <p:attrName>style.visibility</p:attrName>
                                        </p:attrNameLst>
                                      </p:cBhvr>
                                      <p:to>
                                        <p:strVal val="visible"/>
                                      </p:to>
                                    </p:set>
                                    <p:animEffect transition="in" filter="checkerboard(across)">
                                      <p:cBhvr>
                                        <p:cTn id="35" dur="500"/>
                                        <p:tgtEl>
                                          <p:spTgt spid="7">
                                            <p:graphicEl>
                                              <a:dgm id="{87E83D6C-2A99-D842-826A-51DC4F141DF3}"/>
                                            </p:graphicEl>
                                          </p:spTgt>
                                        </p:tgtEl>
                                      </p:cBhvr>
                                    </p:animEffect>
                                  </p:childTnLst>
                                </p:cTn>
                              </p:par>
                            </p:childTnLst>
                          </p:cTn>
                        </p:par>
                        <p:par>
                          <p:cTn id="36" fill="hold">
                            <p:stCondLst>
                              <p:cond delay="5000"/>
                            </p:stCondLst>
                            <p:childTnLst>
                              <p:par>
                                <p:cTn id="37" presetID="5" presetClass="entr" presetSubtype="10" fill="hold" grpId="0" nodeType="afterEffect">
                                  <p:stCondLst>
                                    <p:cond delay="0"/>
                                  </p:stCondLst>
                                  <p:childTnLst>
                                    <p:set>
                                      <p:cBhvr>
                                        <p:cTn id="38" dur="1" fill="hold">
                                          <p:stCondLst>
                                            <p:cond delay="0"/>
                                          </p:stCondLst>
                                        </p:cTn>
                                        <p:tgtEl>
                                          <p:spTgt spid="7">
                                            <p:graphicEl>
                                              <a:dgm id="{6CF0E3D8-E857-B54F-B368-ADFA304A5B5B}"/>
                                            </p:graphicEl>
                                          </p:spTgt>
                                        </p:tgtEl>
                                        <p:attrNameLst>
                                          <p:attrName>style.visibility</p:attrName>
                                        </p:attrNameLst>
                                      </p:cBhvr>
                                      <p:to>
                                        <p:strVal val="visible"/>
                                      </p:to>
                                    </p:set>
                                    <p:animEffect transition="in" filter="checkerboard(across)">
                                      <p:cBhvr>
                                        <p:cTn id="39" dur="500"/>
                                        <p:tgtEl>
                                          <p:spTgt spid="7">
                                            <p:graphicEl>
                                              <a:dgm id="{6CF0E3D8-E857-B54F-B368-ADFA304A5B5B}"/>
                                            </p:graphicEl>
                                          </p:spTgt>
                                        </p:tgtEl>
                                      </p:cBhvr>
                                    </p:animEffect>
                                  </p:childTnLst>
                                </p:cTn>
                              </p:par>
                            </p:childTnLst>
                          </p:cTn>
                        </p:par>
                        <p:par>
                          <p:cTn id="40" fill="hold">
                            <p:stCondLst>
                              <p:cond delay="5500"/>
                            </p:stCondLst>
                            <p:childTnLst>
                              <p:par>
                                <p:cTn id="41" presetID="5" presetClass="entr" presetSubtype="10" fill="hold" grpId="0" nodeType="afterEffect">
                                  <p:stCondLst>
                                    <p:cond delay="0"/>
                                  </p:stCondLst>
                                  <p:childTnLst>
                                    <p:set>
                                      <p:cBhvr>
                                        <p:cTn id="42" dur="1" fill="hold">
                                          <p:stCondLst>
                                            <p:cond delay="0"/>
                                          </p:stCondLst>
                                        </p:cTn>
                                        <p:tgtEl>
                                          <p:spTgt spid="7">
                                            <p:graphicEl>
                                              <a:dgm id="{E55776C1-E1FA-9841-A73C-321CB97028B9}"/>
                                            </p:graphicEl>
                                          </p:spTgt>
                                        </p:tgtEl>
                                        <p:attrNameLst>
                                          <p:attrName>style.visibility</p:attrName>
                                        </p:attrNameLst>
                                      </p:cBhvr>
                                      <p:to>
                                        <p:strVal val="visible"/>
                                      </p:to>
                                    </p:set>
                                    <p:animEffect transition="in" filter="checkerboard(across)">
                                      <p:cBhvr>
                                        <p:cTn id="43" dur="500"/>
                                        <p:tgtEl>
                                          <p:spTgt spid="7">
                                            <p:graphicEl>
                                              <a:dgm id="{E55776C1-E1FA-9841-A73C-321CB97028B9}"/>
                                            </p:graphicEl>
                                          </p:spTgt>
                                        </p:tgtEl>
                                      </p:cBhvr>
                                    </p:animEffect>
                                  </p:childTnLst>
                                </p:cTn>
                              </p:par>
                            </p:childTnLst>
                          </p:cTn>
                        </p:par>
                        <p:par>
                          <p:cTn id="44" fill="hold">
                            <p:stCondLst>
                              <p:cond delay="6000"/>
                            </p:stCondLst>
                            <p:childTnLst>
                              <p:par>
                                <p:cTn id="45" presetID="5" presetClass="entr" presetSubtype="10" fill="hold" grpId="0" nodeType="afterEffect">
                                  <p:stCondLst>
                                    <p:cond delay="1000"/>
                                  </p:stCondLst>
                                  <p:childTnLst>
                                    <p:set>
                                      <p:cBhvr>
                                        <p:cTn id="46" dur="1" fill="hold">
                                          <p:stCondLst>
                                            <p:cond delay="0"/>
                                          </p:stCondLst>
                                        </p:cTn>
                                        <p:tgtEl>
                                          <p:spTgt spid="11">
                                            <p:graphicEl>
                                              <a:dgm id="{99C9554F-62F6-D44B-82EA-66B43AA02136}"/>
                                            </p:graphicEl>
                                          </p:spTgt>
                                        </p:tgtEl>
                                        <p:attrNameLst>
                                          <p:attrName>style.visibility</p:attrName>
                                        </p:attrNameLst>
                                      </p:cBhvr>
                                      <p:to>
                                        <p:strVal val="visible"/>
                                      </p:to>
                                    </p:set>
                                    <p:animEffect transition="in" filter="checkerboard(across)">
                                      <p:cBhvr>
                                        <p:cTn id="47" dur="500"/>
                                        <p:tgtEl>
                                          <p:spTgt spid="11">
                                            <p:graphicEl>
                                              <a:dgm id="{99C9554F-62F6-D44B-82EA-66B43AA02136}"/>
                                            </p:graphicEl>
                                          </p:spTgt>
                                        </p:tgtEl>
                                      </p:cBhvr>
                                    </p:animEffect>
                                  </p:childTnLst>
                                </p:cTn>
                              </p:par>
                            </p:childTnLst>
                          </p:cTn>
                        </p:par>
                        <p:par>
                          <p:cTn id="48" fill="hold">
                            <p:stCondLst>
                              <p:cond delay="7500"/>
                            </p:stCondLst>
                            <p:childTnLst>
                              <p:par>
                                <p:cTn id="49" presetID="5" presetClass="entr" presetSubtype="10" fill="hold" grpId="0" nodeType="afterEffect">
                                  <p:stCondLst>
                                    <p:cond delay="0"/>
                                  </p:stCondLst>
                                  <p:childTnLst>
                                    <p:set>
                                      <p:cBhvr>
                                        <p:cTn id="50" dur="1" fill="hold">
                                          <p:stCondLst>
                                            <p:cond delay="0"/>
                                          </p:stCondLst>
                                        </p:cTn>
                                        <p:tgtEl>
                                          <p:spTgt spid="11">
                                            <p:graphicEl>
                                              <a:dgm id="{29A6508D-473D-8C48-8DCB-8545A911FED0}"/>
                                            </p:graphicEl>
                                          </p:spTgt>
                                        </p:tgtEl>
                                        <p:attrNameLst>
                                          <p:attrName>style.visibility</p:attrName>
                                        </p:attrNameLst>
                                      </p:cBhvr>
                                      <p:to>
                                        <p:strVal val="visible"/>
                                      </p:to>
                                    </p:set>
                                    <p:animEffect transition="in" filter="checkerboard(across)">
                                      <p:cBhvr>
                                        <p:cTn id="51" dur="500"/>
                                        <p:tgtEl>
                                          <p:spTgt spid="11">
                                            <p:graphicEl>
                                              <a:dgm id="{29A6508D-473D-8C48-8DCB-8545A911FED0}"/>
                                            </p:graphicEl>
                                          </p:spTgt>
                                        </p:tgtEl>
                                      </p:cBhvr>
                                    </p:animEffect>
                                  </p:childTnLst>
                                </p:cTn>
                              </p:par>
                            </p:childTnLst>
                          </p:cTn>
                        </p:par>
                        <p:par>
                          <p:cTn id="52" fill="hold">
                            <p:stCondLst>
                              <p:cond delay="8000"/>
                            </p:stCondLst>
                            <p:childTnLst>
                              <p:par>
                                <p:cTn id="53" presetID="5" presetClass="entr" presetSubtype="10" fill="hold" grpId="0" nodeType="afterEffect">
                                  <p:stCondLst>
                                    <p:cond delay="0"/>
                                  </p:stCondLst>
                                  <p:childTnLst>
                                    <p:set>
                                      <p:cBhvr>
                                        <p:cTn id="54" dur="1" fill="hold">
                                          <p:stCondLst>
                                            <p:cond delay="0"/>
                                          </p:stCondLst>
                                        </p:cTn>
                                        <p:tgtEl>
                                          <p:spTgt spid="11">
                                            <p:graphicEl>
                                              <a:dgm id="{DD325655-BDA1-DE4A-93B2-CE6C7DF4FB72}"/>
                                            </p:graphicEl>
                                          </p:spTgt>
                                        </p:tgtEl>
                                        <p:attrNameLst>
                                          <p:attrName>style.visibility</p:attrName>
                                        </p:attrNameLst>
                                      </p:cBhvr>
                                      <p:to>
                                        <p:strVal val="visible"/>
                                      </p:to>
                                    </p:set>
                                    <p:animEffect transition="in" filter="checkerboard(across)">
                                      <p:cBhvr>
                                        <p:cTn id="55" dur="500"/>
                                        <p:tgtEl>
                                          <p:spTgt spid="11">
                                            <p:graphicEl>
                                              <a:dgm id="{DD325655-BDA1-DE4A-93B2-CE6C7DF4FB72}"/>
                                            </p:graphicEl>
                                          </p:spTgt>
                                        </p:tgtEl>
                                      </p:cBhvr>
                                    </p:animEffect>
                                  </p:childTnLst>
                                </p:cTn>
                              </p:par>
                            </p:childTnLst>
                          </p:cTn>
                        </p:par>
                        <p:par>
                          <p:cTn id="56" fill="hold">
                            <p:stCondLst>
                              <p:cond delay="8500"/>
                            </p:stCondLst>
                            <p:childTnLst>
                              <p:par>
                                <p:cTn id="57" presetID="5" presetClass="entr" presetSubtype="10" fill="hold" grpId="0" nodeType="afterEffect">
                                  <p:stCondLst>
                                    <p:cond delay="0"/>
                                  </p:stCondLst>
                                  <p:childTnLst>
                                    <p:set>
                                      <p:cBhvr>
                                        <p:cTn id="58" dur="1" fill="hold">
                                          <p:stCondLst>
                                            <p:cond delay="0"/>
                                          </p:stCondLst>
                                        </p:cTn>
                                        <p:tgtEl>
                                          <p:spTgt spid="11">
                                            <p:graphicEl>
                                              <a:dgm id="{E0143787-220D-4146-9C02-997C21633B9B}"/>
                                            </p:graphicEl>
                                          </p:spTgt>
                                        </p:tgtEl>
                                        <p:attrNameLst>
                                          <p:attrName>style.visibility</p:attrName>
                                        </p:attrNameLst>
                                      </p:cBhvr>
                                      <p:to>
                                        <p:strVal val="visible"/>
                                      </p:to>
                                    </p:set>
                                    <p:animEffect transition="in" filter="checkerboard(across)">
                                      <p:cBhvr>
                                        <p:cTn id="59" dur="500"/>
                                        <p:tgtEl>
                                          <p:spTgt spid="11">
                                            <p:graphicEl>
                                              <a:dgm id="{E0143787-220D-4146-9C02-997C21633B9B}"/>
                                            </p:graphicEl>
                                          </p:spTgt>
                                        </p:tgtEl>
                                      </p:cBhvr>
                                    </p:animEffect>
                                  </p:childTnLst>
                                </p:cTn>
                              </p:par>
                            </p:childTnLst>
                          </p:cTn>
                        </p:par>
                        <p:par>
                          <p:cTn id="60" fill="hold">
                            <p:stCondLst>
                              <p:cond delay="9000"/>
                            </p:stCondLst>
                            <p:childTnLst>
                              <p:par>
                                <p:cTn id="61" presetID="5" presetClass="entr" presetSubtype="10" fill="hold" grpId="0" nodeType="afterEffect">
                                  <p:stCondLst>
                                    <p:cond delay="0"/>
                                  </p:stCondLst>
                                  <p:childTnLst>
                                    <p:set>
                                      <p:cBhvr>
                                        <p:cTn id="62" dur="1" fill="hold">
                                          <p:stCondLst>
                                            <p:cond delay="0"/>
                                          </p:stCondLst>
                                        </p:cTn>
                                        <p:tgtEl>
                                          <p:spTgt spid="11">
                                            <p:graphicEl>
                                              <a:dgm id="{A9336BA0-6713-B544-9772-A77EEC33564A}"/>
                                            </p:graphicEl>
                                          </p:spTgt>
                                        </p:tgtEl>
                                        <p:attrNameLst>
                                          <p:attrName>style.visibility</p:attrName>
                                        </p:attrNameLst>
                                      </p:cBhvr>
                                      <p:to>
                                        <p:strVal val="visible"/>
                                      </p:to>
                                    </p:set>
                                    <p:animEffect transition="in" filter="checkerboard(across)">
                                      <p:cBhvr>
                                        <p:cTn id="63" dur="500"/>
                                        <p:tgtEl>
                                          <p:spTgt spid="11">
                                            <p:graphicEl>
                                              <a:dgm id="{A9336BA0-6713-B544-9772-A77EEC33564A}"/>
                                            </p:graphicEl>
                                          </p:spTgt>
                                        </p:tgtEl>
                                      </p:cBhvr>
                                    </p:animEffect>
                                  </p:childTnLst>
                                </p:cTn>
                              </p:par>
                            </p:childTnLst>
                          </p:cTn>
                        </p:par>
                        <p:par>
                          <p:cTn id="64" fill="hold">
                            <p:stCondLst>
                              <p:cond delay="9500"/>
                            </p:stCondLst>
                            <p:childTnLst>
                              <p:par>
                                <p:cTn id="65" presetID="5" presetClass="entr" presetSubtype="10" fill="hold" grpId="0" nodeType="afterEffect">
                                  <p:stCondLst>
                                    <p:cond delay="0"/>
                                  </p:stCondLst>
                                  <p:childTnLst>
                                    <p:set>
                                      <p:cBhvr>
                                        <p:cTn id="66" dur="1" fill="hold">
                                          <p:stCondLst>
                                            <p:cond delay="0"/>
                                          </p:stCondLst>
                                        </p:cTn>
                                        <p:tgtEl>
                                          <p:spTgt spid="11">
                                            <p:graphicEl>
                                              <a:dgm id="{0D7F49EF-9417-8249-89D8-6DC2C359717B}"/>
                                            </p:graphicEl>
                                          </p:spTgt>
                                        </p:tgtEl>
                                        <p:attrNameLst>
                                          <p:attrName>style.visibility</p:attrName>
                                        </p:attrNameLst>
                                      </p:cBhvr>
                                      <p:to>
                                        <p:strVal val="visible"/>
                                      </p:to>
                                    </p:set>
                                    <p:animEffect transition="in" filter="checkerboard(across)">
                                      <p:cBhvr>
                                        <p:cTn id="67" dur="500"/>
                                        <p:tgtEl>
                                          <p:spTgt spid="11">
                                            <p:graphicEl>
                                              <a:dgm id="{0D7F49EF-9417-8249-89D8-6DC2C359717B}"/>
                                            </p:graphicEl>
                                          </p:spTgt>
                                        </p:tgtEl>
                                      </p:cBhvr>
                                    </p:animEffect>
                                  </p:childTnLst>
                                </p:cTn>
                              </p:par>
                            </p:childTnLst>
                          </p:cTn>
                        </p:par>
                        <p:par>
                          <p:cTn id="68" fill="hold">
                            <p:stCondLst>
                              <p:cond delay="10000"/>
                            </p:stCondLst>
                            <p:childTnLst>
                              <p:par>
                                <p:cTn id="69" presetID="5" presetClass="entr" presetSubtype="10" fill="hold" grpId="0" nodeType="afterEffect">
                                  <p:stCondLst>
                                    <p:cond delay="0"/>
                                  </p:stCondLst>
                                  <p:childTnLst>
                                    <p:set>
                                      <p:cBhvr>
                                        <p:cTn id="70" dur="1" fill="hold">
                                          <p:stCondLst>
                                            <p:cond delay="0"/>
                                          </p:stCondLst>
                                        </p:cTn>
                                        <p:tgtEl>
                                          <p:spTgt spid="11">
                                            <p:graphicEl>
                                              <a:dgm id="{A386C077-3F6F-2C43-95CA-5D02CBC9CE71}"/>
                                            </p:graphicEl>
                                          </p:spTgt>
                                        </p:tgtEl>
                                        <p:attrNameLst>
                                          <p:attrName>style.visibility</p:attrName>
                                        </p:attrNameLst>
                                      </p:cBhvr>
                                      <p:to>
                                        <p:strVal val="visible"/>
                                      </p:to>
                                    </p:set>
                                    <p:animEffect transition="in" filter="checkerboard(across)">
                                      <p:cBhvr>
                                        <p:cTn id="71" dur="500"/>
                                        <p:tgtEl>
                                          <p:spTgt spid="11">
                                            <p:graphicEl>
                                              <a:dgm id="{A386C077-3F6F-2C43-95CA-5D02CBC9CE71}"/>
                                            </p:graphicEl>
                                          </p:spTgt>
                                        </p:tgtEl>
                                      </p:cBhvr>
                                    </p:animEffect>
                                  </p:childTnLst>
                                </p:cTn>
                              </p:par>
                            </p:childTnLst>
                          </p:cTn>
                        </p:par>
                        <p:par>
                          <p:cTn id="72" fill="hold">
                            <p:stCondLst>
                              <p:cond delay="10500"/>
                            </p:stCondLst>
                            <p:childTnLst>
                              <p:par>
                                <p:cTn id="73" presetID="5" presetClass="entr" presetSubtype="10" fill="hold" grpId="0" nodeType="afterEffect">
                                  <p:stCondLst>
                                    <p:cond delay="0"/>
                                  </p:stCondLst>
                                  <p:childTnLst>
                                    <p:set>
                                      <p:cBhvr>
                                        <p:cTn id="74" dur="1" fill="hold">
                                          <p:stCondLst>
                                            <p:cond delay="0"/>
                                          </p:stCondLst>
                                        </p:cTn>
                                        <p:tgtEl>
                                          <p:spTgt spid="11">
                                            <p:graphicEl>
                                              <a:dgm id="{87E83D6C-2A99-D842-826A-51DC4F141DF3}"/>
                                            </p:graphicEl>
                                          </p:spTgt>
                                        </p:tgtEl>
                                        <p:attrNameLst>
                                          <p:attrName>style.visibility</p:attrName>
                                        </p:attrNameLst>
                                      </p:cBhvr>
                                      <p:to>
                                        <p:strVal val="visible"/>
                                      </p:to>
                                    </p:set>
                                    <p:animEffect transition="in" filter="checkerboard(across)">
                                      <p:cBhvr>
                                        <p:cTn id="75" dur="500"/>
                                        <p:tgtEl>
                                          <p:spTgt spid="11">
                                            <p:graphicEl>
                                              <a:dgm id="{87E83D6C-2A99-D842-826A-51DC4F141DF3}"/>
                                            </p:graphicEl>
                                          </p:spTgt>
                                        </p:tgtEl>
                                      </p:cBhvr>
                                    </p:animEffect>
                                  </p:childTnLst>
                                </p:cTn>
                              </p:par>
                            </p:childTnLst>
                          </p:cTn>
                        </p:par>
                        <p:par>
                          <p:cTn id="76" fill="hold">
                            <p:stCondLst>
                              <p:cond delay="11000"/>
                            </p:stCondLst>
                            <p:childTnLst>
                              <p:par>
                                <p:cTn id="77" presetID="5" presetClass="entr" presetSubtype="10" fill="hold" grpId="0" nodeType="afterEffect">
                                  <p:stCondLst>
                                    <p:cond delay="0"/>
                                  </p:stCondLst>
                                  <p:childTnLst>
                                    <p:set>
                                      <p:cBhvr>
                                        <p:cTn id="78" dur="1" fill="hold">
                                          <p:stCondLst>
                                            <p:cond delay="0"/>
                                          </p:stCondLst>
                                        </p:cTn>
                                        <p:tgtEl>
                                          <p:spTgt spid="11">
                                            <p:graphicEl>
                                              <a:dgm id="{6CF0E3D8-E857-B54F-B368-ADFA304A5B5B}"/>
                                            </p:graphicEl>
                                          </p:spTgt>
                                        </p:tgtEl>
                                        <p:attrNameLst>
                                          <p:attrName>style.visibility</p:attrName>
                                        </p:attrNameLst>
                                      </p:cBhvr>
                                      <p:to>
                                        <p:strVal val="visible"/>
                                      </p:to>
                                    </p:set>
                                    <p:animEffect transition="in" filter="checkerboard(across)">
                                      <p:cBhvr>
                                        <p:cTn id="79" dur="500"/>
                                        <p:tgtEl>
                                          <p:spTgt spid="11">
                                            <p:graphicEl>
                                              <a:dgm id="{6CF0E3D8-E857-B54F-B368-ADFA304A5B5B}"/>
                                            </p:graphicEl>
                                          </p:spTgt>
                                        </p:tgtEl>
                                      </p:cBhvr>
                                    </p:animEffect>
                                  </p:childTnLst>
                                </p:cTn>
                              </p:par>
                            </p:childTnLst>
                          </p:cTn>
                        </p:par>
                        <p:par>
                          <p:cTn id="80" fill="hold">
                            <p:stCondLst>
                              <p:cond delay="11500"/>
                            </p:stCondLst>
                            <p:childTnLst>
                              <p:par>
                                <p:cTn id="81" presetID="5" presetClass="entr" presetSubtype="10" fill="hold" grpId="0" nodeType="afterEffect">
                                  <p:stCondLst>
                                    <p:cond delay="0"/>
                                  </p:stCondLst>
                                  <p:childTnLst>
                                    <p:set>
                                      <p:cBhvr>
                                        <p:cTn id="82" dur="1" fill="hold">
                                          <p:stCondLst>
                                            <p:cond delay="0"/>
                                          </p:stCondLst>
                                        </p:cTn>
                                        <p:tgtEl>
                                          <p:spTgt spid="11">
                                            <p:graphicEl>
                                              <a:dgm id="{E55776C1-E1FA-9841-A73C-321CB97028B9}"/>
                                            </p:graphicEl>
                                          </p:spTgt>
                                        </p:tgtEl>
                                        <p:attrNameLst>
                                          <p:attrName>style.visibility</p:attrName>
                                        </p:attrNameLst>
                                      </p:cBhvr>
                                      <p:to>
                                        <p:strVal val="visible"/>
                                      </p:to>
                                    </p:set>
                                    <p:animEffect transition="in" filter="checkerboard(across)">
                                      <p:cBhvr>
                                        <p:cTn id="83" dur="500"/>
                                        <p:tgtEl>
                                          <p:spTgt spid="11">
                                            <p:graphicEl>
                                              <a:dgm id="{E55776C1-E1FA-9841-A73C-321CB97028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uiExpand="1">
        <p:bldSub>
          <a:bldDgm bld="one"/>
        </p:bldSub>
      </p:bldGraphic>
      <p:bldGraphic spid="11" grpId="0" uiExpand="1">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0CBF61-94A2-392A-94D0-C2C25F0054EA}"/>
              </a:ext>
            </a:extLst>
          </p:cNvPr>
          <p:cNvSpPr txBox="1"/>
          <p:nvPr/>
        </p:nvSpPr>
        <p:spPr>
          <a:xfrm>
            <a:off x="1618937" y="869429"/>
            <a:ext cx="9084039"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Rebecca’s Citation List</a:t>
            </a:r>
          </a:p>
        </p:txBody>
      </p:sp>
      <p:sp>
        <p:nvSpPr>
          <p:cNvPr id="3" name="TextBox 2">
            <a:extLst>
              <a:ext uri="{FF2B5EF4-FFF2-40B4-BE49-F238E27FC236}">
                <a16:creationId xmlns:a16="http://schemas.microsoft.com/office/drawing/2014/main" id="{625E831A-68EB-6001-710A-77E9E6467D81}"/>
              </a:ext>
            </a:extLst>
          </p:cNvPr>
          <p:cNvSpPr txBox="1"/>
          <p:nvPr/>
        </p:nvSpPr>
        <p:spPr>
          <a:xfrm>
            <a:off x="1126760" y="1379096"/>
            <a:ext cx="9938479" cy="5355312"/>
          </a:xfrm>
          <a:prstGeom prst="rect">
            <a:avLst/>
          </a:prstGeom>
          <a:noFill/>
        </p:spPr>
        <p:txBody>
          <a:bodyPr wrap="square" rtlCol="0">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Beck, J. S. (2021).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Cognitive </a:t>
            </a:r>
            <a:r>
              <a:rPr kumimoji="0" lang="en-GB" sz="1200" b="0" i="1"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behavior</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therapy: Basics and beyond</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Guilford Press. </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Becker-</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Haimes</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E. M., Stewart, R. E., &amp; Frank, H. E. (2022). It’s all in the name: Why exposure therapy could benefit from a new one.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Current 	Psychology</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42</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(25), 21641–21647.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2"/>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2"/>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2"/>
              </a:rPr>
              <a:t>/10.1007/s12144-022-03286-6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Blane, D., Williams, C., Morrison, J., Wilson, A., &amp; Mercer, S. (2013). Cognitive behavioural therapy: Why primary care should have it all.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British 	Journal of General Practice</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63</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(607), 103–104.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3"/>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3"/>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3"/>
              </a:rPr>
              <a:t>/10.3399/bjgp13x663235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Carlbring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P., Andersson, G.,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Cuijpers</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P., Riper, H., &amp; Hedman-Lagerlöf, E. (2017). Internet-based vs. face-to-face cognitive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behavior</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therapy for 	psychiatric and somatic disorders: An updated systematic review and meta-analysis.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Cognitive Behaviour Therapy</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47</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(1), 1–18.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4"/>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4"/>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4"/>
              </a:rPr>
              <a:t>/10.1080/16506073.2017.1401115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Cuijpers</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P., van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Straten</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A., Andersson, G., &amp; van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Oppen</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P. (2008). Psychotherapy for depression in adults: A meta-analysis of comparative outcome 	studies.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Journal of Consulting and Clinical Psychology</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76</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(6), 909–922.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5"/>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5"/>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5"/>
              </a:rPr>
              <a:t>/10.1037/a0013075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Curtiss, J. E., Levine, D. S., Ander, I., &amp; Baker, A. W. (2021). Cognitive-</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behavioral</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treatments for anxiety and stress-related disorders.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Focus</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19</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(2), 	184–189.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6"/>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6"/>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6"/>
              </a:rPr>
              <a:t>/10.1176/appi.focus.20200045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Fenn, K., &amp; Byrne, M. (2013). The key principles of cognitive behavioural therapy.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InnovAiT: Education and Inspiration for General Practice</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6</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(9), 	579–585.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7"/>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7"/>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7"/>
              </a:rPr>
              <a:t>/10.1177/1755738012471029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Greenberg, L. S. (2015).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Emotion-focused therapy: Coaching clients to work through their feelings</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American Psychological Association. </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Hoffman, S. G., &amp; Smits, J. A. (2008). Cognitive-</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behavioral</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therapy for adult anxiety disorders.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The Journal of Clinical Psychiatry</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200" b="0" i="1"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69</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(4), 621–632.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8"/>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8"/>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8"/>
              </a:rPr>
              <a:t>/10.4088/jcp.v69n0415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060018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B09EE3-AB8D-C168-92AE-E256F13C24A6}"/>
              </a:ext>
            </a:extLst>
          </p:cNvPr>
          <p:cNvSpPr txBox="1"/>
          <p:nvPr/>
        </p:nvSpPr>
        <p:spPr>
          <a:xfrm>
            <a:off x="1356609" y="642827"/>
            <a:ext cx="956372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Rebecca’s Citation list cont.</a:t>
            </a:r>
          </a:p>
        </p:txBody>
      </p:sp>
      <p:sp>
        <p:nvSpPr>
          <p:cNvPr id="3" name="TextBox 2">
            <a:extLst>
              <a:ext uri="{FF2B5EF4-FFF2-40B4-BE49-F238E27FC236}">
                <a16:creationId xmlns:a16="http://schemas.microsoft.com/office/drawing/2014/main" id="{AF34AD06-7446-CB5B-EEEF-7D22F67B606F}"/>
              </a:ext>
            </a:extLst>
          </p:cNvPr>
          <p:cNvSpPr txBox="1"/>
          <p:nvPr/>
        </p:nvSpPr>
        <p:spPr>
          <a:xfrm>
            <a:off x="1304144" y="1229193"/>
            <a:ext cx="9668656" cy="4616648"/>
          </a:xfrm>
          <a:prstGeom prst="rect">
            <a:avLst/>
          </a:prstGeom>
          <a:noFill/>
        </p:spPr>
        <p:txBody>
          <a:bodyPr wrap="square" rtlCol="0">
            <a:spAutoFit/>
          </a:bodyPr>
          <a:lstStyle/>
          <a:p>
            <a:pPr marL="457200" marR="0" lvl="1" indent="-45720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Hofmann, S. G.,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Asnaani</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A.,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Vonk</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I. J., Sawyer, A. T., &amp; Fang, A. (2012). The efficacy of cognitive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behavioral</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therapy: A review of meta-analyses. 	Cognitive Therapy and Research, 36(5), 427–440.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2"/>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2"/>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2"/>
              </a:rPr>
              <a:t>/10.1007/s10608-012-9476-1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Kascakova</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N.,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Furstova</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J.,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Hasto</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J.,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Madarasova</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Geckova</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A., &amp; Tavel, P. (2020). The unholy trinity: Childhood trauma, adulthood anxiety, and long-	term pain. International Journal of Environmental Research and Public Health, 17(2), 414.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3"/>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3"/>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3"/>
              </a:rPr>
              <a:t>/10.3390/ijerph17020414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Rachman, S. (2015). The evolution of behaviour therapy and cognitive behaviour therapy. Behaviour Research and Therapy, 64, 1–8.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4"/>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4"/>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4"/>
              </a:rPr>
              <a:t>/10.1016/j.brat.2014.10.006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Schaeuffele</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C., Schulz, A.,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Knaevelsrud</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C.,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Renneberg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B., &amp; Boettcher, J. (2020). CBT at the crossroads: The rise of transdiagnostic treatments. 	International Journal of Cognitive Therapy, 14(1), 86–113.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5"/>
              </a:rPr>
              <a:t>https://doi.org/10.1007/s41811-020-00095-2</a:t>
            </a:r>
          </a:p>
          <a:p>
            <a:pPr marL="457200" marR="0" lvl="1" indent="-45720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5"/>
              </a:rPr>
              <a:t>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Song, F.,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Huttunen</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-Lenz, M., &amp; Holland, R. (2009). Effectiveness of complex psycho-educational interventions for smoking relapse prevention: An 	exploratory meta-analysis. Journal of Public Health, 32(3), 350–359.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6"/>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6"/>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6"/>
              </a:rPr>
              <a:t>/10.1093/</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6"/>
              </a:rPr>
              <a:t>pubmed</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6"/>
              </a:rPr>
              <a:t>/fdp109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Wang, X., Zhao, J., Huang, S., Chen, S., Zhou, T., Li, Q., Luo, X., &amp; Hao, Y. (2021). Cognitive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behavioral</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therapy for autism spectrum disorders: A 	systematic review. </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Pediatrics</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147(5).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7"/>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7"/>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7"/>
              </a:rPr>
              <a:t>/10.1542/peds.2020-049880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Whitfield, G. (2010). Group cognitive–behavioural therapy for anxiety and Depression. Advances in Psychiatric Treatment, 16(3), 219–227.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8"/>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8"/>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8"/>
              </a:rPr>
              <a:t>/10.1192/apt.bp.108.005744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1" indent="-45720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William, S., Horrocks, M., Richmond, J., Hall, C. L., &amp; French, B. (2024). Experience of CBT in adults with ADHD: A mixed methods study. Frontiers in 	Psychiatry, 15. </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9"/>
              </a:rPr>
              <a:t>https://</a:t>
            </a: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hlinkClick r:id="rId9"/>
              </a:rPr>
              <a:t>doi.org</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hlinkClick r:id="rId9"/>
              </a:rPr>
              <a:t>/10.3389/fpsyt.2024.1341624 </a:t>
            </a: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8253651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2644</Words>
  <Application>Microsoft Office PowerPoint</Application>
  <PresentationFormat>Widescreen</PresentationFormat>
  <Paragraphs>151</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Arial</vt:lpstr>
      <vt:lpstr>Calibri</vt:lpstr>
      <vt:lpstr>Century Gothic</vt:lpstr>
      <vt:lpstr>Times New Roman</vt:lpstr>
      <vt:lpstr>Wingdings 3</vt:lpstr>
      <vt:lpstr>Ion Boardroom</vt:lpstr>
      <vt:lpstr>Strengths of CBT relating to anxiety disorders</vt:lpstr>
      <vt:lpstr>Evidence-Based Treatment</vt:lpstr>
      <vt:lpstr>Structured and Goal - oriented.</vt:lpstr>
      <vt:lpstr>Short-term Treatment</vt:lpstr>
      <vt:lpstr>Adaptability of CBT</vt:lpstr>
      <vt:lpstr>Weaknesses of CBT in  Relation to Anxiety Disorders</vt:lpstr>
      <vt:lpstr>Focuses on current problems:</vt:lpstr>
      <vt:lpstr>Not suited to all clients:</vt:lpstr>
      <vt:lpstr>Requires active participation:</vt:lpstr>
      <vt:lpstr>Oversimplifies Emotions:</vt:lpstr>
      <vt:lpstr>So what does that mean?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Stacey Coleman</dc:creator>
  <cp:lastModifiedBy>Stacey Coleman</cp:lastModifiedBy>
  <cp:revision>1</cp:revision>
  <dcterms:created xsi:type="dcterms:W3CDTF">2025-01-14T12:50:07Z</dcterms:created>
  <dcterms:modified xsi:type="dcterms:W3CDTF">2025-01-14T12:50:50Z</dcterms:modified>
</cp:coreProperties>
</file>