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259" r:id="rId4"/>
    <p:sldId id="260" r:id="rId5"/>
    <p:sldId id="261" r:id="rId6"/>
    <p:sldId id="258" r:id="rId7"/>
    <p:sldId id="262" r:id="rId8"/>
    <p:sldId id="264" r:id="rId9"/>
    <p:sldId id="265" r:id="rId10"/>
    <p:sldId id="266" r:id="rId11"/>
    <p:sldId id="267" r:id="rId12"/>
    <p:sldId id="268" r:id="rId13"/>
    <p:sldId id="269" r:id="rId14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280" autoAdjust="0"/>
  </p:normalViewPr>
  <p:slideViewPr>
    <p:cSldViewPr showGuides="1">
      <p:cViewPr varScale="1">
        <p:scale>
          <a:sx n="110" d="100"/>
          <a:sy n="110" d="100"/>
        </p:scale>
        <p:origin x="492" y="-144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2/16/2021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2/16/2021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2/16/2021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2/16/2021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2/16/2021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2/16/2021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2/16/2021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2/16/2021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2/16/2021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2/16/2021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2/16/2021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2/16/2021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4A538-1D7A-414E-8787-CD0C0FC4AE9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en-GB" sz="3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DEVELOPING INNOVATION AND CREATIVITY FOR BUSINESS ADVANTAGE</a:t>
            </a:r>
            <a:br>
              <a:rPr lang="en-GB" sz="3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3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C31C9C-A960-4506-B64D-E7A67941648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Innovation Models </a:t>
            </a:r>
          </a:p>
        </p:txBody>
      </p:sp>
    </p:spTree>
    <p:extLst>
      <p:ext uri="{BB962C8B-B14F-4D97-AF65-F5344CB8AC3E}">
        <p14:creationId xmlns:p14="http://schemas.microsoft.com/office/powerpoint/2010/main" val="1901387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0F116-F3D3-48A3-9706-7E18DD843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ctr">
            <a:normAutofit/>
          </a:bodyPr>
          <a:lstStyle/>
          <a:p>
            <a:r>
              <a:rPr lang="en-GB" b="1" dirty="0"/>
              <a:t>Types of Innovation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DB3B5-6435-487B-BE07-734F3963E3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/>
          <a:p>
            <a:r>
              <a:rPr lang="en-US" b="1" dirty="0"/>
              <a:t>Innovation Matrix:</a:t>
            </a:r>
          </a:p>
          <a:p>
            <a:pPr lvl="1"/>
            <a:r>
              <a:rPr lang="en-US" sz="2400" b="1" dirty="0"/>
              <a:t>A tool that be used to be able to define the Innovation Strategy that best fits your Innovative Idea.</a:t>
            </a:r>
          </a:p>
          <a:p>
            <a:pPr lvl="1"/>
            <a:endParaRPr lang="en-US" sz="2400" b="1" dirty="0"/>
          </a:p>
          <a:p>
            <a:pPr marL="426645" lvl="1" indent="0">
              <a:buNone/>
            </a:pPr>
            <a:endParaRPr lang="en-US" sz="2400" b="1" dirty="0"/>
          </a:p>
          <a:p>
            <a:pPr marL="426645" lvl="1" indent="0">
              <a:buNone/>
            </a:pPr>
            <a:endParaRPr lang="en-US" sz="2400" b="1" dirty="0"/>
          </a:p>
          <a:p>
            <a:pPr marL="426645" lvl="1" indent="0">
              <a:buNone/>
            </a:pPr>
            <a:r>
              <a:rPr lang="en-US" sz="1500" b="1" i="1" dirty="0"/>
              <a:t>(Davila et al; (2012), Making Innovation Work</a:t>
            </a:r>
          </a:p>
          <a:p>
            <a:pPr marL="426645" lvl="1" indent="0">
              <a:buNone/>
            </a:pPr>
            <a:endParaRPr lang="en-US" sz="2400" b="1" dirty="0"/>
          </a:p>
          <a:p>
            <a:endParaRPr lang="en-GB" dirty="0"/>
          </a:p>
        </p:txBody>
      </p:sp>
      <p:pic>
        <p:nvPicPr>
          <p:cNvPr id="4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D91967AF-66A2-40F4-A4E7-F34F98D09E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7559" y="1196752"/>
            <a:ext cx="5702920" cy="48617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86615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A close up of a blue background&#10;&#10;Description generated with high confidence">
            <a:extLst>
              <a:ext uri="{FF2B5EF4-FFF2-40B4-BE49-F238E27FC236}">
                <a16:creationId xmlns:a16="http://schemas.microsoft.com/office/drawing/2014/main" id="{D3828F32-261A-4C1F-9E05-76A0350765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749" y="1196752"/>
            <a:ext cx="6223362" cy="921280"/>
          </a:xfrm>
          <a:prstGeom prst="rect">
            <a:avLst/>
          </a:prstGeom>
        </p:spPr>
      </p:pic>
      <p:pic>
        <p:nvPicPr>
          <p:cNvPr id="3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09C2CCB9-6BF6-4ECF-B46B-09FE666A01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8156" y="692696"/>
            <a:ext cx="5702920" cy="48617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5779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DC5D8BAB-78C5-42CB-9E0F-6C61C1D453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0396" y="2852936"/>
            <a:ext cx="5788854" cy="838676"/>
          </a:xfrm>
          <a:prstGeom prst="rect">
            <a:avLst/>
          </a:prstGeom>
        </p:spPr>
      </p:pic>
      <p:pic>
        <p:nvPicPr>
          <p:cNvPr id="3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D10F8827-7F0C-45FB-AF4F-1167FB5DFC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387" y="188640"/>
            <a:ext cx="5702920" cy="48617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0133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64A612A1-BE5A-4185-BD85-995F6EA0A9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64" y="3267581"/>
            <a:ext cx="5736940" cy="861085"/>
          </a:xfrm>
          <a:prstGeom prst="rect">
            <a:avLst/>
          </a:prstGeom>
        </p:spPr>
      </p:pic>
      <p:pic>
        <p:nvPicPr>
          <p:cNvPr id="3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F92647C2-9CE7-4082-984B-5F81974F1B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994" y="836712"/>
            <a:ext cx="5702920" cy="48617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38927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A picture containing bird&#10;&#10;Description generated with very high confidence">
            <a:extLst>
              <a:ext uri="{FF2B5EF4-FFF2-40B4-BE49-F238E27FC236}">
                <a16:creationId xmlns:a16="http://schemas.microsoft.com/office/drawing/2014/main" id="{929180F4-1C95-4B9D-B3E6-D17A00BC71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4576" y="1124744"/>
            <a:ext cx="5854168" cy="895944"/>
          </a:xfrm>
          <a:prstGeom prst="rect">
            <a:avLst/>
          </a:prstGeom>
        </p:spPr>
      </p:pic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F8A26196-C227-4757-91E7-81E369B265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621" y="764704"/>
            <a:ext cx="5702920" cy="48617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46275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5634C-4363-4CF1-BE7A-95C2C2A3F6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Innovation Process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5F6BC-0E4D-4894-AE6B-DF4CF89B3E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innovation process describes the path of translating new and/or existing knowledge into marketable solutions. Companies that pursue a successful innovation process have something decisive that puts them ahead of others - they have designed the path of an idea from generation, through development, to market entry.</a:t>
            </a:r>
          </a:p>
          <a:p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Tidd &amp; </a:t>
            </a:r>
            <a:r>
              <a:rPr lang="en-GB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Bassant</a:t>
            </a: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(2018) imply that there are four stages in </a:t>
            </a:r>
            <a:r>
              <a:rPr lang="en-GB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innovation Process</a:t>
            </a: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 algn="l">
              <a:buNone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1. Recognising the opportunity</a:t>
            </a:r>
          </a:p>
          <a:p>
            <a:pPr marL="0" indent="0" algn="l">
              <a:buNone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 Finding the resources</a:t>
            </a:r>
          </a:p>
          <a:p>
            <a:pPr marL="0" indent="0" algn="l">
              <a:buNone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3. Developing the idea</a:t>
            </a:r>
          </a:p>
          <a:p>
            <a:pPr marL="0" indent="0" algn="l">
              <a:buNone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4. Capturing value.</a:t>
            </a:r>
          </a:p>
          <a:p>
            <a:pPr marL="0" indent="0">
              <a:buNone/>
            </a:pPr>
            <a:endParaRPr lang="en-GB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7689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2F651-07B5-4F63-B00C-2DEFB84C7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748" y="76200"/>
            <a:ext cx="11809312" cy="1397000"/>
          </a:xfrm>
        </p:spPr>
        <p:txBody>
          <a:bodyPr anchor="ctr">
            <a:normAutofit/>
          </a:bodyPr>
          <a:lstStyle/>
          <a:p>
            <a:r>
              <a:rPr lang="en-GB" sz="2000" b="1" i="0" dirty="0">
                <a:effectLst/>
                <a:latin typeface="arial" panose="020B0604020202020204" pitchFamily="34" charset="0"/>
              </a:rPr>
              <a:t>This process can be illustrated as shown below, and according to Tidd &amp; </a:t>
            </a:r>
            <a:r>
              <a:rPr lang="en-GB" sz="2000" b="1" i="0" dirty="0" err="1">
                <a:effectLst/>
                <a:latin typeface="arial" panose="020B0604020202020204" pitchFamily="34" charset="0"/>
              </a:rPr>
              <a:t>Bassant</a:t>
            </a:r>
            <a:r>
              <a:rPr lang="en-GB" sz="2000" b="1" i="0" dirty="0">
                <a:effectLst/>
                <a:latin typeface="arial" panose="020B0604020202020204" pitchFamily="34" charset="0"/>
              </a:rPr>
              <a:t> (2018) are the key areas that require attention if innovation is to be management well:</a:t>
            </a: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755FCC-192A-4219-9F8D-EA33BC47C4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58" y="1844824"/>
            <a:ext cx="6715642" cy="38164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49296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34A40-CD4F-41F6-8472-B5C68BA69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b">
            <a:normAutofit/>
          </a:bodyPr>
          <a:lstStyle/>
          <a:p>
            <a:r>
              <a:rPr lang="en-GB" b="1" dirty="0"/>
              <a:t>Open and Closed Innovation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2777DA-8F78-46D1-A334-4284D7CE56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167" y="2433002"/>
            <a:ext cx="5502245" cy="22421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4B913-211C-4ED1-89CA-E2DDB56FD7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 anchor="ctr">
            <a:normAutofit/>
          </a:bodyPr>
          <a:lstStyle/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Before being open, innovation happens in a closed environment.</a:t>
            </a:r>
          </a:p>
          <a:p>
            <a:pPr algn="l"/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Closed Innovation </a:t>
            </a: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 developed in a self-contained company environment.</a:t>
            </a:r>
          </a:p>
          <a:p>
            <a:pPr algn="l"/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Open Innovation </a:t>
            </a: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incorporates external knowledge.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1748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55A78-0AF8-4B73-B1D4-846881F6E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ctr">
            <a:normAutofit/>
          </a:bodyPr>
          <a:lstStyle/>
          <a:p>
            <a:r>
              <a:rPr lang="en-GB" b="1" dirty="0"/>
              <a:t>4P’s to Innovation (Innovation Mix)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D42665-202E-4301-B0B6-83030D3945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/>
          <a:p>
            <a:r>
              <a:rPr lang="en-GB" i="0" dirty="0">
                <a:effectLst/>
              </a:rPr>
              <a:t>The innovation mix or the 4'Ps is a model that was developed by John Bessant and Joe Tidd (2013), as illustrated below. </a:t>
            </a:r>
          </a:p>
          <a:p>
            <a:r>
              <a:rPr lang="en-GB" i="0" dirty="0">
                <a:effectLst/>
              </a:rPr>
              <a:t>The tool enables you to discover what </a:t>
            </a:r>
            <a:r>
              <a:rPr lang="en-GB" i="0" u="none" strike="noStrike" dirty="0">
                <a:effectLst/>
              </a:rPr>
              <a:t>the innovation process</a:t>
            </a:r>
            <a:r>
              <a:rPr lang="en-GB" i="0" dirty="0">
                <a:effectLst/>
              </a:rPr>
              <a:t> can improve and bring to your business. 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86EB09-DAF2-46F1-B129-8D8EAA1656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86"/>
          <a:stretch/>
        </p:blipFill>
        <p:spPr>
          <a:xfrm>
            <a:off x="6814491" y="1703525"/>
            <a:ext cx="4460171" cy="4466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21870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0D8F99-1298-4DC1-8AC9-3133554FA3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4P’s to Innovation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E23BC-F704-407F-B44C-BEB7CF9AEA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4 P’s of Innovation as described by Tidd and Bessant are product, process, position, and paradigm and defined as following:</a:t>
            </a:r>
          </a:p>
          <a:p>
            <a:pPr algn="l"/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Product innovation</a:t>
            </a:r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 the first thing that comes to mind when talking about innovation and conveys the changes in the things (products/services) which an organisation offers.</a:t>
            </a:r>
          </a:p>
          <a:p>
            <a:pPr algn="l"/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Process innovation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on the other hand, refers to changes in the way things are created and delivered.</a:t>
            </a:r>
          </a:p>
          <a:p>
            <a:pPr algn="l"/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Position innovation</a:t>
            </a:r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 the change in the context in which the products/services are introduced or in other words where the target of the offering lies and what the story told about it is.</a:t>
            </a:r>
          </a:p>
          <a:p>
            <a:pPr algn="l"/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Paradigm innovation</a:t>
            </a:r>
            <a:r>
              <a:rPr lang="en-GB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in particular, is the change in the underlying mental models which frame what the organisation does or alternatively how the company frames what it does.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0103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537C7-B800-47CD-BC40-90BC47A94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ctr">
            <a:normAutofit/>
          </a:bodyPr>
          <a:lstStyle/>
          <a:p>
            <a:pPr algn="ctr"/>
            <a:r>
              <a:rPr lang="en-GB" sz="2500" b="1" i="0" dirty="0">
                <a:effectLst/>
              </a:rPr>
              <a:t>Examples of innovations mapped on the 4P’s model </a:t>
            </a:r>
            <a:br>
              <a:rPr lang="en-GB" sz="2500" b="1" i="0" dirty="0">
                <a:effectLst/>
              </a:rPr>
            </a:br>
            <a:br>
              <a:rPr lang="en-GB" sz="2500" b="1" i="0" dirty="0">
                <a:effectLst/>
              </a:rPr>
            </a:br>
            <a:r>
              <a:rPr lang="en-GB" b="1" i="1" dirty="0">
                <a:effectLst/>
              </a:rPr>
              <a:t>(Tidd &amp; Bessant 2013)</a:t>
            </a:r>
            <a:endParaRPr lang="en-GB" b="1" i="1" dirty="0"/>
          </a:p>
        </p:txBody>
      </p:sp>
      <p:pic>
        <p:nvPicPr>
          <p:cNvPr id="5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611C5114-ACB9-4D74-BF34-DF777D147D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4340" y="310641"/>
            <a:ext cx="5370592" cy="64126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57708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2AF4C2-BAAD-42E1-93BE-8D99FB77A3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047"/>
            <a:ext cx="5964248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B06DAAD-E4DE-4ECB-967D-69E8C12AD458}"/>
              </a:ext>
            </a:extLst>
          </p:cNvPr>
          <p:cNvSpPr txBox="1">
            <a:spLocks/>
          </p:cNvSpPr>
          <p:nvPr/>
        </p:nvSpPr>
        <p:spPr>
          <a:xfrm>
            <a:off x="7390556" y="1700808"/>
            <a:ext cx="3351927" cy="284480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GB" b="1" i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87F1A96-4744-430F-AD3A-F7111587D86E}"/>
              </a:ext>
            </a:extLst>
          </p:cNvPr>
          <p:cNvSpPr txBox="1">
            <a:spLocks/>
          </p:cNvSpPr>
          <p:nvPr/>
        </p:nvSpPr>
        <p:spPr>
          <a:xfrm>
            <a:off x="6258207" y="4365104"/>
            <a:ext cx="5964248" cy="284480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https://www.google.co.uk/books/edition/Managing_Innovation/-CxEDwAAQBAJ?hl=en&amp;gbpv=1&amp;dq=%E2%80%98Managing+Innovation%E2%80%99+Tidd+%26+Bessant&amp;printsec=frontcover</a:t>
            </a:r>
          </a:p>
        </p:txBody>
      </p:sp>
    </p:spTree>
    <p:extLst>
      <p:ext uri="{BB962C8B-B14F-4D97-AF65-F5344CB8AC3E}">
        <p14:creationId xmlns:p14="http://schemas.microsoft.com/office/powerpoint/2010/main" val="2473468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9A4E33EC-D715-440E-9062-8AFA4CC9E341}" vid="{0DFBCB81-4ACA-49F1-BA1C-2B43B27F1FC4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42</TotalTime>
  <Words>460</Words>
  <Application>Microsoft Office PowerPoint</Application>
  <PresentationFormat>Custom</PresentationFormat>
  <Paragraphs>32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Arial</vt:lpstr>
      <vt:lpstr>Century Gothic</vt:lpstr>
      <vt:lpstr>Times New Roman</vt:lpstr>
      <vt:lpstr>Books 16x9</vt:lpstr>
      <vt:lpstr>DEVELOPING INNOVATION AND CREATIVITY FOR BUSINESS ADVANTAGE </vt:lpstr>
      <vt:lpstr>Types of Innovation </vt:lpstr>
      <vt:lpstr>PowerPoint Presentation</vt:lpstr>
      <vt:lpstr>PowerPoint Presentation</vt:lpstr>
      <vt:lpstr>PowerPoint Presentation</vt:lpstr>
      <vt:lpstr>PowerPoint Presentation</vt:lpstr>
      <vt:lpstr>The Innovation Process </vt:lpstr>
      <vt:lpstr>This process can be illustrated as shown below, and according to Tidd &amp; Bassant (2018) are the key areas that require attention if innovation is to be management well:</vt:lpstr>
      <vt:lpstr>Open and Closed Innovation </vt:lpstr>
      <vt:lpstr>4P’s to Innovation (Innovation Mix) </vt:lpstr>
      <vt:lpstr>4P’s to Innovation</vt:lpstr>
      <vt:lpstr>Examples of innovations mapped on the 4P’s model   (Tidd &amp; Bessant 2013)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INNOVATION AND CREATIVITY FOR BUSINESS ADVANTAGE</dc:title>
  <dc:creator>Davina Evans</dc:creator>
  <cp:lastModifiedBy>Davina Evans</cp:lastModifiedBy>
  <cp:revision>5</cp:revision>
  <dcterms:created xsi:type="dcterms:W3CDTF">2021-02-16T09:08:25Z</dcterms:created>
  <dcterms:modified xsi:type="dcterms:W3CDTF">2021-02-16T09:51:05Z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