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2"/>
  </p:normalViewPr>
  <p:slideViewPr>
    <p:cSldViewPr snapToGrid="0">
      <p:cViewPr varScale="1">
        <p:scale>
          <a:sx n="106" d="100"/>
          <a:sy n="106" d="100"/>
        </p:scale>
        <p:origin x="69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D6EE87-EBD5-4F12-A48A-63ACA297AC8F}" type="datetimeFigureOut">
              <a:rPr lang="en-US" dirty="0"/>
              <a:t>3/2/26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dirty="0"/>
              <a:t>3/2/26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dirty="0"/>
              <a:t>3/2/26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dirty="0"/>
              <a:t>3/2/26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dirty="0"/>
              <a:t>3/2/26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dirty="0"/>
              <a:t>3/2/26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dirty="0"/>
              <a:t>3/2/26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dirty="0"/>
              <a:t>3/2/26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3/2/26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dirty="0"/>
              <a:t>3/2/26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dirty="0"/>
              <a:t>3/2/26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298CD5-6C1E-4009-B41F-6DF62E31D3BE}" type="datetimeFigureOut">
              <a:rPr lang="en-US" dirty="0"/>
              <a:pPr/>
              <a:t>3/2/26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1BC4F-4878-E8D8-4274-BCDC92C721B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Mood state measures</a:t>
            </a:r>
            <a:br>
              <a:rPr lang="en-US" dirty="0"/>
            </a:br>
            <a:r>
              <a:rPr lang="en-US" dirty="0"/>
              <a:t> – a critique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79942A-88C4-F311-696B-EC4A6905F3D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78554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F54B0-D568-1091-A93C-B92F729BF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Measures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2D232-D492-B3FC-DA9D-CBD115277C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Exercise-induced Feeling Inventory (EFI), Positive and Negative Affect Schedule (PANAS), and Profile of Mood States (POMS) are all widely used in exercise psychology.</a:t>
            </a:r>
          </a:p>
          <a:p>
            <a:r>
              <a:rPr lang="en-US" dirty="0"/>
              <a:t>Each has important conceptual and methodological limitations.</a:t>
            </a:r>
          </a:p>
          <a:p>
            <a:r>
              <a:rPr lang="en-US" dirty="0"/>
              <a:t>Issues present themselves if you only measure mood immediately pre and post activity.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95939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B65AE-B107-D4CB-C0C8-0586D94399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Exercise-induced Feeling Inventory (EFI)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A07736-6761-8C37-3007-CD202A5DC5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br>
              <a:rPr lang="en-US" dirty="0"/>
            </a:br>
            <a:r>
              <a:rPr lang="en-US" dirty="0"/>
              <a:t>The EFI (Gauvin &amp; </a:t>
            </a:r>
            <a:r>
              <a:rPr lang="en-US" dirty="0" err="1"/>
              <a:t>Rejeski</a:t>
            </a:r>
            <a:r>
              <a:rPr lang="en-US" dirty="0"/>
              <a:t>, 1993) is an exercise-specific measure of acute feeling states with subscales of </a:t>
            </a:r>
            <a:r>
              <a:rPr lang="en-US" dirty="0" err="1"/>
              <a:t>revitalisation</a:t>
            </a:r>
            <a:r>
              <a:rPr lang="en-US" dirty="0"/>
              <a:t>, tranquility, positive engagement, and physical exhaustion.</a:t>
            </a:r>
            <a:endParaRPr lang="en-GB" dirty="0"/>
          </a:p>
          <a:p>
            <a:pPr marL="0" indent="0">
              <a:buNone/>
            </a:pPr>
            <a:r>
              <a:rPr lang="en-US" b="1" dirty="0"/>
              <a:t>Limitations:</a:t>
            </a:r>
            <a:endParaRPr lang="en-GB" dirty="0"/>
          </a:p>
          <a:p>
            <a:pPr marL="0" lvl="0" indent="0">
              <a:buNone/>
            </a:pPr>
            <a:r>
              <a:rPr lang="en-US" b="1" dirty="0"/>
              <a:t>Narrow affective coverage.</a:t>
            </a:r>
            <a:br>
              <a:rPr lang="en-US" dirty="0"/>
            </a:br>
            <a:r>
              <a:rPr lang="en-US" dirty="0"/>
              <a:t>It targets a limited set of pleasant/unpleasant exercise feelings, so it may miss important states like anxiety, anger, shame, or social emotions that can be highly relevant in many exercise contexts (e.g., outdoor challenges).</a:t>
            </a:r>
            <a:endParaRPr lang="en-GB" dirty="0"/>
          </a:p>
          <a:p>
            <a:pPr marL="0" lvl="0" indent="0">
              <a:buNone/>
            </a:pPr>
            <a:r>
              <a:rPr lang="en-US" b="1" dirty="0"/>
              <a:t>Context-bound wording.</a:t>
            </a:r>
            <a:br>
              <a:rPr lang="en-US" dirty="0"/>
            </a:br>
            <a:r>
              <a:rPr lang="en-US" dirty="0"/>
              <a:t>Items are very </a:t>
            </a:r>
            <a:r>
              <a:rPr lang="en-US" b="1" dirty="0"/>
              <a:t>exercise-specific</a:t>
            </a:r>
            <a:r>
              <a:rPr lang="en-US" dirty="0"/>
              <a:t>, which improves face validity but can reduce comparability with wider mood research and complicate interpretations beyond the exercise bout.</a:t>
            </a:r>
            <a:endParaRPr lang="en-GB" dirty="0"/>
          </a:p>
          <a:p>
            <a:pPr marL="0" lvl="0" indent="0">
              <a:buNone/>
            </a:pPr>
            <a:r>
              <a:rPr lang="en-US" b="1" dirty="0"/>
              <a:t>Sensitivity to intensity and modality.</a:t>
            </a:r>
            <a:br>
              <a:rPr lang="en-US" dirty="0"/>
            </a:br>
            <a:r>
              <a:rPr lang="en-US" dirty="0"/>
              <a:t>EFI scores can be strongly driven by physical exhaustion (e.g., HIIT vs light outdoor walking), making it hard to disentangle “good tired” from negative fatigue, especially in unfit populations.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7945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27F84-358C-F627-9C6C-4997F6AA3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Positive and Negative Affect Schedule (PANAS)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97C40-3115-05C1-940C-EED4C833EF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PANAS assesses two broad dimensions: Positive Affect (PA) and Negative Affect (NA), typically over the past week or “right now,” and is often used to examine mood changes with exercise.</a:t>
            </a:r>
          </a:p>
          <a:p>
            <a:r>
              <a:rPr lang="en-US" b="1" dirty="0"/>
              <a:t>Limitations:</a:t>
            </a:r>
            <a:endParaRPr lang="en-US" dirty="0"/>
          </a:p>
          <a:p>
            <a:pPr lvl="0"/>
            <a:r>
              <a:rPr lang="en-US" b="1" dirty="0"/>
              <a:t>Overly broad and valence-focused.</a:t>
            </a:r>
            <a:br>
              <a:rPr lang="en-US" dirty="0"/>
            </a:br>
            <a:r>
              <a:rPr lang="en-US" dirty="0"/>
              <a:t>PA and NA are </a:t>
            </a:r>
            <a:r>
              <a:rPr lang="en-US" b="1" dirty="0"/>
              <a:t>high-arousal valence factors</a:t>
            </a:r>
            <a:r>
              <a:rPr lang="en-US" dirty="0"/>
              <a:t> (e.g., excited, distressed) and do not distinguish between specific emotions (e.g., calm vs excited are both positive; anxiety vs anger are both negative). This can mask nuanced exercise effects (e.g., reduced anxiety but increased physical tiredness).</a:t>
            </a:r>
            <a:endParaRPr lang="en-GB" dirty="0"/>
          </a:p>
          <a:p>
            <a:pPr lvl="0"/>
            <a:r>
              <a:rPr lang="en-US" b="1" dirty="0"/>
              <a:t>State–trait and timescale ambiguity.</a:t>
            </a:r>
            <a:br>
              <a:rPr lang="en-US" dirty="0"/>
            </a:br>
            <a:r>
              <a:rPr lang="en-US" dirty="0"/>
              <a:t>PANAS is often used with different instruction sets (“today,” “right now,” “in general”), but many exercise studies don’t justify or </a:t>
            </a:r>
            <a:r>
              <a:rPr lang="en-US" dirty="0" err="1"/>
              <a:t>standardise</a:t>
            </a:r>
            <a:r>
              <a:rPr lang="en-US" dirty="0"/>
              <a:t> the timeframe, making it difficult to compare across studies or interpret acute vs chronic mood effects.</a:t>
            </a:r>
            <a:endParaRPr lang="en-GB" dirty="0"/>
          </a:p>
          <a:p>
            <a:pPr lvl="0"/>
            <a:r>
              <a:rPr lang="en-US" b="1" dirty="0"/>
              <a:t>Not exercise-specific.</a:t>
            </a:r>
            <a:br>
              <a:rPr lang="en-US" dirty="0"/>
            </a:br>
            <a:r>
              <a:rPr lang="en-US" dirty="0"/>
              <a:t>It captures global affect, not necessarily feelings attributable to the exercise or bout of outdoor activity, so pre–post differences can reflect unrelated life events, circadian variation, or testing context.</a:t>
            </a:r>
            <a:endParaRPr lang="en-GB" dirty="0"/>
          </a:p>
          <a:p>
            <a:pPr lvl="0"/>
            <a:r>
              <a:rPr lang="en-US" b="1" dirty="0"/>
              <a:t>Ceiling/floor issues in active samples.</a:t>
            </a:r>
            <a:br>
              <a:rPr lang="en-US" dirty="0"/>
            </a:br>
            <a:r>
              <a:rPr lang="en-US" dirty="0"/>
              <a:t>Physically active participants often start with high PA and low NA, leaving limited room for pre–post change and reducing sensitivity to exercise-induced shifts.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75684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EC3BD-4542-1152-A808-3E8AB14A1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Profile of Mood States (POMS) / BRUMS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2E186-6CE9-7C46-2B36-C6B3F5CF1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443789"/>
            <a:ext cx="9720073" cy="486557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POMS measures multiple mood dimensions (tension, depression, anger, vigor, fatigue, confusion; plus TMD index). It has been widely used in sport and exercise, including the “iceberg profile” concept</a:t>
            </a:r>
            <a:r>
              <a:rPr lang="en-GB" dirty="0"/>
              <a:t>.</a:t>
            </a:r>
          </a:p>
          <a:p>
            <a:pPr lvl="0"/>
            <a:r>
              <a:rPr lang="en-US" b="1" dirty="0"/>
              <a:t>Limitations:</a:t>
            </a:r>
          </a:p>
          <a:p>
            <a:pPr lvl="0"/>
            <a:r>
              <a:rPr lang="en-US" b="1" dirty="0"/>
              <a:t>Length and effort needed to complete.</a:t>
            </a:r>
            <a:br>
              <a:rPr lang="en-US" dirty="0"/>
            </a:br>
            <a:r>
              <a:rPr lang="en-US" dirty="0"/>
              <a:t>The classic 65-item POMS is long and burdensome for repeated measures around exercise sessions, increasing fatigue and response bias.</a:t>
            </a:r>
            <a:endParaRPr lang="en-GB" dirty="0"/>
          </a:p>
          <a:p>
            <a:pPr lvl="0"/>
            <a:r>
              <a:rPr lang="en-US" b="1" dirty="0"/>
              <a:t>Original design not exercise-specific.</a:t>
            </a:r>
            <a:br>
              <a:rPr lang="en-US" dirty="0"/>
            </a:br>
            <a:r>
              <a:rPr lang="en-US" dirty="0"/>
              <a:t>It was developed as a clinical mood measure; applying it to acute exercise can raise construct validity issues (e.g., “depression” items may not move after a single bout, while fatigue/vigor dominate change).</a:t>
            </a:r>
            <a:endParaRPr lang="en-GB" dirty="0"/>
          </a:p>
          <a:p>
            <a:r>
              <a:rPr lang="en-US" b="1" dirty="0"/>
              <a:t>Mood blending and TMD limitations.</a:t>
            </a:r>
            <a:br>
              <a:rPr lang="en-US" dirty="0"/>
            </a:br>
            <a:r>
              <a:rPr lang="en-US" dirty="0"/>
              <a:t>The Total Mood Disturbance index collapses diverse states; a reduction in anger and an increase in fatigue could cancel out numerically, hiding important qualitative differences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99832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DEDE5-A507-0A8F-3C16-B33D3C6E8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0381" y="91921"/>
            <a:ext cx="9720072" cy="1499616"/>
          </a:xfrm>
        </p:spPr>
        <p:txBody>
          <a:bodyPr>
            <a:normAutofit/>
          </a:bodyPr>
          <a:lstStyle/>
          <a:p>
            <a:r>
              <a:rPr lang="en-US" b="1" dirty="0"/>
              <a:t>Limitations of Only Measuring Mood Before and After Exercise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F3ECC-949F-2CEB-FB14-5B420294E7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7" y="1591537"/>
            <a:ext cx="10345715" cy="5350684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Across EFI, PANAS, and POMS (BRUMS), a </a:t>
            </a:r>
            <a:r>
              <a:rPr lang="en-US" b="1" dirty="0"/>
              <a:t>simple pre–post design</a:t>
            </a:r>
            <a:r>
              <a:rPr lang="en-US" dirty="0"/>
              <a:t> has several well-</a:t>
            </a:r>
            <a:r>
              <a:rPr lang="en-US" dirty="0" err="1"/>
              <a:t>recognised</a:t>
            </a:r>
            <a:r>
              <a:rPr lang="en-US" dirty="0"/>
              <a:t> limitations:</a:t>
            </a:r>
            <a:endParaRPr lang="en-GB" dirty="0"/>
          </a:p>
          <a:p>
            <a:pPr lvl="0"/>
            <a:r>
              <a:rPr lang="en-US" b="1" dirty="0"/>
              <a:t>Misses intra-session dynamics.</a:t>
            </a:r>
            <a:br>
              <a:rPr lang="en-US" dirty="0"/>
            </a:br>
            <a:r>
              <a:rPr lang="en-US" dirty="0"/>
              <a:t>Mood can </a:t>
            </a:r>
            <a:r>
              <a:rPr lang="en-US" b="1" dirty="0"/>
              <a:t>fluctuate during</a:t>
            </a:r>
            <a:r>
              <a:rPr lang="en-US" dirty="0"/>
              <a:t> exercise (e.g., initial discomfort, mid-session flow, end-of-session fatigue). Pre and post measures treat change as linear and ignore these trajectories. </a:t>
            </a:r>
          </a:p>
          <a:p>
            <a:pPr lvl="0"/>
            <a:r>
              <a:rPr lang="en-US" b="1" dirty="0"/>
              <a:t>Confounds with circadian and contextual factors.</a:t>
            </a:r>
            <a:br>
              <a:rPr lang="en-US" dirty="0"/>
            </a:br>
            <a:r>
              <a:rPr lang="en-US" dirty="0"/>
              <a:t>Mood has strong diurnal variation; if you only measure immediately before and after, changes can reflect </a:t>
            </a:r>
            <a:r>
              <a:rPr lang="en-US" b="1" dirty="0"/>
              <a:t>time-of-day effects</a:t>
            </a:r>
            <a:r>
              <a:rPr lang="en-US" dirty="0"/>
              <a:t> (alertness, fatigue) or context (commute, lab environment /outdoors) rather than exercise per se.</a:t>
            </a:r>
            <a:endParaRPr lang="en-GB" dirty="0"/>
          </a:p>
          <a:p>
            <a:pPr lvl="0"/>
            <a:r>
              <a:rPr lang="en-US" b="1" dirty="0"/>
              <a:t>Insensitive to delayed or rebound effects.</a:t>
            </a:r>
            <a:br>
              <a:rPr lang="en-US" dirty="0"/>
            </a:br>
            <a:r>
              <a:rPr lang="en-US" dirty="0"/>
              <a:t>Some exercise responses are </a:t>
            </a:r>
            <a:r>
              <a:rPr lang="en-US" b="1" dirty="0"/>
              <a:t>delayed</a:t>
            </a:r>
            <a:r>
              <a:rPr lang="en-US" dirty="0"/>
              <a:t> (e.g., post-exercise calm emerging 30–60 mins later; or later fatigue/irritability after very intense sessions). Pre/immediate/post designs miss these, biasing conclusions.</a:t>
            </a:r>
            <a:endParaRPr lang="en-GB" dirty="0"/>
          </a:p>
          <a:p>
            <a:pPr lvl="0"/>
            <a:r>
              <a:rPr lang="en-US" b="1" dirty="0"/>
              <a:t>Ceiling/floor and individual differences.</a:t>
            </a:r>
            <a:br>
              <a:rPr lang="en-US" dirty="0"/>
            </a:br>
            <a:r>
              <a:rPr lang="en-US" dirty="0"/>
              <a:t>If participants start with very high PA / low NA (or “good” POMS profile), there’s limited room for post-exercise improvement, leading to underestimation of exercise benefits and obscuring differential responders.</a:t>
            </a:r>
            <a:endParaRPr lang="en-GB" dirty="0"/>
          </a:p>
          <a:p>
            <a:pPr lvl="0"/>
            <a:r>
              <a:rPr lang="en-US" b="1" dirty="0"/>
              <a:t>No information on stability or reliability.</a:t>
            </a:r>
            <a:br>
              <a:rPr lang="en-US" dirty="0"/>
            </a:br>
            <a:r>
              <a:rPr lang="en-US" dirty="0"/>
              <a:t>Single pre and post snapshots don’t allow assessment of intra-individual variability across sessions or test–retest reliability.</a:t>
            </a:r>
          </a:p>
          <a:p>
            <a:pPr lvl="0"/>
            <a:r>
              <a:rPr lang="en-US" dirty="0"/>
              <a:t>This is important if you’re interested in </a:t>
            </a:r>
            <a:r>
              <a:rPr lang="en-US" b="1" dirty="0"/>
              <a:t>habitual</a:t>
            </a:r>
            <a:r>
              <a:rPr lang="en-US" dirty="0"/>
              <a:t> mood responses to training rather than one-off effects.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5054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2C007-3878-F5C6-C224-C61C4E7E5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Implication for research design: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7B8C2-7126-A10B-B3CE-A2676B18C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br>
              <a:rPr lang="en-US" dirty="0"/>
            </a:br>
            <a:r>
              <a:rPr lang="en-US" dirty="0"/>
              <a:t>For an exercise / outdoor activity mood study you should ideally combine:</a:t>
            </a:r>
            <a:endParaRPr lang="en-GB" dirty="0"/>
          </a:p>
          <a:p>
            <a:pPr lvl="0"/>
            <a:r>
              <a:rPr lang="en-US" dirty="0"/>
              <a:t>A more </a:t>
            </a:r>
            <a:r>
              <a:rPr lang="en-US" b="1" dirty="0"/>
              <a:t>nuanced affect measure</a:t>
            </a:r>
            <a:r>
              <a:rPr lang="en-US" dirty="0"/>
              <a:t> (e.g., exercise-specific scales like EFI plus RPE / notes recorded)</a:t>
            </a:r>
            <a:endParaRPr lang="en-GB" dirty="0"/>
          </a:p>
          <a:p>
            <a:pPr lvl="0"/>
            <a:r>
              <a:rPr lang="en-US" b="1" dirty="0"/>
              <a:t>Multiple time points</a:t>
            </a:r>
            <a:r>
              <a:rPr lang="en-US" dirty="0"/>
              <a:t> (e.g., baseline, mid-session, immediate post, 30–60 min post),</a:t>
            </a:r>
            <a:endParaRPr lang="en-GB" dirty="0"/>
          </a:p>
          <a:p>
            <a:pPr lvl="0"/>
            <a:r>
              <a:rPr lang="en-US" dirty="0"/>
              <a:t>And </a:t>
            </a:r>
            <a:r>
              <a:rPr lang="en-US" b="1" dirty="0"/>
              <a:t>control/comparison conditions</a:t>
            </a:r>
            <a:r>
              <a:rPr lang="en-US" dirty="0"/>
              <a:t> (rest, different intensities or modalities).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69443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15</TotalTime>
  <Words>956</Words>
  <Application>Microsoft Macintosh PowerPoint</Application>
  <PresentationFormat>Widescreen</PresentationFormat>
  <Paragraphs>37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Tw Cen MT</vt:lpstr>
      <vt:lpstr>Tw Cen MT Condensed</vt:lpstr>
      <vt:lpstr>Wingdings 3</vt:lpstr>
      <vt:lpstr>Integral</vt:lpstr>
      <vt:lpstr>Mood state measures  – a critique</vt:lpstr>
      <vt:lpstr>Measures</vt:lpstr>
      <vt:lpstr>Exercise-induced Feeling Inventory (EFI)</vt:lpstr>
      <vt:lpstr>Positive and Negative Affect Schedule (PANAS) </vt:lpstr>
      <vt:lpstr>Profile of Mood States (POMS) / BRUMS </vt:lpstr>
      <vt:lpstr>Limitations of Only Measuring Mood Before and After Exercise</vt:lpstr>
      <vt:lpstr>Implication for research design: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Alison Connaughton</dc:creator>
  <cp:lastModifiedBy>Alison Connaughton</cp:lastModifiedBy>
  <cp:revision>1</cp:revision>
  <dcterms:created xsi:type="dcterms:W3CDTF">2026-03-02T11:19:52Z</dcterms:created>
  <dcterms:modified xsi:type="dcterms:W3CDTF">2026-03-02T11:35:22Z</dcterms:modified>
</cp:coreProperties>
</file>