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30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2/13/2020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DhNORiTtO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Marketing Fundamentals – Week 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Gareth Hughes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5751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7976" y="1788483"/>
            <a:ext cx="10394707" cy="3311189"/>
          </a:xfrm>
        </p:spPr>
        <p:txBody>
          <a:bodyPr>
            <a:normAutofit/>
          </a:bodyPr>
          <a:lstStyle/>
          <a:p>
            <a:r>
              <a:rPr lang="en-GB" sz="3600" dirty="0" smtClean="0"/>
              <a:t>Research and Library Skills</a:t>
            </a:r>
          </a:p>
          <a:p>
            <a:r>
              <a:rPr lang="en-GB" sz="3600" dirty="0" smtClean="0"/>
              <a:t>Stakeholder Theory</a:t>
            </a:r>
          </a:p>
        </p:txBody>
      </p:sp>
      <p:pic>
        <p:nvPicPr>
          <p:cNvPr id="1026" name="Picture 2" descr="Image result for today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4076" y="1261782"/>
            <a:ext cx="3788607" cy="3788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5762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396882" cy="1151965"/>
          </a:xfrm>
        </p:spPr>
        <p:txBody>
          <a:bodyPr/>
          <a:lstStyle/>
          <a:p>
            <a:r>
              <a:rPr lang="en-GB" dirty="0" smtClean="0"/>
              <a:t>Stakeholder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75" y="940448"/>
            <a:ext cx="11965236" cy="3311189"/>
          </a:xfrm>
        </p:spPr>
        <p:txBody>
          <a:bodyPr/>
          <a:lstStyle/>
          <a:p>
            <a:pPr marL="285750" lvl="0" indent="-285750">
              <a:lnSpc>
                <a:spcPct val="150000"/>
              </a:lnSpc>
              <a:spcBef>
                <a:spcPts val="0"/>
              </a:spcBef>
              <a:buSzPct val="100000"/>
              <a:buFont typeface="Wingdings" pitchFamily="2"/>
              <a:buChar char="Ø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i="1" cap="none" dirty="0">
                <a:solidFill>
                  <a:schemeClr val="tx2"/>
                </a:solidFill>
                <a:latin typeface="Century Gothic"/>
              </a:rPr>
              <a:t>The Traditional Shareholder view only considers those who own a stake in the company</a:t>
            </a:r>
            <a:endParaRPr lang="en-GB" b="1" cap="none" dirty="0">
              <a:solidFill>
                <a:schemeClr val="tx2"/>
              </a:solidFill>
              <a:latin typeface="Century Gothic"/>
            </a:endParaRPr>
          </a:p>
          <a:p>
            <a:pPr marL="285750" lvl="0" indent="-285750">
              <a:lnSpc>
                <a:spcPct val="150000"/>
              </a:lnSpc>
              <a:spcBef>
                <a:spcPts val="0"/>
              </a:spcBef>
              <a:buSzPct val="100000"/>
              <a:buFont typeface="Wingdings" pitchFamily="2"/>
              <a:buChar char="Ø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cap="none" dirty="0">
                <a:solidFill>
                  <a:schemeClr val="tx2"/>
                </a:solidFill>
                <a:latin typeface="Century Gothic"/>
              </a:rPr>
              <a:t>Stakeholder Theory was developed in 1984 by R. Edward Freeman: (</a:t>
            </a:r>
            <a:r>
              <a:rPr lang="en-GB" b="1" i="1" cap="none" dirty="0">
                <a:solidFill>
                  <a:schemeClr val="tx2"/>
                </a:solidFill>
                <a:latin typeface="Century Gothic"/>
              </a:rPr>
              <a:t>Strategic Management: A Stakeholder Approach)</a:t>
            </a:r>
          </a:p>
          <a:p>
            <a:pPr marL="285750" lvl="0" indent="-285750">
              <a:lnSpc>
                <a:spcPct val="150000"/>
              </a:lnSpc>
              <a:spcBef>
                <a:spcPts val="0"/>
              </a:spcBef>
              <a:buSzPct val="100000"/>
              <a:buFont typeface="Wingdings" pitchFamily="2"/>
              <a:buChar char="Ø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i="1" cap="none" dirty="0">
                <a:solidFill>
                  <a:schemeClr val="tx2"/>
                </a:solidFill>
                <a:latin typeface="Century Gothic"/>
              </a:rPr>
              <a:t>Stakeholders are those individuals or groups who depend on an organisation to fulfil their own goals and on whom, in turn, the organisation depends (Johnson et al 2011)</a:t>
            </a:r>
          </a:p>
          <a:p>
            <a:endParaRPr lang="en-GB" dirty="0"/>
          </a:p>
        </p:txBody>
      </p:sp>
      <p:pic>
        <p:nvPicPr>
          <p:cNvPr id="4" name="Picture 10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496" y="4175269"/>
            <a:ext cx="2030909" cy="268273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val Callout 12"/>
          <p:cNvSpPr/>
          <p:nvPr/>
        </p:nvSpPr>
        <p:spPr>
          <a:xfrm>
            <a:off x="2058405" y="3410956"/>
            <a:ext cx="4279410" cy="2262371"/>
          </a:xfrm>
          <a:custGeom>
            <a:avLst>
              <a:gd name="f0" fmla="val -1801"/>
              <a:gd name="f1" fmla="val 2260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val 21600"/>
              <a:gd name="f10" fmla="*/ 5419351 1 1725033"/>
              <a:gd name="f11" fmla="val 2147483647"/>
              <a:gd name="f12" fmla="min 0 21600"/>
              <a:gd name="f13" fmla="max 0 21600"/>
              <a:gd name="f14" fmla="val -2147483647"/>
              <a:gd name="f15" fmla="+- 0 0 0"/>
              <a:gd name="f16" fmla="+- 0 0 180"/>
              <a:gd name="f17" fmla="+- 0 0 -194"/>
              <a:gd name="f18" fmla="*/ f6 1 21600"/>
              <a:gd name="f19" fmla="*/ f7 1 21600"/>
              <a:gd name="f20" fmla="*/ f10 1 180"/>
              <a:gd name="f21" fmla="+- f13 0 f12"/>
              <a:gd name="f22" fmla="+- f9 0 f8"/>
              <a:gd name="f23" fmla="pin -2147483647 f0 2147483647"/>
              <a:gd name="f24" fmla="pin -2147483647 f1 2147483647"/>
              <a:gd name="f25" fmla="*/ f15 f3 1"/>
              <a:gd name="f26" fmla="*/ f16 f3 1"/>
              <a:gd name="f27" fmla="*/ f17 f3 1"/>
              <a:gd name="f28" fmla="val f23"/>
              <a:gd name="f29" fmla="val f24"/>
              <a:gd name="f30" fmla="*/ f21 1 2"/>
              <a:gd name="f31" fmla="*/ f22 1 21600"/>
              <a:gd name="f32" fmla="*/ f23 f18 1"/>
              <a:gd name="f33" fmla="*/ f24 f19 1"/>
              <a:gd name="f34" fmla="*/ f25 1 f5"/>
              <a:gd name="f35" fmla="*/ f26 1 f5"/>
              <a:gd name="f36" fmla="*/ f27 1 f5"/>
              <a:gd name="f37" fmla="+- f28 0 10800"/>
              <a:gd name="f38" fmla="+- f29 0 10800"/>
              <a:gd name="f39" fmla="+- f12 f30 0"/>
              <a:gd name="f40" fmla="*/ f30 f30 1"/>
              <a:gd name="f41" fmla="*/ 3200 f31 1"/>
              <a:gd name="f42" fmla="*/ 18400 f31 1"/>
              <a:gd name="f43" fmla="*/ 3160 f31 1"/>
              <a:gd name="f44" fmla="*/ 18440 f31 1"/>
              <a:gd name="f45" fmla="+- f34 0 f4"/>
              <a:gd name="f46" fmla="+- f35 0 f4"/>
              <a:gd name="f47" fmla="+- f36 0 f4"/>
              <a:gd name="f48" fmla="*/ f37 f37 1"/>
              <a:gd name="f49" fmla="*/ f38 f38 1"/>
              <a:gd name="f50" fmla="+- 0 0 f38"/>
              <a:gd name="f51" fmla="+- 0 0 f37"/>
              <a:gd name="f52" fmla="*/ f43 1 f31"/>
              <a:gd name="f53" fmla="*/ f44 1 f31"/>
              <a:gd name="f54" fmla="*/ f41 1 f31"/>
              <a:gd name="f55" fmla="*/ f42 1 f31"/>
              <a:gd name="f56" fmla="+- f48 f49 0"/>
              <a:gd name="f57" fmla="+- 0 0 f50"/>
              <a:gd name="f58" fmla="+- 0 0 f51"/>
              <a:gd name="f59" fmla="*/ f54 f18 1"/>
              <a:gd name="f60" fmla="*/ f55 f18 1"/>
              <a:gd name="f61" fmla="*/ f55 f19 1"/>
              <a:gd name="f62" fmla="*/ f54 f19 1"/>
              <a:gd name="f63" fmla="*/ f52 f18 1"/>
              <a:gd name="f64" fmla="*/ f52 f19 1"/>
              <a:gd name="f65" fmla="*/ f53 f19 1"/>
              <a:gd name="f66" fmla="*/ f53 f18 1"/>
              <a:gd name="f67" fmla="sqrt f56"/>
              <a:gd name="f68" fmla="+- 0 0 f57"/>
              <a:gd name="f69" fmla="+- 0 0 f58"/>
              <a:gd name="f70" fmla="at2 f68 f69"/>
              <a:gd name="f71" fmla="+- f67 0 10800"/>
              <a:gd name="f72" fmla="+- f70 f4 0"/>
              <a:gd name="f73" fmla="*/ f72 f10 1"/>
              <a:gd name="f74" fmla="*/ f73 1 f3"/>
              <a:gd name="f75" fmla="+- 0 0 f74"/>
              <a:gd name="f76" fmla="val f75"/>
              <a:gd name="f77" fmla="+- 0 0 f76"/>
              <a:gd name="f78" fmla="*/ f77 f3 1"/>
              <a:gd name="f79" fmla="*/ f78 1 f10"/>
              <a:gd name="f80" fmla="+- f79 0 f4"/>
              <a:gd name="f81" fmla="*/ f79 f10 1"/>
              <a:gd name="f82" fmla="*/ f81 1 f3"/>
              <a:gd name="f83" fmla="+- f80 f4 0"/>
              <a:gd name="f84" fmla="+- 0 0 f82"/>
              <a:gd name="f85" fmla="*/ f83 f10 1"/>
              <a:gd name="f86" fmla="*/ f84 1 f20"/>
              <a:gd name="f87" fmla="*/ f85 1 f3"/>
              <a:gd name="f88" fmla="+- f86 0 10"/>
              <a:gd name="f89" fmla="+- f86 10 0"/>
              <a:gd name="f90" fmla="+- 0 0 f87"/>
              <a:gd name="f91" fmla="*/ f88 f20 1"/>
              <a:gd name="f92" fmla="*/ f89 f20 1"/>
              <a:gd name="f93" fmla="+- 0 0 f90"/>
              <a:gd name="f94" fmla="+- 0 0 f91"/>
              <a:gd name="f95" fmla="+- 0 0 f92"/>
              <a:gd name="f96" fmla="*/ f93 f3 1"/>
              <a:gd name="f97" fmla="*/ f94 f3 1"/>
              <a:gd name="f98" fmla="*/ f95 f3 1"/>
              <a:gd name="f99" fmla="*/ f96 1 f10"/>
              <a:gd name="f100" fmla="*/ f97 1 f10"/>
              <a:gd name="f101" fmla="*/ f98 1 f10"/>
              <a:gd name="f102" fmla="+- f99 0 f4"/>
              <a:gd name="f103" fmla="sin 1 f102"/>
              <a:gd name="f104" fmla="cos 1 f102"/>
              <a:gd name="f105" fmla="+- f100 0 f4"/>
              <a:gd name="f106" fmla="+- f101 0 f4"/>
              <a:gd name="f107" fmla="+- 0 0 f103"/>
              <a:gd name="f108" fmla="+- 0 0 f104"/>
              <a:gd name="f109" fmla="+- f105 f4 0"/>
              <a:gd name="f110" fmla="+- f106 f4 0"/>
              <a:gd name="f111" fmla="+- 0 0 f107"/>
              <a:gd name="f112" fmla="+- 0 0 f108"/>
              <a:gd name="f113" fmla="*/ f109 f10 1"/>
              <a:gd name="f114" fmla="*/ f110 f10 1"/>
              <a:gd name="f115" fmla="val f111"/>
              <a:gd name="f116" fmla="val f112"/>
              <a:gd name="f117" fmla="*/ f113 1 f3"/>
              <a:gd name="f118" fmla="*/ f114 1 f3"/>
              <a:gd name="f119" fmla="+- 0 0 f115"/>
              <a:gd name="f120" fmla="+- 0 0 f116"/>
              <a:gd name="f121" fmla="+- 0 0 f117"/>
              <a:gd name="f122" fmla="+- 0 0 f118"/>
              <a:gd name="f123" fmla="*/ 10800 f119 1"/>
              <a:gd name="f124" fmla="*/ 10800 f120 1"/>
              <a:gd name="f125" fmla="+- 0 0 f121"/>
              <a:gd name="f126" fmla="+- 0 0 f122"/>
              <a:gd name="f127" fmla="+- f123 10800 0"/>
              <a:gd name="f128" fmla="+- f124 10800 0"/>
              <a:gd name="f129" fmla="*/ f125 f3 1"/>
              <a:gd name="f130" fmla="*/ f126 f3 1"/>
              <a:gd name="f131" fmla="?: f71 f28 f127"/>
              <a:gd name="f132" fmla="?: f71 f29 f128"/>
              <a:gd name="f133" fmla="*/ f129 1 f10"/>
              <a:gd name="f134" fmla="*/ f130 1 f10"/>
              <a:gd name="f135" fmla="+- f133 0 f4"/>
              <a:gd name="f136" fmla="+- f134 0 f4"/>
              <a:gd name="f137" fmla="*/ f131 f18 1"/>
              <a:gd name="f138" fmla="*/ f132 f19 1"/>
              <a:gd name="f139" fmla="sin 1 f135"/>
              <a:gd name="f140" fmla="cos 1 f135"/>
              <a:gd name="f141" fmla="sin 1 f136"/>
              <a:gd name="f142" fmla="cos 1 f136"/>
              <a:gd name="f143" fmla="+- 0 0 f139"/>
              <a:gd name="f144" fmla="+- 0 0 f140"/>
              <a:gd name="f145" fmla="+- 0 0 f141"/>
              <a:gd name="f146" fmla="+- 0 0 f142"/>
              <a:gd name="f147" fmla="+- 0 0 f143"/>
              <a:gd name="f148" fmla="+- 0 0 f144"/>
              <a:gd name="f149" fmla="+- 0 0 f145"/>
              <a:gd name="f150" fmla="+- 0 0 f146"/>
              <a:gd name="f151" fmla="val f147"/>
              <a:gd name="f152" fmla="val f148"/>
              <a:gd name="f153" fmla="val f149"/>
              <a:gd name="f154" fmla="val f150"/>
              <a:gd name="f155" fmla="+- 0 0 f151"/>
              <a:gd name="f156" fmla="+- 0 0 f152"/>
              <a:gd name="f157" fmla="+- 0 0 f153"/>
              <a:gd name="f158" fmla="+- 0 0 f154"/>
              <a:gd name="f159" fmla="*/ 10800 f155 1"/>
              <a:gd name="f160" fmla="*/ 10800 f156 1"/>
              <a:gd name="f161" fmla="*/ 10800 f157 1"/>
              <a:gd name="f162" fmla="*/ 10800 f158 1"/>
              <a:gd name="f163" fmla="+- f159 10800 0"/>
              <a:gd name="f164" fmla="+- f160 10800 0"/>
              <a:gd name="f165" fmla="+- f161 10800 0"/>
              <a:gd name="f166" fmla="+- f162 10800 0"/>
              <a:gd name="f167" fmla="+- f165 0 f39"/>
              <a:gd name="f168" fmla="+- f166 0 f39"/>
              <a:gd name="f169" fmla="+- f163 0 f39"/>
              <a:gd name="f170" fmla="+- f164 0 f39"/>
              <a:gd name="f171" fmla="+- 0 0 f167"/>
              <a:gd name="f172" fmla="+- 0 0 f168"/>
              <a:gd name="f173" fmla="+- 0 0 f169"/>
              <a:gd name="f174" fmla="+- 0 0 f170"/>
              <a:gd name="f175" fmla="+- 0 0 f171"/>
              <a:gd name="f176" fmla="+- 0 0 f172"/>
              <a:gd name="f177" fmla="+- 0 0 f173"/>
              <a:gd name="f178" fmla="+- 0 0 f174"/>
              <a:gd name="f179" fmla="at2 f175 f176"/>
              <a:gd name="f180" fmla="at2 f177 f178"/>
              <a:gd name="f181" fmla="+- f179 f4 0"/>
              <a:gd name="f182" fmla="+- f180 f4 0"/>
              <a:gd name="f183" fmla="*/ f181 f10 1"/>
              <a:gd name="f184" fmla="*/ f182 f10 1"/>
              <a:gd name="f185" fmla="*/ f183 1 f3"/>
              <a:gd name="f186" fmla="*/ f184 1 f3"/>
              <a:gd name="f187" fmla="+- 0 0 f185"/>
              <a:gd name="f188" fmla="+- 0 0 f186"/>
              <a:gd name="f189" fmla="val f187"/>
              <a:gd name="f190" fmla="val f188"/>
              <a:gd name="f191" fmla="+- 0 0 f189"/>
              <a:gd name="f192" fmla="+- 0 0 f190"/>
              <a:gd name="f193" fmla="*/ f191 f3 1"/>
              <a:gd name="f194" fmla="*/ f192 f3 1"/>
              <a:gd name="f195" fmla="*/ f193 1 f10"/>
              <a:gd name="f196" fmla="*/ f194 1 f10"/>
              <a:gd name="f197" fmla="+- f195 0 f4"/>
              <a:gd name="f198" fmla="+- f196 0 f4"/>
              <a:gd name="f199" fmla="+- f198 0 f197"/>
              <a:gd name="f200" fmla="+- f197 f4 0"/>
              <a:gd name="f201" fmla="+- f199 f2 0"/>
              <a:gd name="f202" fmla="*/ f200 f10 1"/>
              <a:gd name="f203" fmla="?: f199 f199 f201"/>
              <a:gd name="f204" fmla="*/ f202 1 f3"/>
              <a:gd name="f205" fmla="+- 0 0 f204"/>
              <a:gd name="f206" fmla="+- 0 0 f205"/>
              <a:gd name="f207" fmla="*/ f206 f3 1"/>
              <a:gd name="f208" fmla="*/ f207 1 f10"/>
              <a:gd name="f209" fmla="+- f208 0 f4"/>
              <a:gd name="f210" fmla="cos 1 f209"/>
              <a:gd name="f211" fmla="sin 1 f209"/>
              <a:gd name="f212" fmla="+- 0 0 f210"/>
              <a:gd name="f213" fmla="+- 0 0 f211"/>
              <a:gd name="f214" fmla="+- 0 0 f212"/>
              <a:gd name="f215" fmla="+- 0 0 f213"/>
              <a:gd name="f216" fmla="val f214"/>
              <a:gd name="f217" fmla="val f215"/>
              <a:gd name="f218" fmla="+- 0 0 f216"/>
              <a:gd name="f219" fmla="+- 0 0 f217"/>
              <a:gd name="f220" fmla="*/ f30 f218 1"/>
              <a:gd name="f221" fmla="*/ f30 f219 1"/>
              <a:gd name="f222" fmla="*/ f220 f220 1"/>
              <a:gd name="f223" fmla="*/ f221 f221 1"/>
              <a:gd name="f224" fmla="+- f222 f223 0"/>
              <a:gd name="f225" fmla="sqrt f224"/>
              <a:gd name="f226" fmla="*/ f40 1 f225"/>
              <a:gd name="f227" fmla="*/ f218 f226 1"/>
              <a:gd name="f228" fmla="*/ f219 f226 1"/>
              <a:gd name="f229" fmla="+- f39 0 f227"/>
              <a:gd name="f230" fmla="+- f39 0 f228"/>
            </a:gdLst>
            <a:ahLst>
              <a:ahXY gdRefX="f0" minX="f14" maxX="f11" gdRefY="f1" minY="f14" maxY="f11">
                <a:pos x="f32" y="f3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63" y="f64"/>
              </a:cxn>
              <a:cxn ang="f46">
                <a:pos x="f63" y="f65"/>
              </a:cxn>
              <a:cxn ang="f46">
                <a:pos x="f66" y="f65"/>
              </a:cxn>
              <a:cxn ang="f45">
                <a:pos x="f66" y="f64"/>
              </a:cxn>
              <a:cxn ang="f47">
                <a:pos x="f137" y="f138"/>
              </a:cxn>
            </a:cxnLst>
            <a:rect l="f59" t="f62" r="f60" b="f61"/>
            <a:pathLst>
              <a:path w="21600" h="21600">
                <a:moveTo>
                  <a:pt x="f229" y="f230"/>
                </a:moveTo>
                <a:arcTo wR="f30" hR="f30" stAng="f197" swAng="f203"/>
                <a:lnTo>
                  <a:pt x="f131" y="f132"/>
                </a:lnTo>
                <a:close/>
              </a:path>
            </a:pathLst>
          </a:custGeom>
          <a:solidFill>
            <a:srgbClr val="6F6F6F"/>
          </a:solidFill>
          <a:ln w="19046">
            <a:solidFill>
              <a:srgbClr val="50505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“There is on and only one responsibility of business: To use its resources and engage in activities designed to increase its profits so long as it stays within the rules of the game</a:t>
            </a:r>
            <a:r>
              <a:rPr lang="en-GB" sz="1800" b="1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”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934146" y="3983109"/>
            <a:ext cx="2895600" cy="3067050"/>
          </a:xfrm>
          <a:prstGeom prst="rect">
            <a:avLst/>
          </a:prstGeom>
        </p:spPr>
      </p:pic>
      <p:sp>
        <p:nvSpPr>
          <p:cNvPr id="9" name="Oval Callout 13"/>
          <p:cNvSpPr/>
          <p:nvPr/>
        </p:nvSpPr>
        <p:spPr>
          <a:xfrm>
            <a:off x="7761858" y="3071190"/>
            <a:ext cx="4013201" cy="2120895"/>
          </a:xfrm>
          <a:custGeom>
            <a:avLst>
              <a:gd name="f0" fmla="val -1816"/>
              <a:gd name="f1" fmla="val 18717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val 21600"/>
              <a:gd name="f10" fmla="*/ 5419351 1 1725033"/>
              <a:gd name="f11" fmla="val 2147483647"/>
              <a:gd name="f12" fmla="min 0 21600"/>
              <a:gd name="f13" fmla="max 0 21600"/>
              <a:gd name="f14" fmla="val -2147483647"/>
              <a:gd name="f15" fmla="+- 0 0 0"/>
              <a:gd name="f16" fmla="+- 0 0 180"/>
              <a:gd name="f17" fmla="+- 0 0 -194"/>
              <a:gd name="f18" fmla="*/ f6 1 21600"/>
              <a:gd name="f19" fmla="*/ f7 1 21600"/>
              <a:gd name="f20" fmla="*/ f10 1 180"/>
              <a:gd name="f21" fmla="+- f13 0 f12"/>
              <a:gd name="f22" fmla="+- f9 0 f8"/>
              <a:gd name="f23" fmla="pin -2147483647 f0 2147483647"/>
              <a:gd name="f24" fmla="pin -2147483647 f1 2147483647"/>
              <a:gd name="f25" fmla="*/ f15 f3 1"/>
              <a:gd name="f26" fmla="*/ f16 f3 1"/>
              <a:gd name="f27" fmla="*/ f17 f3 1"/>
              <a:gd name="f28" fmla="val f23"/>
              <a:gd name="f29" fmla="val f24"/>
              <a:gd name="f30" fmla="*/ f21 1 2"/>
              <a:gd name="f31" fmla="*/ f22 1 21600"/>
              <a:gd name="f32" fmla="*/ f23 f18 1"/>
              <a:gd name="f33" fmla="*/ f24 f19 1"/>
              <a:gd name="f34" fmla="*/ f25 1 f5"/>
              <a:gd name="f35" fmla="*/ f26 1 f5"/>
              <a:gd name="f36" fmla="*/ f27 1 f5"/>
              <a:gd name="f37" fmla="+- f28 0 10800"/>
              <a:gd name="f38" fmla="+- f29 0 10800"/>
              <a:gd name="f39" fmla="+- f12 f30 0"/>
              <a:gd name="f40" fmla="*/ f30 f30 1"/>
              <a:gd name="f41" fmla="*/ 3200 f31 1"/>
              <a:gd name="f42" fmla="*/ 18400 f31 1"/>
              <a:gd name="f43" fmla="*/ 3160 f31 1"/>
              <a:gd name="f44" fmla="*/ 18440 f31 1"/>
              <a:gd name="f45" fmla="+- f34 0 f4"/>
              <a:gd name="f46" fmla="+- f35 0 f4"/>
              <a:gd name="f47" fmla="+- f36 0 f4"/>
              <a:gd name="f48" fmla="*/ f37 f37 1"/>
              <a:gd name="f49" fmla="*/ f38 f38 1"/>
              <a:gd name="f50" fmla="+- 0 0 f38"/>
              <a:gd name="f51" fmla="+- 0 0 f37"/>
              <a:gd name="f52" fmla="*/ f43 1 f31"/>
              <a:gd name="f53" fmla="*/ f44 1 f31"/>
              <a:gd name="f54" fmla="*/ f41 1 f31"/>
              <a:gd name="f55" fmla="*/ f42 1 f31"/>
              <a:gd name="f56" fmla="+- f48 f49 0"/>
              <a:gd name="f57" fmla="+- 0 0 f50"/>
              <a:gd name="f58" fmla="+- 0 0 f51"/>
              <a:gd name="f59" fmla="*/ f54 f18 1"/>
              <a:gd name="f60" fmla="*/ f55 f18 1"/>
              <a:gd name="f61" fmla="*/ f55 f19 1"/>
              <a:gd name="f62" fmla="*/ f54 f19 1"/>
              <a:gd name="f63" fmla="*/ f52 f18 1"/>
              <a:gd name="f64" fmla="*/ f52 f19 1"/>
              <a:gd name="f65" fmla="*/ f53 f19 1"/>
              <a:gd name="f66" fmla="*/ f53 f18 1"/>
              <a:gd name="f67" fmla="sqrt f56"/>
              <a:gd name="f68" fmla="+- 0 0 f57"/>
              <a:gd name="f69" fmla="+- 0 0 f58"/>
              <a:gd name="f70" fmla="at2 f68 f69"/>
              <a:gd name="f71" fmla="+- f67 0 10800"/>
              <a:gd name="f72" fmla="+- f70 f4 0"/>
              <a:gd name="f73" fmla="*/ f72 f10 1"/>
              <a:gd name="f74" fmla="*/ f73 1 f3"/>
              <a:gd name="f75" fmla="+- 0 0 f74"/>
              <a:gd name="f76" fmla="val f75"/>
              <a:gd name="f77" fmla="+- 0 0 f76"/>
              <a:gd name="f78" fmla="*/ f77 f3 1"/>
              <a:gd name="f79" fmla="*/ f78 1 f10"/>
              <a:gd name="f80" fmla="+- f79 0 f4"/>
              <a:gd name="f81" fmla="*/ f79 f10 1"/>
              <a:gd name="f82" fmla="*/ f81 1 f3"/>
              <a:gd name="f83" fmla="+- f80 f4 0"/>
              <a:gd name="f84" fmla="+- 0 0 f82"/>
              <a:gd name="f85" fmla="*/ f83 f10 1"/>
              <a:gd name="f86" fmla="*/ f84 1 f20"/>
              <a:gd name="f87" fmla="*/ f85 1 f3"/>
              <a:gd name="f88" fmla="+- f86 0 10"/>
              <a:gd name="f89" fmla="+- f86 10 0"/>
              <a:gd name="f90" fmla="+- 0 0 f87"/>
              <a:gd name="f91" fmla="*/ f88 f20 1"/>
              <a:gd name="f92" fmla="*/ f89 f20 1"/>
              <a:gd name="f93" fmla="+- 0 0 f90"/>
              <a:gd name="f94" fmla="+- 0 0 f91"/>
              <a:gd name="f95" fmla="+- 0 0 f92"/>
              <a:gd name="f96" fmla="*/ f93 f3 1"/>
              <a:gd name="f97" fmla="*/ f94 f3 1"/>
              <a:gd name="f98" fmla="*/ f95 f3 1"/>
              <a:gd name="f99" fmla="*/ f96 1 f10"/>
              <a:gd name="f100" fmla="*/ f97 1 f10"/>
              <a:gd name="f101" fmla="*/ f98 1 f10"/>
              <a:gd name="f102" fmla="+- f99 0 f4"/>
              <a:gd name="f103" fmla="sin 1 f102"/>
              <a:gd name="f104" fmla="cos 1 f102"/>
              <a:gd name="f105" fmla="+- f100 0 f4"/>
              <a:gd name="f106" fmla="+- f101 0 f4"/>
              <a:gd name="f107" fmla="+- 0 0 f103"/>
              <a:gd name="f108" fmla="+- 0 0 f104"/>
              <a:gd name="f109" fmla="+- f105 f4 0"/>
              <a:gd name="f110" fmla="+- f106 f4 0"/>
              <a:gd name="f111" fmla="+- 0 0 f107"/>
              <a:gd name="f112" fmla="+- 0 0 f108"/>
              <a:gd name="f113" fmla="*/ f109 f10 1"/>
              <a:gd name="f114" fmla="*/ f110 f10 1"/>
              <a:gd name="f115" fmla="val f111"/>
              <a:gd name="f116" fmla="val f112"/>
              <a:gd name="f117" fmla="*/ f113 1 f3"/>
              <a:gd name="f118" fmla="*/ f114 1 f3"/>
              <a:gd name="f119" fmla="+- 0 0 f115"/>
              <a:gd name="f120" fmla="+- 0 0 f116"/>
              <a:gd name="f121" fmla="+- 0 0 f117"/>
              <a:gd name="f122" fmla="+- 0 0 f118"/>
              <a:gd name="f123" fmla="*/ 10800 f119 1"/>
              <a:gd name="f124" fmla="*/ 10800 f120 1"/>
              <a:gd name="f125" fmla="+- 0 0 f121"/>
              <a:gd name="f126" fmla="+- 0 0 f122"/>
              <a:gd name="f127" fmla="+- f123 10800 0"/>
              <a:gd name="f128" fmla="+- f124 10800 0"/>
              <a:gd name="f129" fmla="*/ f125 f3 1"/>
              <a:gd name="f130" fmla="*/ f126 f3 1"/>
              <a:gd name="f131" fmla="?: f71 f28 f127"/>
              <a:gd name="f132" fmla="?: f71 f29 f128"/>
              <a:gd name="f133" fmla="*/ f129 1 f10"/>
              <a:gd name="f134" fmla="*/ f130 1 f10"/>
              <a:gd name="f135" fmla="+- f133 0 f4"/>
              <a:gd name="f136" fmla="+- f134 0 f4"/>
              <a:gd name="f137" fmla="*/ f131 f18 1"/>
              <a:gd name="f138" fmla="*/ f132 f19 1"/>
              <a:gd name="f139" fmla="sin 1 f135"/>
              <a:gd name="f140" fmla="cos 1 f135"/>
              <a:gd name="f141" fmla="sin 1 f136"/>
              <a:gd name="f142" fmla="cos 1 f136"/>
              <a:gd name="f143" fmla="+- 0 0 f139"/>
              <a:gd name="f144" fmla="+- 0 0 f140"/>
              <a:gd name="f145" fmla="+- 0 0 f141"/>
              <a:gd name="f146" fmla="+- 0 0 f142"/>
              <a:gd name="f147" fmla="+- 0 0 f143"/>
              <a:gd name="f148" fmla="+- 0 0 f144"/>
              <a:gd name="f149" fmla="+- 0 0 f145"/>
              <a:gd name="f150" fmla="+- 0 0 f146"/>
              <a:gd name="f151" fmla="val f147"/>
              <a:gd name="f152" fmla="val f148"/>
              <a:gd name="f153" fmla="val f149"/>
              <a:gd name="f154" fmla="val f150"/>
              <a:gd name="f155" fmla="+- 0 0 f151"/>
              <a:gd name="f156" fmla="+- 0 0 f152"/>
              <a:gd name="f157" fmla="+- 0 0 f153"/>
              <a:gd name="f158" fmla="+- 0 0 f154"/>
              <a:gd name="f159" fmla="*/ 10800 f155 1"/>
              <a:gd name="f160" fmla="*/ 10800 f156 1"/>
              <a:gd name="f161" fmla="*/ 10800 f157 1"/>
              <a:gd name="f162" fmla="*/ 10800 f158 1"/>
              <a:gd name="f163" fmla="+- f159 10800 0"/>
              <a:gd name="f164" fmla="+- f160 10800 0"/>
              <a:gd name="f165" fmla="+- f161 10800 0"/>
              <a:gd name="f166" fmla="+- f162 10800 0"/>
              <a:gd name="f167" fmla="+- f165 0 f39"/>
              <a:gd name="f168" fmla="+- f166 0 f39"/>
              <a:gd name="f169" fmla="+- f163 0 f39"/>
              <a:gd name="f170" fmla="+- f164 0 f39"/>
              <a:gd name="f171" fmla="+- 0 0 f167"/>
              <a:gd name="f172" fmla="+- 0 0 f168"/>
              <a:gd name="f173" fmla="+- 0 0 f169"/>
              <a:gd name="f174" fmla="+- 0 0 f170"/>
              <a:gd name="f175" fmla="+- 0 0 f171"/>
              <a:gd name="f176" fmla="+- 0 0 f172"/>
              <a:gd name="f177" fmla="+- 0 0 f173"/>
              <a:gd name="f178" fmla="+- 0 0 f174"/>
              <a:gd name="f179" fmla="at2 f175 f176"/>
              <a:gd name="f180" fmla="at2 f177 f178"/>
              <a:gd name="f181" fmla="+- f179 f4 0"/>
              <a:gd name="f182" fmla="+- f180 f4 0"/>
              <a:gd name="f183" fmla="*/ f181 f10 1"/>
              <a:gd name="f184" fmla="*/ f182 f10 1"/>
              <a:gd name="f185" fmla="*/ f183 1 f3"/>
              <a:gd name="f186" fmla="*/ f184 1 f3"/>
              <a:gd name="f187" fmla="+- 0 0 f185"/>
              <a:gd name="f188" fmla="+- 0 0 f186"/>
              <a:gd name="f189" fmla="val f187"/>
              <a:gd name="f190" fmla="val f188"/>
              <a:gd name="f191" fmla="+- 0 0 f189"/>
              <a:gd name="f192" fmla="+- 0 0 f190"/>
              <a:gd name="f193" fmla="*/ f191 f3 1"/>
              <a:gd name="f194" fmla="*/ f192 f3 1"/>
              <a:gd name="f195" fmla="*/ f193 1 f10"/>
              <a:gd name="f196" fmla="*/ f194 1 f10"/>
              <a:gd name="f197" fmla="+- f195 0 f4"/>
              <a:gd name="f198" fmla="+- f196 0 f4"/>
              <a:gd name="f199" fmla="+- f198 0 f197"/>
              <a:gd name="f200" fmla="+- f197 f4 0"/>
              <a:gd name="f201" fmla="+- f199 f2 0"/>
              <a:gd name="f202" fmla="*/ f200 f10 1"/>
              <a:gd name="f203" fmla="?: f199 f199 f201"/>
              <a:gd name="f204" fmla="*/ f202 1 f3"/>
              <a:gd name="f205" fmla="+- 0 0 f204"/>
              <a:gd name="f206" fmla="+- 0 0 f205"/>
              <a:gd name="f207" fmla="*/ f206 f3 1"/>
              <a:gd name="f208" fmla="*/ f207 1 f10"/>
              <a:gd name="f209" fmla="+- f208 0 f4"/>
              <a:gd name="f210" fmla="cos 1 f209"/>
              <a:gd name="f211" fmla="sin 1 f209"/>
              <a:gd name="f212" fmla="+- 0 0 f210"/>
              <a:gd name="f213" fmla="+- 0 0 f211"/>
              <a:gd name="f214" fmla="+- 0 0 f212"/>
              <a:gd name="f215" fmla="+- 0 0 f213"/>
              <a:gd name="f216" fmla="val f214"/>
              <a:gd name="f217" fmla="val f215"/>
              <a:gd name="f218" fmla="+- 0 0 f216"/>
              <a:gd name="f219" fmla="+- 0 0 f217"/>
              <a:gd name="f220" fmla="*/ f30 f218 1"/>
              <a:gd name="f221" fmla="*/ f30 f219 1"/>
              <a:gd name="f222" fmla="*/ f220 f220 1"/>
              <a:gd name="f223" fmla="*/ f221 f221 1"/>
              <a:gd name="f224" fmla="+- f222 f223 0"/>
              <a:gd name="f225" fmla="sqrt f224"/>
              <a:gd name="f226" fmla="*/ f40 1 f225"/>
              <a:gd name="f227" fmla="*/ f218 f226 1"/>
              <a:gd name="f228" fmla="*/ f219 f226 1"/>
              <a:gd name="f229" fmla="+- f39 0 f227"/>
              <a:gd name="f230" fmla="+- f39 0 f228"/>
            </a:gdLst>
            <a:ahLst>
              <a:ahXY gdRefX="f0" minX="f14" maxX="f11" gdRefY="f1" minY="f14" maxY="f11">
                <a:pos x="f32" y="f3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63" y="f64"/>
              </a:cxn>
              <a:cxn ang="f46">
                <a:pos x="f63" y="f65"/>
              </a:cxn>
              <a:cxn ang="f46">
                <a:pos x="f66" y="f65"/>
              </a:cxn>
              <a:cxn ang="f45">
                <a:pos x="f66" y="f64"/>
              </a:cxn>
              <a:cxn ang="f47">
                <a:pos x="f137" y="f138"/>
              </a:cxn>
            </a:cxnLst>
            <a:rect l="f59" t="f62" r="f60" b="f61"/>
            <a:pathLst>
              <a:path w="21600" h="21600">
                <a:moveTo>
                  <a:pt x="f229" y="f230"/>
                </a:moveTo>
                <a:arcTo wR="f30" hR="f30" stAng="f197" swAng="f203"/>
                <a:lnTo>
                  <a:pt x="f131" y="f132"/>
                </a:lnTo>
                <a:close/>
              </a:path>
            </a:pathLst>
          </a:custGeom>
          <a:solidFill>
            <a:srgbClr val="6F6F6F"/>
          </a:solidFill>
          <a:ln w="19046">
            <a:solidFill>
              <a:srgbClr val="50505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 smtClean="0">
                <a:solidFill>
                  <a:srgbClr val="FFFFFF"/>
                </a:solidFill>
                <a:uFillTx/>
                <a:latin typeface="Century Gothic"/>
              </a:rPr>
              <a:t>“A </a:t>
            </a:r>
            <a:r>
              <a:rPr lang="en-GB" sz="1600" b="1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stakeholder in an organization is (by definition) any group or individual who can affect or is affected by the achievement of the organization's </a:t>
            </a:r>
            <a:r>
              <a:rPr lang="en-GB" sz="1600" b="1" i="0" u="none" strike="noStrike" kern="1200" cap="none" spc="0" baseline="0" dirty="0" smtClean="0">
                <a:solidFill>
                  <a:srgbClr val="FFFFFF"/>
                </a:solidFill>
                <a:uFillTx/>
                <a:latin typeface="Century Gothic"/>
              </a:rPr>
              <a:t>objectives"</a:t>
            </a:r>
            <a:endParaRPr lang="en-GB" sz="1600" b="1" i="0" u="none" strike="noStrike" kern="1200" cap="none" spc="0" baseline="0" dirty="0">
              <a:solidFill>
                <a:srgbClr val="FFFFFF"/>
              </a:solidFill>
              <a:uFillTx/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10547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33824" y="435261"/>
            <a:ext cx="4989095" cy="115196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Stakeholders of a Large Organisation</a:t>
            </a:r>
            <a:endParaRPr lang="en-GB" dirty="0"/>
          </a:p>
        </p:txBody>
      </p:sp>
      <p:grpSp>
        <p:nvGrpSpPr>
          <p:cNvPr id="16" name="Diagram 3"/>
          <p:cNvGrpSpPr/>
          <p:nvPr/>
        </p:nvGrpSpPr>
        <p:grpSpPr>
          <a:xfrm>
            <a:off x="2929536" y="500624"/>
            <a:ext cx="6472617" cy="6379970"/>
            <a:chOff x="2929536" y="500624"/>
            <a:chExt cx="6472617" cy="6379970"/>
          </a:xfrm>
        </p:grpSpPr>
        <p:sp>
          <p:nvSpPr>
            <p:cNvPr id="17" name="Freeform 16"/>
            <p:cNvSpPr/>
            <p:nvPr/>
          </p:nvSpPr>
          <p:spPr>
            <a:xfrm>
              <a:off x="5644984" y="3169740"/>
              <a:ext cx="1041730" cy="104173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41733"/>
                <a:gd name="f7" fmla="val 520867"/>
                <a:gd name="f8" fmla="val 233200"/>
                <a:gd name="f9" fmla="val 808534"/>
                <a:gd name="f10" fmla="val 1041734"/>
                <a:gd name="f11" fmla="+- 0 0 -90"/>
                <a:gd name="f12" fmla="*/ f3 1 1041733"/>
                <a:gd name="f13" fmla="*/ f4 1 1041733"/>
                <a:gd name="f14" fmla="+- f6 0 f5"/>
                <a:gd name="f15" fmla="*/ f11 f0 1"/>
                <a:gd name="f16" fmla="*/ f14 1 1041733"/>
                <a:gd name="f17" fmla="*/ 0 f14 1"/>
                <a:gd name="f18" fmla="*/ 520867 f14 1"/>
                <a:gd name="f19" fmla="*/ 1041734 f14 1"/>
                <a:gd name="f20" fmla="*/ f15 1 f2"/>
                <a:gd name="f21" fmla="*/ f17 1 1041733"/>
                <a:gd name="f22" fmla="*/ f18 1 1041733"/>
                <a:gd name="f23" fmla="*/ f19 1 1041733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041733" h="1041733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69703" tIns="169703" rIns="169703" bIns="169703" anchor="ctr" anchorCtr="1" compatLnSpc="1"/>
            <a:lstStyle/>
            <a:p>
              <a:pPr marL="0" marR="0" lvl="0" indent="0" algn="ctr" defTabSz="12001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7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Firm</a:t>
              </a:r>
            </a:p>
          </p:txBody>
        </p:sp>
        <p:sp>
          <p:nvSpPr>
            <p:cNvPr id="18" name="Freeform 17"/>
            <p:cNvSpPr/>
            <p:nvPr/>
          </p:nvSpPr>
          <p:spPr>
            <a:xfrm rot="16200004">
              <a:off x="5400126" y="2395846"/>
              <a:ext cx="1531437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31441"/>
                <a:gd name="f7" fmla="val 16350"/>
                <a:gd name="f8" fmla="val 8175"/>
                <a:gd name="f9" fmla="+- 0 0 -90"/>
                <a:gd name="f10" fmla="*/ f3 1 1531441"/>
                <a:gd name="f11" fmla="*/ f4 1 16350"/>
                <a:gd name="f12" fmla="+- f7 0 f5"/>
                <a:gd name="f13" fmla="+- f6 0 f5"/>
                <a:gd name="f14" fmla="*/ f9 f0 1"/>
                <a:gd name="f15" fmla="*/ f13 1 1531441"/>
                <a:gd name="f16" fmla="*/ f12 1 16350"/>
                <a:gd name="f17" fmla="*/ 0 f13 1"/>
                <a:gd name="f18" fmla="*/ 8175 f12 1"/>
                <a:gd name="f19" fmla="*/ 1531441 f13 1"/>
                <a:gd name="f20" fmla="*/ f14 1 f2"/>
                <a:gd name="f21" fmla="*/ f17 1 1531441"/>
                <a:gd name="f22" fmla="*/ f18 1 16350"/>
                <a:gd name="f23" fmla="*/ f19 1 1531441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31441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40133" tIns="0" rIns="740133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9" name="Freeform 18"/>
            <p:cNvSpPr/>
            <p:nvPr/>
          </p:nvSpPr>
          <p:spPr>
            <a:xfrm>
              <a:off x="5550682" y="500624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Owners</a:t>
              </a:r>
            </a:p>
          </p:txBody>
        </p:sp>
        <p:sp>
          <p:nvSpPr>
            <p:cNvPr id="20" name="Freeform 19"/>
            <p:cNvSpPr/>
            <p:nvPr/>
          </p:nvSpPr>
          <p:spPr>
            <a:xfrm rot="18000008">
              <a:off x="6046068" y="2572802"/>
              <a:ext cx="1520848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20846"/>
                <a:gd name="f7" fmla="val 16350"/>
                <a:gd name="f8" fmla="val 8175"/>
                <a:gd name="f9" fmla="+- 0 0 -90"/>
                <a:gd name="f10" fmla="*/ f3 1 1520846"/>
                <a:gd name="f11" fmla="*/ f4 1 16350"/>
                <a:gd name="f12" fmla="+- f7 0 f5"/>
                <a:gd name="f13" fmla="+- f6 0 f5"/>
                <a:gd name="f14" fmla="*/ f9 f0 1"/>
                <a:gd name="f15" fmla="*/ f13 1 1520846"/>
                <a:gd name="f16" fmla="*/ f12 1 16350"/>
                <a:gd name="f17" fmla="*/ 0 f13 1"/>
                <a:gd name="f18" fmla="*/ 8175 f12 1"/>
                <a:gd name="f19" fmla="*/ 1520846 f13 1"/>
                <a:gd name="f20" fmla="*/ f14 1 f2"/>
                <a:gd name="f21" fmla="*/ f17 1 1520846"/>
                <a:gd name="f22" fmla="*/ f18 1 16350"/>
                <a:gd name="f23" fmla="*/ f19 1 1520846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20846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35104" tIns="0" rIns="735104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1" name="Freeform 20"/>
            <p:cNvSpPr/>
            <p:nvPr/>
          </p:nvSpPr>
          <p:spPr>
            <a:xfrm>
              <a:off x="6861255" y="851791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Financial Community</a:t>
              </a:r>
            </a:p>
          </p:txBody>
        </p:sp>
        <p:sp>
          <p:nvSpPr>
            <p:cNvPr id="22" name="Freeform 21"/>
            <p:cNvSpPr/>
            <p:nvPr/>
          </p:nvSpPr>
          <p:spPr>
            <a:xfrm rot="19800012">
              <a:off x="6516599" y="3047567"/>
              <a:ext cx="1497750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7749"/>
                <a:gd name="f7" fmla="val 16350"/>
                <a:gd name="f8" fmla="val 8175"/>
                <a:gd name="f9" fmla="+- 0 0 -90"/>
                <a:gd name="f10" fmla="*/ f3 1 1497749"/>
                <a:gd name="f11" fmla="*/ f4 1 16350"/>
                <a:gd name="f12" fmla="+- f7 0 f5"/>
                <a:gd name="f13" fmla="+- f6 0 f5"/>
                <a:gd name="f14" fmla="*/ f9 f0 1"/>
                <a:gd name="f15" fmla="*/ f13 1 1497749"/>
                <a:gd name="f16" fmla="*/ f12 1 16350"/>
                <a:gd name="f17" fmla="*/ 0 f13 1"/>
                <a:gd name="f18" fmla="*/ 8175 f12 1"/>
                <a:gd name="f19" fmla="*/ 1497749 f13 1"/>
                <a:gd name="f20" fmla="*/ f14 1 f2"/>
                <a:gd name="f21" fmla="*/ f17 1 1497749"/>
                <a:gd name="f22" fmla="*/ f18 1 16350"/>
                <a:gd name="f23" fmla="*/ f19 1 1497749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97749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24131" tIns="0" rIns="724131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3" name="Freeform 22"/>
            <p:cNvSpPr/>
            <p:nvPr/>
          </p:nvSpPr>
          <p:spPr>
            <a:xfrm>
              <a:off x="7820662" y="1811197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Activist Groups</a:t>
              </a:r>
            </a:p>
          </p:txBody>
        </p:sp>
        <p:sp>
          <p:nvSpPr>
            <p:cNvPr id="24" name="Freeform 23"/>
            <p:cNvSpPr/>
            <p:nvPr/>
          </p:nvSpPr>
          <p:spPr>
            <a:xfrm>
              <a:off x="6686714" y="3682435"/>
              <a:ext cx="1485113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85115"/>
                <a:gd name="f7" fmla="val 16350"/>
                <a:gd name="f8" fmla="val 8175"/>
                <a:gd name="f9" fmla="+- 0 0 -90"/>
                <a:gd name="f10" fmla="*/ f3 1 1485115"/>
                <a:gd name="f11" fmla="*/ f4 1 16350"/>
                <a:gd name="f12" fmla="+- f7 0 f5"/>
                <a:gd name="f13" fmla="+- f6 0 f5"/>
                <a:gd name="f14" fmla="*/ f9 f0 1"/>
                <a:gd name="f15" fmla="*/ f13 1 1485115"/>
                <a:gd name="f16" fmla="*/ f12 1 16350"/>
                <a:gd name="f17" fmla="*/ 0 f13 1"/>
                <a:gd name="f18" fmla="*/ 8175 f12 1"/>
                <a:gd name="f19" fmla="*/ 1485115 f13 1"/>
                <a:gd name="f20" fmla="*/ f14 1 f2"/>
                <a:gd name="f21" fmla="*/ f17 1 1485115"/>
                <a:gd name="f22" fmla="*/ f18 1 16350"/>
                <a:gd name="f23" fmla="*/ f19 1 148511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85115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18133" tIns="0" rIns="718133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5" name="Freeform 24"/>
            <p:cNvSpPr/>
            <p:nvPr/>
          </p:nvSpPr>
          <p:spPr>
            <a:xfrm>
              <a:off x="8171828" y="3121770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Customers</a:t>
              </a:r>
            </a:p>
          </p:txBody>
        </p:sp>
        <p:sp>
          <p:nvSpPr>
            <p:cNvPr id="26" name="Freeform 25"/>
            <p:cNvSpPr/>
            <p:nvPr/>
          </p:nvSpPr>
          <p:spPr>
            <a:xfrm rot="1800004">
              <a:off x="6516599" y="4317303"/>
              <a:ext cx="1497750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7749"/>
                <a:gd name="f7" fmla="val 16350"/>
                <a:gd name="f8" fmla="val 8175"/>
                <a:gd name="f9" fmla="+- 0 0 -90"/>
                <a:gd name="f10" fmla="*/ f3 1 1497749"/>
                <a:gd name="f11" fmla="*/ f4 1 16350"/>
                <a:gd name="f12" fmla="+- f7 0 f5"/>
                <a:gd name="f13" fmla="+- f6 0 f5"/>
                <a:gd name="f14" fmla="*/ f9 f0 1"/>
                <a:gd name="f15" fmla="*/ f13 1 1497749"/>
                <a:gd name="f16" fmla="*/ f12 1 16350"/>
                <a:gd name="f17" fmla="*/ 0 f13 1"/>
                <a:gd name="f18" fmla="*/ 8175 f12 1"/>
                <a:gd name="f19" fmla="*/ 1497749 f13 1"/>
                <a:gd name="f20" fmla="*/ f14 1 f2"/>
                <a:gd name="f21" fmla="*/ f17 1 1497749"/>
                <a:gd name="f22" fmla="*/ f18 1 16350"/>
                <a:gd name="f23" fmla="*/ f19 1 1497749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97749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24131" tIns="0" rIns="724131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7" name="Freeform 26"/>
            <p:cNvSpPr/>
            <p:nvPr/>
          </p:nvSpPr>
          <p:spPr>
            <a:xfrm>
              <a:off x="7820662" y="4432343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Customer Advocate Groups</a:t>
              </a:r>
            </a:p>
          </p:txBody>
        </p:sp>
        <p:sp>
          <p:nvSpPr>
            <p:cNvPr id="28" name="Freeform 27"/>
            <p:cNvSpPr/>
            <p:nvPr/>
          </p:nvSpPr>
          <p:spPr>
            <a:xfrm rot="3600008">
              <a:off x="6046066" y="4792069"/>
              <a:ext cx="1520848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20846"/>
                <a:gd name="f7" fmla="val 16350"/>
                <a:gd name="f8" fmla="val 8175"/>
                <a:gd name="f9" fmla="+- 0 0 -90"/>
                <a:gd name="f10" fmla="*/ f3 1 1520846"/>
                <a:gd name="f11" fmla="*/ f4 1 16350"/>
                <a:gd name="f12" fmla="+- f7 0 f5"/>
                <a:gd name="f13" fmla="+- f6 0 f5"/>
                <a:gd name="f14" fmla="*/ f9 f0 1"/>
                <a:gd name="f15" fmla="*/ f13 1 1520846"/>
                <a:gd name="f16" fmla="*/ f12 1 16350"/>
                <a:gd name="f17" fmla="*/ 0 f13 1"/>
                <a:gd name="f18" fmla="*/ 8175 f12 1"/>
                <a:gd name="f19" fmla="*/ 1520846 f13 1"/>
                <a:gd name="f20" fmla="*/ f14 1 f2"/>
                <a:gd name="f21" fmla="*/ f17 1 1520846"/>
                <a:gd name="f22" fmla="*/ f18 1 16350"/>
                <a:gd name="f23" fmla="*/ f19 1 1520846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20846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35104" tIns="0" rIns="735104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9" name="Freeform 28"/>
            <p:cNvSpPr/>
            <p:nvPr/>
          </p:nvSpPr>
          <p:spPr>
            <a:xfrm>
              <a:off x="6861255" y="5391750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Unions</a:t>
              </a:r>
            </a:p>
          </p:txBody>
        </p:sp>
        <p:sp>
          <p:nvSpPr>
            <p:cNvPr id="30" name="Freeform 29"/>
            <p:cNvSpPr/>
            <p:nvPr/>
          </p:nvSpPr>
          <p:spPr>
            <a:xfrm rot="5400013">
              <a:off x="5400125" y="4969024"/>
              <a:ext cx="1531437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31441"/>
                <a:gd name="f7" fmla="val 16350"/>
                <a:gd name="f8" fmla="val 8175"/>
                <a:gd name="f9" fmla="+- 0 0 -90"/>
                <a:gd name="f10" fmla="*/ f3 1 1531441"/>
                <a:gd name="f11" fmla="*/ f4 1 16350"/>
                <a:gd name="f12" fmla="+- f7 0 f5"/>
                <a:gd name="f13" fmla="+- f6 0 f5"/>
                <a:gd name="f14" fmla="*/ f9 f0 1"/>
                <a:gd name="f15" fmla="*/ f13 1 1531441"/>
                <a:gd name="f16" fmla="*/ f12 1 16350"/>
                <a:gd name="f17" fmla="*/ 0 f13 1"/>
                <a:gd name="f18" fmla="*/ 8175 f12 1"/>
                <a:gd name="f19" fmla="*/ 1531441 f13 1"/>
                <a:gd name="f20" fmla="*/ f14 1 f2"/>
                <a:gd name="f21" fmla="*/ f17 1 1531441"/>
                <a:gd name="f22" fmla="*/ f18 1 16350"/>
                <a:gd name="f23" fmla="*/ f19 1 1531441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31441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40133" tIns="0" rIns="740133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1" name="Freeform 30"/>
            <p:cNvSpPr/>
            <p:nvPr/>
          </p:nvSpPr>
          <p:spPr>
            <a:xfrm>
              <a:off x="5550682" y="5742916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Employees</a:t>
              </a:r>
            </a:p>
          </p:txBody>
        </p:sp>
        <p:sp>
          <p:nvSpPr>
            <p:cNvPr id="32" name="Freeform 31"/>
            <p:cNvSpPr/>
            <p:nvPr/>
          </p:nvSpPr>
          <p:spPr>
            <a:xfrm rot="18000008">
              <a:off x="4764784" y="4792060"/>
              <a:ext cx="1520848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20846"/>
                <a:gd name="f7" fmla="val 16350"/>
                <a:gd name="f8" fmla="val 8175"/>
                <a:gd name="f9" fmla="+- 0 0 -90"/>
                <a:gd name="f10" fmla="*/ f3 1 1520846"/>
                <a:gd name="f11" fmla="*/ f4 1 16350"/>
                <a:gd name="f12" fmla="+- f7 0 f5"/>
                <a:gd name="f13" fmla="+- f6 0 f5"/>
                <a:gd name="f14" fmla="*/ f9 f0 1"/>
                <a:gd name="f15" fmla="*/ f13 1 1520846"/>
                <a:gd name="f16" fmla="*/ f12 1 16350"/>
                <a:gd name="f17" fmla="*/ 0 f13 1"/>
                <a:gd name="f18" fmla="*/ 8175 f12 1"/>
                <a:gd name="f19" fmla="*/ 1520846 f13 1"/>
                <a:gd name="f20" fmla="*/ f14 1 f2"/>
                <a:gd name="f21" fmla="*/ f17 1 1520846"/>
                <a:gd name="f22" fmla="*/ f18 1 16350"/>
                <a:gd name="f23" fmla="*/ f19 1 1520846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20846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35104" tIns="0" rIns="735104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3" name="Freeform 32"/>
            <p:cNvSpPr/>
            <p:nvPr/>
          </p:nvSpPr>
          <p:spPr>
            <a:xfrm>
              <a:off x="4240109" y="5391750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Trade Assoc</a:t>
              </a:r>
            </a:p>
          </p:txBody>
        </p:sp>
        <p:sp>
          <p:nvSpPr>
            <p:cNvPr id="34" name="Freeform 33"/>
            <p:cNvSpPr/>
            <p:nvPr/>
          </p:nvSpPr>
          <p:spPr>
            <a:xfrm rot="19800012">
              <a:off x="4317349" y="4317303"/>
              <a:ext cx="1497750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7749"/>
                <a:gd name="f7" fmla="val 16350"/>
                <a:gd name="f8" fmla="val 8175"/>
                <a:gd name="f9" fmla="+- 0 0 -90"/>
                <a:gd name="f10" fmla="*/ f3 1 1497749"/>
                <a:gd name="f11" fmla="*/ f4 1 16350"/>
                <a:gd name="f12" fmla="+- f7 0 f5"/>
                <a:gd name="f13" fmla="+- f6 0 f5"/>
                <a:gd name="f14" fmla="*/ f9 f0 1"/>
                <a:gd name="f15" fmla="*/ f13 1 1497749"/>
                <a:gd name="f16" fmla="*/ f12 1 16350"/>
                <a:gd name="f17" fmla="*/ 0 f13 1"/>
                <a:gd name="f18" fmla="*/ 8175 f12 1"/>
                <a:gd name="f19" fmla="*/ 1497749 f13 1"/>
                <a:gd name="f20" fmla="*/ f14 1 f2"/>
                <a:gd name="f21" fmla="*/ f17 1 1497749"/>
                <a:gd name="f22" fmla="*/ f18 1 16350"/>
                <a:gd name="f23" fmla="*/ f19 1 1497749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97749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24131" tIns="0" rIns="724131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5" name="Freeform 34"/>
            <p:cNvSpPr/>
            <p:nvPr/>
          </p:nvSpPr>
          <p:spPr>
            <a:xfrm>
              <a:off x="3280702" y="4432343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Competitors</a:t>
              </a:r>
            </a:p>
          </p:txBody>
        </p:sp>
        <p:sp>
          <p:nvSpPr>
            <p:cNvPr id="36" name="Freeform 35"/>
            <p:cNvSpPr/>
            <p:nvPr/>
          </p:nvSpPr>
          <p:spPr>
            <a:xfrm>
              <a:off x="4159870" y="3682435"/>
              <a:ext cx="1485113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85115"/>
                <a:gd name="f7" fmla="val 16350"/>
                <a:gd name="f8" fmla="val 8175"/>
                <a:gd name="f9" fmla="+- 0 0 -90"/>
                <a:gd name="f10" fmla="*/ f3 1 1485115"/>
                <a:gd name="f11" fmla="*/ f4 1 16350"/>
                <a:gd name="f12" fmla="+- f7 0 f5"/>
                <a:gd name="f13" fmla="+- f6 0 f5"/>
                <a:gd name="f14" fmla="*/ f9 f0 1"/>
                <a:gd name="f15" fmla="*/ f13 1 1485115"/>
                <a:gd name="f16" fmla="*/ f12 1 16350"/>
                <a:gd name="f17" fmla="*/ 0 f13 1"/>
                <a:gd name="f18" fmla="*/ 8175 f12 1"/>
                <a:gd name="f19" fmla="*/ 1485115 f13 1"/>
                <a:gd name="f20" fmla="*/ f14 1 f2"/>
                <a:gd name="f21" fmla="*/ f17 1 1485115"/>
                <a:gd name="f22" fmla="*/ f18 1 16350"/>
                <a:gd name="f23" fmla="*/ f19 1 148511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85115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18133" tIns="0" rIns="718133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7" name="Freeform 36"/>
            <p:cNvSpPr/>
            <p:nvPr/>
          </p:nvSpPr>
          <p:spPr>
            <a:xfrm>
              <a:off x="2929536" y="3121770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Suppliers</a:t>
              </a:r>
            </a:p>
          </p:txBody>
        </p:sp>
        <p:sp>
          <p:nvSpPr>
            <p:cNvPr id="38" name="Freeform 37"/>
            <p:cNvSpPr/>
            <p:nvPr/>
          </p:nvSpPr>
          <p:spPr>
            <a:xfrm rot="1800004">
              <a:off x="4317349" y="3047558"/>
              <a:ext cx="1497750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7749"/>
                <a:gd name="f7" fmla="val 16350"/>
                <a:gd name="f8" fmla="val 8175"/>
                <a:gd name="f9" fmla="+- 0 0 -90"/>
                <a:gd name="f10" fmla="*/ f3 1 1497749"/>
                <a:gd name="f11" fmla="*/ f4 1 16350"/>
                <a:gd name="f12" fmla="+- f7 0 f5"/>
                <a:gd name="f13" fmla="+- f6 0 f5"/>
                <a:gd name="f14" fmla="*/ f9 f0 1"/>
                <a:gd name="f15" fmla="*/ f13 1 1497749"/>
                <a:gd name="f16" fmla="*/ f12 1 16350"/>
                <a:gd name="f17" fmla="*/ 0 f13 1"/>
                <a:gd name="f18" fmla="*/ 8175 f12 1"/>
                <a:gd name="f19" fmla="*/ 1497749 f13 1"/>
                <a:gd name="f20" fmla="*/ f14 1 f2"/>
                <a:gd name="f21" fmla="*/ f17 1 1497749"/>
                <a:gd name="f22" fmla="*/ f18 1 16350"/>
                <a:gd name="f23" fmla="*/ f19 1 1497749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97749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24131" tIns="0" rIns="724131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9" name="Freeform 38"/>
            <p:cNvSpPr/>
            <p:nvPr/>
          </p:nvSpPr>
          <p:spPr>
            <a:xfrm>
              <a:off x="3280702" y="1811197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Government</a:t>
              </a:r>
            </a:p>
          </p:txBody>
        </p:sp>
        <p:sp>
          <p:nvSpPr>
            <p:cNvPr id="40" name="Freeform 39"/>
            <p:cNvSpPr/>
            <p:nvPr/>
          </p:nvSpPr>
          <p:spPr>
            <a:xfrm rot="3600008">
              <a:off x="4764782" y="2572802"/>
              <a:ext cx="1520848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20846"/>
                <a:gd name="f7" fmla="val 16350"/>
                <a:gd name="f8" fmla="val 8175"/>
                <a:gd name="f9" fmla="+- 0 0 -90"/>
                <a:gd name="f10" fmla="*/ f3 1 1520846"/>
                <a:gd name="f11" fmla="*/ f4 1 16350"/>
                <a:gd name="f12" fmla="+- f7 0 f5"/>
                <a:gd name="f13" fmla="+- f6 0 f5"/>
                <a:gd name="f14" fmla="*/ f9 f0 1"/>
                <a:gd name="f15" fmla="*/ f13 1 1520846"/>
                <a:gd name="f16" fmla="*/ f12 1 16350"/>
                <a:gd name="f17" fmla="*/ 0 f13 1"/>
                <a:gd name="f18" fmla="*/ 8175 f12 1"/>
                <a:gd name="f19" fmla="*/ 1520846 f13 1"/>
                <a:gd name="f20" fmla="*/ f14 1 f2"/>
                <a:gd name="f21" fmla="*/ f17 1 1520846"/>
                <a:gd name="f22" fmla="*/ f18 1 16350"/>
                <a:gd name="f23" fmla="*/ f19 1 1520846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20846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35104" tIns="0" rIns="735104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41" name="Freeform 40"/>
            <p:cNvSpPr/>
            <p:nvPr/>
          </p:nvSpPr>
          <p:spPr>
            <a:xfrm>
              <a:off x="4240109" y="851791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Political Groups</a:t>
              </a:r>
            </a:p>
          </p:txBody>
        </p:sp>
      </p:grpSp>
      <p:cxnSp>
        <p:nvCxnSpPr>
          <p:cNvPr id="42" name="Straight Arrow Connector 5"/>
          <p:cNvCxnSpPr/>
          <p:nvPr/>
        </p:nvCxnSpPr>
        <p:spPr>
          <a:xfrm flipV="1">
            <a:off x="6409687" y="1927856"/>
            <a:ext cx="768353" cy="1323348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43" name="Straight Arrow Connector 10"/>
          <p:cNvCxnSpPr/>
          <p:nvPr/>
        </p:nvCxnSpPr>
        <p:spPr>
          <a:xfrm flipV="1">
            <a:off x="6165854" y="1615443"/>
            <a:ext cx="0" cy="1544321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44" name="Straight Arrow Connector 12"/>
          <p:cNvCxnSpPr/>
          <p:nvPr/>
        </p:nvCxnSpPr>
        <p:spPr>
          <a:xfrm flipV="1">
            <a:off x="6642731" y="2692395"/>
            <a:ext cx="1256029" cy="736605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45" name="Straight Arrow Connector 14"/>
          <p:cNvCxnSpPr/>
          <p:nvPr/>
        </p:nvCxnSpPr>
        <p:spPr>
          <a:xfrm flipV="1">
            <a:off x="6676391" y="3690609"/>
            <a:ext cx="1499872" cy="19056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46" name="Straight Arrow Connector 17"/>
          <p:cNvCxnSpPr/>
          <p:nvPr/>
        </p:nvCxnSpPr>
        <p:spPr>
          <a:xfrm>
            <a:off x="6642731" y="3962387"/>
            <a:ext cx="1256029" cy="722632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47" name="Straight Arrow Connector 19"/>
          <p:cNvCxnSpPr/>
          <p:nvPr/>
        </p:nvCxnSpPr>
        <p:spPr>
          <a:xfrm flipV="1">
            <a:off x="6165854" y="4219571"/>
            <a:ext cx="0" cy="1510672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48" name="Straight Arrow Connector 22"/>
          <p:cNvCxnSpPr/>
          <p:nvPr/>
        </p:nvCxnSpPr>
        <p:spPr>
          <a:xfrm flipH="1" flipV="1">
            <a:off x="5151116" y="1927856"/>
            <a:ext cx="766130" cy="1323348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49" name="Straight Arrow Connector 25"/>
          <p:cNvCxnSpPr/>
          <p:nvPr/>
        </p:nvCxnSpPr>
        <p:spPr>
          <a:xfrm flipH="1" flipV="1">
            <a:off x="4430396" y="2692395"/>
            <a:ext cx="1315080" cy="736605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50" name="Straight Arrow Connector 28"/>
          <p:cNvCxnSpPr/>
          <p:nvPr/>
        </p:nvCxnSpPr>
        <p:spPr>
          <a:xfrm flipH="1">
            <a:off x="4181798" y="3685544"/>
            <a:ext cx="1460022" cy="5065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51" name="Straight Arrow Connector 30"/>
          <p:cNvCxnSpPr/>
          <p:nvPr/>
        </p:nvCxnSpPr>
        <p:spPr>
          <a:xfrm flipH="1">
            <a:off x="4430396" y="3943349"/>
            <a:ext cx="1282226" cy="741670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52" name="Straight Arrow Connector 34"/>
          <p:cNvCxnSpPr/>
          <p:nvPr/>
        </p:nvCxnSpPr>
        <p:spPr>
          <a:xfrm flipV="1">
            <a:off x="5151116" y="4155280"/>
            <a:ext cx="747239" cy="1283488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53" name="Straight Arrow Connector 40"/>
          <p:cNvCxnSpPr/>
          <p:nvPr/>
        </p:nvCxnSpPr>
        <p:spPr>
          <a:xfrm flipH="1" flipV="1">
            <a:off x="6427153" y="4155280"/>
            <a:ext cx="750887" cy="1283488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</p:spTree>
    <p:extLst>
      <p:ext uri="{BB962C8B-B14F-4D97-AF65-F5344CB8AC3E}">
        <p14:creationId xmlns:p14="http://schemas.microsoft.com/office/powerpoint/2010/main" val="374299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396882" cy="1151965"/>
          </a:xfrm>
        </p:spPr>
        <p:txBody>
          <a:bodyPr/>
          <a:lstStyle/>
          <a:p>
            <a:r>
              <a:rPr lang="en-GB" dirty="0" smtClean="0"/>
              <a:t>Types of Stakeholders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0" y="1309417"/>
            <a:ext cx="11804814" cy="4337404"/>
          </a:xfrm>
        </p:spPr>
        <p:txBody>
          <a:bodyPr/>
          <a:lstStyle/>
          <a:p>
            <a:r>
              <a:rPr lang="en-GB" altLang="en-US" sz="2400" dirty="0"/>
              <a:t>Primary: a firm cannot exist without their continuing participation</a:t>
            </a:r>
          </a:p>
          <a:p>
            <a:pPr lvl="1"/>
            <a:r>
              <a:rPr lang="en-GB" altLang="en-US" sz="2000" dirty="0" err="1"/>
              <a:t>E.g</a:t>
            </a:r>
            <a:r>
              <a:rPr lang="en-GB" altLang="en-US" sz="2000" dirty="0"/>
              <a:t> Shareholders &amp; Investors, employees, contractors, customers &amp; suppliers </a:t>
            </a:r>
          </a:p>
          <a:p>
            <a:pPr lvl="1"/>
            <a:endParaRPr lang="en-GB" altLang="en-US" dirty="0"/>
          </a:p>
          <a:p>
            <a:r>
              <a:rPr lang="en-GB" altLang="en-US" sz="2400" dirty="0"/>
              <a:t>Secondary: those who influence or affect or are influenced/affected by the organisation but they are not engaged in transactions with the corporation or essential for its survival.  </a:t>
            </a:r>
          </a:p>
          <a:p>
            <a:pPr lvl="1"/>
            <a:r>
              <a:rPr lang="en-GB" altLang="en-US" sz="2000" dirty="0" err="1"/>
              <a:t>E.g</a:t>
            </a:r>
            <a:r>
              <a:rPr lang="en-GB" altLang="en-US" sz="2000" dirty="0"/>
              <a:t> media, action groups, government agencies, trade unions, regulatory authorities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769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396882" cy="1151965"/>
          </a:xfrm>
        </p:spPr>
        <p:txBody>
          <a:bodyPr/>
          <a:lstStyle/>
          <a:p>
            <a:r>
              <a:rPr lang="en-GB" dirty="0" smtClean="0"/>
              <a:t>Stakeholder Expectations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0" y="1151965"/>
            <a:ext cx="11502189" cy="4944035"/>
          </a:xfrm>
        </p:spPr>
        <p:txBody>
          <a:bodyPr>
            <a:normAutofit/>
          </a:bodyPr>
          <a:lstStyle/>
          <a:p>
            <a:pPr marL="285750" lvl="0" indent="-285750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i="1" cap="small" dirty="0">
                <a:solidFill>
                  <a:schemeClr val="tx2"/>
                </a:solidFill>
                <a:effectLst>
                  <a:outerShdw dist="12696" dir="13859648">
                    <a:srgbClr val="000000"/>
                  </a:outerShdw>
                </a:effectLst>
                <a:latin typeface="Century Gothic"/>
              </a:rPr>
              <a:t>Decisions taken by managers are influenced by stakeholders (CIM 2010).</a:t>
            </a:r>
          </a:p>
          <a:p>
            <a:pPr marL="285750" lvl="0" indent="-285750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i="1" cap="small" dirty="0">
                <a:solidFill>
                  <a:schemeClr val="tx2"/>
                </a:solidFill>
                <a:effectLst>
                  <a:outerShdw dist="12696" dir="13859648">
                    <a:srgbClr val="000000"/>
                  </a:outerShdw>
                </a:effectLst>
                <a:latin typeface="Century Gothic"/>
              </a:rPr>
              <a:t>This poses a challenge as there are many different stakeholders with different, perhaps conflicting, expectations.</a:t>
            </a:r>
          </a:p>
          <a:p>
            <a:pPr marL="285750" lvl="0" indent="-285750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i="1" cap="small" dirty="0">
                <a:solidFill>
                  <a:schemeClr val="tx2"/>
                </a:solidFill>
                <a:effectLst>
                  <a:outerShdw dist="12696" dir="13859648">
                    <a:srgbClr val="000000"/>
                  </a:outerShdw>
                </a:effectLst>
                <a:latin typeface="Century Gothic"/>
              </a:rPr>
              <a:t>Managers will need to take a view on:</a:t>
            </a:r>
          </a:p>
          <a:p>
            <a:pPr marL="400050" lvl="0" indent="-400050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Century Gothic"/>
              <a:buAutoNum type="romanU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i="1" cap="small" dirty="0">
                <a:solidFill>
                  <a:schemeClr val="tx2"/>
                </a:solidFill>
                <a:effectLst>
                  <a:outerShdw dist="12696" dir="13859648">
                    <a:srgbClr val="000000"/>
                  </a:outerShdw>
                </a:effectLst>
                <a:latin typeface="Century Gothic"/>
              </a:rPr>
              <a:t>Which stakeholders have the greatest influence.</a:t>
            </a:r>
          </a:p>
          <a:p>
            <a:pPr marL="400050" lvl="0" indent="-400050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Century Gothic"/>
              <a:buAutoNum type="romanU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i="1" cap="small" dirty="0">
                <a:solidFill>
                  <a:schemeClr val="tx2"/>
                </a:solidFill>
                <a:effectLst>
                  <a:outerShdw dist="12696" dir="13859648">
                    <a:srgbClr val="000000"/>
                  </a:outerShdw>
                </a:effectLst>
                <a:latin typeface="Century Gothic"/>
              </a:rPr>
              <a:t>What stakeholder expectations do managers need to pay most attention to.</a:t>
            </a:r>
          </a:p>
          <a:p>
            <a:pPr marL="400050" lvl="0" indent="-400050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Century Gothic"/>
              <a:buAutoNum type="romanU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i="1" cap="small" dirty="0">
                <a:solidFill>
                  <a:schemeClr val="tx2"/>
                </a:solidFill>
                <a:effectLst>
                  <a:outerShdw dist="12696" dir="13859648">
                    <a:srgbClr val="000000"/>
                  </a:outerShdw>
                </a:effectLst>
                <a:latin typeface="Century Gothic"/>
              </a:rPr>
              <a:t>To what extent the influence and expectations of different stakeholders vary</a:t>
            </a:r>
            <a:r>
              <a:rPr lang="en-GB" b="1" i="1" cap="small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latin typeface="Century Gothic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395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396882" cy="1151965"/>
          </a:xfrm>
        </p:spPr>
        <p:txBody>
          <a:bodyPr/>
          <a:lstStyle/>
          <a:p>
            <a:r>
              <a:rPr lang="en-GB" dirty="0" smtClean="0"/>
              <a:t>Stakeholder Expectations</a:t>
            </a:r>
            <a:endParaRPr lang="en-GB" dirty="0"/>
          </a:p>
        </p:txBody>
      </p:sp>
      <p:pic>
        <p:nvPicPr>
          <p:cNvPr id="2052" name="Picture 4" descr="Image result for cravendale logo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16981" y="550964"/>
            <a:ext cx="5673725" cy="345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http://www.besttemplates.org/wp-content/uploads/2012/06/Stock-Certificate-Templat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394587" y="1151965"/>
            <a:ext cx="1607707" cy="1428567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5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23232" y="4068475"/>
            <a:ext cx="4086225" cy="343852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clrChange>
              <a:clrFrom>
                <a:srgbClr val="E6E6E4"/>
              </a:clrFrom>
              <a:clrTo>
                <a:srgbClr val="E6E6E4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052820" y="550964"/>
            <a:ext cx="1639267" cy="202956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51949" y="1011379"/>
            <a:ext cx="3751216" cy="17097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clrChange>
              <a:clrFrom>
                <a:srgbClr val="ECECEC"/>
              </a:clrFrom>
              <a:clrTo>
                <a:srgbClr val="ECECE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848103" y="2967662"/>
            <a:ext cx="3267419" cy="123551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00332" y="4261526"/>
            <a:ext cx="2400300" cy="1304925"/>
          </a:xfrm>
          <a:prstGeom prst="rect">
            <a:avLst/>
          </a:prstGeom>
        </p:spPr>
      </p:pic>
      <p:pic>
        <p:nvPicPr>
          <p:cNvPr id="2054" name="Picture 6" descr="Image result for bank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2294" y="2721117"/>
            <a:ext cx="259080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801246" y="2967662"/>
            <a:ext cx="2503148" cy="132947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697096" y="4536814"/>
            <a:ext cx="3607298" cy="247650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198440" y="4715329"/>
            <a:ext cx="2164760" cy="2246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12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396882" cy="1151965"/>
          </a:xfrm>
        </p:spPr>
        <p:txBody>
          <a:bodyPr/>
          <a:lstStyle/>
          <a:p>
            <a:r>
              <a:rPr lang="en-GB" dirty="0" smtClean="0"/>
              <a:t>Stakeholder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61925" y="1228725"/>
            <a:ext cx="11372850" cy="4467225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60000"/>
              </a:lnSpc>
            </a:pPr>
            <a:r>
              <a:rPr lang="en-GB" altLang="en-US" sz="3200" dirty="0"/>
              <a:t>Involves listing all stakeholder groups and ‘mapping’ them based on their size, inter-relationships and the importance/impact of communication with each group.</a:t>
            </a:r>
          </a:p>
          <a:p>
            <a:pPr algn="just">
              <a:lnSpc>
                <a:spcPct val="160000"/>
              </a:lnSpc>
            </a:pPr>
            <a:r>
              <a:rPr lang="en-GB" altLang="en-US" sz="3200" dirty="0"/>
              <a:t>Regular stakeholder research and analysis ensures that the organisation knows who to target and how to target them when communication needs arise.</a:t>
            </a:r>
          </a:p>
          <a:p>
            <a:pPr>
              <a:lnSpc>
                <a:spcPct val="16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210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396882" cy="1151965"/>
          </a:xfrm>
        </p:spPr>
        <p:txBody>
          <a:bodyPr>
            <a:normAutofit/>
          </a:bodyPr>
          <a:lstStyle/>
          <a:p>
            <a:r>
              <a:rPr lang="en-GB" altLang="en-US" b="1" dirty="0" smtClean="0"/>
              <a:t>Student Activity – 15 Minutes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5840567" y="1814512"/>
            <a:ext cx="5968872" cy="299561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61925" y="1814512"/>
            <a:ext cx="517207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 smtClean="0"/>
              <a:t>Who are Amazon’s Stakeholders?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8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 smtClean="0"/>
              <a:t>Who are the most important Stakeholders?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8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 smtClean="0"/>
              <a:t>How will Amazon satisfy the conflicting stakeholder needs?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90435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09600"/>
            <a:ext cx="10396882" cy="115196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Student Question – Do pressure Groups impact your Buying Behaviour?</a:t>
            </a:r>
            <a:endParaRPr lang="en-GB" dirty="0"/>
          </a:p>
        </p:txBody>
      </p:sp>
      <p:pic>
        <p:nvPicPr>
          <p:cNvPr id="6" name="HDhNORiTtOU"/>
          <p:cNvPicPr>
            <a:picLocks noGrp="1" noRot="1" noChangeAspect="1"/>
          </p:cNvPicPr>
          <p:nvPr>
            <p:ph sz="quarter" idx="13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740150" y="1938338"/>
            <a:ext cx="7696199" cy="4329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1721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144</TotalTime>
  <Words>402</Words>
  <Application>Microsoft Office PowerPoint</Application>
  <PresentationFormat>Widescreen</PresentationFormat>
  <Paragraphs>49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Impact</vt:lpstr>
      <vt:lpstr>Wingdings</vt:lpstr>
      <vt:lpstr>Main Event</vt:lpstr>
      <vt:lpstr>Marketing Fundamentals – Week 3</vt:lpstr>
      <vt:lpstr>Today’s Session</vt:lpstr>
      <vt:lpstr>Stakeholder Theory</vt:lpstr>
      <vt:lpstr>Stakeholders of a Large Organisation</vt:lpstr>
      <vt:lpstr>Types of Stakeholders</vt:lpstr>
      <vt:lpstr>Stakeholder Expectations</vt:lpstr>
      <vt:lpstr>Stakeholder Expectations</vt:lpstr>
      <vt:lpstr>Stakeholder Analysis</vt:lpstr>
      <vt:lpstr>Student Activity – 15 Minutes</vt:lpstr>
      <vt:lpstr>Student Question – Do pressure Groups impact your Buying Behaviour?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Fundamentals – Week 3</dc:title>
  <dc:creator>Gareth Hughes</dc:creator>
  <cp:lastModifiedBy>Andrew Thomas</cp:lastModifiedBy>
  <cp:revision>9</cp:revision>
  <dcterms:created xsi:type="dcterms:W3CDTF">2020-02-13T08:11:41Z</dcterms:created>
  <dcterms:modified xsi:type="dcterms:W3CDTF">2020-02-13T10:39:26Z</dcterms:modified>
</cp:coreProperties>
</file>