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4"/>
  </p:notesMasterIdLst>
  <p:sldIdLst>
    <p:sldId id="257" r:id="rId2"/>
    <p:sldId id="256" r:id="rId3"/>
  </p:sldIdLst>
  <p:sldSz cx="12161838" cy="8686800"/>
  <p:notesSz cx="8686800" cy="12161838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53" d="100"/>
          <a:sy n="53" d="100"/>
        </p:scale>
        <p:origin x="115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7674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C1731C7-623E-4C1F-A9FA-8EB8EF078711}"/>
              </a:ext>
            </a:extLst>
          </p:cNvPr>
          <p:cNvSpPr txBox="1"/>
          <p:nvPr/>
        </p:nvSpPr>
        <p:spPr>
          <a:xfrm>
            <a:off x="1788318" y="2645215"/>
            <a:ext cx="9222581" cy="54907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" marR="5715" algn="ctr">
              <a:spcAft>
                <a:spcPts val="0"/>
              </a:spcAft>
            </a:pPr>
            <a:r>
              <a:rPr lang="en-US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Assessment</a:t>
            </a:r>
            <a:r>
              <a:rPr lang="en-US" sz="2400" b="1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component</a:t>
            </a:r>
            <a:r>
              <a:rPr lang="en-US" sz="2400" b="1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spc="-5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b="1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US" sz="24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strategy portfolio</a:t>
            </a:r>
            <a:endParaRPr lang="en-IN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IN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IN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350010" marR="1349375" algn="ctr">
              <a:lnSpc>
                <a:spcPct val="200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Student</a:t>
            </a:r>
            <a:r>
              <a:rPr lang="en-US" sz="2000" b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Name:</a:t>
            </a:r>
            <a:r>
              <a:rPr lang="en-US" sz="2000" b="1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Komal</a:t>
            </a:r>
            <a:r>
              <a:rPr lang="en-US" sz="2000" b="1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Kanjibhai</a:t>
            </a:r>
            <a:r>
              <a:rPr lang="en-US" sz="2000" b="1" spc="-6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Thummar</a:t>
            </a:r>
            <a:endParaRPr lang="en-US" sz="20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50010" marR="1349375" algn="ctr">
              <a:lnSpc>
                <a:spcPct val="200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Student Number: 2530421</a:t>
            </a:r>
            <a:endParaRPr lang="en-IN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350010" marR="1348740" algn="ctr">
              <a:lnSpc>
                <a:spcPct val="200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Course</a:t>
            </a:r>
            <a:r>
              <a:rPr lang="en-US" sz="2000" b="1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Name:</a:t>
            </a:r>
            <a:r>
              <a:rPr lang="en-US" sz="2000" b="1" spc="-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Marketing</a:t>
            </a:r>
            <a:r>
              <a:rPr lang="en-US" sz="2000" b="1" spc="-65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  <a:p>
            <a:pPr marL="1350010" marR="1348740" algn="ctr">
              <a:lnSpc>
                <a:spcPct val="20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Course Code: (</a:t>
            </a:r>
            <a:r>
              <a:rPr lang="en-US" sz="2000" b="1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LCMB7024</a:t>
            </a: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IN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571625" marR="1570355" algn="ctr">
              <a:lnSpc>
                <a:spcPct val="197000"/>
              </a:lnSpc>
              <a:spcBef>
                <a:spcPts val="5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  <a:r>
              <a:rPr lang="en-US" sz="2000" b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Name:</a:t>
            </a:r>
            <a:r>
              <a:rPr lang="en-US" sz="2000" b="1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Dr. </a:t>
            </a: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Muhammed</a:t>
            </a:r>
            <a:r>
              <a:rPr lang="en-US" sz="2000" b="1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Tariq</a:t>
            </a:r>
          </a:p>
          <a:p>
            <a:pPr marL="1571625" marR="1570355" algn="ctr">
              <a:lnSpc>
                <a:spcPct val="197000"/>
              </a:lnSpc>
              <a:spcBef>
                <a:spcPts val="5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Term: February 2026</a:t>
            </a:r>
            <a:endParaRPr lang="en-IN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IN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715" algn="ctr"/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Submission</a:t>
            </a:r>
            <a:r>
              <a:rPr lang="en-US" sz="2000" b="1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Deadline:</a:t>
            </a:r>
            <a:r>
              <a:rPr lang="en-US" sz="20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spc="-5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r>
              <a:rPr lang="en-US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-04-</a:t>
            </a:r>
            <a:r>
              <a:rPr lang="en-US" sz="2000" b="1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2026</a:t>
            </a:r>
            <a:endParaRPr lang="en-IN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 1" descr="Prifysgol Cymru Y Drindod Dewi Sant University of Wales Trinity Saint David  - MATLAB Access for Everyone - MATLAB &amp; Simulink">
            <a:extLst>
              <a:ext uri="{FF2B5EF4-FFF2-40B4-BE49-F238E27FC236}">
                <a16:creationId xmlns:a16="http://schemas.microsoft.com/office/drawing/2014/main" id="{BB3FA90A-F95F-42A5-A54C-A0412C76B957}"/>
              </a:ext>
            </a:extLst>
          </p:cNvPr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53966" y="357407"/>
            <a:ext cx="5853906" cy="210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708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D1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61520" cy="1234440"/>
          </a:xfrm>
          <a:prstGeom prst="rect">
            <a:avLst/>
          </a:prstGeom>
          <a:solidFill>
            <a:srgbClr val="1A1F4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1188720"/>
            <a:ext cx="12161520" cy="54864"/>
          </a:xfrm>
          <a:prstGeom prst="rect">
            <a:avLst/>
          </a:prstGeom>
          <a:solidFill>
            <a:srgbClr val="00B4D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137160"/>
            <a:ext cx="822960" cy="8229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325880" y="73152"/>
            <a:ext cx="64008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Apple HealthKit Pro</a:t>
            </a:r>
            <a:endParaRPr lang="en-US" sz="3400" dirty="0"/>
          </a:p>
        </p:txBody>
      </p:sp>
      <p:sp>
        <p:nvSpPr>
          <p:cNvPr id="6" name="Text 3"/>
          <p:cNvSpPr/>
          <p:nvPr/>
        </p:nvSpPr>
        <p:spPr>
          <a:xfrm>
            <a:off x="1325880" y="658368"/>
            <a:ext cx="82296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90E0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Brand Extension Presentation  |  Marketing Management (LCMB7024)</a:t>
            </a:r>
            <a:endParaRPr lang="en-US" sz="1200" dirty="0"/>
          </a:p>
        </p:txBody>
      </p:sp>
      <p:sp>
        <p:nvSpPr>
          <p:cNvPr id="7" name="Shape 4"/>
          <p:cNvSpPr/>
          <p:nvPr/>
        </p:nvSpPr>
        <p:spPr>
          <a:xfrm>
            <a:off x="228600" y="1371600"/>
            <a:ext cx="3657600" cy="3246120"/>
          </a:xfrm>
          <a:prstGeom prst="rect">
            <a:avLst/>
          </a:prstGeom>
          <a:solidFill>
            <a:srgbClr val="1E2560"/>
          </a:solidFill>
          <a:ln/>
          <a:effectLst>
            <a:outerShdw blurRad="127000" dist="38100" dir="81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228600" y="1371600"/>
            <a:ext cx="54864" cy="3246120"/>
          </a:xfrm>
          <a:prstGeom prst="rect">
            <a:avLst/>
          </a:prstGeom>
          <a:solidFill>
            <a:srgbClr val="00B4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6"/>
          <p:cNvSpPr/>
          <p:nvPr/>
        </p:nvSpPr>
        <p:spPr>
          <a:xfrm>
            <a:off x="411480" y="1508760"/>
            <a:ext cx="502920" cy="502920"/>
          </a:xfrm>
          <a:prstGeom prst="ellipse">
            <a:avLst/>
          </a:prstGeom>
          <a:solidFill>
            <a:srgbClr val="00B4D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536192"/>
            <a:ext cx="411480" cy="41148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005840" y="1554480"/>
            <a:ext cx="2743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</a:t>
            </a:r>
            <a:endParaRPr lang="en-US" sz="1300" dirty="0"/>
          </a:p>
        </p:txBody>
      </p:sp>
      <p:sp>
        <p:nvSpPr>
          <p:cNvPr id="12" name="Shape 8"/>
          <p:cNvSpPr/>
          <p:nvPr/>
        </p:nvSpPr>
        <p:spPr>
          <a:xfrm>
            <a:off x="338328" y="2121408"/>
            <a:ext cx="3429000" cy="0"/>
          </a:xfrm>
          <a:prstGeom prst="line">
            <a:avLst/>
          </a:prstGeom>
          <a:noFill/>
          <a:ln w="15240">
            <a:solidFill>
              <a:srgbClr val="00B4D8">
                <a:alpha val="60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9"/>
          <p:cNvSpPr/>
          <p:nvPr/>
        </p:nvSpPr>
        <p:spPr>
          <a:xfrm>
            <a:off x="365760" y="2240280"/>
            <a:ext cx="3429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90E0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About This Presentation</a:t>
            </a:r>
            <a:endParaRPr lang="en-US" sz="1000" dirty="0"/>
          </a:p>
        </p:txBody>
      </p:sp>
      <p:sp>
        <p:nvSpPr>
          <p:cNvPr id="14" name="Text 10"/>
          <p:cNvSpPr/>
          <p:nvPr/>
        </p:nvSpPr>
        <p:spPr>
          <a:xfrm>
            <a:off x="365760" y="2542032"/>
            <a:ext cx="3429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poster presents </a:t>
            </a:r>
            <a:r>
              <a:rPr lang="en-US" sz="1000" b="1" dirty="0">
                <a:solidFill>
                  <a:srgbClr val="00B4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Apple's HealthKit Pro</a:t>
            </a:r>
            <a:r>
              <a:rPr lang="en-US" sz="100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— a brand extension into personalised AI-driven preventive healthcare services.</a:t>
            </a:r>
            <a:endParaRPr lang="en-US" sz="1000" dirty="0"/>
          </a:p>
        </p:txBody>
      </p:sp>
      <p:sp>
        <p:nvSpPr>
          <p:cNvPr id="15" name="Shape 11"/>
          <p:cNvSpPr/>
          <p:nvPr/>
        </p:nvSpPr>
        <p:spPr>
          <a:xfrm>
            <a:off x="365760" y="3200400"/>
            <a:ext cx="3383280" cy="438912"/>
          </a:xfrm>
          <a:prstGeom prst="rect">
            <a:avLst/>
          </a:prstGeom>
          <a:solidFill>
            <a:srgbClr val="151A4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2"/>
          <p:cNvSpPr/>
          <p:nvPr/>
        </p:nvSpPr>
        <p:spPr>
          <a:xfrm>
            <a:off x="429768" y="3236976"/>
            <a:ext cx="10058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0B4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$659B</a:t>
            </a:r>
            <a:endParaRPr lang="en-US" sz="1800" dirty="0"/>
          </a:p>
        </p:txBody>
      </p:sp>
      <p:sp>
        <p:nvSpPr>
          <p:cNvPr id="17" name="Text 13"/>
          <p:cNvSpPr/>
          <p:nvPr/>
        </p:nvSpPr>
        <p:spPr>
          <a:xfrm>
            <a:off x="1490472" y="3291840"/>
            <a:ext cx="2240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Digital Health Market (2025)</a:t>
            </a:r>
            <a:endParaRPr lang="en-US" sz="900" dirty="0"/>
          </a:p>
        </p:txBody>
      </p:sp>
      <p:sp>
        <p:nvSpPr>
          <p:cNvPr id="18" name="Shape 14"/>
          <p:cNvSpPr/>
          <p:nvPr/>
        </p:nvSpPr>
        <p:spPr>
          <a:xfrm>
            <a:off x="365760" y="3703320"/>
            <a:ext cx="3383280" cy="438912"/>
          </a:xfrm>
          <a:prstGeom prst="rect">
            <a:avLst/>
          </a:prstGeom>
          <a:solidFill>
            <a:srgbClr val="151A4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5"/>
          <p:cNvSpPr/>
          <p:nvPr/>
        </p:nvSpPr>
        <p:spPr>
          <a:xfrm>
            <a:off x="429768" y="3739896"/>
            <a:ext cx="10058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0B4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40%</a:t>
            </a:r>
            <a:endParaRPr lang="en-US" sz="1800" dirty="0"/>
          </a:p>
        </p:txBody>
      </p:sp>
      <p:sp>
        <p:nvSpPr>
          <p:cNvPr id="20" name="Text 16"/>
          <p:cNvSpPr/>
          <p:nvPr/>
        </p:nvSpPr>
        <p:spPr>
          <a:xfrm>
            <a:off x="1490472" y="3794760"/>
            <a:ext cx="2240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Apple Watch Users Tracking Health</a:t>
            </a:r>
            <a:endParaRPr lang="en-US" sz="900" dirty="0"/>
          </a:p>
        </p:txBody>
      </p:sp>
      <p:sp>
        <p:nvSpPr>
          <p:cNvPr id="21" name="Shape 17"/>
          <p:cNvSpPr/>
          <p:nvPr/>
        </p:nvSpPr>
        <p:spPr>
          <a:xfrm>
            <a:off x="365760" y="4206240"/>
            <a:ext cx="3383280" cy="438912"/>
          </a:xfrm>
          <a:prstGeom prst="rect">
            <a:avLst/>
          </a:prstGeom>
          <a:solidFill>
            <a:srgbClr val="151A4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18"/>
          <p:cNvSpPr/>
          <p:nvPr/>
        </p:nvSpPr>
        <p:spPr>
          <a:xfrm>
            <a:off x="429768" y="4242816"/>
            <a:ext cx="10058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0B4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3.5B</a:t>
            </a:r>
            <a:endParaRPr lang="en-US" sz="1800" dirty="0"/>
          </a:p>
        </p:txBody>
      </p:sp>
      <p:sp>
        <p:nvSpPr>
          <p:cNvPr id="23" name="Text 19"/>
          <p:cNvSpPr/>
          <p:nvPr/>
        </p:nvSpPr>
        <p:spPr>
          <a:xfrm>
            <a:off x="1490472" y="4297680"/>
            <a:ext cx="22402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Smartphone Users Globally</a:t>
            </a:r>
            <a:endParaRPr lang="en-US" sz="900" dirty="0"/>
          </a:p>
        </p:txBody>
      </p:sp>
      <p:sp>
        <p:nvSpPr>
          <p:cNvPr id="24" name="Shape 20"/>
          <p:cNvSpPr/>
          <p:nvPr/>
        </p:nvSpPr>
        <p:spPr>
          <a:xfrm>
            <a:off x="4114800" y="1371600"/>
            <a:ext cx="3657600" cy="3246120"/>
          </a:xfrm>
          <a:prstGeom prst="rect">
            <a:avLst/>
          </a:prstGeom>
          <a:solidFill>
            <a:srgbClr val="1E2560"/>
          </a:solidFill>
          <a:ln/>
          <a:effectLst>
            <a:outerShdw blurRad="127000" dist="38100" dir="81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5" name="Shape 21"/>
          <p:cNvSpPr/>
          <p:nvPr/>
        </p:nvSpPr>
        <p:spPr>
          <a:xfrm>
            <a:off x="4114800" y="1371600"/>
            <a:ext cx="54864" cy="3246120"/>
          </a:xfrm>
          <a:prstGeom prst="rect">
            <a:avLst/>
          </a:prstGeom>
          <a:solidFill>
            <a:srgbClr val="8B62C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Shape 22"/>
          <p:cNvSpPr/>
          <p:nvPr/>
        </p:nvSpPr>
        <p:spPr>
          <a:xfrm>
            <a:off x="4297680" y="1508760"/>
            <a:ext cx="502920" cy="502920"/>
          </a:xfrm>
          <a:prstGeom prst="ellipse">
            <a:avLst/>
          </a:prstGeom>
          <a:solidFill>
            <a:srgbClr val="8B62C9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3400" y="1536192"/>
            <a:ext cx="411480" cy="411480"/>
          </a:xfrm>
          <a:prstGeom prst="rect">
            <a:avLst/>
          </a:prstGeom>
        </p:spPr>
      </p:pic>
      <p:sp>
        <p:nvSpPr>
          <p:cNvPr id="28" name="Text 23"/>
          <p:cNvSpPr/>
          <p:nvPr/>
        </p:nvSpPr>
        <p:spPr>
          <a:xfrm>
            <a:off x="4892040" y="1554480"/>
            <a:ext cx="2743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BRAND EXTENSION</a:t>
            </a:r>
            <a:endParaRPr lang="en-US" sz="1300" dirty="0"/>
          </a:p>
        </p:txBody>
      </p:sp>
      <p:sp>
        <p:nvSpPr>
          <p:cNvPr id="29" name="Shape 24"/>
          <p:cNvSpPr/>
          <p:nvPr/>
        </p:nvSpPr>
        <p:spPr>
          <a:xfrm>
            <a:off x="4224528" y="2121408"/>
            <a:ext cx="3429000" cy="0"/>
          </a:xfrm>
          <a:prstGeom prst="line">
            <a:avLst/>
          </a:prstGeom>
          <a:noFill/>
          <a:ln w="15240">
            <a:solidFill>
              <a:srgbClr val="8B62C9">
                <a:alpha val="60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Text 25"/>
          <p:cNvSpPr/>
          <p:nvPr/>
        </p:nvSpPr>
        <p:spPr>
          <a:xfrm>
            <a:off x="4251960" y="2240280"/>
            <a:ext cx="3429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C39BD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Apple → HealthKit Pro</a:t>
            </a:r>
            <a:endParaRPr lang="en-US" sz="1000" dirty="0"/>
          </a:p>
        </p:txBody>
      </p:sp>
      <p:sp>
        <p:nvSpPr>
          <p:cNvPr id="31" name="Text 26"/>
          <p:cNvSpPr/>
          <p:nvPr/>
        </p:nvSpPr>
        <p:spPr>
          <a:xfrm>
            <a:off x="4251960" y="2542032"/>
            <a:ext cx="34290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Apple extends its existing brand into a new product category — a subscription-based AI health platform offering real-time diagnostics, personalised care plans, and doctor connectivity.</a:t>
            </a:r>
            <a:endParaRPr lang="en-US" sz="1000" dirty="0"/>
          </a:p>
        </p:txBody>
      </p:sp>
      <p:sp>
        <p:nvSpPr>
          <p:cNvPr id="32" name="Shape 27"/>
          <p:cNvSpPr/>
          <p:nvPr/>
        </p:nvSpPr>
        <p:spPr>
          <a:xfrm>
            <a:off x="4251960" y="3429000"/>
            <a:ext cx="1645920" cy="347472"/>
          </a:xfrm>
          <a:prstGeom prst="roundRect">
            <a:avLst>
              <a:gd name="adj" fmla="val 21053"/>
            </a:avLst>
          </a:prstGeom>
          <a:solidFill>
            <a:srgbClr val="2D1B5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28"/>
          <p:cNvSpPr/>
          <p:nvPr/>
        </p:nvSpPr>
        <p:spPr>
          <a:xfrm>
            <a:off x="4297680" y="3465576"/>
            <a:ext cx="1554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🩺 AI Diagnostics</a:t>
            </a:r>
            <a:endParaRPr lang="en-US" sz="900" dirty="0"/>
          </a:p>
        </p:txBody>
      </p:sp>
      <p:sp>
        <p:nvSpPr>
          <p:cNvPr id="34" name="Shape 29"/>
          <p:cNvSpPr/>
          <p:nvPr/>
        </p:nvSpPr>
        <p:spPr>
          <a:xfrm>
            <a:off x="6035040" y="3429000"/>
            <a:ext cx="1645920" cy="347472"/>
          </a:xfrm>
          <a:prstGeom prst="roundRect">
            <a:avLst>
              <a:gd name="adj" fmla="val 21053"/>
            </a:avLst>
          </a:prstGeom>
          <a:solidFill>
            <a:srgbClr val="2D1B5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0"/>
          <p:cNvSpPr/>
          <p:nvPr/>
        </p:nvSpPr>
        <p:spPr>
          <a:xfrm>
            <a:off x="6080760" y="3465576"/>
            <a:ext cx="1554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💊 Med Reminders</a:t>
            </a:r>
            <a:endParaRPr lang="en-US" sz="900" dirty="0"/>
          </a:p>
        </p:txBody>
      </p:sp>
      <p:sp>
        <p:nvSpPr>
          <p:cNvPr id="36" name="Shape 31"/>
          <p:cNvSpPr/>
          <p:nvPr/>
        </p:nvSpPr>
        <p:spPr>
          <a:xfrm>
            <a:off x="4251960" y="3904488"/>
            <a:ext cx="1645920" cy="347472"/>
          </a:xfrm>
          <a:prstGeom prst="roundRect">
            <a:avLst>
              <a:gd name="adj" fmla="val 21053"/>
            </a:avLst>
          </a:prstGeom>
          <a:solidFill>
            <a:srgbClr val="2D1B5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2"/>
          <p:cNvSpPr/>
          <p:nvPr/>
        </p:nvSpPr>
        <p:spPr>
          <a:xfrm>
            <a:off x="4297680" y="3941064"/>
            <a:ext cx="1554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🏥 Doctor Chat</a:t>
            </a:r>
            <a:endParaRPr lang="en-US" sz="900" dirty="0"/>
          </a:p>
        </p:txBody>
      </p:sp>
      <p:sp>
        <p:nvSpPr>
          <p:cNvPr id="38" name="Shape 33"/>
          <p:cNvSpPr/>
          <p:nvPr/>
        </p:nvSpPr>
        <p:spPr>
          <a:xfrm>
            <a:off x="6035040" y="3904488"/>
            <a:ext cx="1645920" cy="347472"/>
          </a:xfrm>
          <a:prstGeom prst="roundRect">
            <a:avLst>
              <a:gd name="adj" fmla="val 21053"/>
            </a:avLst>
          </a:prstGeom>
          <a:solidFill>
            <a:srgbClr val="2D1B5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Text 34"/>
          <p:cNvSpPr/>
          <p:nvPr/>
        </p:nvSpPr>
        <p:spPr>
          <a:xfrm>
            <a:off x="6080760" y="3941064"/>
            <a:ext cx="1554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📊 Predictive Analytics</a:t>
            </a:r>
            <a:endParaRPr lang="en-US" sz="900" dirty="0"/>
          </a:p>
        </p:txBody>
      </p:sp>
      <p:sp>
        <p:nvSpPr>
          <p:cNvPr id="40" name="Text 35"/>
          <p:cNvSpPr/>
          <p:nvPr/>
        </p:nvSpPr>
        <p:spPr>
          <a:xfrm>
            <a:off x="4251960" y="4297680"/>
            <a:ext cx="3383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i="1" dirty="0">
                <a:solidFill>
                  <a:srgbClr val="6E7A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Brand Extension Strategy — Kotler et al. (2024)</a:t>
            </a:r>
            <a:endParaRPr lang="en-US" sz="800" dirty="0"/>
          </a:p>
        </p:txBody>
      </p:sp>
      <p:sp>
        <p:nvSpPr>
          <p:cNvPr id="41" name="Shape 36"/>
          <p:cNvSpPr/>
          <p:nvPr/>
        </p:nvSpPr>
        <p:spPr>
          <a:xfrm>
            <a:off x="8001000" y="1371600"/>
            <a:ext cx="3657600" cy="3246120"/>
          </a:xfrm>
          <a:prstGeom prst="rect">
            <a:avLst/>
          </a:prstGeom>
          <a:solidFill>
            <a:srgbClr val="1E2560"/>
          </a:solidFill>
          <a:ln/>
          <a:effectLst>
            <a:outerShdw blurRad="127000" dist="38100" dir="81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2" name="Shape 37"/>
          <p:cNvSpPr/>
          <p:nvPr/>
        </p:nvSpPr>
        <p:spPr>
          <a:xfrm>
            <a:off x="8001000" y="1371600"/>
            <a:ext cx="54864" cy="3246120"/>
          </a:xfrm>
          <a:prstGeom prst="rect">
            <a:avLst/>
          </a:prstGeom>
          <a:solidFill>
            <a:srgbClr val="2ECC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3" name="Shape 38"/>
          <p:cNvSpPr/>
          <p:nvPr/>
        </p:nvSpPr>
        <p:spPr>
          <a:xfrm>
            <a:off x="8183880" y="1508760"/>
            <a:ext cx="502920" cy="502920"/>
          </a:xfrm>
          <a:prstGeom prst="ellipse">
            <a:avLst/>
          </a:prstGeom>
          <a:solidFill>
            <a:srgbClr val="2ECC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4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9600" y="1536192"/>
            <a:ext cx="411480" cy="411480"/>
          </a:xfrm>
          <a:prstGeom prst="rect">
            <a:avLst/>
          </a:prstGeom>
        </p:spPr>
      </p:pic>
      <p:sp>
        <p:nvSpPr>
          <p:cNvPr id="45" name="Text 39"/>
          <p:cNvSpPr/>
          <p:nvPr/>
        </p:nvSpPr>
        <p:spPr>
          <a:xfrm>
            <a:off x="8778240" y="1554480"/>
            <a:ext cx="2743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BRAND EXTENSION &amp; CURRENT TRENDS</a:t>
            </a:r>
            <a:endParaRPr lang="en-US" sz="1300" dirty="0"/>
          </a:p>
        </p:txBody>
      </p:sp>
      <p:sp>
        <p:nvSpPr>
          <p:cNvPr id="46" name="Shape 40"/>
          <p:cNvSpPr/>
          <p:nvPr/>
        </p:nvSpPr>
        <p:spPr>
          <a:xfrm>
            <a:off x="8110728" y="2121408"/>
            <a:ext cx="3429000" cy="0"/>
          </a:xfrm>
          <a:prstGeom prst="line">
            <a:avLst/>
          </a:prstGeom>
          <a:noFill/>
          <a:ln w="15240">
            <a:solidFill>
              <a:srgbClr val="2ECC71">
                <a:alpha val="60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7" name="Text 41"/>
          <p:cNvSpPr/>
          <p:nvPr/>
        </p:nvSpPr>
        <p:spPr>
          <a:xfrm>
            <a:off x="8138160" y="2240280"/>
            <a:ext cx="3429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2ECC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Now?</a:t>
            </a:r>
            <a:endParaRPr lang="en-US" sz="1000" dirty="0"/>
          </a:p>
        </p:txBody>
      </p:sp>
      <p:sp>
        <p:nvSpPr>
          <p:cNvPr id="48" name="Text 42"/>
          <p:cNvSpPr/>
          <p:nvPr/>
        </p:nvSpPr>
        <p:spPr>
          <a:xfrm>
            <a:off x="8138160" y="2542032"/>
            <a:ext cx="3429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in Healthcare Adoption</a:t>
            </a:r>
            <a:endParaRPr lang="en-US" sz="900" dirty="0"/>
          </a:p>
        </p:txBody>
      </p:sp>
      <p:sp>
        <p:nvSpPr>
          <p:cNvPr id="49" name="Shape 43"/>
          <p:cNvSpPr/>
          <p:nvPr/>
        </p:nvSpPr>
        <p:spPr>
          <a:xfrm>
            <a:off x="8138160" y="2752344"/>
            <a:ext cx="3337560" cy="164592"/>
          </a:xfrm>
          <a:prstGeom prst="rect">
            <a:avLst/>
          </a:prstGeom>
          <a:solidFill>
            <a:srgbClr val="0D103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0" name="Shape 44"/>
          <p:cNvSpPr/>
          <p:nvPr/>
        </p:nvSpPr>
        <p:spPr>
          <a:xfrm>
            <a:off x="8138160" y="2752344"/>
            <a:ext cx="2736799" cy="164592"/>
          </a:xfrm>
          <a:prstGeom prst="rect">
            <a:avLst/>
          </a:prstGeom>
          <a:solidFill>
            <a:srgbClr val="00B4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1" name="Text 45"/>
          <p:cNvSpPr/>
          <p:nvPr/>
        </p:nvSpPr>
        <p:spPr>
          <a:xfrm>
            <a:off x="10920679" y="2743200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b="1" dirty="0">
                <a:solidFill>
                  <a:srgbClr val="00B4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82%</a:t>
            </a:r>
            <a:endParaRPr lang="en-US" sz="800" dirty="0"/>
          </a:p>
        </p:txBody>
      </p:sp>
      <p:sp>
        <p:nvSpPr>
          <p:cNvPr id="52" name="Text 46"/>
          <p:cNvSpPr/>
          <p:nvPr/>
        </p:nvSpPr>
        <p:spPr>
          <a:xfrm>
            <a:off x="8138160" y="3072384"/>
            <a:ext cx="3429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Wearable Device Growth</a:t>
            </a:r>
            <a:endParaRPr lang="en-US" sz="900" dirty="0"/>
          </a:p>
        </p:txBody>
      </p:sp>
      <p:sp>
        <p:nvSpPr>
          <p:cNvPr id="53" name="Shape 47"/>
          <p:cNvSpPr/>
          <p:nvPr/>
        </p:nvSpPr>
        <p:spPr>
          <a:xfrm>
            <a:off x="8138160" y="3282696"/>
            <a:ext cx="3337560" cy="164592"/>
          </a:xfrm>
          <a:prstGeom prst="rect">
            <a:avLst/>
          </a:prstGeom>
          <a:solidFill>
            <a:srgbClr val="0D103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4" name="Shape 48"/>
          <p:cNvSpPr/>
          <p:nvPr/>
        </p:nvSpPr>
        <p:spPr>
          <a:xfrm>
            <a:off x="8138160" y="3282696"/>
            <a:ext cx="2469794" cy="164592"/>
          </a:xfrm>
          <a:prstGeom prst="rect">
            <a:avLst/>
          </a:prstGeom>
          <a:solidFill>
            <a:srgbClr val="8B62C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5" name="Text 49"/>
          <p:cNvSpPr/>
          <p:nvPr/>
        </p:nvSpPr>
        <p:spPr>
          <a:xfrm>
            <a:off x="10653674" y="3273552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b="1" dirty="0">
                <a:solidFill>
                  <a:srgbClr val="8B6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74%</a:t>
            </a:r>
            <a:endParaRPr lang="en-US" sz="800" dirty="0"/>
          </a:p>
        </p:txBody>
      </p:sp>
      <p:sp>
        <p:nvSpPr>
          <p:cNvPr id="56" name="Text 50"/>
          <p:cNvSpPr/>
          <p:nvPr/>
        </p:nvSpPr>
        <p:spPr>
          <a:xfrm>
            <a:off x="8138160" y="3602736"/>
            <a:ext cx="3429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Telehealth Usage Post-COVID</a:t>
            </a:r>
            <a:endParaRPr lang="en-US" sz="900" dirty="0"/>
          </a:p>
        </p:txBody>
      </p:sp>
      <p:sp>
        <p:nvSpPr>
          <p:cNvPr id="57" name="Shape 51"/>
          <p:cNvSpPr/>
          <p:nvPr/>
        </p:nvSpPr>
        <p:spPr>
          <a:xfrm>
            <a:off x="8138160" y="3813048"/>
            <a:ext cx="3337560" cy="164592"/>
          </a:xfrm>
          <a:prstGeom prst="rect">
            <a:avLst/>
          </a:prstGeom>
          <a:solidFill>
            <a:srgbClr val="0D103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8" name="Shape 52"/>
          <p:cNvSpPr/>
          <p:nvPr/>
        </p:nvSpPr>
        <p:spPr>
          <a:xfrm>
            <a:off x="8138160" y="3813048"/>
            <a:ext cx="2269541" cy="164592"/>
          </a:xfrm>
          <a:prstGeom prst="rect">
            <a:avLst/>
          </a:prstGeom>
          <a:solidFill>
            <a:srgbClr val="2ECC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9" name="Text 53"/>
          <p:cNvSpPr/>
          <p:nvPr/>
        </p:nvSpPr>
        <p:spPr>
          <a:xfrm>
            <a:off x="10453421" y="3803904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b="1" dirty="0">
                <a:solidFill>
                  <a:srgbClr val="2ECC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68%</a:t>
            </a:r>
            <a:endParaRPr lang="en-US" sz="800" dirty="0"/>
          </a:p>
        </p:txBody>
      </p:sp>
      <p:sp>
        <p:nvSpPr>
          <p:cNvPr id="60" name="Text 54"/>
          <p:cNvSpPr/>
          <p:nvPr/>
        </p:nvSpPr>
        <p:spPr>
          <a:xfrm>
            <a:off x="8138160" y="4133088"/>
            <a:ext cx="3429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Consumer Health Spending</a:t>
            </a:r>
            <a:endParaRPr lang="en-US" sz="900" dirty="0"/>
          </a:p>
        </p:txBody>
      </p:sp>
      <p:sp>
        <p:nvSpPr>
          <p:cNvPr id="61" name="Shape 55"/>
          <p:cNvSpPr/>
          <p:nvPr/>
        </p:nvSpPr>
        <p:spPr>
          <a:xfrm>
            <a:off x="8138160" y="4343400"/>
            <a:ext cx="3337560" cy="164592"/>
          </a:xfrm>
          <a:prstGeom prst="rect">
            <a:avLst/>
          </a:prstGeom>
          <a:solidFill>
            <a:srgbClr val="0D103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2" name="Shape 56"/>
          <p:cNvSpPr/>
          <p:nvPr/>
        </p:nvSpPr>
        <p:spPr>
          <a:xfrm>
            <a:off x="8138160" y="4343400"/>
            <a:ext cx="2002536" cy="164592"/>
          </a:xfrm>
          <a:prstGeom prst="rect">
            <a:avLst/>
          </a:prstGeom>
          <a:solidFill>
            <a:srgbClr val="E67E2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3" name="Text 57"/>
          <p:cNvSpPr/>
          <p:nvPr/>
        </p:nvSpPr>
        <p:spPr>
          <a:xfrm>
            <a:off x="10186416" y="4334256"/>
            <a:ext cx="3657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b="1" dirty="0">
                <a:solidFill>
                  <a:srgbClr val="E67E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60%</a:t>
            </a:r>
            <a:endParaRPr lang="en-US" sz="800" dirty="0"/>
          </a:p>
        </p:txBody>
      </p:sp>
      <p:sp>
        <p:nvSpPr>
          <p:cNvPr id="64" name="Text 58"/>
          <p:cNvSpPr/>
          <p:nvPr/>
        </p:nvSpPr>
        <p:spPr>
          <a:xfrm>
            <a:off x="8138160" y="4297680"/>
            <a:ext cx="33832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i="1" dirty="0">
                <a:solidFill>
                  <a:srgbClr val="6E7A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Grand View Research (2024); Statista (2025)</a:t>
            </a:r>
            <a:endParaRPr lang="en-US" sz="800" dirty="0"/>
          </a:p>
        </p:txBody>
      </p:sp>
      <p:sp>
        <p:nvSpPr>
          <p:cNvPr id="65" name="Shape 59"/>
          <p:cNvSpPr/>
          <p:nvPr/>
        </p:nvSpPr>
        <p:spPr>
          <a:xfrm>
            <a:off x="228600" y="4800600"/>
            <a:ext cx="3657600" cy="3246120"/>
          </a:xfrm>
          <a:prstGeom prst="rect">
            <a:avLst/>
          </a:prstGeom>
          <a:solidFill>
            <a:srgbClr val="1E2560"/>
          </a:solidFill>
          <a:ln/>
          <a:effectLst>
            <a:outerShdw blurRad="127000" dist="38100" dir="81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6" name="Shape 60"/>
          <p:cNvSpPr/>
          <p:nvPr/>
        </p:nvSpPr>
        <p:spPr>
          <a:xfrm>
            <a:off x="228600" y="4800600"/>
            <a:ext cx="54864" cy="3246120"/>
          </a:xfrm>
          <a:prstGeom prst="rect">
            <a:avLst/>
          </a:prstGeom>
          <a:solidFill>
            <a:srgbClr val="2ECC7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7" name="Shape 61"/>
          <p:cNvSpPr/>
          <p:nvPr/>
        </p:nvSpPr>
        <p:spPr>
          <a:xfrm>
            <a:off x="411480" y="4937760"/>
            <a:ext cx="502920" cy="502920"/>
          </a:xfrm>
          <a:prstGeom prst="ellipse">
            <a:avLst/>
          </a:prstGeom>
          <a:solidFill>
            <a:srgbClr val="2ECC7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8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" y="4965192"/>
            <a:ext cx="411480" cy="411480"/>
          </a:xfrm>
          <a:prstGeom prst="rect">
            <a:avLst/>
          </a:prstGeom>
        </p:spPr>
      </p:pic>
      <p:sp>
        <p:nvSpPr>
          <p:cNvPr id="69" name="Text 62"/>
          <p:cNvSpPr/>
          <p:nvPr/>
        </p:nvSpPr>
        <p:spPr>
          <a:xfrm>
            <a:off x="1005840" y="4983480"/>
            <a:ext cx="2743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BRAND EXTENSION &amp; SUSTAINABILITY</a:t>
            </a:r>
            <a:endParaRPr lang="en-US" sz="1300" dirty="0"/>
          </a:p>
        </p:txBody>
      </p:sp>
      <p:sp>
        <p:nvSpPr>
          <p:cNvPr id="70" name="Shape 63"/>
          <p:cNvSpPr/>
          <p:nvPr/>
        </p:nvSpPr>
        <p:spPr>
          <a:xfrm>
            <a:off x="338328" y="5550408"/>
            <a:ext cx="3429000" cy="0"/>
          </a:xfrm>
          <a:prstGeom prst="line">
            <a:avLst/>
          </a:prstGeom>
          <a:noFill/>
          <a:ln w="15240">
            <a:solidFill>
              <a:srgbClr val="2ECC71">
                <a:alpha val="60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1" name="Text 64"/>
          <p:cNvSpPr/>
          <p:nvPr/>
        </p:nvSpPr>
        <p:spPr>
          <a:xfrm>
            <a:off x="365760" y="5669280"/>
            <a:ext cx="3429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2ECC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Apple's Environmental Commitment</a:t>
            </a:r>
            <a:endParaRPr lang="en-US" sz="1000" dirty="0"/>
          </a:p>
        </p:txBody>
      </p:sp>
      <p:sp>
        <p:nvSpPr>
          <p:cNvPr id="72" name="Text 65"/>
          <p:cNvSpPr/>
          <p:nvPr/>
        </p:nvSpPr>
        <p:spPr>
          <a:xfrm>
            <a:off x="365760" y="5989320"/>
            <a:ext cx="3429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HealthKit Pro directly aligns with Apple's 2030 carbon-neutral goal and UN SDGs.</a:t>
            </a:r>
            <a:endParaRPr lang="en-US" sz="1000" dirty="0"/>
          </a:p>
        </p:txBody>
      </p:sp>
      <p:sp>
        <p:nvSpPr>
          <p:cNvPr id="73" name="Shape 66"/>
          <p:cNvSpPr/>
          <p:nvPr/>
        </p:nvSpPr>
        <p:spPr>
          <a:xfrm>
            <a:off x="365760" y="6537960"/>
            <a:ext cx="1078992" cy="960120"/>
          </a:xfrm>
          <a:prstGeom prst="rect">
            <a:avLst/>
          </a:prstGeom>
          <a:solidFill>
            <a:srgbClr val="27AE6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4" name="Text 67"/>
          <p:cNvSpPr/>
          <p:nvPr/>
        </p:nvSpPr>
        <p:spPr>
          <a:xfrm>
            <a:off x="365760" y="6611112"/>
            <a:ext cx="107899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SDG 3</a:t>
            </a:r>
            <a:endParaRPr lang="en-US" sz="1400" dirty="0"/>
          </a:p>
        </p:txBody>
      </p:sp>
      <p:sp>
        <p:nvSpPr>
          <p:cNvPr id="75" name="Text 68"/>
          <p:cNvSpPr/>
          <p:nvPr/>
        </p:nvSpPr>
        <p:spPr>
          <a:xfrm>
            <a:off x="411480" y="6949440"/>
            <a:ext cx="98755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Good Health &amp; Wellbeing</a:t>
            </a:r>
            <a:endParaRPr lang="en-US" sz="800" dirty="0"/>
          </a:p>
        </p:txBody>
      </p:sp>
      <p:sp>
        <p:nvSpPr>
          <p:cNvPr id="76" name="Shape 69"/>
          <p:cNvSpPr/>
          <p:nvPr/>
        </p:nvSpPr>
        <p:spPr>
          <a:xfrm>
            <a:off x="1536192" y="6537960"/>
            <a:ext cx="1078992" cy="960120"/>
          </a:xfrm>
          <a:prstGeom prst="rect">
            <a:avLst/>
          </a:prstGeom>
          <a:solidFill>
            <a:srgbClr val="2980B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7" name="Text 70"/>
          <p:cNvSpPr/>
          <p:nvPr/>
        </p:nvSpPr>
        <p:spPr>
          <a:xfrm>
            <a:off x="1536192" y="6611112"/>
            <a:ext cx="107899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SDG 9</a:t>
            </a:r>
            <a:endParaRPr lang="en-US" sz="1400" dirty="0"/>
          </a:p>
        </p:txBody>
      </p:sp>
      <p:sp>
        <p:nvSpPr>
          <p:cNvPr id="78" name="Text 71"/>
          <p:cNvSpPr/>
          <p:nvPr/>
        </p:nvSpPr>
        <p:spPr>
          <a:xfrm>
            <a:off x="1581912" y="6949440"/>
            <a:ext cx="98755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Industry Innovation</a:t>
            </a:r>
            <a:endParaRPr lang="en-US" sz="800" dirty="0"/>
          </a:p>
        </p:txBody>
      </p:sp>
      <p:sp>
        <p:nvSpPr>
          <p:cNvPr id="79" name="Shape 72"/>
          <p:cNvSpPr/>
          <p:nvPr/>
        </p:nvSpPr>
        <p:spPr>
          <a:xfrm>
            <a:off x="2706624" y="6537960"/>
            <a:ext cx="1078992" cy="960120"/>
          </a:xfrm>
          <a:prstGeom prst="rect">
            <a:avLst/>
          </a:prstGeom>
          <a:solidFill>
            <a:srgbClr val="16A08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0" name="Text 73"/>
          <p:cNvSpPr/>
          <p:nvPr/>
        </p:nvSpPr>
        <p:spPr>
          <a:xfrm>
            <a:off x="2706624" y="6611112"/>
            <a:ext cx="107899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SDG 13</a:t>
            </a:r>
            <a:endParaRPr lang="en-US" sz="1400" dirty="0"/>
          </a:p>
        </p:txBody>
      </p:sp>
      <p:sp>
        <p:nvSpPr>
          <p:cNvPr id="81" name="Text 74"/>
          <p:cNvSpPr/>
          <p:nvPr/>
        </p:nvSpPr>
        <p:spPr>
          <a:xfrm>
            <a:off x="2752344" y="6949440"/>
            <a:ext cx="98755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Climate Action</a:t>
            </a:r>
            <a:endParaRPr lang="en-US" sz="800" dirty="0"/>
          </a:p>
        </p:txBody>
      </p:sp>
      <p:sp>
        <p:nvSpPr>
          <p:cNvPr id="82" name="Text 75"/>
          <p:cNvSpPr/>
          <p:nvPr/>
        </p:nvSpPr>
        <p:spPr>
          <a:xfrm>
            <a:off x="365760" y="7635240"/>
            <a:ext cx="33832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90E0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health reduces hospital visits → lower carbon footprint</a:t>
            </a:r>
            <a:endParaRPr lang="en-US" sz="900" dirty="0"/>
          </a:p>
          <a:p>
            <a:pPr marL="0" indent="0">
              <a:buNone/>
            </a:pPr>
            <a:r>
              <a:rPr lang="en-US" sz="900" dirty="0">
                <a:solidFill>
                  <a:srgbClr val="90E0E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Recycled materials in device production by 2030</a:t>
            </a:r>
            <a:endParaRPr lang="en-US" sz="900" dirty="0"/>
          </a:p>
        </p:txBody>
      </p:sp>
      <p:sp>
        <p:nvSpPr>
          <p:cNvPr id="83" name="Shape 76"/>
          <p:cNvSpPr/>
          <p:nvPr/>
        </p:nvSpPr>
        <p:spPr>
          <a:xfrm>
            <a:off x="4114800" y="4800600"/>
            <a:ext cx="3657600" cy="3246120"/>
          </a:xfrm>
          <a:prstGeom prst="rect">
            <a:avLst/>
          </a:prstGeom>
          <a:solidFill>
            <a:srgbClr val="1E2560"/>
          </a:solidFill>
          <a:ln/>
          <a:effectLst>
            <a:outerShdw blurRad="127000" dist="38100" dir="81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4" name="Shape 77"/>
          <p:cNvSpPr/>
          <p:nvPr/>
        </p:nvSpPr>
        <p:spPr>
          <a:xfrm>
            <a:off x="4114800" y="4800600"/>
            <a:ext cx="54864" cy="3246120"/>
          </a:xfrm>
          <a:prstGeom prst="rect">
            <a:avLst/>
          </a:prstGeom>
          <a:solidFill>
            <a:srgbClr val="00B4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5" name="Shape 78"/>
          <p:cNvSpPr/>
          <p:nvPr/>
        </p:nvSpPr>
        <p:spPr>
          <a:xfrm>
            <a:off x="4297680" y="4937760"/>
            <a:ext cx="502920" cy="502920"/>
          </a:xfrm>
          <a:prstGeom prst="ellipse">
            <a:avLst/>
          </a:prstGeom>
          <a:solidFill>
            <a:srgbClr val="00B4D8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8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43400" y="4965192"/>
            <a:ext cx="411480" cy="411480"/>
          </a:xfrm>
          <a:prstGeom prst="rect">
            <a:avLst/>
          </a:prstGeom>
        </p:spPr>
      </p:pic>
      <p:sp>
        <p:nvSpPr>
          <p:cNvPr id="87" name="Text 79"/>
          <p:cNvSpPr/>
          <p:nvPr/>
        </p:nvSpPr>
        <p:spPr>
          <a:xfrm>
            <a:off x="4892040" y="4983480"/>
            <a:ext cx="2743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1300" dirty="0"/>
          </a:p>
        </p:txBody>
      </p:sp>
      <p:sp>
        <p:nvSpPr>
          <p:cNvPr id="88" name="Shape 80"/>
          <p:cNvSpPr/>
          <p:nvPr/>
        </p:nvSpPr>
        <p:spPr>
          <a:xfrm>
            <a:off x="4224528" y="5550408"/>
            <a:ext cx="3429000" cy="0"/>
          </a:xfrm>
          <a:prstGeom prst="line">
            <a:avLst/>
          </a:prstGeom>
          <a:noFill/>
          <a:ln w="15240">
            <a:solidFill>
              <a:srgbClr val="00B4D8">
                <a:alpha val="60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9" name="Text 81"/>
          <p:cNvSpPr/>
          <p:nvPr/>
        </p:nvSpPr>
        <p:spPr>
          <a:xfrm>
            <a:off x="4251960" y="5669280"/>
            <a:ext cx="3429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00B4D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Takeaways</a:t>
            </a:r>
            <a:endParaRPr lang="en-US" sz="1000" dirty="0"/>
          </a:p>
        </p:txBody>
      </p:sp>
      <p:sp>
        <p:nvSpPr>
          <p:cNvPr id="90" name="Shape 82"/>
          <p:cNvSpPr/>
          <p:nvPr/>
        </p:nvSpPr>
        <p:spPr>
          <a:xfrm>
            <a:off x="4251960" y="6044184"/>
            <a:ext cx="128016" cy="128016"/>
          </a:xfrm>
          <a:prstGeom prst="ellipse">
            <a:avLst/>
          </a:prstGeom>
          <a:solidFill>
            <a:srgbClr val="00B4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1" name="Text 83"/>
          <p:cNvSpPr/>
          <p:nvPr/>
        </p:nvSpPr>
        <p:spPr>
          <a:xfrm>
            <a:off x="4453128" y="5971032"/>
            <a:ext cx="318211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Apple HealthKit Pro is a strategic brand extension into the $659B digital health market</a:t>
            </a:r>
            <a:endParaRPr lang="en-US" sz="950" dirty="0"/>
          </a:p>
        </p:txBody>
      </p:sp>
      <p:sp>
        <p:nvSpPr>
          <p:cNvPr id="92" name="Shape 84"/>
          <p:cNvSpPr/>
          <p:nvPr/>
        </p:nvSpPr>
        <p:spPr>
          <a:xfrm>
            <a:off x="4251960" y="6483096"/>
            <a:ext cx="128016" cy="128016"/>
          </a:xfrm>
          <a:prstGeom prst="ellipse">
            <a:avLst/>
          </a:prstGeom>
          <a:solidFill>
            <a:srgbClr val="00B4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3" name="Text 85"/>
          <p:cNvSpPr/>
          <p:nvPr/>
        </p:nvSpPr>
        <p:spPr>
          <a:xfrm>
            <a:off x="4453128" y="6409944"/>
            <a:ext cx="318211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Leverages Apple's trusted brand, ecosystem &amp; 1B+ active devices</a:t>
            </a:r>
            <a:endParaRPr lang="en-US" sz="950" dirty="0"/>
          </a:p>
        </p:txBody>
      </p:sp>
      <p:sp>
        <p:nvSpPr>
          <p:cNvPr id="94" name="Shape 86"/>
          <p:cNvSpPr/>
          <p:nvPr/>
        </p:nvSpPr>
        <p:spPr>
          <a:xfrm>
            <a:off x="4251960" y="6922008"/>
            <a:ext cx="128016" cy="128016"/>
          </a:xfrm>
          <a:prstGeom prst="ellipse">
            <a:avLst/>
          </a:prstGeom>
          <a:solidFill>
            <a:srgbClr val="00B4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5" name="Text 87"/>
          <p:cNvSpPr/>
          <p:nvPr/>
        </p:nvSpPr>
        <p:spPr>
          <a:xfrm>
            <a:off x="4453128" y="6848856"/>
            <a:ext cx="318211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Capitalises on AI health tech &amp; post-pandemic telehealth trends</a:t>
            </a:r>
            <a:endParaRPr lang="en-US" sz="950" dirty="0"/>
          </a:p>
        </p:txBody>
      </p:sp>
      <p:sp>
        <p:nvSpPr>
          <p:cNvPr id="96" name="Shape 88"/>
          <p:cNvSpPr/>
          <p:nvPr/>
        </p:nvSpPr>
        <p:spPr>
          <a:xfrm>
            <a:off x="4251960" y="7360920"/>
            <a:ext cx="128016" cy="128016"/>
          </a:xfrm>
          <a:prstGeom prst="ellipse">
            <a:avLst/>
          </a:prstGeom>
          <a:solidFill>
            <a:srgbClr val="00B4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7" name="Text 89"/>
          <p:cNvSpPr/>
          <p:nvPr/>
        </p:nvSpPr>
        <p:spPr>
          <a:xfrm>
            <a:off x="4453128" y="7287768"/>
            <a:ext cx="318211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Fully aligned with ESG goals and Apple's 2030 sustainability pledge</a:t>
            </a:r>
            <a:endParaRPr lang="en-US" sz="950" dirty="0"/>
          </a:p>
        </p:txBody>
      </p:sp>
      <p:sp>
        <p:nvSpPr>
          <p:cNvPr id="98" name="Shape 90"/>
          <p:cNvSpPr/>
          <p:nvPr/>
        </p:nvSpPr>
        <p:spPr>
          <a:xfrm>
            <a:off x="4251960" y="7799832"/>
            <a:ext cx="128016" cy="128016"/>
          </a:xfrm>
          <a:prstGeom prst="ellipse">
            <a:avLst/>
          </a:prstGeom>
          <a:solidFill>
            <a:srgbClr val="00B4D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9" name="Text 91"/>
          <p:cNvSpPr/>
          <p:nvPr/>
        </p:nvSpPr>
        <p:spPr>
          <a:xfrm>
            <a:off x="4453128" y="7726680"/>
            <a:ext cx="3182112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Strong investor appeal &amp; high customer lifetime value potential</a:t>
            </a:r>
            <a:endParaRPr lang="en-US" sz="950" dirty="0"/>
          </a:p>
        </p:txBody>
      </p:sp>
      <p:sp>
        <p:nvSpPr>
          <p:cNvPr id="100" name="Shape 92"/>
          <p:cNvSpPr/>
          <p:nvPr/>
        </p:nvSpPr>
        <p:spPr>
          <a:xfrm>
            <a:off x="8001000" y="4800600"/>
            <a:ext cx="3657600" cy="3246120"/>
          </a:xfrm>
          <a:prstGeom prst="rect">
            <a:avLst/>
          </a:prstGeom>
          <a:solidFill>
            <a:srgbClr val="1E2560"/>
          </a:solidFill>
          <a:ln/>
          <a:effectLst>
            <a:outerShdw blurRad="127000" dist="38100" dir="8100000" algn="bl" rotWithShape="0">
              <a:srgbClr val="000000">
                <a:alpha val="3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1" name="Shape 93"/>
          <p:cNvSpPr/>
          <p:nvPr/>
        </p:nvSpPr>
        <p:spPr>
          <a:xfrm>
            <a:off x="8001000" y="4800600"/>
            <a:ext cx="54864" cy="3246120"/>
          </a:xfrm>
          <a:prstGeom prst="rect">
            <a:avLst/>
          </a:prstGeom>
          <a:solidFill>
            <a:srgbClr val="8B62C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2" name="Shape 94"/>
          <p:cNvSpPr/>
          <p:nvPr/>
        </p:nvSpPr>
        <p:spPr>
          <a:xfrm>
            <a:off x="8183880" y="4937760"/>
            <a:ext cx="502920" cy="502920"/>
          </a:xfrm>
          <a:prstGeom prst="ellipse">
            <a:avLst/>
          </a:prstGeom>
          <a:solidFill>
            <a:srgbClr val="8B62C9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3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29600" y="4965192"/>
            <a:ext cx="411480" cy="411480"/>
          </a:xfrm>
          <a:prstGeom prst="rect">
            <a:avLst/>
          </a:prstGeom>
        </p:spPr>
      </p:pic>
      <p:sp>
        <p:nvSpPr>
          <p:cNvPr id="104" name="Text 95"/>
          <p:cNvSpPr/>
          <p:nvPr/>
        </p:nvSpPr>
        <p:spPr>
          <a:xfrm>
            <a:off x="8778240" y="4983480"/>
            <a:ext cx="2743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REFERENCES</a:t>
            </a:r>
            <a:endParaRPr lang="en-US" sz="1300" dirty="0"/>
          </a:p>
        </p:txBody>
      </p:sp>
      <p:sp>
        <p:nvSpPr>
          <p:cNvPr id="105" name="Shape 96"/>
          <p:cNvSpPr/>
          <p:nvPr/>
        </p:nvSpPr>
        <p:spPr>
          <a:xfrm>
            <a:off x="8110728" y="5550408"/>
            <a:ext cx="3429000" cy="0"/>
          </a:xfrm>
          <a:prstGeom prst="line">
            <a:avLst/>
          </a:prstGeom>
          <a:noFill/>
          <a:ln w="15240">
            <a:solidFill>
              <a:srgbClr val="8B62C9">
                <a:alpha val="60000"/>
              </a:srgbClr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6" name="Text 97"/>
          <p:cNvSpPr/>
          <p:nvPr/>
        </p:nvSpPr>
        <p:spPr>
          <a:xfrm>
            <a:off x="8138160" y="5669280"/>
            <a:ext cx="2743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8B6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[1]</a:t>
            </a:r>
            <a:endParaRPr lang="en-US" sz="900" dirty="0"/>
          </a:p>
        </p:txBody>
      </p:sp>
      <p:sp>
        <p:nvSpPr>
          <p:cNvPr id="107" name="Text 98"/>
          <p:cNvSpPr/>
          <p:nvPr/>
        </p:nvSpPr>
        <p:spPr>
          <a:xfrm>
            <a:off x="8412480" y="5669280"/>
            <a:ext cx="31089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Kotler, P., Armstrong, G. and Opresnik, M.O. (2024) Principles of Marketing. 18th edn. Pearson.</a:t>
            </a:r>
            <a:endParaRPr lang="en-US" sz="850" dirty="0"/>
          </a:p>
        </p:txBody>
      </p:sp>
      <p:sp>
        <p:nvSpPr>
          <p:cNvPr id="108" name="Text 99"/>
          <p:cNvSpPr/>
          <p:nvPr/>
        </p:nvSpPr>
        <p:spPr>
          <a:xfrm>
            <a:off x="8138160" y="6172200"/>
            <a:ext cx="2743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8B6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[2]</a:t>
            </a:r>
            <a:endParaRPr lang="en-US" sz="900" dirty="0"/>
          </a:p>
        </p:txBody>
      </p:sp>
      <p:sp>
        <p:nvSpPr>
          <p:cNvPr id="109" name="Text 100"/>
          <p:cNvSpPr/>
          <p:nvPr/>
        </p:nvSpPr>
        <p:spPr>
          <a:xfrm>
            <a:off x="8412480" y="6172200"/>
            <a:ext cx="31089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Grand View Research (2024) Digital Health Market Report. Available at: grandviewresearch.com</a:t>
            </a:r>
            <a:endParaRPr lang="en-US" sz="850" dirty="0"/>
          </a:p>
        </p:txBody>
      </p:sp>
      <p:sp>
        <p:nvSpPr>
          <p:cNvPr id="110" name="Text 101"/>
          <p:cNvSpPr/>
          <p:nvPr/>
        </p:nvSpPr>
        <p:spPr>
          <a:xfrm>
            <a:off x="8138160" y="6675120"/>
            <a:ext cx="2743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8B6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[3]</a:t>
            </a:r>
            <a:endParaRPr lang="en-US" sz="900" dirty="0"/>
          </a:p>
        </p:txBody>
      </p:sp>
      <p:sp>
        <p:nvSpPr>
          <p:cNvPr id="111" name="Text 102"/>
          <p:cNvSpPr/>
          <p:nvPr/>
        </p:nvSpPr>
        <p:spPr>
          <a:xfrm>
            <a:off x="8412480" y="6675120"/>
            <a:ext cx="31089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Apple Inc. (2024) Environmental Progress Report. Cupertino: Apple.</a:t>
            </a:r>
            <a:endParaRPr lang="en-US" sz="850" dirty="0"/>
          </a:p>
        </p:txBody>
      </p:sp>
      <p:sp>
        <p:nvSpPr>
          <p:cNvPr id="112" name="Text 103"/>
          <p:cNvSpPr/>
          <p:nvPr/>
        </p:nvSpPr>
        <p:spPr>
          <a:xfrm>
            <a:off x="8138160" y="7178040"/>
            <a:ext cx="2743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8B6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[4]</a:t>
            </a:r>
            <a:endParaRPr lang="en-US" sz="900" dirty="0"/>
          </a:p>
        </p:txBody>
      </p:sp>
      <p:sp>
        <p:nvSpPr>
          <p:cNvPr id="113" name="Text 104"/>
          <p:cNvSpPr/>
          <p:nvPr/>
        </p:nvSpPr>
        <p:spPr>
          <a:xfrm>
            <a:off x="8412480" y="7178040"/>
            <a:ext cx="31089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Statista (2025) Wearable Technology Market Worldwide. statista.com</a:t>
            </a:r>
            <a:endParaRPr lang="en-US" sz="850" dirty="0"/>
          </a:p>
        </p:txBody>
      </p:sp>
      <p:sp>
        <p:nvSpPr>
          <p:cNvPr id="114" name="Text 105"/>
          <p:cNvSpPr/>
          <p:nvPr/>
        </p:nvSpPr>
        <p:spPr>
          <a:xfrm>
            <a:off x="8138160" y="7680960"/>
            <a:ext cx="2743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8B62C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[5]</a:t>
            </a:r>
            <a:endParaRPr lang="en-US" sz="900" dirty="0"/>
          </a:p>
        </p:txBody>
      </p:sp>
      <p:sp>
        <p:nvSpPr>
          <p:cNvPr id="115" name="Text 106"/>
          <p:cNvSpPr/>
          <p:nvPr/>
        </p:nvSpPr>
        <p:spPr>
          <a:xfrm>
            <a:off x="8412480" y="7680960"/>
            <a:ext cx="31089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F0F4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WHO (2023) Digital Health Strategy 2020–2025. Geneva: World Health Organization.</a:t>
            </a:r>
            <a:endParaRPr lang="en-US" sz="850" dirty="0"/>
          </a:p>
        </p:txBody>
      </p:sp>
      <p:sp>
        <p:nvSpPr>
          <p:cNvPr id="116" name="Shape 107"/>
          <p:cNvSpPr/>
          <p:nvPr/>
        </p:nvSpPr>
        <p:spPr>
          <a:xfrm>
            <a:off x="0" y="8394192"/>
            <a:ext cx="12161520" cy="292608"/>
          </a:xfrm>
          <a:prstGeom prst="rect">
            <a:avLst/>
          </a:prstGeom>
          <a:solidFill>
            <a:srgbClr val="1A1F4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7" name="Text 108"/>
          <p:cNvSpPr/>
          <p:nvPr/>
        </p:nvSpPr>
        <p:spPr>
          <a:xfrm>
            <a:off x="274320" y="8421624"/>
            <a:ext cx="1161288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E7A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MBA Marketing Management  |  Assessment Component 2: Marketing Strategies Portfolio  |  University of Wales Trinity Saint David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426</Words>
  <Application>Microsoft Office PowerPoint</Application>
  <PresentationFormat>Custom</PresentationFormat>
  <Paragraphs>72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Arial</vt:lpstr>
      <vt:lpstr>Calibri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2026-04-04T15:31:26Z</dcterms:created>
  <dcterms:modified xsi:type="dcterms:W3CDTF">2026-04-04T23:45:50Z</dcterms:modified>
</cp:coreProperties>
</file>