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82870B-2DBE-4CF6-AF3B-84CFC5720390}" type="datetimeFigureOut">
              <a:rPr lang="en-GB" smtClean="0"/>
              <a:pPr/>
              <a:t>31/01/2012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BC8012-DAC6-4F66-8E0B-AA9FD8AAD54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82870B-2DBE-4CF6-AF3B-84CFC5720390}" type="datetimeFigureOut">
              <a:rPr lang="en-GB" smtClean="0"/>
              <a:pPr/>
              <a:t>31/01/2012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BC8012-DAC6-4F66-8E0B-AA9FD8AAD54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Advanced, Further and Higher Advanced, Greek Prose</a:t>
            </a:r>
            <a:endParaRPr lang="en-GB" dirty="0"/>
          </a:p>
        </p:txBody>
      </p:sp>
      <p:sp>
        <p:nvSpPr>
          <p:cNvPr id="3" name="Subtitle 2"/>
          <p:cNvSpPr>
            <a:spLocks noGrp="1"/>
          </p:cNvSpPr>
          <p:nvPr>
            <p:ph type="subTitle" idx="1"/>
          </p:nvPr>
        </p:nvSpPr>
        <p:spPr/>
        <p:txBody>
          <a:bodyPr/>
          <a:lstStyle/>
          <a:p>
            <a:r>
              <a:rPr lang="en-GB" dirty="0" smtClean="0"/>
              <a:t>Introduction</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Module Syllabus</a:t>
            </a:r>
            <a:endParaRPr lang="en-GB" dirty="0"/>
          </a:p>
        </p:txBody>
      </p:sp>
      <p:sp>
        <p:nvSpPr>
          <p:cNvPr id="3" name="Content Placeholder 2"/>
          <p:cNvSpPr>
            <a:spLocks noGrp="1"/>
          </p:cNvSpPr>
          <p:nvPr>
            <p:ph idx="1"/>
          </p:nvPr>
        </p:nvSpPr>
        <p:spPr/>
        <p:txBody>
          <a:bodyPr/>
          <a:lstStyle/>
          <a:p>
            <a:r>
              <a:rPr lang="en-GB" dirty="0" smtClean="0"/>
              <a:t>The module syllabus is on Moodle. </a:t>
            </a:r>
          </a:p>
          <a:p>
            <a:r>
              <a:rPr lang="en-GB" dirty="0" smtClean="0"/>
              <a:t>Please read it carefully.</a:t>
            </a:r>
          </a:p>
          <a:p>
            <a:r>
              <a:rPr lang="en-GB" dirty="0" smtClean="0"/>
              <a:t>It is your responsibility to read and adhere to the module syllabus.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E" b="1" dirty="0" smtClean="0"/>
              <a:t>OFFICE HOURS / HOW TO CONTACT ME:</a:t>
            </a:r>
            <a:endParaRPr lang="en-GB" dirty="0"/>
          </a:p>
        </p:txBody>
      </p:sp>
      <p:sp>
        <p:nvSpPr>
          <p:cNvPr id="3" name="Content Placeholder 2"/>
          <p:cNvSpPr>
            <a:spLocks noGrp="1"/>
          </p:cNvSpPr>
          <p:nvPr>
            <p:ph idx="1"/>
          </p:nvPr>
        </p:nvSpPr>
        <p:spPr/>
        <p:txBody>
          <a:bodyPr>
            <a:normAutofit fontScale="70000" lnSpcReduction="20000"/>
          </a:bodyPr>
          <a:lstStyle/>
          <a:p>
            <a:r>
              <a:rPr lang="en-IE" dirty="0" smtClean="0"/>
              <a:t>Please </a:t>
            </a:r>
            <a:r>
              <a:rPr lang="en-IE" dirty="0"/>
              <a:t>feel free to come and see me if you would like to discuss any problems you may have concerning this module.  Try, if at all possible, to come during my office hours.  My office hours are Tuesday 14.15-15.00, Wednesday 12.15-13.00, Friday 12.15-13.00.</a:t>
            </a:r>
            <a:r>
              <a:rPr lang="en-IE" b="1" dirty="0"/>
              <a:t>  </a:t>
            </a:r>
            <a:r>
              <a:rPr lang="en-IE" dirty="0"/>
              <a:t>If you come to see me at another time and I am not in because of teaching or other commitments, please email (</a:t>
            </a:r>
            <a:r>
              <a:rPr lang="en-IE" dirty="0" err="1"/>
              <a:t>e.bissa@tsd.ac.uk</a:t>
            </a:r>
            <a:r>
              <a:rPr lang="en-IE" dirty="0"/>
              <a:t>).  You can also ask questions (not confidential) on the discussion board available in the Moodle space for this course.  </a:t>
            </a:r>
            <a:endParaRPr lang="en-GB" dirty="0"/>
          </a:p>
          <a:p>
            <a:r>
              <a:rPr lang="en-IE" dirty="0"/>
              <a:t> </a:t>
            </a:r>
            <a:endParaRPr lang="en-GB" dirty="0"/>
          </a:p>
          <a:p>
            <a:r>
              <a:rPr lang="en-IE" dirty="0"/>
              <a:t>If you are taking this module as a distance student, Dr Janet Watson will be your tutor.  Janet can be contacted at </a:t>
            </a:r>
            <a:r>
              <a:rPr lang="en-IE" dirty="0" err="1"/>
              <a:t>j.watson@tsd.ac.uk</a:t>
            </a:r>
            <a:r>
              <a:rPr lang="en-IE" dirty="0"/>
              <a:t>. </a:t>
            </a:r>
            <a:endParaRPr lang="en-GB" dirty="0"/>
          </a:p>
          <a:p>
            <a:r>
              <a:rPr lang="en-IE" dirty="0"/>
              <a:t> </a:t>
            </a:r>
            <a:endParaRPr lang="en-GB" dirty="0"/>
          </a:p>
          <a:p>
            <a:r>
              <a:rPr lang="en-IE" dirty="0"/>
              <a:t>In addition, all students are invited to make use of the chat room on the </a:t>
            </a:r>
            <a:r>
              <a:rPr lang="en-IE" dirty="0" err="1"/>
              <a:t>moodle</a:t>
            </a:r>
            <a:r>
              <a:rPr lang="en-IE" dirty="0"/>
              <a:t> space for this module, which will be open every week on Tuesdays at 3.15pm for any questions you might have.</a:t>
            </a:r>
            <a:endParaRPr lang="en-GB" dirty="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Classes</a:t>
            </a:r>
            <a:endParaRPr lang="en-GB" dirty="0"/>
          </a:p>
        </p:txBody>
      </p:sp>
      <p:sp>
        <p:nvSpPr>
          <p:cNvPr id="3" name="Content Placeholder 2"/>
          <p:cNvSpPr>
            <a:spLocks noGrp="1"/>
          </p:cNvSpPr>
          <p:nvPr>
            <p:ph idx="1"/>
          </p:nvPr>
        </p:nvSpPr>
        <p:spPr/>
        <p:txBody>
          <a:bodyPr>
            <a:normAutofit fontScale="70000" lnSpcReduction="20000"/>
          </a:bodyPr>
          <a:lstStyle/>
          <a:p>
            <a:pPr hangingPunct="0"/>
            <a:r>
              <a:rPr lang="en-IE" dirty="0"/>
              <a:t>For residential students, classes are held on:</a:t>
            </a:r>
            <a:endParaRPr lang="en-GB" dirty="0"/>
          </a:p>
          <a:p>
            <a:pPr hangingPunct="0"/>
            <a:r>
              <a:rPr lang="en-IE" dirty="0"/>
              <a:t> </a:t>
            </a:r>
            <a:endParaRPr lang="en-GB" dirty="0"/>
          </a:p>
          <a:p>
            <a:pPr lvl="0"/>
            <a:r>
              <a:rPr lang="en-GB" dirty="0"/>
              <a:t>Tuesday, 10.15-11.05am in room A110</a:t>
            </a:r>
          </a:p>
          <a:p>
            <a:pPr lvl="0"/>
            <a:r>
              <a:rPr lang="en-GB" dirty="0"/>
              <a:t>Wednesday, 10.15-11.05am in room LR11</a:t>
            </a:r>
          </a:p>
          <a:p>
            <a:pPr lvl="0"/>
            <a:r>
              <a:rPr lang="en-GB" dirty="0"/>
              <a:t>Friday, 3.15-4.05pm in room LR11</a:t>
            </a:r>
          </a:p>
          <a:p>
            <a:pPr lvl="0"/>
            <a:r>
              <a:rPr lang="en-GB" dirty="0"/>
              <a:t>Friday, 4.15-5.05pm in room LR11</a:t>
            </a:r>
          </a:p>
          <a:p>
            <a:pPr hangingPunct="0"/>
            <a:r>
              <a:rPr lang="en-IE" dirty="0"/>
              <a:t> </a:t>
            </a:r>
            <a:endParaRPr lang="en-GB" dirty="0"/>
          </a:p>
          <a:p>
            <a:r>
              <a:rPr lang="en-IE" dirty="0"/>
              <a:t>Because of the intensive nature of this module, attendance at all classes is compulsory.  A register will be taken.  If you cannot make a class because of illness or other good reason, you need to inform me in advance about this.  It is your responsibility to ensure that you familiarise yourself with the work covered during any class missed.</a:t>
            </a:r>
            <a:endParaRPr lang="en-GB"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Distance students only</a:t>
            </a:r>
            <a:endParaRPr lang="en-GB" dirty="0"/>
          </a:p>
        </p:txBody>
      </p:sp>
      <p:pic>
        <p:nvPicPr>
          <p:cNvPr id="1026" name="Picture 2"/>
          <p:cNvPicPr>
            <a:picLocks noChangeAspect="1" noChangeArrowheads="1"/>
          </p:cNvPicPr>
          <p:nvPr/>
        </p:nvPicPr>
        <p:blipFill>
          <a:blip r:embed="rId2" cstate="print"/>
          <a:srcRect l="16275" t="41159" r="18892" b="20201"/>
          <a:stretch>
            <a:fillRect/>
          </a:stretch>
        </p:blipFill>
        <p:spPr bwMode="auto">
          <a:xfrm>
            <a:off x="0" y="1988840"/>
            <a:ext cx="8892480" cy="3312368"/>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Inscriptions to be covered in the module</a:t>
            </a:r>
            <a:endParaRPr lang="en-GB" dirty="0"/>
          </a:p>
        </p:txBody>
      </p:sp>
      <p:sp>
        <p:nvSpPr>
          <p:cNvPr id="3" name="Content Placeholder 2"/>
          <p:cNvSpPr>
            <a:spLocks noGrp="1"/>
          </p:cNvSpPr>
          <p:nvPr>
            <p:ph idx="1"/>
          </p:nvPr>
        </p:nvSpPr>
        <p:spPr/>
        <p:txBody>
          <a:bodyPr/>
          <a:lstStyle/>
          <a:p>
            <a:r>
              <a:rPr lang="en-GB" dirty="0" smtClean="0"/>
              <a:t>The full list of inscriptions that we will be covering in this module is in the module syllabus.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Assessment</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Provisional questions</a:t>
            </a:r>
            <a:endParaRPr lang="en-GB" dirty="0"/>
          </a:p>
        </p:txBody>
      </p:sp>
      <p:sp>
        <p:nvSpPr>
          <p:cNvPr id="5" name="Content Placeholder 4"/>
          <p:cNvSpPr>
            <a:spLocks noGrp="1"/>
          </p:cNvSpPr>
          <p:nvPr>
            <p:ph idx="1"/>
          </p:nvPr>
        </p:nvSpPr>
        <p:spPr/>
        <p:txBody>
          <a:bodyPr/>
          <a:lstStyle/>
          <a:p>
            <a:r>
              <a:rPr lang="en-GB" dirty="0" smtClean="0"/>
              <a:t>At this point in time the details of the assessment (including the precise wording of the questions) is </a:t>
            </a:r>
            <a:r>
              <a:rPr lang="en-GB" sz="4400" dirty="0" smtClean="0">
                <a:solidFill>
                  <a:srgbClr val="FF0000"/>
                </a:solidFill>
              </a:rPr>
              <a:t>provisional</a:t>
            </a:r>
            <a:r>
              <a:rPr lang="en-GB" dirty="0" smtClean="0"/>
              <a:t>.</a:t>
            </a:r>
          </a:p>
          <a:p>
            <a:r>
              <a:rPr lang="en-GB" dirty="0" smtClean="0"/>
              <a:t>We are not expecting any major changes but changes may happen so check the module syllabus often.</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Advanced only</a:t>
            </a:r>
            <a:endParaRPr lang="en-GB" dirty="0"/>
          </a:p>
        </p:txBody>
      </p:sp>
      <p:sp>
        <p:nvSpPr>
          <p:cNvPr id="3" name="Content Placeholder 2"/>
          <p:cNvSpPr>
            <a:spLocks noGrp="1"/>
          </p:cNvSpPr>
          <p:nvPr>
            <p:ph idx="1"/>
          </p:nvPr>
        </p:nvSpPr>
        <p:spPr/>
        <p:txBody>
          <a:bodyPr>
            <a:normAutofit fontScale="40000" lnSpcReduction="20000"/>
          </a:bodyPr>
          <a:lstStyle/>
          <a:p>
            <a:r>
              <a:rPr lang="en-IE" dirty="0"/>
              <a:t>Course work</a:t>
            </a:r>
            <a:endParaRPr lang="en-GB" dirty="0"/>
          </a:p>
          <a:p>
            <a:r>
              <a:rPr lang="en-IE" dirty="0"/>
              <a:t>Coursework 1: 1,500 word critical analysis (25%)</a:t>
            </a:r>
            <a:endParaRPr lang="en-GB" dirty="0"/>
          </a:p>
          <a:p>
            <a:r>
              <a:rPr lang="en-IE" dirty="0"/>
              <a:t>To be submitted by 21/02/12 3pm; returned by 27/03/12.</a:t>
            </a:r>
            <a:endParaRPr lang="en-GB" dirty="0"/>
          </a:p>
          <a:p>
            <a:r>
              <a:rPr lang="en-IE" dirty="0"/>
              <a:t> </a:t>
            </a:r>
            <a:endParaRPr lang="en-GB" dirty="0"/>
          </a:p>
          <a:p>
            <a:r>
              <a:rPr lang="en-IE" dirty="0"/>
              <a:t>Coursework 2: 1,500 word critical analysis (25%)</a:t>
            </a:r>
            <a:endParaRPr lang="en-GB" dirty="0"/>
          </a:p>
          <a:p>
            <a:r>
              <a:rPr lang="en-IE" dirty="0"/>
              <a:t>To be submitted by 27/03/12 3pm; returned by 01/05/12.</a:t>
            </a:r>
            <a:endParaRPr lang="en-GB" dirty="0"/>
          </a:p>
          <a:p>
            <a:r>
              <a:rPr lang="en-IE" dirty="0"/>
              <a:t> </a:t>
            </a:r>
            <a:endParaRPr lang="en-GB" dirty="0"/>
          </a:p>
          <a:p>
            <a:r>
              <a:rPr lang="en-IE" dirty="0"/>
              <a:t>For your critical analysis exercises, you should choose TWO of the following passages to discuss in essays of 1,500 words each (the two exercises are worth 25% each, totalling 50% of your final mark). </a:t>
            </a:r>
            <a:endParaRPr lang="en-GB" dirty="0"/>
          </a:p>
          <a:p>
            <a:pPr hangingPunct="0"/>
            <a:r>
              <a:rPr lang="en-IE" dirty="0"/>
              <a:t> </a:t>
            </a:r>
            <a:endParaRPr lang="en-GB" dirty="0"/>
          </a:p>
          <a:p>
            <a:pPr hangingPunct="0"/>
            <a:r>
              <a:rPr lang="en-IE" b="1" dirty="0"/>
              <a:t>EITHER</a:t>
            </a:r>
            <a:endParaRPr lang="en-GB" dirty="0"/>
          </a:p>
          <a:p>
            <a:pPr hangingPunct="0"/>
            <a:r>
              <a:rPr lang="en-IE" b="1" dirty="0"/>
              <a:t>A] 	</a:t>
            </a:r>
            <a:r>
              <a:rPr lang="en-IE" dirty="0"/>
              <a:t>RO 22.35-46</a:t>
            </a:r>
            <a:endParaRPr lang="en-GB" dirty="0"/>
          </a:p>
          <a:p>
            <a:pPr hangingPunct="0"/>
            <a:r>
              <a:rPr lang="en-IE" b="1" dirty="0"/>
              <a:t> </a:t>
            </a:r>
            <a:endParaRPr lang="en-GB" dirty="0"/>
          </a:p>
          <a:p>
            <a:pPr hangingPunct="0"/>
            <a:r>
              <a:rPr lang="en-IE" b="1" dirty="0"/>
              <a:t>OR</a:t>
            </a:r>
            <a:endParaRPr lang="en-GB" dirty="0"/>
          </a:p>
          <a:p>
            <a:pPr hangingPunct="0"/>
            <a:r>
              <a:rPr lang="en-IE" b="1" dirty="0"/>
              <a:t>B]	</a:t>
            </a:r>
            <a:r>
              <a:rPr lang="en-IE" dirty="0"/>
              <a:t>RO 95.14-28</a:t>
            </a:r>
            <a:endParaRPr lang="en-GB" dirty="0"/>
          </a:p>
          <a:p>
            <a:pPr hangingPunct="0"/>
            <a:r>
              <a:rPr lang="en-IE" dirty="0"/>
              <a:t> </a:t>
            </a:r>
            <a:endParaRPr lang="en-GB" dirty="0"/>
          </a:p>
          <a:p>
            <a:pPr hangingPunct="0"/>
            <a:r>
              <a:rPr lang="en-IE" b="1" dirty="0"/>
              <a:t>OR</a:t>
            </a:r>
            <a:endParaRPr lang="en-GB" dirty="0"/>
          </a:p>
          <a:p>
            <a:pPr hangingPunct="0"/>
            <a:r>
              <a:rPr lang="en-IE" b="1" dirty="0"/>
              <a:t>C]	</a:t>
            </a:r>
            <a:r>
              <a:rPr lang="en-IE" dirty="0"/>
              <a:t>RO 12.9-23</a:t>
            </a:r>
            <a:endParaRPr lang="en-GB" dirty="0"/>
          </a:p>
          <a:p>
            <a:pPr hangingPunct="0"/>
            <a:r>
              <a:rPr lang="en-IE" dirty="0"/>
              <a:t> </a:t>
            </a:r>
            <a:endParaRPr lang="en-GB" dirty="0"/>
          </a:p>
          <a:p>
            <a:pPr hangingPunct="0"/>
            <a:r>
              <a:rPr lang="en-IE" b="1" dirty="0"/>
              <a:t>OR</a:t>
            </a:r>
            <a:endParaRPr lang="en-GB" dirty="0"/>
          </a:p>
          <a:p>
            <a:pPr hangingPunct="0"/>
            <a:r>
              <a:rPr lang="en-IE" b="1" dirty="0"/>
              <a:t>D]	</a:t>
            </a:r>
            <a:r>
              <a:rPr lang="en-IE" dirty="0"/>
              <a:t>RO 102.1-14</a:t>
            </a:r>
            <a:endParaRPr lang="en-GB" dirty="0"/>
          </a:p>
          <a:p>
            <a:r>
              <a:rPr lang="en-IE" dirty="0"/>
              <a:t> </a:t>
            </a:r>
            <a:endParaRPr lang="en-GB" dirty="0"/>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Advanced</a:t>
            </a:r>
            <a:endParaRPr lang="en-GB" dirty="0"/>
          </a:p>
        </p:txBody>
      </p:sp>
      <p:sp>
        <p:nvSpPr>
          <p:cNvPr id="3" name="Content Placeholder 2"/>
          <p:cNvSpPr>
            <a:spLocks noGrp="1"/>
          </p:cNvSpPr>
          <p:nvPr>
            <p:ph idx="1"/>
          </p:nvPr>
        </p:nvSpPr>
        <p:spPr>
          <a:xfrm>
            <a:off x="457200" y="1600200"/>
            <a:ext cx="8229600" cy="5069160"/>
          </a:xfrm>
        </p:spPr>
        <p:txBody>
          <a:bodyPr>
            <a:normAutofit fontScale="32500" lnSpcReduction="20000"/>
          </a:bodyPr>
          <a:lstStyle/>
          <a:p>
            <a:r>
              <a:rPr lang="en-GB" b="1" u="sng" dirty="0"/>
              <a:t>Course work</a:t>
            </a:r>
            <a:endParaRPr lang="en-GB" dirty="0"/>
          </a:p>
          <a:p>
            <a:r>
              <a:rPr lang="en-IE" dirty="0"/>
              <a:t>Coursework 1: One 1,000 word critical analysis (20%)</a:t>
            </a:r>
            <a:endParaRPr lang="en-GB" dirty="0"/>
          </a:p>
          <a:p>
            <a:r>
              <a:rPr lang="en-IE" dirty="0"/>
              <a:t>To be submitted by 21/02/12 3PM; returned by 27/03/12.</a:t>
            </a:r>
            <a:endParaRPr lang="en-GB" dirty="0"/>
          </a:p>
          <a:p>
            <a:r>
              <a:rPr lang="en-IE" dirty="0"/>
              <a:t> </a:t>
            </a:r>
            <a:endParaRPr lang="en-GB" dirty="0"/>
          </a:p>
          <a:p>
            <a:r>
              <a:rPr lang="en-IE" dirty="0"/>
              <a:t>Coursework 2: One 2,000 word essay (30%)</a:t>
            </a:r>
            <a:endParaRPr lang="en-GB" dirty="0"/>
          </a:p>
          <a:p>
            <a:r>
              <a:rPr lang="en-IE" dirty="0"/>
              <a:t>To be submitted by 27/03/12 3PM; returned by 01/05/12.</a:t>
            </a:r>
            <a:endParaRPr lang="en-GB" dirty="0"/>
          </a:p>
          <a:p>
            <a:r>
              <a:rPr lang="en-IE" dirty="0"/>
              <a:t> </a:t>
            </a:r>
            <a:endParaRPr lang="en-GB" dirty="0"/>
          </a:p>
          <a:p>
            <a:r>
              <a:rPr lang="en-IE" dirty="0"/>
              <a:t>For your critical analysis exercise, you should choose TWO of the following passages to discuss in an essay of 1,000 words (the two exercise is worth 20%). </a:t>
            </a:r>
            <a:endParaRPr lang="en-GB" dirty="0"/>
          </a:p>
          <a:p>
            <a:pPr hangingPunct="0"/>
            <a:r>
              <a:rPr lang="en-IE" dirty="0"/>
              <a:t> </a:t>
            </a:r>
            <a:endParaRPr lang="en-GB" dirty="0"/>
          </a:p>
          <a:p>
            <a:pPr hangingPunct="0"/>
            <a:r>
              <a:rPr lang="en-IE" b="1" dirty="0"/>
              <a:t>EITHER</a:t>
            </a:r>
            <a:endParaRPr lang="en-GB" dirty="0"/>
          </a:p>
          <a:p>
            <a:pPr hangingPunct="0"/>
            <a:r>
              <a:rPr lang="en-IE" b="1" dirty="0"/>
              <a:t>A] 	</a:t>
            </a:r>
            <a:r>
              <a:rPr lang="en-IE" dirty="0"/>
              <a:t>RO 22.46-66</a:t>
            </a:r>
            <a:endParaRPr lang="en-GB" dirty="0"/>
          </a:p>
          <a:p>
            <a:pPr hangingPunct="0"/>
            <a:r>
              <a:rPr lang="en-IE" b="1" dirty="0"/>
              <a:t> </a:t>
            </a:r>
            <a:endParaRPr lang="en-GB" dirty="0"/>
          </a:p>
          <a:p>
            <a:pPr hangingPunct="0"/>
            <a:r>
              <a:rPr lang="en-IE" b="1" dirty="0"/>
              <a:t>OR</a:t>
            </a:r>
            <a:endParaRPr lang="en-GB" dirty="0"/>
          </a:p>
          <a:p>
            <a:pPr hangingPunct="0"/>
            <a:r>
              <a:rPr lang="en-IE" b="1" dirty="0"/>
              <a:t>B]	</a:t>
            </a:r>
            <a:r>
              <a:rPr lang="en-IE" dirty="0"/>
              <a:t>RO 95.29-46</a:t>
            </a:r>
            <a:endParaRPr lang="en-GB" dirty="0"/>
          </a:p>
          <a:p>
            <a:pPr hangingPunct="0"/>
            <a:r>
              <a:rPr lang="en-IE" dirty="0"/>
              <a:t> </a:t>
            </a:r>
            <a:endParaRPr lang="en-GB" dirty="0"/>
          </a:p>
          <a:p>
            <a:pPr hangingPunct="0"/>
            <a:r>
              <a:rPr lang="en-IE" dirty="0"/>
              <a:t> </a:t>
            </a:r>
            <a:endParaRPr lang="en-GB" dirty="0"/>
          </a:p>
          <a:p>
            <a:r>
              <a:rPr lang="en-IE" dirty="0"/>
              <a:t>ESSAY</a:t>
            </a:r>
            <a:endParaRPr lang="en-GB" dirty="0"/>
          </a:p>
          <a:p>
            <a:r>
              <a:rPr lang="en-IE" dirty="0"/>
              <a:t>You should choose ONE of the following essay titles and write an essay of 2,000 words (worth 30% of your final mark).</a:t>
            </a:r>
            <a:endParaRPr lang="en-GB" dirty="0"/>
          </a:p>
          <a:p>
            <a:r>
              <a:rPr lang="en-GB" b="1" dirty="0"/>
              <a:t> </a:t>
            </a:r>
            <a:endParaRPr lang="en-GB" dirty="0"/>
          </a:p>
          <a:p>
            <a:r>
              <a:rPr lang="en-GB" b="1" dirty="0"/>
              <a:t>EITHER</a:t>
            </a:r>
            <a:endParaRPr lang="en-GB" dirty="0"/>
          </a:p>
          <a:p>
            <a:r>
              <a:rPr lang="en-GB" b="1" dirty="0"/>
              <a:t>1] </a:t>
            </a:r>
            <a:r>
              <a:rPr lang="en-GB" dirty="0"/>
              <a:t>Giving specific examples, discuss how Athenian decrees give us insight into the workings of the Athenian democracy</a:t>
            </a:r>
          </a:p>
          <a:p>
            <a:r>
              <a:rPr lang="en-GB" dirty="0"/>
              <a:t> </a:t>
            </a:r>
          </a:p>
          <a:p>
            <a:r>
              <a:rPr lang="en-GB" b="1" dirty="0"/>
              <a:t>OR</a:t>
            </a:r>
            <a:endParaRPr lang="en-GB" dirty="0"/>
          </a:p>
          <a:p>
            <a:r>
              <a:rPr lang="en-GB" b="1" dirty="0"/>
              <a:t>2] </a:t>
            </a:r>
            <a:r>
              <a:rPr lang="en-GB" dirty="0"/>
              <a:t>Choosing to concentrate on either demes or </a:t>
            </a:r>
            <a:r>
              <a:rPr lang="en-GB" dirty="0" err="1"/>
              <a:t>phratries</a:t>
            </a:r>
            <a:r>
              <a:rPr lang="en-GB" dirty="0"/>
              <a:t> and giving specific examples, discuss how inscriptions give us insight into the workings of public bodies (other than the </a:t>
            </a:r>
            <a:r>
              <a:rPr lang="en-GB" dirty="0" err="1"/>
              <a:t>boule</a:t>
            </a:r>
            <a:r>
              <a:rPr lang="en-GB" dirty="0"/>
              <a:t> or the assembly) in Athens</a:t>
            </a:r>
          </a:p>
          <a:p>
            <a:r>
              <a:rPr lang="en-GB" b="1" dirty="0"/>
              <a:t> </a:t>
            </a:r>
            <a:endParaRPr lang="en-GB" dirty="0"/>
          </a:p>
          <a:p>
            <a:r>
              <a:rPr lang="en-GB" b="1" dirty="0"/>
              <a:t>OR</a:t>
            </a:r>
            <a:endParaRPr lang="en-GB" dirty="0"/>
          </a:p>
          <a:p>
            <a:r>
              <a:rPr lang="en-GB" b="1" dirty="0"/>
              <a:t>3]</a:t>
            </a:r>
            <a:r>
              <a:rPr lang="en-GB" dirty="0"/>
              <a:t> Giving specific examples, discuss how the study of inscriptions can assist us in reading and commenting on literary texts from the same or later periods</a:t>
            </a:r>
          </a:p>
          <a:p>
            <a:r>
              <a:rPr lang="en-GB" b="1" dirty="0"/>
              <a:t> </a:t>
            </a:r>
            <a:endParaRPr lang="en-GB" dirty="0"/>
          </a:p>
          <a:p>
            <a:r>
              <a:rPr lang="en-GB" b="1" dirty="0"/>
              <a:t>OR</a:t>
            </a:r>
            <a:endParaRPr lang="en-GB" dirty="0"/>
          </a:p>
          <a:p>
            <a:r>
              <a:rPr lang="en-GB" b="1" dirty="0"/>
              <a:t>4]</a:t>
            </a:r>
            <a:r>
              <a:rPr lang="en-GB" dirty="0"/>
              <a:t> Giving specific examples, discuss how inscriptions give us insight into the evolution of the Attic dialect</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Higher Advanced</a:t>
            </a:r>
            <a:endParaRPr lang="en-GB" dirty="0"/>
          </a:p>
        </p:txBody>
      </p:sp>
      <p:sp>
        <p:nvSpPr>
          <p:cNvPr id="3" name="Content Placeholder 2"/>
          <p:cNvSpPr>
            <a:spLocks noGrp="1"/>
          </p:cNvSpPr>
          <p:nvPr>
            <p:ph idx="1"/>
          </p:nvPr>
        </p:nvSpPr>
        <p:spPr/>
        <p:txBody>
          <a:bodyPr>
            <a:normAutofit fontScale="40000" lnSpcReduction="20000"/>
          </a:bodyPr>
          <a:lstStyle/>
          <a:p>
            <a:r>
              <a:rPr lang="en-GB" b="1" dirty="0"/>
              <a:t> </a:t>
            </a:r>
          </a:p>
          <a:p>
            <a:r>
              <a:rPr lang="en-GB" b="1" dirty="0"/>
              <a:t>Course work	(50%)</a:t>
            </a:r>
          </a:p>
          <a:p>
            <a:r>
              <a:rPr lang="en-GB" dirty="0"/>
              <a:t>One 3,000 word commentary/essay (50%)</a:t>
            </a:r>
            <a:endParaRPr lang="en-GB" b="1" dirty="0"/>
          </a:p>
          <a:p>
            <a:r>
              <a:rPr lang="en-IE" dirty="0"/>
              <a:t>To be submitted by 27/03/12 3PM; returned by 01/05/12.</a:t>
            </a:r>
            <a:endParaRPr lang="en-GB" dirty="0"/>
          </a:p>
          <a:p>
            <a:r>
              <a:rPr lang="en-IE" b="1" dirty="0"/>
              <a:t> </a:t>
            </a:r>
            <a:endParaRPr lang="en-GB" dirty="0"/>
          </a:p>
          <a:p>
            <a:r>
              <a:rPr lang="en-GB" dirty="0"/>
              <a:t>ESSAY</a:t>
            </a:r>
          </a:p>
          <a:p>
            <a:r>
              <a:rPr lang="en-GB" dirty="0"/>
              <a:t>You should choose ONE of the following essay titles and write an essay of 3,000 words (worth 50% of your final mark).</a:t>
            </a:r>
          </a:p>
          <a:p>
            <a:r>
              <a:rPr lang="en-GB" b="1" dirty="0"/>
              <a:t> </a:t>
            </a:r>
            <a:endParaRPr lang="en-GB" dirty="0"/>
          </a:p>
          <a:p>
            <a:r>
              <a:rPr lang="en-GB" b="1" dirty="0"/>
              <a:t>EITHER</a:t>
            </a:r>
            <a:endParaRPr lang="en-GB" dirty="0"/>
          </a:p>
          <a:p>
            <a:r>
              <a:rPr lang="en-GB" b="1" dirty="0"/>
              <a:t>1] </a:t>
            </a:r>
            <a:r>
              <a:rPr lang="en-GB" dirty="0"/>
              <a:t>Analyse critically the insight into the dialectic nature of the Greek language provided by archaic inscriptions</a:t>
            </a:r>
          </a:p>
          <a:p>
            <a:r>
              <a:rPr lang="en-GB" dirty="0"/>
              <a:t> </a:t>
            </a:r>
          </a:p>
          <a:p>
            <a:r>
              <a:rPr lang="en-GB" b="1" dirty="0"/>
              <a:t>OR</a:t>
            </a:r>
            <a:endParaRPr lang="en-GB" dirty="0"/>
          </a:p>
          <a:p>
            <a:r>
              <a:rPr lang="en-GB" b="1" dirty="0"/>
              <a:t>2] </a:t>
            </a:r>
            <a:r>
              <a:rPr lang="en-GB" dirty="0"/>
              <a:t>Analyse critically the usages and dangers of formulaic restoration of Athenian decrees</a:t>
            </a:r>
          </a:p>
          <a:p>
            <a:r>
              <a:rPr lang="en-GB" b="1" dirty="0"/>
              <a:t> </a:t>
            </a:r>
            <a:endParaRPr lang="en-GB" dirty="0"/>
          </a:p>
          <a:p>
            <a:r>
              <a:rPr lang="en-GB" b="1" dirty="0"/>
              <a:t>OR</a:t>
            </a:r>
            <a:endParaRPr lang="en-GB" dirty="0"/>
          </a:p>
          <a:p>
            <a:r>
              <a:rPr lang="en-GB" b="1" dirty="0"/>
              <a:t>3]</a:t>
            </a:r>
            <a:r>
              <a:rPr lang="en-GB" dirty="0"/>
              <a:t> Analyse critically the effect of inscriptions on our understanding of Athenian religious practice in the classical period</a:t>
            </a:r>
          </a:p>
          <a:p>
            <a:r>
              <a:rPr lang="en-GB" b="1" dirty="0"/>
              <a:t> </a:t>
            </a:r>
            <a:endParaRPr lang="en-GB" dirty="0"/>
          </a:p>
          <a:p>
            <a:r>
              <a:rPr lang="en-GB" b="1" dirty="0"/>
              <a:t>OR</a:t>
            </a:r>
            <a:endParaRPr lang="en-GB" dirty="0"/>
          </a:p>
          <a:p>
            <a:r>
              <a:rPr lang="en-GB" b="1" dirty="0"/>
              <a:t>4]</a:t>
            </a:r>
            <a:r>
              <a:rPr lang="en-GB" dirty="0"/>
              <a:t> Analyse critically the insight provided by inscriptions into the spread of literacy in the Greek world</a:t>
            </a:r>
          </a:p>
          <a:p>
            <a:r>
              <a:rPr lang="en-GB" dirty="0"/>
              <a:t>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E" b="1" dirty="0" smtClean="0"/>
              <a:t>PRESCRIBED TEXTS:</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IE" dirty="0" smtClean="0"/>
              <a:t>Rhodes</a:t>
            </a:r>
            <a:r>
              <a:rPr lang="en-IE" dirty="0"/>
              <a:t>, P.J. and Osborne, R. </a:t>
            </a:r>
            <a:r>
              <a:rPr lang="en-IE" i="1" dirty="0"/>
              <a:t>Greek Historical Inscriptions, 404-323 BC</a:t>
            </a:r>
            <a:r>
              <a:rPr lang="en-IE" dirty="0"/>
              <a:t>. OUP 2004</a:t>
            </a:r>
            <a:endParaRPr lang="en-GB" dirty="0"/>
          </a:p>
          <a:p>
            <a:r>
              <a:rPr lang="en-IE" dirty="0"/>
              <a:t> </a:t>
            </a:r>
            <a:endParaRPr lang="en-GB" dirty="0"/>
          </a:p>
          <a:p>
            <a:r>
              <a:rPr lang="en-IE" dirty="0"/>
              <a:t> </a:t>
            </a:r>
            <a:endParaRPr lang="en-GB" dirty="0"/>
          </a:p>
          <a:p>
            <a:r>
              <a:rPr lang="en-IE" dirty="0"/>
              <a:t>Other texts we will be using (scans of the relevant inscriptions will be provided):</a:t>
            </a:r>
            <a:endParaRPr lang="en-GB" dirty="0"/>
          </a:p>
          <a:p>
            <a:r>
              <a:rPr lang="en-IE" dirty="0" err="1"/>
              <a:t>Meiggs</a:t>
            </a:r>
            <a:r>
              <a:rPr lang="en-IE" dirty="0"/>
              <a:t> R. and Lewis, D. </a:t>
            </a:r>
            <a:r>
              <a:rPr lang="en-IE" i="1" dirty="0"/>
              <a:t>A selection of Greek Historical Inscriptions</a:t>
            </a:r>
            <a:r>
              <a:rPr lang="en-IE" dirty="0"/>
              <a:t>. </a:t>
            </a:r>
            <a:endParaRPr lang="en-GB" dirty="0"/>
          </a:p>
          <a:p>
            <a:r>
              <a:rPr lang="en-IE" dirty="0"/>
              <a:t/>
            </a:r>
            <a:br>
              <a:rPr lang="en-IE" dirty="0"/>
            </a:b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Some important tools you will need for this module</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Tools to be covered</a:t>
            </a:r>
            <a:endParaRPr lang="en-GB" dirty="0"/>
          </a:p>
        </p:txBody>
      </p:sp>
      <p:sp>
        <p:nvSpPr>
          <p:cNvPr id="5" name="Content Placeholder 4"/>
          <p:cNvSpPr>
            <a:spLocks noGrp="1"/>
          </p:cNvSpPr>
          <p:nvPr>
            <p:ph idx="1"/>
          </p:nvPr>
        </p:nvSpPr>
        <p:spPr/>
        <p:txBody>
          <a:bodyPr/>
          <a:lstStyle/>
          <a:p>
            <a:r>
              <a:rPr lang="en-GB" dirty="0" smtClean="0"/>
              <a:t>SEG: </a:t>
            </a:r>
            <a:r>
              <a:rPr lang="en-GB" dirty="0" err="1" smtClean="0"/>
              <a:t>Supplementum</a:t>
            </a:r>
            <a:r>
              <a:rPr lang="en-GB" dirty="0" smtClean="0"/>
              <a:t> </a:t>
            </a:r>
            <a:r>
              <a:rPr lang="en-GB" dirty="0" err="1" smtClean="0"/>
              <a:t>Epigraphicum</a:t>
            </a:r>
            <a:r>
              <a:rPr lang="en-GB" dirty="0" smtClean="0"/>
              <a:t> </a:t>
            </a:r>
            <a:r>
              <a:rPr lang="en-GB" dirty="0" err="1" smtClean="0"/>
              <a:t>Graecum</a:t>
            </a:r>
            <a:endParaRPr lang="en-GB" dirty="0" smtClean="0"/>
          </a:p>
          <a:p>
            <a:r>
              <a:rPr lang="en-GB" dirty="0" smtClean="0"/>
              <a:t>PHI: Packard Humanities Institute Greek Epigraphy</a:t>
            </a:r>
          </a:p>
          <a:p>
            <a:r>
              <a:rPr lang="en-GB" dirty="0" smtClean="0"/>
              <a:t>ZPE: </a:t>
            </a:r>
            <a:r>
              <a:rPr lang="en-GB" dirty="0" err="1" smtClean="0"/>
              <a:t>Zeitschrift</a:t>
            </a:r>
            <a:r>
              <a:rPr lang="en-GB" dirty="0" smtClean="0"/>
              <a:t> fur </a:t>
            </a:r>
            <a:r>
              <a:rPr lang="en-GB" dirty="0" err="1" smtClean="0"/>
              <a:t>Papyrologie</a:t>
            </a:r>
            <a:r>
              <a:rPr lang="en-GB" dirty="0" smtClean="0"/>
              <a:t> und </a:t>
            </a:r>
            <a:r>
              <a:rPr lang="en-GB" dirty="0" err="1" smtClean="0"/>
              <a:t>Epigraphik</a:t>
            </a:r>
            <a:endParaRPr lang="en-GB" dirty="0" smtClean="0"/>
          </a:p>
          <a:p>
            <a:r>
              <a:rPr lang="en-GB" dirty="0" smtClean="0"/>
              <a:t>Imaging of Inscriptions (ex. CSAD)</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4"/>
          <p:cNvSpPr>
            <a:spLocks noGrp="1" noChangeArrowheads="1"/>
          </p:cNvSpPr>
          <p:nvPr>
            <p:ph type="ctrTitle"/>
          </p:nvPr>
        </p:nvSpPr>
        <p:spPr/>
        <p:txBody>
          <a:bodyPr/>
          <a:lstStyle/>
          <a:p>
            <a:pPr eaLnBrk="1" hangingPunct="1"/>
            <a:r>
              <a:rPr lang="en-GB" u="sng" smtClean="0"/>
              <a:t>IG = </a:t>
            </a:r>
            <a:r>
              <a:rPr lang="en-GB" i="1" u="sng" smtClean="0"/>
              <a:t>Inscriptiones Graecae</a:t>
            </a:r>
            <a:r>
              <a:rPr lang="en-GB" smtClean="0"/>
              <a:t/>
            </a:r>
            <a:br>
              <a:rPr lang="en-GB" smtClean="0"/>
            </a:br>
            <a:endParaRPr lang="en-GB" smtClean="0"/>
          </a:p>
        </p:txBody>
      </p:sp>
      <p:sp>
        <p:nvSpPr>
          <p:cNvPr id="20483" name="Rectangle 5"/>
          <p:cNvSpPr>
            <a:spLocks noGrp="1" noChangeArrowheads="1"/>
          </p:cNvSpPr>
          <p:nvPr>
            <p:ph type="subTitle" idx="1"/>
          </p:nvPr>
        </p:nvSpPr>
        <p:spPr>
          <a:xfrm>
            <a:off x="250825" y="3886200"/>
            <a:ext cx="8785225" cy="1752600"/>
          </a:xfrm>
        </p:spPr>
        <p:txBody>
          <a:bodyPr/>
          <a:lstStyle/>
          <a:p>
            <a:pPr algn="l" eaLnBrk="1" hangingPunct="1">
              <a:spcBef>
                <a:spcPct val="0"/>
              </a:spcBef>
            </a:pPr>
            <a:r>
              <a:rPr lang="en-GB" smtClean="0">
                <a:solidFill>
                  <a:schemeClr val="tx2"/>
                </a:solidFill>
              </a:rPr>
              <a:t>IG I</a:t>
            </a:r>
            <a:r>
              <a:rPr lang="en-GB" baseline="30000" smtClean="0">
                <a:solidFill>
                  <a:schemeClr val="tx2"/>
                </a:solidFill>
              </a:rPr>
              <a:t>3</a:t>
            </a:r>
            <a:r>
              <a:rPr lang="en-GB" smtClean="0">
                <a:solidFill>
                  <a:schemeClr val="tx2"/>
                </a:solidFill>
              </a:rPr>
              <a:t> 117 </a:t>
            </a:r>
            <a:r>
              <a:rPr lang="en-GB" smtClean="0">
                <a:solidFill>
                  <a:schemeClr val="tx2"/>
                </a:solidFill>
                <a:sym typeface="Wingdings" pitchFamily="2" charset="2"/>
              </a:rPr>
              <a:t></a:t>
            </a:r>
            <a:r>
              <a:rPr lang="en-GB" smtClean="0">
                <a:solidFill>
                  <a:schemeClr val="tx2"/>
                </a:solidFill>
              </a:rPr>
              <a:t> </a:t>
            </a:r>
            <a:r>
              <a:rPr lang="en-GB" i="1" smtClean="0">
                <a:solidFill>
                  <a:schemeClr val="tx2"/>
                </a:solidFill>
              </a:rPr>
              <a:t>Inscriptiones Graecae</a:t>
            </a:r>
            <a:r>
              <a:rPr lang="en-GB" smtClean="0">
                <a:solidFill>
                  <a:schemeClr val="tx2"/>
                </a:solidFill>
              </a:rPr>
              <a:t> Volume 1 				Edition 3 no 117</a:t>
            </a:r>
          </a:p>
          <a:p>
            <a:pPr eaLnBrk="1" hangingPunct="1"/>
            <a:endParaRPr lang="en-GB" smtClean="0"/>
          </a:p>
        </p:txBody>
      </p:sp>
      <p:sp>
        <p:nvSpPr>
          <p:cNvPr id="20484" name="Rectangle 6"/>
          <p:cNvSpPr>
            <a:spLocks noChangeArrowheads="1"/>
          </p:cNvSpPr>
          <p:nvPr/>
        </p:nvSpPr>
        <p:spPr bwMode="auto">
          <a:xfrm>
            <a:off x="4756150" y="4427538"/>
            <a:ext cx="247650" cy="366712"/>
          </a:xfrm>
          <a:prstGeom prst="rect">
            <a:avLst/>
          </a:prstGeom>
          <a:noFill/>
          <a:ln w="9525">
            <a:noFill/>
            <a:miter lim="800000"/>
            <a:headEnd/>
            <a:tailEnd/>
          </a:ln>
        </p:spPr>
        <p:txBody>
          <a:bodyPr wrap="none">
            <a:spAutoFit/>
          </a:bodyPr>
          <a:lstStyle/>
          <a:p>
            <a:r>
              <a:rPr lang="en-GB">
                <a:solidFill>
                  <a:schemeClr val="tx2"/>
                </a:solidFill>
              </a:rPr>
              <a:t>I</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4"/>
          <p:cNvSpPr>
            <a:spLocks noGrp="1" noChangeArrowheads="1"/>
          </p:cNvSpPr>
          <p:nvPr>
            <p:ph type="ctrTitle"/>
          </p:nvPr>
        </p:nvSpPr>
        <p:spPr/>
        <p:txBody>
          <a:bodyPr/>
          <a:lstStyle/>
          <a:p>
            <a:pPr eaLnBrk="1" hangingPunct="1"/>
            <a:r>
              <a:rPr lang="en-GB" smtClean="0"/>
              <a:t>What does this code mean? </a:t>
            </a:r>
          </a:p>
        </p:txBody>
      </p:sp>
      <p:sp>
        <p:nvSpPr>
          <p:cNvPr id="21507" name="Rectangle 5"/>
          <p:cNvSpPr>
            <a:spLocks noGrp="1" noChangeArrowheads="1"/>
          </p:cNvSpPr>
          <p:nvPr>
            <p:ph type="subTitle" idx="1"/>
          </p:nvPr>
        </p:nvSpPr>
        <p:spPr/>
        <p:txBody>
          <a:bodyPr/>
          <a:lstStyle/>
          <a:p>
            <a:pPr eaLnBrk="1" hangingPunct="1"/>
            <a:r>
              <a:rPr lang="en-GB" sz="4400" smtClean="0"/>
              <a:t>IG II</a:t>
            </a:r>
            <a:r>
              <a:rPr lang="en-GB" sz="4400" baseline="30000" smtClean="0"/>
              <a:t>2</a:t>
            </a:r>
            <a:r>
              <a:rPr lang="en-GB" sz="4400" smtClean="0"/>
              <a:t> 102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p:cNvSpPr>
            <a:spLocks noGrp="1" noChangeArrowheads="1"/>
          </p:cNvSpPr>
          <p:nvPr>
            <p:ph type="ctrTitle"/>
          </p:nvPr>
        </p:nvSpPr>
        <p:spPr/>
        <p:txBody>
          <a:bodyPr>
            <a:normAutofit fontScale="90000"/>
          </a:bodyPr>
          <a:lstStyle/>
          <a:p>
            <a:pPr eaLnBrk="1" hangingPunct="1"/>
            <a:r>
              <a:rPr lang="en-GB" sz="5400" smtClean="0"/>
              <a:t>IG II2 102.</a:t>
            </a:r>
            <a:br>
              <a:rPr lang="en-GB" sz="5400" smtClean="0"/>
            </a:br>
            <a:r>
              <a:rPr lang="en-GB" sz="5400" smtClean="0"/>
              <a:t>=</a:t>
            </a:r>
            <a:r>
              <a:rPr lang="en-GB" sz="4000" smtClean="0"/>
              <a:t/>
            </a:r>
            <a:br>
              <a:rPr lang="en-GB" sz="4000" smtClean="0"/>
            </a:br>
            <a:endParaRPr lang="en-GB" sz="4000" smtClean="0"/>
          </a:p>
        </p:txBody>
      </p:sp>
      <p:sp>
        <p:nvSpPr>
          <p:cNvPr id="22531" name="Rectangle 5"/>
          <p:cNvSpPr>
            <a:spLocks noGrp="1" noChangeArrowheads="1"/>
          </p:cNvSpPr>
          <p:nvPr>
            <p:ph type="subTitle" idx="1"/>
          </p:nvPr>
        </p:nvSpPr>
        <p:spPr>
          <a:xfrm>
            <a:off x="250825" y="3886200"/>
            <a:ext cx="8893175" cy="1752600"/>
          </a:xfrm>
        </p:spPr>
        <p:txBody>
          <a:bodyPr/>
          <a:lstStyle/>
          <a:p>
            <a:pPr eaLnBrk="1" hangingPunct="1"/>
            <a:r>
              <a:rPr lang="en-GB" i="1" smtClean="0"/>
              <a:t>Inscriptiones Graecae</a:t>
            </a:r>
            <a:r>
              <a:rPr lang="en-GB" smtClean="0"/>
              <a:t> volume 2 edition 2 no 102</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p:cNvSpPr>
            <a:spLocks noGrp="1" noChangeArrowheads="1"/>
          </p:cNvSpPr>
          <p:nvPr>
            <p:ph type="ctrTitle"/>
          </p:nvPr>
        </p:nvSpPr>
        <p:spPr/>
        <p:txBody>
          <a:bodyPr/>
          <a:lstStyle/>
          <a:p>
            <a:pPr eaLnBrk="1" hangingPunct="1"/>
            <a:r>
              <a:rPr lang="en-GB" smtClean="0"/>
              <a:t>What about this one?</a:t>
            </a:r>
          </a:p>
        </p:txBody>
      </p:sp>
      <p:sp>
        <p:nvSpPr>
          <p:cNvPr id="23555" name="Rectangle 5"/>
          <p:cNvSpPr>
            <a:spLocks noGrp="1" noChangeArrowheads="1"/>
          </p:cNvSpPr>
          <p:nvPr>
            <p:ph type="subTitle" idx="1"/>
          </p:nvPr>
        </p:nvSpPr>
        <p:spPr/>
        <p:txBody>
          <a:bodyPr/>
          <a:lstStyle/>
          <a:p>
            <a:pPr eaLnBrk="1" hangingPunct="1"/>
            <a:r>
              <a:rPr lang="en-GB" sz="5400" smtClean="0"/>
              <a:t>IG XII,2 3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4"/>
          <p:cNvSpPr>
            <a:spLocks noGrp="1" noChangeArrowheads="1"/>
          </p:cNvSpPr>
          <p:nvPr>
            <p:ph type="ctrTitle"/>
          </p:nvPr>
        </p:nvSpPr>
        <p:spPr/>
        <p:txBody>
          <a:bodyPr>
            <a:normAutofit fontScale="90000"/>
          </a:bodyPr>
          <a:lstStyle/>
          <a:p>
            <a:pPr eaLnBrk="1" hangingPunct="1"/>
            <a:r>
              <a:rPr lang="en-GB" sz="5400" smtClean="0"/>
              <a:t>IG XII,2 3 </a:t>
            </a:r>
            <a:br>
              <a:rPr lang="en-GB" sz="5400" smtClean="0"/>
            </a:br>
            <a:r>
              <a:rPr lang="en-GB" sz="4000" smtClean="0"/>
              <a:t>=</a:t>
            </a:r>
          </a:p>
        </p:txBody>
      </p:sp>
      <p:sp>
        <p:nvSpPr>
          <p:cNvPr id="24579" name="Rectangle 5"/>
          <p:cNvSpPr>
            <a:spLocks noGrp="1" noChangeArrowheads="1"/>
          </p:cNvSpPr>
          <p:nvPr>
            <p:ph type="subTitle" idx="1"/>
          </p:nvPr>
        </p:nvSpPr>
        <p:spPr>
          <a:xfrm>
            <a:off x="179388" y="3886200"/>
            <a:ext cx="8785225" cy="1752600"/>
          </a:xfrm>
        </p:spPr>
        <p:txBody>
          <a:bodyPr/>
          <a:lstStyle/>
          <a:p>
            <a:pPr eaLnBrk="1" hangingPunct="1">
              <a:buFont typeface="Symbol" pitchFamily="18" charset="2"/>
              <a:buNone/>
            </a:pPr>
            <a:r>
              <a:rPr lang="en-GB" i="1" smtClean="0"/>
              <a:t>Inscriptiones Graecae</a:t>
            </a:r>
            <a:r>
              <a:rPr lang="en-GB" smtClean="0"/>
              <a:t> Volume 12 Part 2 no 3</a:t>
            </a:r>
          </a:p>
          <a:p>
            <a:pPr eaLnBrk="1" hangingPunct="1"/>
            <a:endParaRPr lang="en-GB" smtClean="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p:cNvSpPr>
            <a:spLocks noGrp="1" noChangeArrowheads="1"/>
          </p:cNvSpPr>
          <p:nvPr>
            <p:ph type="title"/>
          </p:nvPr>
        </p:nvSpPr>
        <p:spPr/>
        <p:txBody>
          <a:bodyPr/>
          <a:lstStyle/>
          <a:p>
            <a:pPr eaLnBrk="1" hangingPunct="1"/>
            <a:r>
              <a:rPr lang="en-GB" smtClean="0"/>
              <a:t>Distribution of IG Volumes</a:t>
            </a:r>
          </a:p>
        </p:txBody>
      </p:sp>
      <p:pic>
        <p:nvPicPr>
          <p:cNvPr id="25603" name="Picture 5" descr="ig_karte"/>
          <p:cNvPicPr>
            <a:picLocks noChangeAspect="1" noChangeArrowheads="1"/>
          </p:cNvPicPr>
          <p:nvPr/>
        </p:nvPicPr>
        <p:blipFill>
          <a:blip r:embed="rId2" cstate="print">
            <a:lum contrast="12000"/>
          </a:blip>
          <a:srcRect/>
          <a:stretch>
            <a:fillRect/>
          </a:stretch>
        </p:blipFill>
        <p:spPr bwMode="auto">
          <a:xfrm>
            <a:off x="1619250" y="1416050"/>
            <a:ext cx="6697663" cy="5343525"/>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4"/>
          <p:cNvSpPr>
            <a:spLocks noGrp="1" noChangeArrowheads="1"/>
          </p:cNvSpPr>
          <p:nvPr>
            <p:ph type="ctrTitle"/>
          </p:nvPr>
        </p:nvSpPr>
        <p:spPr/>
        <p:txBody>
          <a:bodyPr>
            <a:normAutofit fontScale="90000"/>
          </a:bodyPr>
          <a:lstStyle/>
          <a:p>
            <a:pPr eaLnBrk="1" hangingPunct="1"/>
            <a:r>
              <a:rPr lang="en-GB" sz="7200" smtClean="0"/>
              <a:t>SEG</a:t>
            </a:r>
            <a:br>
              <a:rPr lang="en-GB" sz="7200" smtClean="0"/>
            </a:br>
            <a:r>
              <a:rPr lang="en-GB" sz="7200" smtClean="0"/>
              <a:t>= </a:t>
            </a:r>
            <a:br>
              <a:rPr lang="en-GB" sz="7200" smtClean="0"/>
            </a:br>
            <a:endParaRPr lang="en-GB" sz="7200" smtClean="0"/>
          </a:p>
        </p:txBody>
      </p:sp>
      <p:sp>
        <p:nvSpPr>
          <p:cNvPr id="26627" name="Rectangle 5"/>
          <p:cNvSpPr>
            <a:spLocks noGrp="1" noChangeArrowheads="1"/>
          </p:cNvSpPr>
          <p:nvPr>
            <p:ph type="subTitle" idx="1"/>
          </p:nvPr>
        </p:nvSpPr>
        <p:spPr/>
        <p:txBody>
          <a:bodyPr/>
          <a:lstStyle/>
          <a:p>
            <a:pPr eaLnBrk="1" hangingPunct="1"/>
            <a:r>
              <a:rPr lang="en-GB" sz="4400" smtClean="0"/>
              <a:t>Supplementum Epigraphicum Graecum</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4"/>
          <p:cNvSpPr>
            <a:spLocks noGrp="1" noChangeArrowheads="1"/>
          </p:cNvSpPr>
          <p:nvPr>
            <p:ph type="ctrTitle"/>
          </p:nvPr>
        </p:nvSpPr>
        <p:spPr/>
        <p:txBody>
          <a:bodyPr/>
          <a:lstStyle/>
          <a:p>
            <a:pPr eaLnBrk="1" hangingPunct="1"/>
            <a:r>
              <a:rPr lang="en-GB" smtClean="0"/>
              <a:t>SEG 39.136 </a:t>
            </a:r>
            <a:br>
              <a:rPr lang="en-GB" smtClean="0"/>
            </a:br>
            <a:r>
              <a:rPr lang="en-GB" smtClean="0"/>
              <a:t>=</a:t>
            </a:r>
          </a:p>
        </p:txBody>
      </p:sp>
      <p:sp>
        <p:nvSpPr>
          <p:cNvPr id="27651" name="Rectangle 5"/>
          <p:cNvSpPr>
            <a:spLocks noGrp="1" noChangeArrowheads="1"/>
          </p:cNvSpPr>
          <p:nvPr>
            <p:ph type="subTitle" idx="1"/>
          </p:nvPr>
        </p:nvSpPr>
        <p:spPr/>
        <p:txBody>
          <a:bodyPr/>
          <a:lstStyle/>
          <a:p>
            <a:pPr eaLnBrk="1" hangingPunct="1"/>
            <a:r>
              <a:rPr lang="en-GB" smtClean="0"/>
              <a:t>Supplementum Epigraphicum Graecum volume 39 no 136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Exercise for next class</a:t>
            </a:r>
            <a:endParaRPr lang="en-GB" dirty="0"/>
          </a:p>
        </p:txBody>
      </p:sp>
      <p:sp>
        <p:nvSpPr>
          <p:cNvPr id="5" name="Text Placeholder 4"/>
          <p:cNvSpPr>
            <a:spLocks noGrp="1"/>
          </p:cNvSpPr>
          <p:nvPr>
            <p:ph type="body" idx="1"/>
          </p:nvPr>
        </p:nvSpPr>
        <p:spPr/>
        <p:txBody>
          <a:bodyPr/>
          <a:lstStyle/>
          <a:p>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Finding…</a:t>
            </a:r>
            <a:endParaRPr lang="en-GB" dirty="0"/>
          </a:p>
        </p:txBody>
      </p:sp>
      <p:sp>
        <p:nvSpPr>
          <p:cNvPr id="5" name="Content Placeholder 4"/>
          <p:cNvSpPr>
            <a:spLocks noGrp="1"/>
          </p:cNvSpPr>
          <p:nvPr>
            <p:ph idx="1"/>
          </p:nvPr>
        </p:nvSpPr>
        <p:spPr/>
        <p:txBody>
          <a:bodyPr/>
          <a:lstStyle/>
          <a:p>
            <a:r>
              <a:rPr lang="en-GB" dirty="0" smtClean="0"/>
              <a:t>Find all information you can on the Athenian Poletai records:</a:t>
            </a:r>
          </a:p>
          <a:p>
            <a:pPr lvl="1"/>
            <a:r>
              <a:rPr lang="en-GB" dirty="0" smtClean="0"/>
              <a:t>What are they?</a:t>
            </a:r>
          </a:p>
          <a:p>
            <a:pPr lvl="1"/>
            <a:r>
              <a:rPr lang="en-GB" dirty="0" smtClean="0"/>
              <a:t>Where have they been published?</a:t>
            </a:r>
          </a:p>
          <a:p>
            <a:pPr lvl="1"/>
            <a:r>
              <a:rPr lang="en-GB" dirty="0" smtClean="0"/>
              <a:t>What is the definitive edition?</a:t>
            </a:r>
          </a:p>
          <a:p>
            <a:pPr lvl="1"/>
            <a:r>
              <a:rPr lang="en-GB" dirty="0" smtClean="0"/>
              <a:t>What changes/alternative restorations/new viewpoints have there been in the last </a:t>
            </a:r>
            <a:r>
              <a:rPr lang="en-GB" smtClean="0"/>
              <a:t>20 years?</a:t>
            </a:r>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455</Words>
  <Application>Microsoft Office PowerPoint</Application>
  <PresentationFormat>On-screen Show (4:3)</PresentationFormat>
  <Paragraphs>138</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Advanced, Further and Higher Advanced, Greek Prose</vt:lpstr>
      <vt:lpstr>Module Syllabus</vt:lpstr>
      <vt:lpstr>OFFICE HOURS / HOW TO CONTACT ME:</vt:lpstr>
      <vt:lpstr>Classes</vt:lpstr>
      <vt:lpstr>Distance students only</vt:lpstr>
      <vt:lpstr>Inscriptions to be covered in the module</vt:lpstr>
      <vt:lpstr>Assessment</vt:lpstr>
      <vt:lpstr>Provisional questions</vt:lpstr>
      <vt:lpstr>Advanced only</vt:lpstr>
      <vt:lpstr>Further Advanced</vt:lpstr>
      <vt:lpstr>Higher Advanced</vt:lpstr>
      <vt:lpstr>PRESCRIBED TEXTS: </vt:lpstr>
      <vt:lpstr>Some important tools you will need for this module</vt:lpstr>
      <vt:lpstr>Tools to be covered</vt:lpstr>
      <vt:lpstr>IG = Inscriptiones Graecae </vt:lpstr>
      <vt:lpstr>What does this code mean? </vt:lpstr>
      <vt:lpstr>IG II2 102. = </vt:lpstr>
      <vt:lpstr>What about this one?</vt:lpstr>
      <vt:lpstr>IG XII,2 3  =</vt:lpstr>
      <vt:lpstr>Distribution of IG Volumes</vt:lpstr>
      <vt:lpstr>SEG =  </vt:lpstr>
      <vt:lpstr>SEG 39.136  =</vt:lpstr>
      <vt:lpstr>Exercise for next class</vt:lpstr>
      <vt:lpstr>Finding…</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Further and Higher Advanced, Greek Prose</dc:title>
  <dc:creator>Errietta Bissa</dc:creator>
  <cp:lastModifiedBy>Errietta Bissa</cp:lastModifiedBy>
  <cp:revision>21</cp:revision>
  <dcterms:created xsi:type="dcterms:W3CDTF">2012-01-31T09:29:29Z</dcterms:created>
  <dcterms:modified xsi:type="dcterms:W3CDTF">2012-01-31T09:52:34Z</dcterms:modified>
</cp:coreProperties>
</file>