
<file path=[Content_Types].xml><?xml version="1.0" encoding="utf-8"?>
<Types xmlns="http://schemas.openxmlformats.org/package/2006/content-types">
  <Default Extension="glb" ContentType="model/gltf.binary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0" r:id="rId4"/>
  </p:sldMasterIdLst>
  <p:notesMasterIdLst>
    <p:notesMasterId r:id="rId16"/>
  </p:notesMasterIdLst>
  <p:handoutMasterIdLst>
    <p:handoutMasterId r:id="rId17"/>
  </p:handoutMasterIdLst>
  <p:sldIdLst>
    <p:sldId id="266" r:id="rId5"/>
    <p:sldId id="319" r:id="rId6"/>
    <p:sldId id="315" r:id="rId7"/>
    <p:sldId id="318" r:id="rId8"/>
    <p:sldId id="308" r:id="rId9"/>
    <p:sldId id="317" r:id="rId10"/>
    <p:sldId id="314" r:id="rId11"/>
    <p:sldId id="316" r:id="rId12"/>
    <p:sldId id="320" r:id="rId13"/>
    <p:sldId id="321" r:id="rId14"/>
    <p:sldId id="313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19" autoAdjust="0"/>
  </p:normalViewPr>
  <p:slideViewPr>
    <p:cSldViewPr snapToGrid="0">
      <p:cViewPr varScale="1">
        <p:scale>
          <a:sx n="78" d="100"/>
          <a:sy n="78" d="100"/>
        </p:scale>
        <p:origin x="8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8" d="100"/>
          <a:sy n="88" d="100"/>
        </p:scale>
        <p:origin x="382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image" Target="../media/image12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image" Target="../media/image12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A66772-F185-4D58-B8BB-E9370D7A7A2B}" type="doc">
      <dgm:prSet loTypeId="urn:microsoft.com/office/officeart/2005/8/layout/pictureOrgChart+Icon" loCatId="hierarchy" qsTypeId="urn:microsoft.com/office/officeart/2005/8/quickstyle/3d1" qsCatId="3D" csTypeId="urn:microsoft.com/office/officeart/2005/8/colors/accent1_2" csCatId="accent1" phldr="1"/>
      <dgm:spPr/>
      <dgm:t>
        <a:bodyPr rtlCol="0"/>
        <a:lstStyle/>
        <a:p>
          <a:pPr rtl="0"/>
          <a:endParaRPr lang="en-US"/>
        </a:p>
      </dgm:t>
    </dgm:pt>
    <dgm:pt modelId="{40FC4FFE-8987-4A26-B7F4-8A516F18ADAE}">
      <dgm:prSet custT="1"/>
      <dgm:spPr/>
      <dgm:t>
        <a:bodyPr rtlCol="0"/>
        <a:lstStyle/>
        <a:p>
          <a:pPr rtl="0">
            <a:defRPr cap="all"/>
          </a:pPr>
          <a:r>
            <a:rPr lang="en-GB" sz="1100" b="1" noProof="0" dirty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Physical therapy </a:t>
          </a:r>
        </a:p>
      </dgm:t>
    </dgm:pt>
    <dgm:pt modelId="{CAD7EF86-FB23-41F6-BF42-040B36DEFDB1}" type="parTrans" cxnId="{C7AD8469-3C68-4AF9-AB82-79B0043AA120}">
      <dgm:prSet/>
      <dgm:spPr/>
      <dgm:t>
        <a:bodyPr rtlCol="0"/>
        <a:lstStyle/>
        <a:p>
          <a:pPr rtl="0"/>
          <a:endParaRPr lang="en-GB" noProof="0" dirty="0"/>
        </a:p>
      </dgm:t>
    </dgm:pt>
    <dgm:pt modelId="{5B62599A-5C9B-48E7-896E-EA782AC60C8B}" type="sibTrans" cxnId="{C7AD8469-3C68-4AF9-AB82-79B0043AA120}">
      <dgm:prSet/>
      <dgm:spPr/>
      <dgm:t>
        <a:bodyPr rtlCol="0"/>
        <a:lstStyle/>
        <a:p>
          <a:pPr rtl="0"/>
          <a:endParaRPr lang="en-GB" noProof="0" dirty="0"/>
        </a:p>
      </dgm:t>
    </dgm:pt>
    <dgm:pt modelId="{49225C73-1633-42F1-AB3B-7CB183E5F8B8}">
      <dgm:prSet custT="1"/>
      <dgm:spPr/>
      <dgm:t>
        <a:bodyPr rtlCol="0"/>
        <a:lstStyle/>
        <a:p>
          <a:pPr rtl="0">
            <a:defRPr cap="all"/>
          </a:pPr>
          <a:r>
            <a:rPr lang="en-GB" sz="1100" b="1" noProof="0" dirty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Occupational</a:t>
          </a:r>
        </a:p>
        <a:p>
          <a:pPr rtl="0">
            <a:defRPr cap="all"/>
          </a:pPr>
          <a:r>
            <a:rPr lang="en-GB" sz="1100" b="1" noProof="0" dirty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Therapy </a:t>
          </a:r>
          <a:r>
            <a:rPr lang="en-GB" sz="1100" b="1" dirty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(Rohun, May, and Littlewood, 2021)</a:t>
          </a:r>
          <a:r>
            <a:rPr lang="en-GB" sz="1100" b="1" noProof="0" dirty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1A0E2090-1D4F-438A-8766-B6030CE01ADD}" type="parTrans" cxnId="{A9154303-8225-4248-91DC-1B0156A35F07}">
      <dgm:prSet/>
      <dgm:spPr/>
      <dgm:t>
        <a:bodyPr rtlCol="0"/>
        <a:lstStyle/>
        <a:p>
          <a:pPr rtl="0"/>
          <a:endParaRPr lang="en-GB" noProof="0" dirty="0"/>
        </a:p>
      </dgm:t>
    </dgm:pt>
    <dgm:pt modelId="{9646853A-8964-4519-A5B1-0B7D18B2983D}" type="sibTrans" cxnId="{A9154303-8225-4248-91DC-1B0156A35F07}">
      <dgm:prSet/>
      <dgm:spPr/>
      <dgm:t>
        <a:bodyPr rtlCol="0"/>
        <a:lstStyle/>
        <a:p>
          <a:pPr rtl="0"/>
          <a:endParaRPr lang="en-GB" noProof="0" dirty="0"/>
        </a:p>
      </dgm:t>
    </dgm:pt>
    <dgm:pt modelId="{1C383F32-22E8-4F62-A3E0-BDC3D5F48992}">
      <dgm:prSet custT="1"/>
      <dgm:spPr/>
      <dgm:t>
        <a:bodyPr rtlCol="0"/>
        <a:lstStyle/>
        <a:p>
          <a:pPr rtl="0">
            <a:defRPr cap="all"/>
          </a:pPr>
          <a:r>
            <a:rPr lang="en-GB" sz="1100" b="1" noProof="0" dirty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Speech therapy </a:t>
          </a:r>
        </a:p>
      </dgm:t>
    </dgm:pt>
    <dgm:pt modelId="{A7920A2F-3244-4159-AF04-6A1D38B7B317}" type="parTrans" cxnId="{C4CCE57E-E871-46D6-BAD5-880252C95D22}">
      <dgm:prSet/>
      <dgm:spPr/>
      <dgm:t>
        <a:bodyPr rtlCol="0"/>
        <a:lstStyle/>
        <a:p>
          <a:pPr rtl="0"/>
          <a:endParaRPr lang="en-GB" noProof="0" dirty="0"/>
        </a:p>
      </dgm:t>
    </dgm:pt>
    <dgm:pt modelId="{8500F72A-2C6D-4FDF-9C1D-CA691380EB0B}" type="sibTrans" cxnId="{C4CCE57E-E871-46D6-BAD5-880252C95D22}">
      <dgm:prSet/>
      <dgm:spPr/>
      <dgm:t>
        <a:bodyPr rtlCol="0"/>
        <a:lstStyle/>
        <a:p>
          <a:pPr rtl="0"/>
          <a:endParaRPr lang="en-GB" noProof="0" dirty="0"/>
        </a:p>
      </dgm:t>
    </dgm:pt>
    <dgm:pt modelId="{6E840C14-82EE-4F08-8EEE-3CE27E800B94}">
      <dgm:prSet custT="1"/>
      <dgm:spPr/>
      <dgm:t>
        <a:bodyPr rtlCol="0"/>
        <a:lstStyle/>
        <a:p>
          <a:pPr rtl="0">
            <a:defRPr cap="all"/>
          </a:pPr>
          <a:r>
            <a:rPr lang="en-GB" sz="1100" b="1" noProof="0" dirty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Mental health counselling </a:t>
          </a:r>
        </a:p>
      </dgm:t>
    </dgm:pt>
    <dgm:pt modelId="{E0DFC693-42B4-42F8-92C9-0CCFB5C88B26}" type="parTrans" cxnId="{19E2040B-1726-4674-8138-D2241DAD503B}">
      <dgm:prSet/>
      <dgm:spPr/>
      <dgm:t>
        <a:bodyPr/>
        <a:lstStyle/>
        <a:p>
          <a:endParaRPr lang="en-GB"/>
        </a:p>
      </dgm:t>
    </dgm:pt>
    <dgm:pt modelId="{732B9807-C9A1-4E62-B879-DDCBCD8ACBBF}" type="sibTrans" cxnId="{19E2040B-1726-4674-8138-D2241DAD503B}">
      <dgm:prSet/>
      <dgm:spPr/>
      <dgm:t>
        <a:bodyPr/>
        <a:lstStyle/>
        <a:p>
          <a:endParaRPr lang="en-GB"/>
        </a:p>
      </dgm:t>
    </dgm:pt>
    <dgm:pt modelId="{90363789-53D4-4F02-A5FD-1FC10D4445B4}">
      <dgm:prSet custT="1"/>
      <dgm:spPr/>
      <dgm:t>
        <a:bodyPr rtlCol="0"/>
        <a:lstStyle/>
        <a:p>
          <a:pPr rtl="0">
            <a:defRPr cap="all"/>
          </a:pPr>
          <a:r>
            <a:rPr lang="en-GB" sz="1100" b="1" noProof="0" dirty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Social workers </a:t>
          </a:r>
        </a:p>
      </dgm:t>
    </dgm:pt>
    <dgm:pt modelId="{1A20370F-BE8F-42AF-A5ED-35D4DE4E1FC0}" type="parTrans" cxnId="{A3AC0595-2045-4A84-A3B1-3366AB48C1E1}">
      <dgm:prSet/>
      <dgm:spPr/>
      <dgm:t>
        <a:bodyPr/>
        <a:lstStyle/>
        <a:p>
          <a:endParaRPr lang="en-GB"/>
        </a:p>
      </dgm:t>
    </dgm:pt>
    <dgm:pt modelId="{4CDC9BA2-D7F0-4D21-BD8C-F06BA05FA050}" type="sibTrans" cxnId="{A3AC0595-2045-4A84-A3B1-3366AB48C1E1}">
      <dgm:prSet/>
      <dgm:spPr/>
      <dgm:t>
        <a:bodyPr/>
        <a:lstStyle/>
        <a:p>
          <a:endParaRPr lang="en-GB"/>
        </a:p>
      </dgm:t>
    </dgm:pt>
    <dgm:pt modelId="{9359788F-49C6-4643-BFD3-581387E90173}" type="pres">
      <dgm:prSet presAssocID="{01A66772-F185-4D58-B8BB-E9370D7A7A2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3E7C8C1E-EBF4-4205-9EF9-1FFC2D6A87EA}" type="pres">
      <dgm:prSet presAssocID="{40FC4FFE-8987-4A26-B7F4-8A516F18ADAE}" presName="hierRoot1" presStyleCnt="0">
        <dgm:presLayoutVars>
          <dgm:hierBranch val="init"/>
        </dgm:presLayoutVars>
      </dgm:prSet>
      <dgm:spPr/>
    </dgm:pt>
    <dgm:pt modelId="{771F4BFE-67D3-4309-AE33-C1A0184FC2FF}" type="pres">
      <dgm:prSet presAssocID="{40FC4FFE-8987-4A26-B7F4-8A516F18ADAE}" presName="rootComposite1" presStyleCnt="0"/>
      <dgm:spPr/>
    </dgm:pt>
    <dgm:pt modelId="{AD17F526-274A-4996-81BD-D1CC0058321C}" type="pres">
      <dgm:prSet presAssocID="{40FC4FFE-8987-4A26-B7F4-8A516F18ADAE}" presName="rootText1" presStyleLbl="node0" presStyleIdx="0" presStyleCnt="5" custScaleX="416307" custScaleY="705826" custLinFactY="-260131" custLinFactNeighborX="-47267" custLinFactNeighborY="-300000">
        <dgm:presLayoutVars>
          <dgm:chPref val="3"/>
        </dgm:presLayoutVars>
      </dgm:prSet>
      <dgm:spPr/>
    </dgm:pt>
    <dgm:pt modelId="{8EB03CC3-A9F4-4F76-ACCE-D6D369A3F9B5}" type="pres">
      <dgm:prSet presAssocID="{40FC4FFE-8987-4A26-B7F4-8A516F18ADAE}" presName="rootPict1" presStyleLbl="alignImgPlace1" presStyleIdx="0" presStyleCnt="5" custScaleX="2000000" custScaleY="2000000" custLinFactX="800000" custLinFactY="-467705" custLinFactNeighborX="883761" custLinFactNeighborY="-500000"/>
      <dgm:spPr>
        <a:blipFill>
          <a:blip xmlns:r="http://schemas.openxmlformats.org/officeDocument/2006/relationships" r:embed="rId1"/>
          <a:srcRect/>
          <a:stretch>
            <a:fillRect l="-47000" r="-47000"/>
          </a:stretch>
        </a:blipFill>
      </dgm:spPr>
    </dgm:pt>
    <dgm:pt modelId="{6E537999-07C0-4AF9-81EF-2D13E1DC2F80}" type="pres">
      <dgm:prSet presAssocID="{40FC4FFE-8987-4A26-B7F4-8A516F18ADAE}" presName="rootConnector1" presStyleLbl="node1" presStyleIdx="0" presStyleCnt="0"/>
      <dgm:spPr/>
    </dgm:pt>
    <dgm:pt modelId="{2C988DE8-7F0D-4160-9EE6-66840F23FBDA}" type="pres">
      <dgm:prSet presAssocID="{40FC4FFE-8987-4A26-B7F4-8A516F18ADAE}" presName="hierChild2" presStyleCnt="0"/>
      <dgm:spPr/>
    </dgm:pt>
    <dgm:pt modelId="{1D7EBEDB-07FB-4883-812C-E0F41765D5F4}" type="pres">
      <dgm:prSet presAssocID="{40FC4FFE-8987-4A26-B7F4-8A516F18ADAE}" presName="hierChild3" presStyleCnt="0"/>
      <dgm:spPr/>
    </dgm:pt>
    <dgm:pt modelId="{ED7EFEDB-5669-4567-8926-4D1EEDC4E196}" type="pres">
      <dgm:prSet presAssocID="{49225C73-1633-42F1-AB3B-7CB183E5F8B8}" presName="hierRoot1" presStyleCnt="0">
        <dgm:presLayoutVars>
          <dgm:hierBranch val="init"/>
        </dgm:presLayoutVars>
      </dgm:prSet>
      <dgm:spPr/>
    </dgm:pt>
    <dgm:pt modelId="{7E249FE7-06D6-4180-A307-1CCC00745EE3}" type="pres">
      <dgm:prSet presAssocID="{49225C73-1633-42F1-AB3B-7CB183E5F8B8}" presName="rootComposite1" presStyleCnt="0"/>
      <dgm:spPr/>
    </dgm:pt>
    <dgm:pt modelId="{283008B4-25FE-498F-9F1B-7186D2D80BFB}" type="pres">
      <dgm:prSet presAssocID="{49225C73-1633-42F1-AB3B-7CB183E5F8B8}" presName="rootText1" presStyleLbl="node0" presStyleIdx="1" presStyleCnt="5" custScaleX="616374" custScaleY="906316" custLinFactX="-74190" custLinFactY="400000" custLinFactNeighborX="-100000" custLinFactNeighborY="428279">
        <dgm:presLayoutVars>
          <dgm:chPref val="3"/>
        </dgm:presLayoutVars>
      </dgm:prSet>
      <dgm:spPr/>
    </dgm:pt>
    <dgm:pt modelId="{4991A2AA-C08E-4C75-8D0D-B4074BEB8505}" type="pres">
      <dgm:prSet presAssocID="{49225C73-1633-42F1-AB3B-7CB183E5F8B8}" presName="rootPict1" presStyleLbl="alignImgPlace1" presStyleIdx="1" presStyleCnt="5" custScaleX="1657787" custScaleY="2000000" custLinFactX="667639" custLinFactY="500000" custLinFactNeighborX="700000" custLinFactNeighborY="543741"/>
      <dgm:spPr>
        <a:blipFill>
          <a:blip xmlns:r="http://schemas.openxmlformats.org/officeDocument/2006/relationships" r:embed="rId2"/>
          <a:srcRect/>
          <a:stretch>
            <a:fillRect l="-69000" r="-69000"/>
          </a:stretch>
        </a:blipFill>
      </dgm:spPr>
    </dgm:pt>
    <dgm:pt modelId="{5A3917BE-7307-4FEC-B8DA-FC448731F11F}" type="pres">
      <dgm:prSet presAssocID="{49225C73-1633-42F1-AB3B-7CB183E5F8B8}" presName="rootConnector1" presStyleLbl="node1" presStyleIdx="0" presStyleCnt="0"/>
      <dgm:spPr/>
    </dgm:pt>
    <dgm:pt modelId="{5CCA6836-43D3-4D00-BE2E-F1721EE6A355}" type="pres">
      <dgm:prSet presAssocID="{49225C73-1633-42F1-AB3B-7CB183E5F8B8}" presName="hierChild2" presStyleCnt="0"/>
      <dgm:spPr/>
    </dgm:pt>
    <dgm:pt modelId="{07C8D56C-8949-4C7A-8116-150DC7D104FB}" type="pres">
      <dgm:prSet presAssocID="{49225C73-1633-42F1-AB3B-7CB183E5F8B8}" presName="hierChild3" presStyleCnt="0"/>
      <dgm:spPr/>
    </dgm:pt>
    <dgm:pt modelId="{8016EE81-74A9-42B4-B4FD-2E438946D559}" type="pres">
      <dgm:prSet presAssocID="{1C383F32-22E8-4F62-A3E0-BDC3D5F48992}" presName="hierRoot1" presStyleCnt="0">
        <dgm:presLayoutVars>
          <dgm:hierBranch val="init"/>
        </dgm:presLayoutVars>
      </dgm:prSet>
      <dgm:spPr/>
    </dgm:pt>
    <dgm:pt modelId="{1B101D3F-6784-4169-842B-E08071841393}" type="pres">
      <dgm:prSet presAssocID="{1C383F32-22E8-4F62-A3E0-BDC3D5F48992}" presName="rootComposite1" presStyleCnt="0"/>
      <dgm:spPr/>
    </dgm:pt>
    <dgm:pt modelId="{1457A5CA-40A4-44E6-BA43-8D0B9BFABC61}" type="pres">
      <dgm:prSet presAssocID="{1C383F32-22E8-4F62-A3E0-BDC3D5F48992}" presName="rootText1" presStyleLbl="node0" presStyleIdx="2" presStyleCnt="5" custScaleX="293363" custScaleY="400228" custLinFactY="-645381" custLinFactNeighborX="-46362" custLinFactNeighborY="-700000">
        <dgm:presLayoutVars>
          <dgm:chPref val="3"/>
        </dgm:presLayoutVars>
      </dgm:prSet>
      <dgm:spPr/>
    </dgm:pt>
    <dgm:pt modelId="{C015B3B3-FE2A-49E6-A948-8F0861F9B3EF}" type="pres">
      <dgm:prSet presAssocID="{1C383F32-22E8-4F62-A3E0-BDC3D5F48992}" presName="rootPict1" presStyleLbl="alignImgPlace1" presStyleIdx="2" presStyleCnt="5" custScaleX="2000000" custScaleY="1376601" custLinFactX="601574" custLinFactY="-400000" custLinFactNeighborX="700000" custLinFactNeighborY="-475772"/>
      <dgm:spPr>
        <a:blipFill>
          <a:blip xmlns:r="http://schemas.openxmlformats.org/officeDocument/2006/relationships" r:embed="rId3"/>
          <a:srcRect/>
          <a:stretch>
            <a:fillRect t="-22000" b="-22000"/>
          </a:stretch>
        </a:blipFill>
      </dgm:spPr>
    </dgm:pt>
    <dgm:pt modelId="{3403617D-C86B-4D1A-BF98-8E3191F8F58F}" type="pres">
      <dgm:prSet presAssocID="{1C383F32-22E8-4F62-A3E0-BDC3D5F48992}" presName="rootConnector1" presStyleLbl="node1" presStyleIdx="0" presStyleCnt="0"/>
      <dgm:spPr/>
    </dgm:pt>
    <dgm:pt modelId="{B726B12E-FB44-429E-BC7D-DC12F5DE012F}" type="pres">
      <dgm:prSet presAssocID="{1C383F32-22E8-4F62-A3E0-BDC3D5F48992}" presName="hierChild2" presStyleCnt="0"/>
      <dgm:spPr/>
    </dgm:pt>
    <dgm:pt modelId="{99D3C00E-0095-4135-8CE3-8F71ED287005}" type="pres">
      <dgm:prSet presAssocID="{1C383F32-22E8-4F62-A3E0-BDC3D5F48992}" presName="hierChild3" presStyleCnt="0"/>
      <dgm:spPr/>
    </dgm:pt>
    <dgm:pt modelId="{490BE146-24A5-4939-B468-22CE73DC9E52}" type="pres">
      <dgm:prSet presAssocID="{6E840C14-82EE-4F08-8EEE-3CE27E800B94}" presName="hierRoot1" presStyleCnt="0">
        <dgm:presLayoutVars>
          <dgm:hierBranch val="init"/>
        </dgm:presLayoutVars>
      </dgm:prSet>
      <dgm:spPr/>
    </dgm:pt>
    <dgm:pt modelId="{BB424920-030F-47CC-A41E-4EE0F9F21B3E}" type="pres">
      <dgm:prSet presAssocID="{6E840C14-82EE-4F08-8EEE-3CE27E800B94}" presName="rootComposite1" presStyleCnt="0"/>
      <dgm:spPr/>
    </dgm:pt>
    <dgm:pt modelId="{1B8A578F-CA0F-482C-B2EA-272E13E5B0FA}" type="pres">
      <dgm:prSet presAssocID="{6E840C14-82EE-4F08-8EEE-3CE27E800B94}" presName="rootText1" presStyleLbl="node0" presStyleIdx="3" presStyleCnt="5" custScaleX="503392" custScaleY="299124" custLinFactX="-40691" custLinFactY="497097" custLinFactNeighborX="-100000" custLinFactNeighborY="500000">
        <dgm:presLayoutVars>
          <dgm:chPref val="3"/>
        </dgm:presLayoutVars>
      </dgm:prSet>
      <dgm:spPr/>
    </dgm:pt>
    <dgm:pt modelId="{3557E6DE-F9BA-4174-9D92-8E1D325ED17D}" type="pres">
      <dgm:prSet presAssocID="{6E840C14-82EE-4F08-8EEE-3CE27E800B94}" presName="rootPict1" presStyleLbl="alignImgPlace1" presStyleIdx="3" presStyleCnt="5" custScaleX="1561526" custScaleY="1017443" custLinFactX="511494" custLinFactY="900000" custLinFactNeighborX="600000" custLinFactNeighborY="991200"/>
      <dgm:spPr>
        <a:blipFill>
          <a:blip xmlns:r="http://schemas.openxmlformats.org/officeDocument/2006/relationships" r:embed="rId4"/>
          <a:srcRect/>
          <a:stretch>
            <a:fillRect l="-50000" r="-50000"/>
          </a:stretch>
        </a:blipFill>
      </dgm:spPr>
      <dgm:extLst>
        <a:ext uri="{E40237B7-FDA0-4F09-8148-C483321AD2D9}">
          <dgm14:cNvPr xmlns:dgm14="http://schemas.microsoft.com/office/drawing/2010/diagram" id="0" name="" descr="Telemedicine visit"/>
        </a:ext>
      </dgm:extLst>
    </dgm:pt>
    <dgm:pt modelId="{AF305AAD-1EB5-466A-9E6E-18B5291DE6E8}" type="pres">
      <dgm:prSet presAssocID="{6E840C14-82EE-4F08-8EEE-3CE27E800B94}" presName="rootConnector1" presStyleLbl="node1" presStyleIdx="0" presStyleCnt="0"/>
      <dgm:spPr/>
    </dgm:pt>
    <dgm:pt modelId="{EC84E9E5-01B4-4524-B1B5-E1B29DB35F89}" type="pres">
      <dgm:prSet presAssocID="{6E840C14-82EE-4F08-8EEE-3CE27E800B94}" presName="hierChild2" presStyleCnt="0"/>
      <dgm:spPr/>
    </dgm:pt>
    <dgm:pt modelId="{793EFE58-1017-418A-82EB-60707B09DBBD}" type="pres">
      <dgm:prSet presAssocID="{6E840C14-82EE-4F08-8EEE-3CE27E800B94}" presName="hierChild3" presStyleCnt="0"/>
      <dgm:spPr/>
    </dgm:pt>
    <dgm:pt modelId="{77FAC5BC-76F0-4135-AEA0-084AFD63EE55}" type="pres">
      <dgm:prSet presAssocID="{90363789-53D4-4F02-A5FD-1FC10D4445B4}" presName="hierRoot1" presStyleCnt="0">
        <dgm:presLayoutVars>
          <dgm:hierBranch val="init"/>
        </dgm:presLayoutVars>
      </dgm:prSet>
      <dgm:spPr/>
    </dgm:pt>
    <dgm:pt modelId="{B7B8CBA6-7423-4E24-9885-6319260AD8A8}" type="pres">
      <dgm:prSet presAssocID="{90363789-53D4-4F02-A5FD-1FC10D4445B4}" presName="rootComposite1" presStyleCnt="0"/>
      <dgm:spPr/>
    </dgm:pt>
    <dgm:pt modelId="{9EBD2078-D33E-44B0-9BA8-32FC7D3E9D88}" type="pres">
      <dgm:prSet presAssocID="{90363789-53D4-4F02-A5FD-1FC10D4445B4}" presName="rootText1" presStyleLbl="node0" presStyleIdx="4" presStyleCnt="5" custScaleX="417867" custScaleY="442931" custLinFactX="-72320" custLinFactNeighborX="-100000" custLinFactNeighborY="-24463">
        <dgm:presLayoutVars>
          <dgm:chPref val="3"/>
        </dgm:presLayoutVars>
      </dgm:prSet>
      <dgm:spPr/>
    </dgm:pt>
    <dgm:pt modelId="{8C83A2AE-2A04-4EA3-A780-79842BE91EA9}" type="pres">
      <dgm:prSet presAssocID="{90363789-53D4-4F02-A5FD-1FC10D4445B4}" presName="rootPict1" presStyleLbl="alignImgPlace1" presStyleIdx="4" presStyleCnt="5" custScaleX="1335389" custScaleY="1545014" custLinFactX="-145329" custLinFactY="-485174" custLinFactNeighborX="-200000" custLinFactNeighborY="-500000"/>
      <dgm:spPr>
        <a:blipFill>
          <a:blip xmlns:r="http://schemas.openxmlformats.org/officeDocument/2006/relationships" r:embed="rId5"/>
          <a:srcRect/>
          <a:stretch>
            <a:fillRect l="-50000" r="-50000"/>
          </a:stretch>
        </a:blipFill>
      </dgm:spPr>
    </dgm:pt>
    <dgm:pt modelId="{1A1B9660-E822-4C05-9CD4-AE1CCA20CFA0}" type="pres">
      <dgm:prSet presAssocID="{90363789-53D4-4F02-A5FD-1FC10D4445B4}" presName="rootConnector1" presStyleLbl="node1" presStyleIdx="0" presStyleCnt="0"/>
      <dgm:spPr/>
    </dgm:pt>
    <dgm:pt modelId="{2CD84949-72AF-48B1-8DF3-4191C39FEBDE}" type="pres">
      <dgm:prSet presAssocID="{90363789-53D4-4F02-A5FD-1FC10D4445B4}" presName="hierChild2" presStyleCnt="0"/>
      <dgm:spPr/>
    </dgm:pt>
    <dgm:pt modelId="{0CEDEB7A-33EB-45E4-87B7-D735537E5544}" type="pres">
      <dgm:prSet presAssocID="{90363789-53D4-4F02-A5FD-1FC10D4445B4}" presName="hierChild3" presStyleCnt="0"/>
      <dgm:spPr/>
    </dgm:pt>
  </dgm:ptLst>
  <dgm:cxnLst>
    <dgm:cxn modelId="{A9154303-8225-4248-91DC-1B0156A35F07}" srcId="{01A66772-F185-4D58-B8BB-E9370D7A7A2B}" destId="{49225C73-1633-42F1-AB3B-7CB183E5F8B8}" srcOrd="1" destOrd="0" parTransId="{1A0E2090-1D4F-438A-8766-B6030CE01ADD}" sibTransId="{9646853A-8964-4519-A5B1-0B7D18B2983D}"/>
    <dgm:cxn modelId="{2E1BD707-C5F7-4B91-9B22-13A599B4608A}" type="presOf" srcId="{49225C73-1633-42F1-AB3B-7CB183E5F8B8}" destId="{283008B4-25FE-498F-9F1B-7186D2D80BFB}" srcOrd="0" destOrd="0" presId="urn:microsoft.com/office/officeart/2005/8/layout/pictureOrgChart+Icon"/>
    <dgm:cxn modelId="{FD943209-7E81-4BF3-B2F1-4FDC7B0AAB1E}" type="presOf" srcId="{1C383F32-22E8-4F62-A3E0-BDC3D5F48992}" destId="{3403617D-C86B-4D1A-BF98-8E3191F8F58F}" srcOrd="1" destOrd="0" presId="urn:microsoft.com/office/officeart/2005/8/layout/pictureOrgChart+Icon"/>
    <dgm:cxn modelId="{19E2040B-1726-4674-8138-D2241DAD503B}" srcId="{01A66772-F185-4D58-B8BB-E9370D7A7A2B}" destId="{6E840C14-82EE-4F08-8EEE-3CE27E800B94}" srcOrd="3" destOrd="0" parTransId="{E0DFC693-42B4-42F8-92C9-0CCFB5C88B26}" sibTransId="{732B9807-C9A1-4E62-B879-DDCBCD8ACBBF}"/>
    <dgm:cxn modelId="{540EBB44-B9C6-453B-B066-17C9B5028601}" type="presOf" srcId="{6E840C14-82EE-4F08-8EEE-3CE27E800B94}" destId="{AF305AAD-1EB5-466A-9E6E-18B5291DE6E8}" srcOrd="1" destOrd="0" presId="urn:microsoft.com/office/officeart/2005/8/layout/pictureOrgChart+Icon"/>
    <dgm:cxn modelId="{F604FB49-954C-4993-976E-54D3E5962417}" type="presOf" srcId="{01A66772-F185-4D58-B8BB-E9370D7A7A2B}" destId="{9359788F-49C6-4643-BFD3-581387E90173}" srcOrd="0" destOrd="0" presId="urn:microsoft.com/office/officeart/2005/8/layout/pictureOrgChart+Icon"/>
    <dgm:cxn modelId="{096A6C5A-326D-44C4-8ECB-D47E741F8EAA}" type="presOf" srcId="{90363789-53D4-4F02-A5FD-1FC10D4445B4}" destId="{1A1B9660-E822-4C05-9CD4-AE1CCA20CFA0}" srcOrd="1" destOrd="0" presId="urn:microsoft.com/office/officeart/2005/8/layout/pictureOrgChart+Icon"/>
    <dgm:cxn modelId="{C7AD8469-3C68-4AF9-AB82-79B0043AA120}" srcId="{01A66772-F185-4D58-B8BB-E9370D7A7A2B}" destId="{40FC4FFE-8987-4A26-B7F4-8A516F18ADAE}" srcOrd="0" destOrd="0" parTransId="{CAD7EF86-FB23-41F6-BF42-040B36DEFDB1}" sibTransId="{5B62599A-5C9B-48E7-896E-EA782AC60C8B}"/>
    <dgm:cxn modelId="{C4CCE57E-E871-46D6-BAD5-880252C95D22}" srcId="{01A66772-F185-4D58-B8BB-E9370D7A7A2B}" destId="{1C383F32-22E8-4F62-A3E0-BDC3D5F48992}" srcOrd="2" destOrd="0" parTransId="{A7920A2F-3244-4159-AF04-6A1D38B7B317}" sibTransId="{8500F72A-2C6D-4FDF-9C1D-CA691380EB0B}"/>
    <dgm:cxn modelId="{1956D394-CA0A-4994-940B-6E45507D00D8}" type="presOf" srcId="{90363789-53D4-4F02-A5FD-1FC10D4445B4}" destId="{9EBD2078-D33E-44B0-9BA8-32FC7D3E9D88}" srcOrd="0" destOrd="0" presId="urn:microsoft.com/office/officeart/2005/8/layout/pictureOrgChart+Icon"/>
    <dgm:cxn modelId="{A3AC0595-2045-4A84-A3B1-3366AB48C1E1}" srcId="{01A66772-F185-4D58-B8BB-E9370D7A7A2B}" destId="{90363789-53D4-4F02-A5FD-1FC10D4445B4}" srcOrd="4" destOrd="0" parTransId="{1A20370F-BE8F-42AF-A5ED-35D4DE4E1FC0}" sibTransId="{4CDC9BA2-D7F0-4D21-BD8C-F06BA05FA050}"/>
    <dgm:cxn modelId="{F8B971A8-7197-4883-8124-3FD9EAB2DF2F}" type="presOf" srcId="{40FC4FFE-8987-4A26-B7F4-8A516F18ADAE}" destId="{AD17F526-274A-4996-81BD-D1CC0058321C}" srcOrd="0" destOrd="0" presId="urn:microsoft.com/office/officeart/2005/8/layout/pictureOrgChart+Icon"/>
    <dgm:cxn modelId="{41519CCD-D85B-4C4C-9FB4-969697C19DDA}" type="presOf" srcId="{49225C73-1633-42F1-AB3B-7CB183E5F8B8}" destId="{5A3917BE-7307-4FEC-B8DA-FC448731F11F}" srcOrd="1" destOrd="0" presId="urn:microsoft.com/office/officeart/2005/8/layout/pictureOrgChart+Icon"/>
    <dgm:cxn modelId="{8AF895CF-E2F9-409C-8DEA-EB14C1B1A0F7}" type="presOf" srcId="{6E840C14-82EE-4F08-8EEE-3CE27E800B94}" destId="{1B8A578F-CA0F-482C-B2EA-272E13E5B0FA}" srcOrd="0" destOrd="0" presId="urn:microsoft.com/office/officeart/2005/8/layout/pictureOrgChart+Icon"/>
    <dgm:cxn modelId="{F7DC03ED-5E42-41BF-A8C3-7984C5E67D8B}" type="presOf" srcId="{1C383F32-22E8-4F62-A3E0-BDC3D5F48992}" destId="{1457A5CA-40A4-44E6-BA43-8D0B9BFABC61}" srcOrd="0" destOrd="0" presId="urn:microsoft.com/office/officeart/2005/8/layout/pictureOrgChart+Icon"/>
    <dgm:cxn modelId="{AD98C6ED-2BD4-4539-BF96-C07F0636E9A2}" type="presOf" srcId="{40FC4FFE-8987-4A26-B7F4-8A516F18ADAE}" destId="{6E537999-07C0-4AF9-81EF-2D13E1DC2F80}" srcOrd="1" destOrd="0" presId="urn:microsoft.com/office/officeart/2005/8/layout/pictureOrgChart+Icon"/>
    <dgm:cxn modelId="{4C906E2C-CBE1-4698-931F-076931DC46D0}" type="presParOf" srcId="{9359788F-49C6-4643-BFD3-581387E90173}" destId="{3E7C8C1E-EBF4-4205-9EF9-1FFC2D6A87EA}" srcOrd="0" destOrd="0" presId="urn:microsoft.com/office/officeart/2005/8/layout/pictureOrgChart+Icon"/>
    <dgm:cxn modelId="{2E2A8FAF-AA13-4462-8ADA-D1B11E86976E}" type="presParOf" srcId="{3E7C8C1E-EBF4-4205-9EF9-1FFC2D6A87EA}" destId="{771F4BFE-67D3-4309-AE33-C1A0184FC2FF}" srcOrd="0" destOrd="0" presId="urn:microsoft.com/office/officeart/2005/8/layout/pictureOrgChart+Icon"/>
    <dgm:cxn modelId="{EA3BC8EC-E4E1-44AB-A9F3-9596B11AB7BE}" type="presParOf" srcId="{771F4BFE-67D3-4309-AE33-C1A0184FC2FF}" destId="{AD17F526-274A-4996-81BD-D1CC0058321C}" srcOrd="0" destOrd="0" presId="urn:microsoft.com/office/officeart/2005/8/layout/pictureOrgChart+Icon"/>
    <dgm:cxn modelId="{8D1E4C5E-EB21-4EFA-9B2E-C526A595455A}" type="presParOf" srcId="{771F4BFE-67D3-4309-AE33-C1A0184FC2FF}" destId="{8EB03CC3-A9F4-4F76-ACCE-D6D369A3F9B5}" srcOrd="1" destOrd="0" presId="urn:microsoft.com/office/officeart/2005/8/layout/pictureOrgChart+Icon"/>
    <dgm:cxn modelId="{4D2FB349-A6E4-46E1-9BEF-7176FCB10F94}" type="presParOf" srcId="{771F4BFE-67D3-4309-AE33-C1A0184FC2FF}" destId="{6E537999-07C0-4AF9-81EF-2D13E1DC2F80}" srcOrd="2" destOrd="0" presId="urn:microsoft.com/office/officeart/2005/8/layout/pictureOrgChart+Icon"/>
    <dgm:cxn modelId="{5A64DA60-8DA1-4199-AD9C-6EA557CB7606}" type="presParOf" srcId="{3E7C8C1E-EBF4-4205-9EF9-1FFC2D6A87EA}" destId="{2C988DE8-7F0D-4160-9EE6-66840F23FBDA}" srcOrd="1" destOrd="0" presId="urn:microsoft.com/office/officeart/2005/8/layout/pictureOrgChart+Icon"/>
    <dgm:cxn modelId="{8EC50B0C-9D90-4A41-A6BA-5B58EA43C9E0}" type="presParOf" srcId="{3E7C8C1E-EBF4-4205-9EF9-1FFC2D6A87EA}" destId="{1D7EBEDB-07FB-4883-812C-E0F41765D5F4}" srcOrd="2" destOrd="0" presId="urn:microsoft.com/office/officeart/2005/8/layout/pictureOrgChart+Icon"/>
    <dgm:cxn modelId="{D8E4F0FC-CAB1-4A5A-8954-A536595406B8}" type="presParOf" srcId="{9359788F-49C6-4643-BFD3-581387E90173}" destId="{ED7EFEDB-5669-4567-8926-4D1EEDC4E196}" srcOrd="1" destOrd="0" presId="urn:microsoft.com/office/officeart/2005/8/layout/pictureOrgChart+Icon"/>
    <dgm:cxn modelId="{73A4807C-C43D-43A6-9B12-A17497F37D8B}" type="presParOf" srcId="{ED7EFEDB-5669-4567-8926-4D1EEDC4E196}" destId="{7E249FE7-06D6-4180-A307-1CCC00745EE3}" srcOrd="0" destOrd="0" presId="urn:microsoft.com/office/officeart/2005/8/layout/pictureOrgChart+Icon"/>
    <dgm:cxn modelId="{D6096240-DC2C-4769-B43E-A1CC56F9AAC4}" type="presParOf" srcId="{7E249FE7-06D6-4180-A307-1CCC00745EE3}" destId="{283008B4-25FE-498F-9F1B-7186D2D80BFB}" srcOrd="0" destOrd="0" presId="urn:microsoft.com/office/officeart/2005/8/layout/pictureOrgChart+Icon"/>
    <dgm:cxn modelId="{41C61134-772C-485A-A2F8-BEE636736EFA}" type="presParOf" srcId="{7E249FE7-06D6-4180-A307-1CCC00745EE3}" destId="{4991A2AA-C08E-4C75-8D0D-B4074BEB8505}" srcOrd="1" destOrd="0" presId="urn:microsoft.com/office/officeart/2005/8/layout/pictureOrgChart+Icon"/>
    <dgm:cxn modelId="{C2233FA9-7579-46EB-ACB5-CF904F39D57C}" type="presParOf" srcId="{7E249FE7-06D6-4180-A307-1CCC00745EE3}" destId="{5A3917BE-7307-4FEC-B8DA-FC448731F11F}" srcOrd="2" destOrd="0" presId="urn:microsoft.com/office/officeart/2005/8/layout/pictureOrgChart+Icon"/>
    <dgm:cxn modelId="{29F2B30B-C86C-4138-A339-BCE7625752DF}" type="presParOf" srcId="{ED7EFEDB-5669-4567-8926-4D1EEDC4E196}" destId="{5CCA6836-43D3-4D00-BE2E-F1721EE6A355}" srcOrd="1" destOrd="0" presId="urn:microsoft.com/office/officeart/2005/8/layout/pictureOrgChart+Icon"/>
    <dgm:cxn modelId="{A25DA442-1BEA-4084-B78D-C5102BD5EC8D}" type="presParOf" srcId="{ED7EFEDB-5669-4567-8926-4D1EEDC4E196}" destId="{07C8D56C-8949-4C7A-8116-150DC7D104FB}" srcOrd="2" destOrd="0" presId="urn:microsoft.com/office/officeart/2005/8/layout/pictureOrgChart+Icon"/>
    <dgm:cxn modelId="{BEFF5796-0195-46C8-BCBF-2B2A943A612A}" type="presParOf" srcId="{9359788F-49C6-4643-BFD3-581387E90173}" destId="{8016EE81-74A9-42B4-B4FD-2E438946D559}" srcOrd="2" destOrd="0" presId="urn:microsoft.com/office/officeart/2005/8/layout/pictureOrgChart+Icon"/>
    <dgm:cxn modelId="{8CB41C1D-1418-4D09-9F33-3EE2BA5A97C2}" type="presParOf" srcId="{8016EE81-74A9-42B4-B4FD-2E438946D559}" destId="{1B101D3F-6784-4169-842B-E08071841393}" srcOrd="0" destOrd="0" presId="urn:microsoft.com/office/officeart/2005/8/layout/pictureOrgChart+Icon"/>
    <dgm:cxn modelId="{A4BDB683-B0F6-4FDF-AAD9-94AA9069C4D4}" type="presParOf" srcId="{1B101D3F-6784-4169-842B-E08071841393}" destId="{1457A5CA-40A4-44E6-BA43-8D0B9BFABC61}" srcOrd="0" destOrd="0" presId="urn:microsoft.com/office/officeart/2005/8/layout/pictureOrgChart+Icon"/>
    <dgm:cxn modelId="{FE34E247-A285-4EBD-80DB-177A460ECEB5}" type="presParOf" srcId="{1B101D3F-6784-4169-842B-E08071841393}" destId="{C015B3B3-FE2A-49E6-A948-8F0861F9B3EF}" srcOrd="1" destOrd="0" presId="urn:microsoft.com/office/officeart/2005/8/layout/pictureOrgChart+Icon"/>
    <dgm:cxn modelId="{92FFB1FF-BBBB-48AF-96DF-BF48FA8DB615}" type="presParOf" srcId="{1B101D3F-6784-4169-842B-E08071841393}" destId="{3403617D-C86B-4D1A-BF98-8E3191F8F58F}" srcOrd="2" destOrd="0" presId="urn:microsoft.com/office/officeart/2005/8/layout/pictureOrgChart+Icon"/>
    <dgm:cxn modelId="{CF86C2A0-B660-4AD8-B5DA-19A04C0EEBC8}" type="presParOf" srcId="{8016EE81-74A9-42B4-B4FD-2E438946D559}" destId="{B726B12E-FB44-429E-BC7D-DC12F5DE012F}" srcOrd="1" destOrd="0" presId="urn:microsoft.com/office/officeart/2005/8/layout/pictureOrgChart+Icon"/>
    <dgm:cxn modelId="{666BD558-9747-4B30-96BC-46E47E0AE7BC}" type="presParOf" srcId="{8016EE81-74A9-42B4-B4FD-2E438946D559}" destId="{99D3C00E-0095-4135-8CE3-8F71ED287005}" srcOrd="2" destOrd="0" presId="urn:microsoft.com/office/officeart/2005/8/layout/pictureOrgChart+Icon"/>
    <dgm:cxn modelId="{AF0EAEF7-56B7-4402-BAB9-6708C856E547}" type="presParOf" srcId="{9359788F-49C6-4643-BFD3-581387E90173}" destId="{490BE146-24A5-4939-B468-22CE73DC9E52}" srcOrd="3" destOrd="0" presId="urn:microsoft.com/office/officeart/2005/8/layout/pictureOrgChart+Icon"/>
    <dgm:cxn modelId="{4B2EA3F0-B762-4D2A-85D0-8876256D637B}" type="presParOf" srcId="{490BE146-24A5-4939-B468-22CE73DC9E52}" destId="{BB424920-030F-47CC-A41E-4EE0F9F21B3E}" srcOrd="0" destOrd="0" presId="urn:microsoft.com/office/officeart/2005/8/layout/pictureOrgChart+Icon"/>
    <dgm:cxn modelId="{D9B165EF-9579-4967-AF4E-96F924E9A0B4}" type="presParOf" srcId="{BB424920-030F-47CC-A41E-4EE0F9F21B3E}" destId="{1B8A578F-CA0F-482C-B2EA-272E13E5B0FA}" srcOrd="0" destOrd="0" presId="urn:microsoft.com/office/officeart/2005/8/layout/pictureOrgChart+Icon"/>
    <dgm:cxn modelId="{8715312F-0BED-4B5D-891E-2395F1D946D6}" type="presParOf" srcId="{BB424920-030F-47CC-A41E-4EE0F9F21B3E}" destId="{3557E6DE-F9BA-4174-9D92-8E1D325ED17D}" srcOrd="1" destOrd="0" presId="urn:microsoft.com/office/officeart/2005/8/layout/pictureOrgChart+Icon"/>
    <dgm:cxn modelId="{FAE865D7-8D02-4F33-BCEC-EA1F36176A2A}" type="presParOf" srcId="{BB424920-030F-47CC-A41E-4EE0F9F21B3E}" destId="{AF305AAD-1EB5-466A-9E6E-18B5291DE6E8}" srcOrd="2" destOrd="0" presId="urn:microsoft.com/office/officeart/2005/8/layout/pictureOrgChart+Icon"/>
    <dgm:cxn modelId="{FF0A1D4A-97A9-4641-9563-F15EBDFB1098}" type="presParOf" srcId="{490BE146-24A5-4939-B468-22CE73DC9E52}" destId="{EC84E9E5-01B4-4524-B1B5-E1B29DB35F89}" srcOrd="1" destOrd="0" presId="urn:microsoft.com/office/officeart/2005/8/layout/pictureOrgChart+Icon"/>
    <dgm:cxn modelId="{5402FCD1-663F-4245-8A36-D397CA1B0C8A}" type="presParOf" srcId="{490BE146-24A5-4939-B468-22CE73DC9E52}" destId="{793EFE58-1017-418A-82EB-60707B09DBBD}" srcOrd="2" destOrd="0" presId="urn:microsoft.com/office/officeart/2005/8/layout/pictureOrgChart+Icon"/>
    <dgm:cxn modelId="{F90B000A-A22D-4292-BD95-D24B32202672}" type="presParOf" srcId="{9359788F-49C6-4643-BFD3-581387E90173}" destId="{77FAC5BC-76F0-4135-AEA0-084AFD63EE55}" srcOrd="4" destOrd="0" presId="urn:microsoft.com/office/officeart/2005/8/layout/pictureOrgChart+Icon"/>
    <dgm:cxn modelId="{28B5EBD1-B6E9-48E2-9A44-03C9A50EFB3A}" type="presParOf" srcId="{77FAC5BC-76F0-4135-AEA0-084AFD63EE55}" destId="{B7B8CBA6-7423-4E24-9885-6319260AD8A8}" srcOrd="0" destOrd="0" presId="urn:microsoft.com/office/officeart/2005/8/layout/pictureOrgChart+Icon"/>
    <dgm:cxn modelId="{7AA37745-7C73-4FF4-9649-C78F59DE9F6F}" type="presParOf" srcId="{B7B8CBA6-7423-4E24-9885-6319260AD8A8}" destId="{9EBD2078-D33E-44B0-9BA8-32FC7D3E9D88}" srcOrd="0" destOrd="0" presId="urn:microsoft.com/office/officeart/2005/8/layout/pictureOrgChart+Icon"/>
    <dgm:cxn modelId="{4303643A-425C-46A7-BD86-F77389297E9A}" type="presParOf" srcId="{B7B8CBA6-7423-4E24-9885-6319260AD8A8}" destId="{8C83A2AE-2A04-4EA3-A780-79842BE91EA9}" srcOrd="1" destOrd="0" presId="urn:microsoft.com/office/officeart/2005/8/layout/pictureOrgChart+Icon"/>
    <dgm:cxn modelId="{70260F4A-717C-465A-A818-289C7A5AFD66}" type="presParOf" srcId="{B7B8CBA6-7423-4E24-9885-6319260AD8A8}" destId="{1A1B9660-E822-4C05-9CD4-AE1CCA20CFA0}" srcOrd="2" destOrd="0" presId="urn:microsoft.com/office/officeart/2005/8/layout/pictureOrgChart+Icon"/>
    <dgm:cxn modelId="{E4D7D7C3-D103-4267-A7BD-369540D20FC4}" type="presParOf" srcId="{77FAC5BC-76F0-4135-AEA0-084AFD63EE55}" destId="{2CD84949-72AF-48B1-8DF3-4191C39FEBDE}" srcOrd="1" destOrd="0" presId="urn:microsoft.com/office/officeart/2005/8/layout/pictureOrgChart+Icon"/>
    <dgm:cxn modelId="{13139CBE-A98D-4D4F-9487-707D106EC528}" type="presParOf" srcId="{77FAC5BC-76F0-4135-AEA0-084AFD63EE55}" destId="{0CEDEB7A-33EB-45E4-87B7-D735537E5544}" srcOrd="2" destOrd="0" presId="urn:microsoft.com/office/officeart/2005/8/layout/pictureOrgChart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17F526-274A-4996-81BD-D1CC0058321C}">
      <dsp:nvSpPr>
        <dsp:cNvPr id="0" name=""/>
        <dsp:cNvSpPr/>
      </dsp:nvSpPr>
      <dsp:spPr>
        <a:xfrm>
          <a:off x="210981" y="1573249"/>
          <a:ext cx="1177247" cy="99797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4748" tIns="6985" rIns="6985" bIns="6985" numCol="1" spcCol="1270" rtlCol="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b="1" kern="1200" noProof="0" dirty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Physical therapy </a:t>
          </a:r>
        </a:p>
      </dsp:txBody>
      <dsp:txXfrm>
        <a:off x="210981" y="1573249"/>
        <a:ext cx="1177247" cy="997979"/>
      </dsp:txXfrm>
    </dsp:sp>
    <dsp:sp modelId="{8EB03CC3-A9F4-4F76-ACCE-D6D369A3F9B5}">
      <dsp:nvSpPr>
        <dsp:cNvPr id="0" name=""/>
        <dsp:cNvSpPr/>
      </dsp:nvSpPr>
      <dsp:spPr>
        <a:xfrm>
          <a:off x="1428502" y="638480"/>
          <a:ext cx="1696701" cy="2262268"/>
        </a:xfrm>
        <a:prstGeom prst="rect">
          <a:avLst/>
        </a:prstGeom>
        <a:blipFill>
          <a:blip xmlns:r="http://schemas.openxmlformats.org/officeDocument/2006/relationships" r:embed="rId1"/>
          <a:srcRect/>
          <a:stretch>
            <a:fillRect l="-47000" r="-47000"/>
          </a:stretch>
        </a:blip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283008B4-25FE-498F-9F1B-7186D2D80BFB}">
      <dsp:nvSpPr>
        <dsp:cNvPr id="0" name=""/>
        <dsp:cNvSpPr/>
      </dsp:nvSpPr>
      <dsp:spPr>
        <a:xfrm>
          <a:off x="1263587" y="3394609"/>
          <a:ext cx="1743004" cy="128145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4748" tIns="6985" rIns="6985" bIns="6985" numCol="1" spcCol="1270" rtlCol="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b="1" kern="1200" noProof="0" dirty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Occupational</a:t>
          </a:r>
        </a:p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b="1" kern="1200" noProof="0" dirty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Therapy </a:t>
          </a:r>
          <a:r>
            <a:rPr lang="en-GB" sz="1100" b="1" kern="1200" dirty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(Rohun, May, and Littlewood, 2021)</a:t>
          </a:r>
          <a:r>
            <a:rPr lang="en-GB" sz="1100" b="1" kern="1200" noProof="0" dirty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1263587" y="3394609"/>
        <a:ext cx="1743004" cy="1281456"/>
      </dsp:txXfrm>
    </dsp:sp>
    <dsp:sp modelId="{4991A2AA-C08E-4C75-8D0D-B4074BEB8505}">
      <dsp:nvSpPr>
        <dsp:cNvPr id="0" name=""/>
        <dsp:cNvSpPr/>
      </dsp:nvSpPr>
      <dsp:spPr>
        <a:xfrm>
          <a:off x="2999880" y="2913695"/>
          <a:ext cx="1406384" cy="2262268"/>
        </a:xfrm>
        <a:prstGeom prst="rect">
          <a:avLst/>
        </a:prstGeom>
        <a:blipFill>
          <a:blip xmlns:r="http://schemas.openxmlformats.org/officeDocument/2006/relationships" r:embed="rId2"/>
          <a:srcRect/>
          <a:stretch>
            <a:fillRect l="-69000" r="-69000"/>
          </a:stretch>
        </a:blip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1457A5CA-40A4-44E6-BA43-8D0B9BFABC61}">
      <dsp:nvSpPr>
        <dsp:cNvPr id="0" name=""/>
        <dsp:cNvSpPr/>
      </dsp:nvSpPr>
      <dsp:spPr>
        <a:xfrm>
          <a:off x="3945847" y="326442"/>
          <a:ext cx="829582" cy="5658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4748" tIns="6985" rIns="6985" bIns="6985" numCol="1" spcCol="1270" rtlCol="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b="1" kern="1200" noProof="0" dirty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Speech therapy </a:t>
          </a:r>
        </a:p>
      </dsp:txBody>
      <dsp:txXfrm>
        <a:off x="3945847" y="326442"/>
        <a:ext cx="829582" cy="565889"/>
      </dsp:txXfrm>
    </dsp:sp>
    <dsp:sp modelId="{C015B3B3-FE2A-49E6-A948-8F0861F9B3EF}">
      <dsp:nvSpPr>
        <dsp:cNvPr id="0" name=""/>
        <dsp:cNvSpPr/>
      </dsp:nvSpPr>
      <dsp:spPr>
        <a:xfrm>
          <a:off x="4662748" y="742469"/>
          <a:ext cx="1696701" cy="1557120"/>
        </a:xfrm>
        <a:prstGeom prst="rect">
          <a:avLst/>
        </a:prstGeom>
        <a:blipFill>
          <a:blip xmlns:r="http://schemas.openxmlformats.org/officeDocument/2006/relationships" r:embed="rId3"/>
          <a:srcRect/>
          <a:stretch>
            <a:fillRect t="-22000" b="-22000"/>
          </a:stretch>
        </a:blip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1B8A578F-CA0F-482C-B2EA-272E13E5B0FA}">
      <dsp:nvSpPr>
        <dsp:cNvPr id="0" name=""/>
        <dsp:cNvSpPr/>
      </dsp:nvSpPr>
      <dsp:spPr>
        <a:xfrm>
          <a:off x="4952233" y="3506861"/>
          <a:ext cx="1423509" cy="42293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4748" tIns="6985" rIns="6985" bIns="6985" numCol="1" spcCol="1270" rtlCol="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b="1" kern="1200" noProof="0" dirty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Mental health counselling </a:t>
          </a:r>
        </a:p>
      </dsp:txBody>
      <dsp:txXfrm>
        <a:off x="4952233" y="3506861"/>
        <a:ext cx="1423509" cy="422936"/>
      </dsp:txXfrm>
    </dsp:sp>
    <dsp:sp modelId="{3557E6DE-F9BA-4174-9D92-8E1D325ED17D}">
      <dsp:nvSpPr>
        <dsp:cNvPr id="0" name=""/>
        <dsp:cNvSpPr/>
      </dsp:nvSpPr>
      <dsp:spPr>
        <a:xfrm>
          <a:off x="6257580" y="3872285"/>
          <a:ext cx="1324721" cy="1150864"/>
        </a:xfrm>
        <a:prstGeom prst="rect">
          <a:avLst/>
        </a:prstGeom>
        <a:blipFill>
          <a:blip xmlns:r="http://schemas.openxmlformats.org/officeDocument/2006/relationships" r:embed="rId4"/>
          <a:srcRect/>
          <a:stretch>
            <a:fillRect l="-50000" r="-50000"/>
          </a:stretch>
        </a:blip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9EBD2078-D33E-44B0-9BA8-32FC7D3E9D88}">
      <dsp:nvSpPr>
        <dsp:cNvPr id="0" name=""/>
        <dsp:cNvSpPr/>
      </dsp:nvSpPr>
      <dsp:spPr>
        <a:xfrm>
          <a:off x="6406130" y="2259171"/>
          <a:ext cx="1181659" cy="62626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4748" tIns="6985" rIns="6985" bIns="6985" numCol="1" spcCol="1270" rtlCol="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b="1" kern="1200" noProof="0" dirty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Social workers </a:t>
          </a:r>
        </a:p>
      </dsp:txBody>
      <dsp:txXfrm>
        <a:off x="6406130" y="2259171"/>
        <a:ext cx="1181659" cy="626268"/>
      </dsp:txXfrm>
    </dsp:sp>
    <dsp:sp modelId="{8C83A2AE-2A04-4EA3-A780-79842BE91EA9}">
      <dsp:nvSpPr>
        <dsp:cNvPr id="0" name=""/>
        <dsp:cNvSpPr/>
      </dsp:nvSpPr>
      <dsp:spPr>
        <a:xfrm>
          <a:off x="6540018" y="618720"/>
          <a:ext cx="1132878" cy="1747618"/>
        </a:xfrm>
        <a:prstGeom prst="rect">
          <a:avLst/>
        </a:prstGeom>
        <a:blipFill>
          <a:blip xmlns:r="http://schemas.openxmlformats.org/officeDocument/2006/relationships" r:embed="rId5"/>
          <a:srcRect/>
          <a:stretch>
            <a:fillRect l="-50000" r="-50000"/>
          </a:stretch>
        </a:blip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ictureOrgChart+Icon">
  <dgm:title val="Picture Organization Chart"/>
  <dgm:desc val="Use to show hierarchical information or reporting relationships in an organization, with corresponding pictures. The assistant shape and the Org Chart hanging layouts are available with this layout."/>
  <dgm:catLst>
    <dgm:cat type="hierarchy" pri="1050"/>
    <dgm:cat type="officeonline" pri="1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Marg" for="ch" forName="rootText1" refType="w" fact="1.05"/>
                  <dgm:constr type="l" for="ch" forName="rootPict1" refType="w" refFor="ch" refForName="rootText1" op="equ" fact="0.05"/>
                  <dgm:constr type="t" for="ch" forName="rootPict1" refType="h" refFor="ch" refForName="rootText1" op="equ" fact="0.1"/>
                  <dgm:constr type="w" for="ch" forName="rootPict1" refType="w" refFor="ch" refForName="rootText1" op="equ" fact="0.3"/>
                  <dgm:constr type="h" for="ch" forName="rootPict1" refType="h" refFor="ch" refForName="rootText1" op="equ" fact="0.8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Marg" for="ch" forName="rootText1" refType="w" fact="1.05"/>
                  <dgm:constr type="l" for="ch" forName="rootPict1" refType="w" refFor="ch" refForName="rootText1" op="equ" fact="0.05"/>
                  <dgm:constr type="t" for="ch" forName="rootPict1" refType="h" refFor="ch" refForName="rootText1" op="equ" fact="0.1"/>
                  <dgm:constr type="w" for="ch" forName="rootPict1" refType="w" refFor="ch" refForName="rootText1" op="equ" fact="0.3"/>
                  <dgm:constr type="h" for="ch" forName="rootPict1" refType="h" refFor="ch" refForName="rootText1" op="equ" fact="0.8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Marg" for="ch" forName="rootText1" refType="w" fact="1.05"/>
                  <dgm:constr type="l" for="ch" forName="rootPict1" refType="w" refFor="ch" refForName="rootText1" op="equ" fact="0.05"/>
                  <dgm:constr type="t" for="ch" forName="rootPict1" refType="h" refFor="ch" refForName="rootText1" op="equ" fact="0.1"/>
                  <dgm:constr type="w" for="ch" forName="rootPict1" refType="w" refFor="ch" refForName="rootText1" op="equ" fact="0.3"/>
                  <dgm:constr type="h" for="ch" forName="rootPict1" refType="h" refFor="ch" refForName="rootText1" op="equ" fact="0.8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Marg" for="ch" forName="rootText1" refType="w" fact="1.05"/>
                  <dgm:constr type="l" for="ch" forName="rootPict1" refType="w" refFor="ch" refForName="rootText1" op="equ" fact="0.05"/>
                  <dgm:constr type="t" for="ch" forName="rootPict1" refType="h" refFor="ch" refForName="rootText1" op="equ" fact="0.1"/>
                  <dgm:constr type="w" for="ch" forName="rootPict1" refType="w" refFor="ch" refForName="rootText1" op="equ" fact="0.3"/>
                  <dgm:constr type="h" for="ch" forName="rootPict1" refType="h" refFor="ch" refForName="rootText1" op="equ" fact="0.8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Pict1" styleLbl="alignImgPlace1">
              <dgm:alg type="sp"/>
              <dgm:shape xmlns:r="http://schemas.openxmlformats.org/officeDocument/2006/relationships" type="rect" r:blip="" blipPhldr="1">
                <dgm:adjLst/>
              </dgm:shape>
              <dgm:presOf/>
              <dgm:constrLst/>
              <dgm:ruleLst/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Marg" for="ch" forName="rootText" refType="w" fact="1.05"/>
                        <dgm:constr type="l" for="ch" forName="rootPict" refType="w" fact="0.05"/>
                        <dgm:constr type="t" for="ch" forName="rootPict" refType="h" refFor="ch" refForName="rootText" fact="0.1"/>
                        <dgm:constr type="w" for="ch" forName="rootPict" refType="w" fact="0.3"/>
                        <dgm:constr type="h" for="ch" forName="rootPict" refType="h" refFor="ch" refForName="rootText" fact="0.8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Marg" for="ch" forName="rootText" refType="w" fact="1.05"/>
                        <dgm:constr type="l" for="ch" forName="rootPict" refType="w" fact="0.05"/>
                        <dgm:constr type="t" for="ch" forName="rootPict" refType="h" refFor="ch" refForName="rootText" fact="0.1"/>
                        <dgm:constr type="w" for="ch" forName="rootPict" refType="w" fact="0.3"/>
                        <dgm:constr type="h" for="ch" forName="rootPict" refType="h" refFor="ch" refForName="rootText" fact="0.8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Marg" for="ch" forName="rootText" refType="w" fact="1.05"/>
                        <dgm:constr type="l" for="ch" forName="rootPict" refType="w" fact="0.05"/>
                        <dgm:constr type="t" for="ch" forName="rootPict" refType="h" refFor="ch" refForName="rootText" fact="0.1"/>
                        <dgm:constr type="w" for="ch" forName="rootPict" refType="w" fact="0.3"/>
                        <dgm:constr type="h" for="ch" forName="rootPict" refType="h" refFor="ch" refForName="rootText" fact="0.8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Marg" for="ch" forName="rootText" refType="w" fact="1.05"/>
                        <dgm:constr type="l" for="ch" forName="rootPict" refType="w" fact="0.05"/>
                        <dgm:constr type="t" for="ch" forName="rootPict" refType="h" refFor="ch" refForName="rootText" fact="0.1"/>
                        <dgm:constr type="w" for="ch" forName="rootPict" refType="w" fact="0.3"/>
                        <dgm:constr type="h" for="ch" forName="rootPict" refType="h" refFor="ch" refForName="rootText" fact="0.8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Pict" styleLbl="alignImgPlace1">
                    <dgm:alg type="sp"/>
                    <dgm:shape xmlns:r="http://schemas.openxmlformats.org/officeDocument/2006/relationships" type="rect" r:blip="" blipPhldr="1">
                      <dgm:adjLst/>
                    </dgm:shape>
                    <dgm:presOf/>
                    <dgm:constrLst/>
                    <dgm:ruleLst/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Marg" for="ch" forName="rootText3" refType="w" fact="1.05"/>
                        <dgm:constr type="l" for="ch" forName="rootPict3" refType="w" fact="0.05"/>
                        <dgm:constr type="t" for="ch" forName="rootPict3" refType="h" refFor="ch" refForName="rootText3" fact="0.1"/>
                        <dgm:constr type="w" for="ch" forName="rootPict3" refType="w" fact="0.3"/>
                        <dgm:constr type="h" for="ch" forName="rootPict3" refType="h" refFor="ch" refForName="rootText3" fact="0.8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Marg" for="ch" forName="rootText3" refType="w" fact="1.05"/>
                        <dgm:constr type="l" for="ch" forName="rootPict3" refType="w" fact="0.05"/>
                        <dgm:constr type="t" for="ch" forName="rootPict3" refType="h" refFor="ch" refForName="rootText3" fact="0.1"/>
                        <dgm:constr type="w" for="ch" forName="rootPict3" refType="w" fact="0.3"/>
                        <dgm:constr type="h" for="ch" forName="rootPict3" refType="h" refFor="ch" refForName="rootText3" fact="0.8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Marg" for="ch" forName="rootText3" refType="w" fact="1.05"/>
                        <dgm:constr type="l" for="ch" forName="rootPict3" refType="w" fact="0.05"/>
                        <dgm:constr type="t" for="ch" forName="rootPict3" refType="h" refFor="ch" refForName="rootText3" fact="0.1"/>
                        <dgm:constr type="w" for="ch" forName="rootPict3" refType="w" fact="0.3"/>
                        <dgm:constr type="h" for="ch" forName="rootPict3" refType="h" refFor="ch" refForName="rootText3" fact="0.8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Marg" for="ch" forName="rootText3" refType="w" fact="1.05"/>
                        <dgm:constr type="l" for="ch" forName="rootPict3" refType="w" fact="0.05"/>
                        <dgm:constr type="t" for="ch" forName="rootPict3" refType="h" refFor="ch" refForName="rootText3" fact="0.1"/>
                        <dgm:constr type="w" for="ch" forName="rootPict3" refType="w" fact="0.3"/>
                        <dgm:constr type="h" for="ch" forName="rootPict3" refType="h" refFor="ch" refForName="rootText3" fact="0.8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Pict3" styleLbl="alignImgPlace1">
                    <dgm:alg type="sp"/>
                    <dgm:shape xmlns:r="http://schemas.openxmlformats.org/officeDocument/2006/relationships" type="rect" r:blip="" blipPhldr="1">
                      <dgm:adjLst/>
                    </dgm:shape>
                    <dgm:presOf/>
                    <dgm:constrLst/>
                    <dgm:ruleLst/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9F403F-EF76-48B2-A4D1-6B210FA59651}" type="datetime1">
              <a:rPr lang="en-GB" smtClean="0"/>
              <a:t>11/03/2024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284F72-582E-4200-86D7-FCF118B0865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696001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3DBB4B-0CB0-4B61-A9E2-D423B87EB3A6}" type="datetime1">
              <a:rPr lang="en-GB" noProof="0" smtClean="0"/>
              <a:t>11/03/2024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75391D-6E4B-4763-9987-239636288824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3544233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5391D-6E4B-4763-9987-239636288824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51085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5391D-6E4B-4763-9987-239636288824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01542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C2704E5-4F39-456D-BCC2-3682AA110EE4}" type="datetime1">
              <a:rPr lang="en-GB" noProof="0" smtClean="0"/>
              <a:t>11/03/2024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144280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1DBDAB5-6689-49C0-A541-77DA88E44363}" type="datetime1">
              <a:rPr lang="en-GB" noProof="0" smtClean="0"/>
              <a:t>11/03/2024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2298949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7A9E1E1-8203-4C9F-ACF1-E800B4AF1CA2}" type="datetime1">
              <a:rPr lang="en-GB" noProof="0" smtClean="0"/>
              <a:t>11/03/2024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002268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8D61D606-4029-4057-B007-9BD66F056C02}" type="datetime1">
              <a:rPr lang="en-GB" noProof="0" smtClean="0"/>
              <a:t>11/03/2024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919380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3EB0A61-F1AF-460B-AD9B-4F654C4E2DCE}" type="datetime1">
              <a:rPr lang="en-GB" noProof="0" smtClean="0"/>
              <a:t>11/03/2024</a:t>
            </a:fld>
            <a:endParaRPr lang="en-GB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GB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517913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94DCD03-2D2D-4108-BBD8-260B692F6DE1}" type="datetime1">
              <a:rPr lang="en-GB" noProof="0" smtClean="0"/>
              <a:t>11/03/2024</a:t>
            </a:fld>
            <a:endParaRPr lang="en-GB" noProof="0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GB" noProof="0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256097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5E3E5A1-1118-4E35-9279-999A703D3551}" type="datetime1">
              <a:rPr lang="en-GB" noProof="0" smtClean="0"/>
              <a:t>11/03/2024</a:t>
            </a:fld>
            <a:endParaRPr lang="en-GB" noProof="0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GB" noProof="0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985031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71EA276F-12C1-47B9-B184-AB6F99175BF6}" type="datetime1">
              <a:rPr lang="en-GB" noProof="0" smtClean="0"/>
              <a:t>11/03/2024</a:t>
            </a:fld>
            <a:endParaRPr lang="en-GB" noProof="0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GB" noProof="0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553881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9BDE5F93-D253-439D-93F3-F4428422EC03}" type="datetime1">
              <a:rPr lang="en-GB" noProof="0" smtClean="0"/>
              <a:t>11/03/2024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73239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7F37C8-3C73-45A6-8FAF-1E0E1F929AF7}" type="datetime1">
              <a:rPr lang="en-GB" noProof="0" smtClean="0"/>
              <a:t>11/03/2024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0127433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7F37C8-3C73-45A6-8FAF-1E0E1F929AF7}" type="datetime1">
              <a:rPr lang="en-GB" noProof="0" smtClean="0"/>
              <a:t>11/03/2024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685812816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7F37C8-3C73-45A6-8FAF-1E0E1F929AF7}" type="datetime1">
              <a:rPr lang="en-GB" noProof="0" smtClean="0"/>
              <a:t>11/03/2024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55041910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7F37C8-3C73-45A6-8FAF-1E0E1F929AF7}" type="datetime1">
              <a:rPr lang="en-GB" noProof="0" smtClean="0"/>
              <a:t>11/03/2024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974102727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7F37C8-3C73-45A6-8FAF-1E0E1F929AF7}" type="datetime1">
              <a:rPr lang="en-GB" noProof="0" smtClean="0"/>
              <a:t>11/03/2024</a:t>
            </a:fld>
            <a:endParaRPr lang="en-GB" noProof="0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257117391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7F37C8-3C73-45A6-8FAF-1E0E1F929AF7}" type="datetime1">
              <a:rPr lang="en-GB" noProof="0" smtClean="0"/>
              <a:t>11/03/2024</a:t>
            </a:fld>
            <a:endParaRPr lang="en-GB" noProof="0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242662058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7F37C8-3C73-45A6-8FAF-1E0E1F929AF7}" type="datetime1">
              <a:rPr lang="en-GB" noProof="0" smtClean="0"/>
              <a:t>11/03/2024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630663770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47F37C8-3C73-45A6-8FAF-1E0E1F929AF7}" type="datetime1">
              <a:rPr lang="en-GB" noProof="0" smtClean="0"/>
              <a:t>11/03/2024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80520893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 rtl="0"/>
            <a:fld id="{047F37C8-3C73-45A6-8FAF-1E0E1F929AF7}" type="datetime1">
              <a:rPr lang="en-GB" noProof="0" smtClean="0"/>
              <a:t>11/03/2024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6228573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png"/><Relationship Id="rId7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17/06/relationships/model3d" Target="../media/model3d1.glb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18.png"/><Relationship Id="rId5" Type="http://schemas.openxmlformats.org/officeDocument/2006/relationships/diagramQuickStyle" Target="../diagrams/quickStyle1.xml"/><Relationship Id="rId10" Type="http://schemas.microsoft.com/office/2017/06/relationships/model3d" Target="../media/model3d2.glb"/><Relationship Id="rId4" Type="http://schemas.openxmlformats.org/officeDocument/2006/relationships/diagramLayout" Target="../diagrams/layout1.xml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5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/3.0/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s://www.frontiersin.org/articles/10.3389/fdgth.2021.618959/full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02/14651858.CD002813.pub2" TargetMode="External"/><Relationship Id="rId7" Type="http://schemas.openxmlformats.org/officeDocument/2006/relationships/hyperlink" Target="https://www.nature.com/articles/sc2012109/figures/1" TargetMode="External"/><Relationship Id="rId2" Type="http://schemas.openxmlformats.org/officeDocument/2006/relationships/hyperlink" Target="https://doi.org/10.1016/S0021-9290(10)70027-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historicengland.org.uk/media/3502/remploy-portsmouth-pg_03500_001.jpg?mode=max&amp;quality=90&amp;width=980&amp;height=650&amp;upscale=false&amp;rnd=132490634212170000" TargetMode="External"/><Relationship Id="rId5" Type="http://schemas.openxmlformats.org/officeDocument/2006/relationships/hyperlink" Target="https://historicengland.org.uk/media/3495/aa066616-big.jpg?mode=max&amp;quality=90&amp;width=980&amp;height=650&amp;upscale=false&amp;rnd=132490629643130000" TargetMode="External"/><Relationship Id="rId4" Type="http://schemas.openxmlformats.org/officeDocument/2006/relationships/hyperlink" Target="https://doi.org/10.1002/msc.152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940CBE3-3F91-419A-A649-32AB388ECA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92" r="-1" b="35760"/>
          <a:stretch/>
        </p:blipFill>
        <p:spPr>
          <a:xfrm>
            <a:off x="1" y="-5"/>
            <a:ext cx="12191695" cy="5020241"/>
          </a:xfrm>
          <a:custGeom>
            <a:avLst/>
            <a:gdLst/>
            <a:ahLst/>
            <a:cxnLst/>
            <a:rect l="l" t="t" r="r" b="b"/>
            <a:pathLst>
              <a:path w="12191695" h="5020241">
                <a:moveTo>
                  <a:pt x="0" y="0"/>
                </a:moveTo>
                <a:lnTo>
                  <a:pt x="12191695" y="0"/>
                </a:lnTo>
                <a:lnTo>
                  <a:pt x="12191695" y="4057991"/>
                </a:lnTo>
                <a:lnTo>
                  <a:pt x="11914945" y="4110187"/>
                </a:lnTo>
                <a:lnTo>
                  <a:pt x="11639412" y="4159931"/>
                </a:lnTo>
                <a:lnTo>
                  <a:pt x="11362661" y="4208624"/>
                </a:lnTo>
                <a:lnTo>
                  <a:pt x="11084690" y="4250310"/>
                </a:lnTo>
                <a:lnTo>
                  <a:pt x="10807939" y="4292347"/>
                </a:lnTo>
                <a:lnTo>
                  <a:pt x="10529968" y="4331582"/>
                </a:lnTo>
                <a:lnTo>
                  <a:pt x="10255655" y="4365211"/>
                </a:lnTo>
                <a:lnTo>
                  <a:pt x="9977684" y="4397089"/>
                </a:lnTo>
                <a:lnTo>
                  <a:pt x="9700933" y="4426165"/>
                </a:lnTo>
                <a:lnTo>
                  <a:pt x="9429058" y="4451387"/>
                </a:lnTo>
                <a:lnTo>
                  <a:pt x="9153526" y="4476609"/>
                </a:lnTo>
                <a:lnTo>
                  <a:pt x="8881651" y="4497628"/>
                </a:lnTo>
                <a:lnTo>
                  <a:pt x="8609776" y="4514092"/>
                </a:lnTo>
                <a:lnTo>
                  <a:pt x="8339121" y="4531258"/>
                </a:lnTo>
                <a:lnTo>
                  <a:pt x="8070903" y="4545620"/>
                </a:lnTo>
                <a:lnTo>
                  <a:pt x="7805124" y="4555779"/>
                </a:lnTo>
                <a:lnTo>
                  <a:pt x="7539345" y="4564537"/>
                </a:lnTo>
                <a:lnTo>
                  <a:pt x="7276005" y="4572944"/>
                </a:lnTo>
                <a:lnTo>
                  <a:pt x="7016322" y="4576798"/>
                </a:lnTo>
                <a:lnTo>
                  <a:pt x="6756639" y="4581001"/>
                </a:lnTo>
                <a:lnTo>
                  <a:pt x="6500613" y="4583103"/>
                </a:lnTo>
                <a:lnTo>
                  <a:pt x="6247026" y="4581001"/>
                </a:lnTo>
                <a:lnTo>
                  <a:pt x="5995877" y="4581001"/>
                </a:lnTo>
                <a:lnTo>
                  <a:pt x="5747167" y="4576798"/>
                </a:lnTo>
                <a:lnTo>
                  <a:pt x="5503333" y="4570492"/>
                </a:lnTo>
                <a:lnTo>
                  <a:pt x="5261938" y="4564537"/>
                </a:lnTo>
                <a:lnTo>
                  <a:pt x="5025418" y="4557881"/>
                </a:lnTo>
                <a:lnTo>
                  <a:pt x="4790118" y="4547722"/>
                </a:lnTo>
                <a:lnTo>
                  <a:pt x="4558477" y="4536862"/>
                </a:lnTo>
                <a:lnTo>
                  <a:pt x="4331710" y="4527054"/>
                </a:lnTo>
                <a:lnTo>
                  <a:pt x="3889152" y="4499379"/>
                </a:lnTo>
                <a:lnTo>
                  <a:pt x="3464881" y="4469954"/>
                </a:lnTo>
                <a:lnTo>
                  <a:pt x="3057678" y="4439126"/>
                </a:lnTo>
                <a:lnTo>
                  <a:pt x="2672421" y="4405147"/>
                </a:lnTo>
                <a:lnTo>
                  <a:pt x="2304232" y="4369765"/>
                </a:lnTo>
                <a:lnTo>
                  <a:pt x="1962864" y="4331582"/>
                </a:lnTo>
                <a:lnTo>
                  <a:pt x="1642223" y="4294099"/>
                </a:lnTo>
                <a:lnTo>
                  <a:pt x="1347183" y="4256616"/>
                </a:lnTo>
                <a:lnTo>
                  <a:pt x="1076528" y="4221235"/>
                </a:lnTo>
                <a:lnTo>
                  <a:pt x="836351" y="4187605"/>
                </a:lnTo>
                <a:lnTo>
                  <a:pt x="619339" y="4155727"/>
                </a:lnTo>
                <a:lnTo>
                  <a:pt x="436464" y="4129104"/>
                </a:lnTo>
                <a:lnTo>
                  <a:pt x="282848" y="4103881"/>
                </a:lnTo>
                <a:lnTo>
                  <a:pt x="71932" y="4067800"/>
                </a:lnTo>
                <a:lnTo>
                  <a:pt x="1" y="4055539"/>
                </a:lnTo>
                <a:lnTo>
                  <a:pt x="1" y="5020241"/>
                </a:lnTo>
                <a:lnTo>
                  <a:pt x="0" y="5020241"/>
                </a:lnTo>
                <a:close/>
              </a:path>
            </a:pathLst>
          </a:custGeom>
          <a:noFill/>
        </p:spPr>
      </p:pic>
      <p:sp>
        <p:nvSpPr>
          <p:cNvPr id="23" name="Freeform 16">
            <a:extLst>
              <a:ext uri="{FF2B5EF4-FFF2-40B4-BE49-F238E27FC236}">
                <a16:creationId xmlns:a16="http://schemas.microsoft.com/office/drawing/2014/main" id="{E4F17063-EDA4-417B-946F-BA357F3B3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3753695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2">
              <a:alpha val="4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D36F3EEA-55D4-4677-80E7-92D00B8F34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55533"/>
            <a:ext cx="12192000" cy="2802467"/>
          </a:xfrm>
          <a:custGeom>
            <a:avLst/>
            <a:gdLst>
              <a:gd name="connsiteX0" fmla="*/ 1 w 12192000"/>
              <a:gd name="connsiteY0" fmla="*/ 0 h 2802467"/>
              <a:gd name="connsiteX1" fmla="*/ 71932 w 12192000"/>
              <a:gd name="connsiteY1" fmla="*/ 12261 h 2802467"/>
              <a:gd name="connsiteX2" fmla="*/ 282848 w 12192000"/>
              <a:gd name="connsiteY2" fmla="*/ 48342 h 2802467"/>
              <a:gd name="connsiteX3" fmla="*/ 436464 w 12192000"/>
              <a:gd name="connsiteY3" fmla="*/ 73565 h 2802467"/>
              <a:gd name="connsiteX4" fmla="*/ 619339 w 12192000"/>
              <a:gd name="connsiteY4" fmla="*/ 100188 h 2802467"/>
              <a:gd name="connsiteX5" fmla="*/ 836351 w 12192000"/>
              <a:gd name="connsiteY5" fmla="*/ 132066 h 2802467"/>
              <a:gd name="connsiteX6" fmla="*/ 1076528 w 12192000"/>
              <a:gd name="connsiteY6" fmla="*/ 165696 h 2802467"/>
              <a:gd name="connsiteX7" fmla="*/ 1347183 w 12192000"/>
              <a:gd name="connsiteY7" fmla="*/ 201077 h 2802467"/>
              <a:gd name="connsiteX8" fmla="*/ 1642223 w 12192000"/>
              <a:gd name="connsiteY8" fmla="*/ 238560 h 2802467"/>
              <a:gd name="connsiteX9" fmla="*/ 1962864 w 12192000"/>
              <a:gd name="connsiteY9" fmla="*/ 276043 h 2802467"/>
              <a:gd name="connsiteX10" fmla="*/ 2304232 w 12192000"/>
              <a:gd name="connsiteY10" fmla="*/ 314226 h 2802467"/>
              <a:gd name="connsiteX11" fmla="*/ 2672421 w 12192000"/>
              <a:gd name="connsiteY11" fmla="*/ 349608 h 2802467"/>
              <a:gd name="connsiteX12" fmla="*/ 3057678 w 12192000"/>
              <a:gd name="connsiteY12" fmla="*/ 383587 h 2802467"/>
              <a:gd name="connsiteX13" fmla="*/ 3464881 w 12192000"/>
              <a:gd name="connsiteY13" fmla="*/ 414415 h 2802467"/>
              <a:gd name="connsiteX14" fmla="*/ 3889152 w 12192000"/>
              <a:gd name="connsiteY14" fmla="*/ 443840 h 2802467"/>
              <a:gd name="connsiteX15" fmla="*/ 4331710 w 12192000"/>
              <a:gd name="connsiteY15" fmla="*/ 471515 h 2802467"/>
              <a:gd name="connsiteX16" fmla="*/ 4558476 w 12192000"/>
              <a:gd name="connsiteY16" fmla="*/ 481323 h 2802467"/>
              <a:gd name="connsiteX17" fmla="*/ 4790118 w 12192000"/>
              <a:gd name="connsiteY17" fmla="*/ 492183 h 2802467"/>
              <a:gd name="connsiteX18" fmla="*/ 5025418 w 12192000"/>
              <a:gd name="connsiteY18" fmla="*/ 502342 h 2802467"/>
              <a:gd name="connsiteX19" fmla="*/ 5261937 w 12192000"/>
              <a:gd name="connsiteY19" fmla="*/ 508998 h 2802467"/>
              <a:gd name="connsiteX20" fmla="*/ 5503332 w 12192000"/>
              <a:gd name="connsiteY20" fmla="*/ 514953 h 2802467"/>
              <a:gd name="connsiteX21" fmla="*/ 5747166 w 12192000"/>
              <a:gd name="connsiteY21" fmla="*/ 521259 h 2802467"/>
              <a:gd name="connsiteX22" fmla="*/ 5995877 w 12192000"/>
              <a:gd name="connsiteY22" fmla="*/ 525462 h 2802467"/>
              <a:gd name="connsiteX23" fmla="*/ 6247026 w 12192000"/>
              <a:gd name="connsiteY23" fmla="*/ 525462 h 2802467"/>
              <a:gd name="connsiteX24" fmla="*/ 6500613 w 12192000"/>
              <a:gd name="connsiteY24" fmla="*/ 527564 h 2802467"/>
              <a:gd name="connsiteX25" fmla="*/ 6756639 w 12192000"/>
              <a:gd name="connsiteY25" fmla="*/ 525462 h 2802467"/>
              <a:gd name="connsiteX26" fmla="*/ 7016322 w 12192000"/>
              <a:gd name="connsiteY26" fmla="*/ 521259 h 2802467"/>
              <a:gd name="connsiteX27" fmla="*/ 7276005 w 12192000"/>
              <a:gd name="connsiteY27" fmla="*/ 517405 h 2802467"/>
              <a:gd name="connsiteX28" fmla="*/ 7539345 w 12192000"/>
              <a:gd name="connsiteY28" fmla="*/ 508998 h 2802467"/>
              <a:gd name="connsiteX29" fmla="*/ 7805124 w 12192000"/>
              <a:gd name="connsiteY29" fmla="*/ 500240 h 2802467"/>
              <a:gd name="connsiteX30" fmla="*/ 8070903 w 12192000"/>
              <a:gd name="connsiteY30" fmla="*/ 490081 h 2802467"/>
              <a:gd name="connsiteX31" fmla="*/ 8339121 w 12192000"/>
              <a:gd name="connsiteY31" fmla="*/ 475719 h 2802467"/>
              <a:gd name="connsiteX32" fmla="*/ 8609776 w 12192000"/>
              <a:gd name="connsiteY32" fmla="*/ 458553 h 2802467"/>
              <a:gd name="connsiteX33" fmla="*/ 8881651 w 12192000"/>
              <a:gd name="connsiteY33" fmla="*/ 442089 h 2802467"/>
              <a:gd name="connsiteX34" fmla="*/ 9153526 w 12192000"/>
              <a:gd name="connsiteY34" fmla="*/ 421070 h 2802467"/>
              <a:gd name="connsiteX35" fmla="*/ 9429058 w 12192000"/>
              <a:gd name="connsiteY35" fmla="*/ 395848 h 2802467"/>
              <a:gd name="connsiteX36" fmla="*/ 9700933 w 12192000"/>
              <a:gd name="connsiteY36" fmla="*/ 370626 h 2802467"/>
              <a:gd name="connsiteX37" fmla="*/ 9977684 w 12192000"/>
              <a:gd name="connsiteY37" fmla="*/ 341550 h 2802467"/>
              <a:gd name="connsiteX38" fmla="*/ 10255655 w 12192000"/>
              <a:gd name="connsiteY38" fmla="*/ 309672 h 2802467"/>
              <a:gd name="connsiteX39" fmla="*/ 10529968 w 12192000"/>
              <a:gd name="connsiteY39" fmla="*/ 276043 h 2802467"/>
              <a:gd name="connsiteX40" fmla="*/ 10807939 w 12192000"/>
              <a:gd name="connsiteY40" fmla="*/ 236808 h 2802467"/>
              <a:gd name="connsiteX41" fmla="*/ 11084690 w 12192000"/>
              <a:gd name="connsiteY41" fmla="*/ 194771 h 2802467"/>
              <a:gd name="connsiteX42" fmla="*/ 11362661 w 12192000"/>
              <a:gd name="connsiteY42" fmla="*/ 153085 h 2802467"/>
              <a:gd name="connsiteX43" fmla="*/ 11639412 w 12192000"/>
              <a:gd name="connsiteY43" fmla="*/ 104392 h 2802467"/>
              <a:gd name="connsiteX44" fmla="*/ 11914945 w 12192000"/>
              <a:gd name="connsiteY44" fmla="*/ 54648 h 2802467"/>
              <a:gd name="connsiteX45" fmla="*/ 12191696 w 12192000"/>
              <a:gd name="connsiteY45" fmla="*/ 2452 h 2802467"/>
              <a:gd name="connsiteX46" fmla="*/ 12191696 w 12192000"/>
              <a:gd name="connsiteY46" fmla="*/ 2236410 h 2802467"/>
              <a:gd name="connsiteX47" fmla="*/ 12192000 w 12192000"/>
              <a:gd name="connsiteY47" fmla="*/ 2236410 h 2802467"/>
              <a:gd name="connsiteX48" fmla="*/ 12192000 w 12192000"/>
              <a:gd name="connsiteY48" fmla="*/ 2802467 h 2802467"/>
              <a:gd name="connsiteX49" fmla="*/ 12191696 w 12192000"/>
              <a:gd name="connsiteY49" fmla="*/ 2802467 h 2802467"/>
              <a:gd name="connsiteX50" fmla="*/ 0 w 12192000"/>
              <a:gd name="connsiteY50" fmla="*/ 2802467 h 2802467"/>
              <a:gd name="connsiteX51" fmla="*/ 0 w 12192000"/>
              <a:gd name="connsiteY51" fmla="*/ 2236410 h 2802467"/>
              <a:gd name="connsiteX52" fmla="*/ 1 w 12192000"/>
              <a:gd name="connsiteY52" fmla="*/ 2236410 h 2802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2192000" h="2802467">
                <a:moveTo>
                  <a:pt x="1" y="0"/>
                </a:moveTo>
                <a:lnTo>
                  <a:pt x="71932" y="12261"/>
                </a:lnTo>
                <a:lnTo>
                  <a:pt x="282848" y="48342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3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6"/>
                </a:lnTo>
                <a:lnTo>
                  <a:pt x="2672421" y="349608"/>
                </a:lnTo>
                <a:lnTo>
                  <a:pt x="3057678" y="383587"/>
                </a:lnTo>
                <a:lnTo>
                  <a:pt x="3464881" y="414415"/>
                </a:lnTo>
                <a:lnTo>
                  <a:pt x="3889152" y="443840"/>
                </a:lnTo>
                <a:lnTo>
                  <a:pt x="4331710" y="471515"/>
                </a:lnTo>
                <a:lnTo>
                  <a:pt x="4558476" y="481323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6" y="521259"/>
                </a:lnTo>
                <a:lnTo>
                  <a:pt x="5995877" y="525462"/>
                </a:lnTo>
                <a:lnTo>
                  <a:pt x="6247026" y="525462"/>
                </a:lnTo>
                <a:lnTo>
                  <a:pt x="6500613" y="527564"/>
                </a:lnTo>
                <a:lnTo>
                  <a:pt x="6756639" y="525462"/>
                </a:lnTo>
                <a:lnTo>
                  <a:pt x="7016322" y="521259"/>
                </a:lnTo>
                <a:lnTo>
                  <a:pt x="7276005" y="517405"/>
                </a:lnTo>
                <a:lnTo>
                  <a:pt x="7539345" y="508998"/>
                </a:lnTo>
                <a:lnTo>
                  <a:pt x="7805124" y="500240"/>
                </a:lnTo>
                <a:lnTo>
                  <a:pt x="8070903" y="490081"/>
                </a:lnTo>
                <a:lnTo>
                  <a:pt x="8339121" y="475719"/>
                </a:lnTo>
                <a:lnTo>
                  <a:pt x="8609776" y="458553"/>
                </a:lnTo>
                <a:lnTo>
                  <a:pt x="8881651" y="442089"/>
                </a:lnTo>
                <a:lnTo>
                  <a:pt x="9153526" y="421070"/>
                </a:lnTo>
                <a:lnTo>
                  <a:pt x="9429058" y="395848"/>
                </a:lnTo>
                <a:lnTo>
                  <a:pt x="9700933" y="370626"/>
                </a:lnTo>
                <a:lnTo>
                  <a:pt x="9977684" y="341550"/>
                </a:lnTo>
                <a:lnTo>
                  <a:pt x="10255655" y="309672"/>
                </a:lnTo>
                <a:lnTo>
                  <a:pt x="10529968" y="276043"/>
                </a:lnTo>
                <a:lnTo>
                  <a:pt x="10807939" y="236808"/>
                </a:lnTo>
                <a:lnTo>
                  <a:pt x="11084690" y="194771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236410"/>
                </a:lnTo>
                <a:lnTo>
                  <a:pt x="12192000" y="2236410"/>
                </a:lnTo>
                <a:lnTo>
                  <a:pt x="12192000" y="2802467"/>
                </a:lnTo>
                <a:lnTo>
                  <a:pt x="12191696" y="2802467"/>
                </a:lnTo>
                <a:lnTo>
                  <a:pt x="0" y="2802467"/>
                </a:lnTo>
                <a:lnTo>
                  <a:pt x="0" y="2236410"/>
                </a:lnTo>
                <a:lnTo>
                  <a:pt x="1" y="223641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B2EA78-AEB3-469B-9025-3B17201A45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916" y="4854346"/>
            <a:ext cx="10407602" cy="86802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b="1" dirty="0">
                <a:solidFill>
                  <a:schemeClr val="tx2">
                    <a:lumMod val="10000"/>
                  </a:schemeClr>
                </a:solidFill>
              </a:rPr>
              <a:t>HISTORY of REHABILITATION in UK 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5E1F2F-E259-4EA8-9FFD-3A10AF5418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6917" y="5722374"/>
            <a:ext cx="10407602" cy="123638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600" b="1" cap="all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Lecturer: DIOLA BIJLHOUT</a:t>
            </a:r>
          </a:p>
          <a:p>
            <a:r>
              <a:rPr lang="en-US" sz="1600" b="1" cap="all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Student: oprea monica ana</a:t>
            </a:r>
          </a:p>
          <a:p>
            <a:r>
              <a:rPr lang="en-US" sz="1600" b="1" cap="all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Id.: 2315596</a:t>
            </a:r>
          </a:p>
          <a:p>
            <a:endParaRPr lang="en-US" sz="2000" cap="all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C2C0CC-9E4B-90FB-A56B-C3722C5AA47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608148" y="4362051"/>
            <a:ext cx="1518036" cy="115224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63FC590-B78D-9B88-69DE-230EA92D78B2}"/>
              </a:ext>
            </a:extLst>
          </p:cNvPr>
          <p:cNvSpPr txBox="1"/>
          <p:nvPr/>
        </p:nvSpPr>
        <p:spPr>
          <a:xfrm>
            <a:off x="7998714" y="5763169"/>
            <a:ext cx="40370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London Inner City Campus</a:t>
            </a:r>
          </a:p>
          <a:p>
            <a:r>
              <a:rPr lang="en-GB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Name: Introduction to Health and Social Care</a:t>
            </a:r>
          </a:p>
          <a:p>
            <a:r>
              <a:rPr lang="en-GB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Number: LCHS4003-LON</a:t>
            </a:r>
          </a:p>
        </p:txBody>
      </p:sp>
    </p:spTree>
    <p:extLst>
      <p:ext uri="{BB962C8B-B14F-4D97-AF65-F5344CB8AC3E}">
        <p14:creationId xmlns:p14="http://schemas.microsoft.com/office/powerpoint/2010/main" val="895915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22883F-E789-8C37-FA48-7F48AD4BF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List of Content: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0DF4F3-36C2-1271-7446-0223592FE7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1632858"/>
            <a:ext cx="10442577" cy="4615542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NHS Fist Established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First Rehabilitation hospitals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Recovering Care Sectors in 1950 -1970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Integration of Social and Community Aspects in 1970 – 1980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Digital Technologies in 1990 – 2000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Patient-</a:t>
            </a:r>
            <a:r>
              <a:rPr lang="en-GB" sz="2800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Centered</a:t>
            </a:r>
            <a:r>
              <a:rPr lang="en-GB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Approaches 2010 – 2015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Holistic Nature of Recovery 2010 – 2020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</a:p>
          <a:p>
            <a:pPr marL="457200" indent="-45720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8938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28" name="Oval 27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8A3C342-1D03-412F-8DD3-BF519E8E0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3BE3A8-8176-C718-6697-819DC50B3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734" y="272581"/>
            <a:ext cx="7532592" cy="162232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200" b="1" dirty="0">
                <a:solidFill>
                  <a:schemeClr val="tx2">
                    <a:lumMod val="10000"/>
                  </a:schemeClr>
                </a:solidFill>
              </a:rPr>
              <a:t>NHS First Established 1944 -1948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4C59D1-5F81-734E-DA29-FDECC6AD26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-420" y="2359743"/>
            <a:ext cx="7015974" cy="4657282"/>
          </a:xfr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lvl="1">
              <a:lnSpc>
                <a:spcPct val="170000"/>
              </a:lnSpc>
            </a:pPr>
            <a:r>
              <a:rPr lang="en-US" sz="21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JULY 1948 – NHS </a:t>
            </a:r>
          </a:p>
          <a:p>
            <a:pPr marL="342900" indent="-342900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DR. Ludwig Guttman – pioneer </a:t>
            </a:r>
          </a:p>
          <a:p>
            <a:pPr>
              <a:lnSpc>
                <a:spcPct val="170000"/>
              </a:lnSpc>
            </a:pPr>
            <a:r>
              <a:rPr lang="en-US" sz="20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STOKE MANDEVILLE Hospital – Buckinghamshire (Nature, 2024)</a:t>
            </a:r>
          </a:p>
          <a:p>
            <a:pPr marL="342900" indent="-342900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Rehabilitation is a process of assessment, treatment, and management to achieve maximum potential for physical, cognitive, social, and psychological function, social life, and well-being</a:t>
            </a:r>
            <a:endParaRPr lang="en-US" sz="2000" dirty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Initially focused on addressing the needs of war veterans</a:t>
            </a:r>
          </a:p>
          <a:p>
            <a:pPr marL="342900" indent="-342900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Physical therapy and vocational training were key components</a:t>
            </a:r>
          </a:p>
          <a:p>
            <a:pPr>
              <a:buFont typeface="Wingdings 3" charset="2"/>
              <a:buChar char=""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8" name="Freeform 31">
            <a:extLst>
              <a:ext uri="{FF2B5EF4-FFF2-40B4-BE49-F238E27FC236}">
                <a16:creationId xmlns:a16="http://schemas.microsoft.com/office/drawing/2014/main" id="{81CC9B02-E087-4350-AEBD-2C3CF001AF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15974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DE2913-324B-1E4C-A50B-FDDB504FC2C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8878" r="22633" b="2"/>
          <a:stretch/>
        </p:blipFill>
        <p:spPr>
          <a:xfrm>
            <a:off x="7229175" y="1"/>
            <a:ext cx="4963245" cy="6858001"/>
          </a:xfrm>
          <a:custGeom>
            <a:avLst/>
            <a:gdLst/>
            <a:ahLst/>
            <a:cxnLst/>
            <a:rect l="l" t="t" r="r" b="b"/>
            <a:pathLst>
              <a:path w="4963245" h="6858001">
                <a:moveTo>
                  <a:pt x="1177" y="0"/>
                </a:moveTo>
                <a:lnTo>
                  <a:pt x="1344715" y="0"/>
                </a:lnTo>
                <a:lnTo>
                  <a:pt x="1344715" y="1"/>
                </a:lnTo>
                <a:lnTo>
                  <a:pt x="4963245" y="1"/>
                </a:lnTo>
                <a:lnTo>
                  <a:pt x="4963244" y="6858001"/>
                </a:lnTo>
                <a:lnTo>
                  <a:pt x="900697" y="6858001"/>
                </a:lnTo>
                <a:lnTo>
                  <a:pt x="900697" y="6858000"/>
                </a:lnTo>
                <a:lnTo>
                  <a:pt x="0" y="6858000"/>
                </a:lnTo>
                <a:lnTo>
                  <a:pt x="5883" y="6817538"/>
                </a:lnTo>
                <a:lnTo>
                  <a:pt x="23196" y="6698894"/>
                </a:lnTo>
                <a:lnTo>
                  <a:pt x="35299" y="6612483"/>
                </a:lnTo>
                <a:lnTo>
                  <a:pt x="48073" y="6509613"/>
                </a:lnTo>
                <a:lnTo>
                  <a:pt x="63369" y="6387541"/>
                </a:lnTo>
                <a:lnTo>
                  <a:pt x="79506" y="6252438"/>
                </a:lnTo>
                <a:lnTo>
                  <a:pt x="96483" y="6100191"/>
                </a:lnTo>
                <a:lnTo>
                  <a:pt x="114469" y="5934227"/>
                </a:lnTo>
                <a:lnTo>
                  <a:pt x="132454" y="5753862"/>
                </a:lnTo>
                <a:lnTo>
                  <a:pt x="150776" y="5561838"/>
                </a:lnTo>
                <a:lnTo>
                  <a:pt x="167753" y="5354726"/>
                </a:lnTo>
                <a:lnTo>
                  <a:pt x="184058" y="5138013"/>
                </a:lnTo>
                <a:lnTo>
                  <a:pt x="198849" y="4908956"/>
                </a:lnTo>
                <a:lnTo>
                  <a:pt x="212969" y="4670298"/>
                </a:lnTo>
                <a:lnTo>
                  <a:pt x="226248" y="4421352"/>
                </a:lnTo>
                <a:lnTo>
                  <a:pt x="230955" y="4293793"/>
                </a:lnTo>
                <a:lnTo>
                  <a:pt x="236165" y="4163492"/>
                </a:lnTo>
                <a:lnTo>
                  <a:pt x="241040" y="4031133"/>
                </a:lnTo>
                <a:lnTo>
                  <a:pt x="244234" y="3898087"/>
                </a:lnTo>
                <a:lnTo>
                  <a:pt x="247091" y="3762299"/>
                </a:lnTo>
                <a:lnTo>
                  <a:pt x="250117" y="3625139"/>
                </a:lnTo>
                <a:lnTo>
                  <a:pt x="252134" y="3485236"/>
                </a:lnTo>
                <a:lnTo>
                  <a:pt x="252134" y="3343961"/>
                </a:lnTo>
                <a:lnTo>
                  <a:pt x="253142" y="3201315"/>
                </a:lnTo>
                <a:lnTo>
                  <a:pt x="252134" y="3057297"/>
                </a:lnTo>
                <a:lnTo>
                  <a:pt x="250117" y="2911221"/>
                </a:lnTo>
                <a:lnTo>
                  <a:pt x="248268" y="2765146"/>
                </a:lnTo>
                <a:lnTo>
                  <a:pt x="244234" y="2617013"/>
                </a:lnTo>
                <a:lnTo>
                  <a:pt x="240032" y="2467509"/>
                </a:lnTo>
                <a:lnTo>
                  <a:pt x="235157" y="2318004"/>
                </a:lnTo>
                <a:lnTo>
                  <a:pt x="228266" y="2167128"/>
                </a:lnTo>
                <a:lnTo>
                  <a:pt x="220029" y="2014881"/>
                </a:lnTo>
                <a:lnTo>
                  <a:pt x="212129" y="1861947"/>
                </a:lnTo>
                <a:lnTo>
                  <a:pt x="202044" y="1709014"/>
                </a:lnTo>
                <a:lnTo>
                  <a:pt x="189941" y="1554023"/>
                </a:lnTo>
                <a:lnTo>
                  <a:pt x="177839" y="1401090"/>
                </a:lnTo>
                <a:lnTo>
                  <a:pt x="163887" y="1245413"/>
                </a:lnTo>
                <a:lnTo>
                  <a:pt x="148591" y="1089051"/>
                </a:lnTo>
                <a:lnTo>
                  <a:pt x="132455" y="934746"/>
                </a:lnTo>
                <a:lnTo>
                  <a:pt x="113629" y="778383"/>
                </a:lnTo>
                <a:lnTo>
                  <a:pt x="93458" y="622707"/>
                </a:lnTo>
                <a:lnTo>
                  <a:pt x="73455" y="466344"/>
                </a:lnTo>
                <a:lnTo>
                  <a:pt x="50091" y="310668"/>
                </a:lnTo>
                <a:lnTo>
                  <a:pt x="26222" y="155677"/>
                </a:lnTo>
                <a:close/>
              </a:path>
            </a:pathLst>
          </a:custGeom>
        </p:spPr>
      </p:pic>
      <p:pic>
        <p:nvPicPr>
          <p:cNvPr id="6" name="Picture 5" descr="A person wearing glasses and a suit">
            <a:extLst>
              <a:ext uri="{FF2B5EF4-FFF2-40B4-BE49-F238E27FC236}">
                <a16:creationId xmlns:a16="http://schemas.microsoft.com/office/drawing/2014/main" id="{1588986E-71A6-3FEF-7179-B3A1962B856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48737" y="2081969"/>
            <a:ext cx="1593680" cy="1622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43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B398E3-7563-784B-C7E4-A347F879CA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9F9E378-A48E-473F-FC3B-A40C26E2E68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l="5165" r="8622" b="1"/>
          <a:stretch/>
        </p:blipFill>
        <p:spPr>
          <a:xfrm>
            <a:off x="1" y="-5"/>
            <a:ext cx="6095999" cy="5020241"/>
          </a:xfrm>
          <a:custGeom>
            <a:avLst/>
            <a:gdLst/>
            <a:ahLst/>
            <a:cxnLst/>
            <a:rect l="l" t="t" r="r" b="b"/>
            <a:pathLst>
              <a:path w="6095999" h="5020241">
                <a:moveTo>
                  <a:pt x="0" y="0"/>
                </a:moveTo>
                <a:lnTo>
                  <a:pt x="6095999" y="0"/>
                </a:lnTo>
                <a:lnTo>
                  <a:pt x="6095999" y="4581001"/>
                </a:lnTo>
                <a:lnTo>
                  <a:pt x="5995877" y="4581001"/>
                </a:lnTo>
                <a:lnTo>
                  <a:pt x="5747167" y="4576798"/>
                </a:lnTo>
                <a:lnTo>
                  <a:pt x="5503333" y="4570492"/>
                </a:lnTo>
                <a:lnTo>
                  <a:pt x="5261938" y="4564537"/>
                </a:lnTo>
                <a:lnTo>
                  <a:pt x="5025418" y="4557881"/>
                </a:lnTo>
                <a:lnTo>
                  <a:pt x="4790118" y="4547722"/>
                </a:lnTo>
                <a:lnTo>
                  <a:pt x="4558477" y="4536862"/>
                </a:lnTo>
                <a:lnTo>
                  <a:pt x="4331710" y="4527054"/>
                </a:lnTo>
                <a:lnTo>
                  <a:pt x="3889152" y="4499379"/>
                </a:lnTo>
                <a:lnTo>
                  <a:pt x="3464881" y="4469954"/>
                </a:lnTo>
                <a:lnTo>
                  <a:pt x="3057678" y="4439126"/>
                </a:lnTo>
                <a:lnTo>
                  <a:pt x="2672421" y="4405147"/>
                </a:lnTo>
                <a:lnTo>
                  <a:pt x="2304232" y="4369765"/>
                </a:lnTo>
                <a:lnTo>
                  <a:pt x="1962864" y="4331582"/>
                </a:lnTo>
                <a:lnTo>
                  <a:pt x="1642223" y="4294099"/>
                </a:lnTo>
                <a:lnTo>
                  <a:pt x="1347183" y="4256616"/>
                </a:lnTo>
                <a:lnTo>
                  <a:pt x="1076528" y="4221235"/>
                </a:lnTo>
                <a:lnTo>
                  <a:pt x="836351" y="4187605"/>
                </a:lnTo>
                <a:lnTo>
                  <a:pt x="619339" y="4155727"/>
                </a:lnTo>
                <a:lnTo>
                  <a:pt x="436464" y="4129104"/>
                </a:lnTo>
                <a:lnTo>
                  <a:pt x="282848" y="4103881"/>
                </a:lnTo>
                <a:lnTo>
                  <a:pt x="71932" y="4067800"/>
                </a:lnTo>
                <a:lnTo>
                  <a:pt x="1" y="4055539"/>
                </a:lnTo>
                <a:lnTo>
                  <a:pt x="1" y="5020241"/>
                </a:lnTo>
                <a:lnTo>
                  <a:pt x="0" y="5020241"/>
                </a:lnTo>
                <a:close/>
              </a:path>
            </a:pathLst>
          </a:cu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EB15F2F5-5079-C7B8-B62F-1B82B64D573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r="4570"/>
          <a:stretch/>
        </p:blipFill>
        <p:spPr>
          <a:xfrm>
            <a:off x="6096000" y="9403"/>
            <a:ext cx="6095696" cy="4583103"/>
          </a:xfrm>
          <a:custGeom>
            <a:avLst/>
            <a:gdLst/>
            <a:ahLst/>
            <a:cxnLst/>
            <a:rect l="l" t="t" r="r" b="b"/>
            <a:pathLst>
              <a:path w="6095696" h="4583103">
                <a:moveTo>
                  <a:pt x="0" y="0"/>
                </a:moveTo>
                <a:lnTo>
                  <a:pt x="6095696" y="0"/>
                </a:lnTo>
                <a:lnTo>
                  <a:pt x="6095696" y="4057991"/>
                </a:lnTo>
                <a:lnTo>
                  <a:pt x="5818946" y="4110187"/>
                </a:lnTo>
                <a:lnTo>
                  <a:pt x="5543413" y="4159931"/>
                </a:lnTo>
                <a:lnTo>
                  <a:pt x="5266662" y="4208624"/>
                </a:lnTo>
                <a:lnTo>
                  <a:pt x="4988691" y="4250310"/>
                </a:lnTo>
                <a:lnTo>
                  <a:pt x="4711940" y="4292347"/>
                </a:lnTo>
                <a:lnTo>
                  <a:pt x="4433969" y="4331582"/>
                </a:lnTo>
                <a:lnTo>
                  <a:pt x="4159656" y="4365211"/>
                </a:lnTo>
                <a:lnTo>
                  <a:pt x="3881685" y="4397089"/>
                </a:lnTo>
                <a:lnTo>
                  <a:pt x="3604934" y="4426165"/>
                </a:lnTo>
                <a:lnTo>
                  <a:pt x="3333059" y="4451387"/>
                </a:lnTo>
                <a:lnTo>
                  <a:pt x="3057527" y="4476609"/>
                </a:lnTo>
                <a:lnTo>
                  <a:pt x="2785652" y="4497628"/>
                </a:lnTo>
                <a:lnTo>
                  <a:pt x="2513777" y="4514092"/>
                </a:lnTo>
                <a:lnTo>
                  <a:pt x="2243122" y="4531258"/>
                </a:lnTo>
                <a:lnTo>
                  <a:pt x="1974904" y="4545620"/>
                </a:lnTo>
                <a:lnTo>
                  <a:pt x="1709125" y="4555779"/>
                </a:lnTo>
                <a:lnTo>
                  <a:pt x="1443346" y="4564537"/>
                </a:lnTo>
                <a:lnTo>
                  <a:pt x="1180006" y="4572944"/>
                </a:lnTo>
                <a:lnTo>
                  <a:pt x="920323" y="4576798"/>
                </a:lnTo>
                <a:lnTo>
                  <a:pt x="660640" y="4581001"/>
                </a:lnTo>
                <a:lnTo>
                  <a:pt x="404614" y="4583103"/>
                </a:lnTo>
                <a:lnTo>
                  <a:pt x="151027" y="4581001"/>
                </a:lnTo>
                <a:lnTo>
                  <a:pt x="0" y="4581001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D3EE656-D3BB-EF05-90BC-248E3C8F4D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6010" y="4815168"/>
            <a:ext cx="10407602" cy="1344254"/>
          </a:xfr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ct val="90000"/>
              </a:lnSpc>
            </a:pPr>
            <a:r>
              <a:rPr lang="en-US" sz="28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Roffey Park – mental health </a:t>
            </a:r>
            <a:br>
              <a:rPr lang="en-US" sz="28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Remploy Factory, Portsmouth - disabled people (Historic England,2024)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9D87A2-2D54-8497-8655-FA7DCFD6E1C8}"/>
              </a:ext>
            </a:extLst>
          </p:cNvPr>
          <p:cNvSpPr txBox="1"/>
          <p:nvPr/>
        </p:nvSpPr>
        <p:spPr>
          <a:xfrm>
            <a:off x="2455473" y="-5"/>
            <a:ext cx="86681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first rehabilitation  hospitals for mental health and disabled people</a:t>
            </a:r>
          </a:p>
        </p:txBody>
      </p:sp>
    </p:spTree>
    <p:extLst>
      <p:ext uri="{BB962C8B-B14F-4D97-AF65-F5344CB8AC3E}">
        <p14:creationId xmlns:p14="http://schemas.microsoft.com/office/powerpoint/2010/main" val="2749083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A47F5C-50EC-416A-AE8C-6F6BB4225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 anchor="b">
            <a:normAutofit fontScale="90000"/>
          </a:bodyPr>
          <a:lstStyle/>
          <a:p>
            <a:pPr rtl="0"/>
            <a:r>
              <a:rPr lang="en-GB" b="1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Recovering Care Sectors and Modern Professionals in rehabilitation sector</a:t>
            </a:r>
            <a:br>
              <a:rPr lang="en-GB" b="1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1950-1970</a:t>
            </a:r>
          </a:p>
        </p:txBody>
      </p:sp>
      <p:graphicFrame>
        <p:nvGraphicFramePr>
          <p:cNvPr id="4" name="Content Placeholder 2" descr="SmartArt graphic">
            <a:extLst>
              <a:ext uri="{FF2B5EF4-FFF2-40B4-BE49-F238E27FC236}">
                <a16:creationId xmlns:a16="http://schemas.microsoft.com/office/drawing/2014/main" id="{59F5A1AC-D08D-42AE-B94A-1CAFB517D8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009309"/>
              </p:ext>
            </p:extLst>
          </p:nvPr>
        </p:nvGraphicFramePr>
        <p:xfrm>
          <a:off x="-1" y="1243862"/>
          <a:ext cx="8075165" cy="5728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38B1899B-71CD-B9D6-FD77-BE1EF67B793D}"/>
              </a:ext>
            </a:extLst>
          </p:cNvPr>
          <p:cNvSpPr txBox="1"/>
          <p:nvPr/>
        </p:nvSpPr>
        <p:spPr>
          <a:xfrm>
            <a:off x="9394758" y="2222998"/>
            <a:ext cx="244578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Neurological disorders (Dixon, </a:t>
            </a:r>
            <a:r>
              <a:rPr lang="en-GB" sz="2000" b="1" i="1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al.</a:t>
            </a:r>
            <a:r>
              <a:rPr lang="en-GB" sz="2000" b="1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(2007)</a:t>
            </a:r>
          </a:p>
          <a:p>
            <a:endParaRPr lang="en-GB" sz="2000" b="1" dirty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Sports injuries</a:t>
            </a:r>
          </a:p>
          <a:p>
            <a:endParaRPr lang="en-GB" sz="2000" b="1" dirty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Chronic pain</a:t>
            </a:r>
          </a:p>
          <a:p>
            <a:endParaRPr lang="en-GB" sz="2000" b="1" dirty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Addiction: drug and alcohol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9" name="3D Model 8" descr="Human brain">
                <a:extLst>
                  <a:ext uri="{FF2B5EF4-FFF2-40B4-BE49-F238E27FC236}">
                    <a16:creationId xmlns:a16="http://schemas.microsoft.com/office/drawing/2014/main" id="{83396E8A-5F57-2EBD-0939-28753234D5F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438017539"/>
                  </p:ext>
                </p:extLst>
              </p:nvPr>
            </p:nvGraphicFramePr>
            <p:xfrm>
              <a:off x="8075165" y="1853248"/>
              <a:ext cx="1319593" cy="1452502"/>
            </p:xfrm>
            <a:graphic>
              <a:graphicData uri="http://schemas.microsoft.com/office/drawing/2017/model3d">
                <am3d:model3d r:embed="rId8">
                  <am3d:spPr>
                    <a:xfrm>
                      <a:off x="0" y="0"/>
                      <a:ext cx="1319593" cy="1452502"/>
                    </a:xfrm>
                    <a:prstGeom prst="rect">
                      <a:avLst/>
                    </a:prstGeom>
                  </am3d:spPr>
                  <am3d:camera>
                    <am3d:pos x="0" y="0" z="69312375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5954572" d="1000000"/>
                    <am3d:preTrans dx="0" dy="-17931527" dz="0"/>
                    <am3d:scale>
                      <am3d:sx n="1000000" d="1000000"/>
                      <am3d:sy n="1000000" d="1000000"/>
                      <am3d:sz n="1000000" d="1000000"/>
                    </am3d:scale>
                    <am3d:rot ax="843839" ay="-1067609" az="-262664"/>
                    <am3d:postTrans dx="0" dy="0" dz="0"/>
                  </am3d:trans>
                  <am3d:raster rName="Office3DRenderer" rVer="16.0.8326">
                    <am3d:blip r:embed="rId9"/>
                  </am3d:raster>
                  <am3d:objViewport viewportSz="1908188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9" name="3D Model 8" descr="Human brain">
                <a:extLst>
                  <a:ext uri="{FF2B5EF4-FFF2-40B4-BE49-F238E27FC236}">
                    <a16:creationId xmlns:a16="http://schemas.microsoft.com/office/drawing/2014/main" id="{83396E8A-5F57-2EBD-0939-28753234D5F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8075165" y="1853248"/>
                <a:ext cx="1319593" cy="145250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0" name="3D Model 9" descr="Male Boxer Red Helmet">
                <a:extLst>
                  <a:ext uri="{FF2B5EF4-FFF2-40B4-BE49-F238E27FC236}">
                    <a16:creationId xmlns:a16="http://schemas.microsoft.com/office/drawing/2014/main" id="{60979194-9D8C-C8C8-87D9-147EDBB1B02B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861112785"/>
                  </p:ext>
                </p:extLst>
              </p:nvPr>
            </p:nvGraphicFramePr>
            <p:xfrm>
              <a:off x="10832851" y="3305749"/>
              <a:ext cx="1236841" cy="1020835"/>
            </p:xfrm>
            <a:graphic>
              <a:graphicData uri="http://schemas.microsoft.com/office/drawing/2017/model3d">
                <am3d:model3d r:embed="rId10">
                  <am3d:spPr>
                    <a:xfrm>
                      <a:off x="0" y="0"/>
                      <a:ext cx="1236841" cy="1020835"/>
                    </a:xfrm>
                    <a:prstGeom prst="rect">
                      <a:avLst/>
                    </a:prstGeom>
                  </am3d:spPr>
                  <am3d:camera>
                    <am3d:pos x="0" y="0" z="6596204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61728" d="1000000"/>
                    <am3d:preTrans dx="0" dy="-17941479" dz="248482"/>
                    <am3d:scale>
                      <am3d:sx n="1000000" d="1000000"/>
                      <am3d:sy n="1000000" d="1000000"/>
                      <am3d:sz n="1000000" d="1000000"/>
                    </am3d:scale>
                    <am3d:rot ax="986657" ay="-534434" az="-157000"/>
                    <am3d:postTrans dx="0" dy="0" dz="0"/>
                  </am3d:trans>
                  <am3d:raster rName="Office3DRenderer" rVer="16.0.8326">
                    <am3d:blip r:embed="rId11"/>
                  </am3d:raster>
                  <am3d:objViewport viewportSz="142780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0" name="3D Model 9" descr="Male Boxer Red Helmet">
                <a:extLst>
                  <a:ext uri="{FF2B5EF4-FFF2-40B4-BE49-F238E27FC236}">
                    <a16:creationId xmlns:a16="http://schemas.microsoft.com/office/drawing/2014/main" id="{60979194-9D8C-C8C8-87D9-147EDBB1B02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0832851" y="3305749"/>
                <a:ext cx="1236841" cy="1020835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5522590"/>
      </p:ext>
    </p:extLst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F1B8F9CB-890B-4CB8-B503-188A763E2F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A632AB4-3837-4FD0-8B62-0A18B573F4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C393B4A7-6ABF-423D-A762-3CDB4897A8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CD2319A-6FA9-4EFB-9EDF-730446742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1692A93-3514-4486-8B67-CCA4E0259B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01AD250C-F2EA-449F-9B14-DF5BB674C5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7AEA421-5F29-4BA7-9360-2501B5987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7">
            <a:extLst>
              <a:ext uri="{FF2B5EF4-FFF2-40B4-BE49-F238E27FC236}">
                <a16:creationId xmlns:a16="http://schemas.microsoft.com/office/drawing/2014/main" id="{9348F0CB-4904-4DEF-BDD4-ADEC2DCCC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8C3962-F9BA-39D4-4D3D-8E9EE27BC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300" b="1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Integration of Social and Community Aspects 1970 -1980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583E1B8-79B3-49BB-8704-58E4AB1AF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7BB34D5F-2B87-438E-8236-69C6068D4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" y="1762067"/>
            <a:ext cx="12192418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F4C2827-230D-E559-61F5-43B645189A1E}"/>
              </a:ext>
            </a:extLst>
          </p:cNvPr>
          <p:cNvSpPr>
            <a:spLocks/>
          </p:cNvSpPr>
          <p:nvPr/>
        </p:nvSpPr>
        <p:spPr>
          <a:xfrm>
            <a:off x="147433" y="3862872"/>
            <a:ext cx="3448291" cy="2645281"/>
          </a:xfrm>
          <a:prstGeom prst="rect">
            <a:avLst/>
          </a:prstGeom>
        </p:spPr>
        <p:txBody>
          <a:bodyPr/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Low-rise accessible houses in London 1977 (Historic England,2024)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5E98C02-8ABC-920A-9701-0A6680E48007}"/>
              </a:ext>
            </a:extLst>
          </p:cNvPr>
          <p:cNvSpPr>
            <a:spLocks/>
          </p:cNvSpPr>
          <p:nvPr/>
        </p:nvSpPr>
        <p:spPr>
          <a:xfrm>
            <a:off x="8559536" y="2720083"/>
            <a:ext cx="3756552" cy="3983774"/>
          </a:xfrm>
          <a:prstGeom prst="rect">
            <a:avLst/>
          </a:prstGeo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 1968 Wolf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Wolfensberge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denounced asylum as being abusive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1970 sociologist Michael Oliver, and disability studies pioneer Vic Finkelstein – advocated The Social Model of disability 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Mental Health Act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1983 - 2007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A49890B-B786-DB87-BFBF-B281340EDF6A}"/>
              </a:ext>
            </a:extLst>
          </p:cNvPr>
          <p:cNvSpPr>
            <a:spLocks/>
          </p:cNvSpPr>
          <p:nvPr/>
        </p:nvSpPr>
        <p:spPr>
          <a:xfrm>
            <a:off x="147433" y="2202441"/>
            <a:ext cx="4116008" cy="1379812"/>
          </a:xfrm>
          <a:prstGeom prst="rect">
            <a:avLst/>
          </a:prstGeom>
        </p:spPr>
        <p:txBody>
          <a:bodyPr/>
          <a:lstStyle/>
          <a:p>
            <a:pPr marL="457200" indent="-457200" defTabSz="52578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Independence</a:t>
            </a:r>
          </a:p>
          <a:p>
            <a:pPr marL="457200" indent="-457200" defTabSz="52578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Inclusion</a:t>
            </a:r>
          </a:p>
          <a:p>
            <a:pPr marL="457200" indent="-457200" defTabSz="52578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Holistic rehabilitation </a:t>
            </a:r>
          </a:p>
          <a:p>
            <a:pPr defTabSz="525780">
              <a:spcAft>
                <a:spcPts val="600"/>
              </a:spcAft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AFBAFD0-113C-F066-B950-48F6D93EFB4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8946" y="4836599"/>
            <a:ext cx="2624791" cy="1764385"/>
          </a:xfrm>
          <a:prstGeom prst="rect">
            <a:avLst/>
          </a:prstGeom>
        </p:spPr>
      </p:pic>
      <p:pic>
        <p:nvPicPr>
          <p:cNvPr id="25" name="Video 23" title="White daisies on the field">
            <a:hlinkClick r:id="" action="ppaction://media"/>
            <a:extLst>
              <a:ext uri="{FF2B5EF4-FFF2-40B4-BE49-F238E27FC236}">
                <a16:creationId xmlns:a16="http://schemas.microsoft.com/office/drawing/2014/main" id="{225BEED6-0B82-9ADA-BFC5-05FF3733EB9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046298" y="2400300"/>
            <a:ext cx="4449999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9636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60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Picture 108">
            <a:extLst>
              <a:ext uri="{FF2B5EF4-FFF2-40B4-BE49-F238E27FC236}">
                <a16:creationId xmlns:a16="http://schemas.microsoft.com/office/drawing/2014/main" id="{41B68C77-138E-4BF7-A276-BD0C78A42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10" name="Picture 109">
            <a:extLst>
              <a:ext uri="{FF2B5EF4-FFF2-40B4-BE49-F238E27FC236}">
                <a16:creationId xmlns:a16="http://schemas.microsoft.com/office/drawing/2014/main" id="{7C268552-D473-46ED-B1B8-422042C4DE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11" name="Oval 110">
            <a:extLst>
              <a:ext uri="{FF2B5EF4-FFF2-40B4-BE49-F238E27FC236}">
                <a16:creationId xmlns:a16="http://schemas.microsoft.com/office/drawing/2014/main" id="{4AC0CD9D-7610-4620-93B4-798CCD9AB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112" name="Picture 111">
            <a:extLst>
              <a:ext uri="{FF2B5EF4-FFF2-40B4-BE49-F238E27FC236}">
                <a16:creationId xmlns:a16="http://schemas.microsoft.com/office/drawing/2014/main" id="{B9238B3E-24AA-439A-B527-6C5DF6D72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13" name="Picture 112">
            <a:extLst>
              <a:ext uri="{FF2B5EF4-FFF2-40B4-BE49-F238E27FC236}">
                <a16:creationId xmlns:a16="http://schemas.microsoft.com/office/drawing/2014/main" id="{69F01145-BEA3-4CBF-AA21-10077B948C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14" name="Rectangle 113">
            <a:extLst>
              <a:ext uri="{FF2B5EF4-FFF2-40B4-BE49-F238E27FC236}">
                <a16:creationId xmlns:a16="http://schemas.microsoft.com/office/drawing/2014/main" id="{DE4D62F9-188E-4530-84C2-24BDEE4BE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F3F4807A-5068-4492-8025-D75F320E9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CCF663-6966-7852-9031-808D59EFE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57140" y="438190"/>
            <a:ext cx="4158334" cy="193983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4600" b="1" i="0" kern="12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Digital technologies </a:t>
            </a:r>
            <a:br>
              <a:rPr lang="en-US" sz="4600" b="1" i="0" kern="12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600" b="1" i="0" kern="12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1990-2000</a:t>
            </a:r>
          </a:p>
        </p:txBody>
      </p:sp>
      <p:sp>
        <p:nvSpPr>
          <p:cNvPr id="116" name="Freeform 36">
            <a:extLst>
              <a:ext uri="{FF2B5EF4-FFF2-40B4-BE49-F238E27FC236}">
                <a16:creationId xmlns:a16="http://schemas.microsoft.com/office/drawing/2014/main" id="{B24996F8-180C-4DCB-8A26-DFA336CDE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49646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7" name="Freeform: Shape 48">
            <a:extLst>
              <a:ext uri="{FF2B5EF4-FFF2-40B4-BE49-F238E27FC236}">
                <a16:creationId xmlns:a16="http://schemas.microsoft.com/office/drawing/2014/main" id="{D8B22DE2-C518-4F77-BE90-E1B6B1909D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5400000" flipH="1">
            <a:off x="68960" y="-68960"/>
            <a:ext cx="6858001" cy="6995918"/>
          </a:xfrm>
          <a:custGeom>
            <a:avLst/>
            <a:gdLst>
              <a:gd name="connsiteX0" fmla="*/ 6858001 w 6858001"/>
              <a:gd name="connsiteY0" fmla="*/ 1344715 h 6995918"/>
              <a:gd name="connsiteX1" fmla="*/ 6858001 w 6858001"/>
              <a:gd name="connsiteY1" fmla="*/ 1177 h 6995918"/>
              <a:gd name="connsiteX2" fmla="*/ 6702324 w 6858001"/>
              <a:gd name="connsiteY2" fmla="*/ 26222 h 6995918"/>
              <a:gd name="connsiteX3" fmla="*/ 6547333 w 6858001"/>
              <a:gd name="connsiteY3" fmla="*/ 50091 h 6995918"/>
              <a:gd name="connsiteX4" fmla="*/ 6391657 w 6858001"/>
              <a:gd name="connsiteY4" fmla="*/ 73455 h 6995918"/>
              <a:gd name="connsiteX5" fmla="*/ 6235294 w 6858001"/>
              <a:gd name="connsiteY5" fmla="*/ 93458 h 6995918"/>
              <a:gd name="connsiteX6" fmla="*/ 6079618 w 6858001"/>
              <a:gd name="connsiteY6" fmla="*/ 113629 h 6995918"/>
              <a:gd name="connsiteX7" fmla="*/ 5923255 w 6858001"/>
              <a:gd name="connsiteY7" fmla="*/ 132455 h 6995918"/>
              <a:gd name="connsiteX8" fmla="*/ 5768950 w 6858001"/>
              <a:gd name="connsiteY8" fmla="*/ 148591 h 6995918"/>
              <a:gd name="connsiteX9" fmla="*/ 5612588 w 6858001"/>
              <a:gd name="connsiteY9" fmla="*/ 163887 h 6995918"/>
              <a:gd name="connsiteX10" fmla="*/ 5456911 w 6858001"/>
              <a:gd name="connsiteY10" fmla="*/ 177839 h 6995918"/>
              <a:gd name="connsiteX11" fmla="*/ 5303978 w 6858001"/>
              <a:gd name="connsiteY11" fmla="*/ 189941 h 6995918"/>
              <a:gd name="connsiteX12" fmla="*/ 5148987 w 6858001"/>
              <a:gd name="connsiteY12" fmla="*/ 202044 h 6995918"/>
              <a:gd name="connsiteX13" fmla="*/ 4996054 w 6858001"/>
              <a:gd name="connsiteY13" fmla="*/ 212129 h 6995918"/>
              <a:gd name="connsiteX14" fmla="*/ 4843120 w 6858001"/>
              <a:gd name="connsiteY14" fmla="*/ 220029 h 6995918"/>
              <a:gd name="connsiteX15" fmla="*/ 4690873 w 6858001"/>
              <a:gd name="connsiteY15" fmla="*/ 228266 h 6995918"/>
              <a:gd name="connsiteX16" fmla="*/ 4539997 w 6858001"/>
              <a:gd name="connsiteY16" fmla="*/ 235157 h 6995918"/>
              <a:gd name="connsiteX17" fmla="*/ 4390492 w 6858001"/>
              <a:gd name="connsiteY17" fmla="*/ 240032 h 6995918"/>
              <a:gd name="connsiteX18" fmla="*/ 4240988 w 6858001"/>
              <a:gd name="connsiteY18" fmla="*/ 244234 h 6995918"/>
              <a:gd name="connsiteX19" fmla="*/ 4092855 w 6858001"/>
              <a:gd name="connsiteY19" fmla="*/ 248268 h 6995918"/>
              <a:gd name="connsiteX20" fmla="*/ 3946780 w 6858001"/>
              <a:gd name="connsiteY20" fmla="*/ 250117 h 6995918"/>
              <a:gd name="connsiteX21" fmla="*/ 3800704 w 6858001"/>
              <a:gd name="connsiteY21" fmla="*/ 252134 h 6995918"/>
              <a:gd name="connsiteX22" fmla="*/ 3656686 w 6858001"/>
              <a:gd name="connsiteY22" fmla="*/ 253143 h 6995918"/>
              <a:gd name="connsiteX23" fmla="*/ 3514040 w 6858001"/>
              <a:gd name="connsiteY23" fmla="*/ 252134 h 6995918"/>
              <a:gd name="connsiteX24" fmla="*/ 3372765 w 6858001"/>
              <a:gd name="connsiteY24" fmla="*/ 252134 h 6995918"/>
              <a:gd name="connsiteX25" fmla="*/ 3232862 w 6858001"/>
              <a:gd name="connsiteY25" fmla="*/ 250117 h 6995918"/>
              <a:gd name="connsiteX26" fmla="*/ 3095702 w 6858001"/>
              <a:gd name="connsiteY26" fmla="*/ 247092 h 6995918"/>
              <a:gd name="connsiteX27" fmla="*/ 2959914 w 6858001"/>
              <a:gd name="connsiteY27" fmla="*/ 244234 h 6995918"/>
              <a:gd name="connsiteX28" fmla="*/ 2826868 w 6858001"/>
              <a:gd name="connsiteY28" fmla="*/ 241040 h 6995918"/>
              <a:gd name="connsiteX29" fmla="*/ 2694509 w 6858001"/>
              <a:gd name="connsiteY29" fmla="*/ 236166 h 6995918"/>
              <a:gd name="connsiteX30" fmla="*/ 2564208 w 6858001"/>
              <a:gd name="connsiteY30" fmla="*/ 230955 h 6995918"/>
              <a:gd name="connsiteX31" fmla="*/ 2436649 w 6858001"/>
              <a:gd name="connsiteY31" fmla="*/ 226249 h 6995918"/>
              <a:gd name="connsiteX32" fmla="*/ 2187703 w 6858001"/>
              <a:gd name="connsiteY32" fmla="*/ 212969 h 6995918"/>
              <a:gd name="connsiteX33" fmla="*/ 1949045 w 6858001"/>
              <a:gd name="connsiteY33" fmla="*/ 198850 h 6995918"/>
              <a:gd name="connsiteX34" fmla="*/ 1719988 w 6858001"/>
              <a:gd name="connsiteY34" fmla="*/ 184058 h 6995918"/>
              <a:gd name="connsiteX35" fmla="*/ 1503275 w 6858001"/>
              <a:gd name="connsiteY35" fmla="*/ 167753 h 6995918"/>
              <a:gd name="connsiteX36" fmla="*/ 1296163 w 6858001"/>
              <a:gd name="connsiteY36" fmla="*/ 150776 h 6995918"/>
              <a:gd name="connsiteX37" fmla="*/ 1104139 w 6858001"/>
              <a:gd name="connsiteY37" fmla="*/ 132455 h 6995918"/>
              <a:gd name="connsiteX38" fmla="*/ 923774 w 6858001"/>
              <a:gd name="connsiteY38" fmla="*/ 114469 h 6995918"/>
              <a:gd name="connsiteX39" fmla="*/ 757810 w 6858001"/>
              <a:gd name="connsiteY39" fmla="*/ 96484 h 6995918"/>
              <a:gd name="connsiteX40" fmla="*/ 605563 w 6858001"/>
              <a:gd name="connsiteY40" fmla="*/ 79507 h 6995918"/>
              <a:gd name="connsiteX41" fmla="*/ 470460 w 6858001"/>
              <a:gd name="connsiteY41" fmla="*/ 63370 h 6995918"/>
              <a:gd name="connsiteX42" fmla="*/ 348388 w 6858001"/>
              <a:gd name="connsiteY42" fmla="*/ 48074 h 6995918"/>
              <a:gd name="connsiteX43" fmla="*/ 245518 w 6858001"/>
              <a:gd name="connsiteY43" fmla="*/ 35299 h 6995918"/>
              <a:gd name="connsiteX44" fmla="*/ 159107 w 6858001"/>
              <a:gd name="connsiteY44" fmla="*/ 23197 h 6995918"/>
              <a:gd name="connsiteX45" fmla="*/ 40463 w 6858001"/>
              <a:gd name="connsiteY45" fmla="*/ 5883 h 6995918"/>
              <a:gd name="connsiteX46" fmla="*/ 1 w 6858001"/>
              <a:gd name="connsiteY46" fmla="*/ 0 h 6995918"/>
              <a:gd name="connsiteX47" fmla="*/ 1 w 6858001"/>
              <a:gd name="connsiteY47" fmla="*/ 905354 h 6995918"/>
              <a:gd name="connsiteX48" fmla="*/ 0 w 6858001"/>
              <a:gd name="connsiteY48" fmla="*/ 905354 h 6995918"/>
              <a:gd name="connsiteX49" fmla="*/ 0 w 6858001"/>
              <a:gd name="connsiteY49" fmla="*/ 6995918 h 6995918"/>
              <a:gd name="connsiteX50" fmla="*/ 6858000 w 6858001"/>
              <a:gd name="connsiteY50" fmla="*/ 6995918 h 6995918"/>
              <a:gd name="connsiteX51" fmla="*/ 6858000 w 6858001"/>
              <a:gd name="connsiteY51" fmla="*/ 1344715 h 69959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858001" h="6995918">
                <a:moveTo>
                  <a:pt x="6858001" y="1344715"/>
                </a:moveTo>
                <a:lnTo>
                  <a:pt x="6858001" y="1177"/>
                </a:lnTo>
                <a:lnTo>
                  <a:pt x="6702324" y="26222"/>
                </a:lnTo>
                <a:lnTo>
                  <a:pt x="6547333" y="50091"/>
                </a:lnTo>
                <a:lnTo>
                  <a:pt x="6391657" y="73455"/>
                </a:lnTo>
                <a:lnTo>
                  <a:pt x="6235294" y="93458"/>
                </a:lnTo>
                <a:lnTo>
                  <a:pt x="6079618" y="113629"/>
                </a:lnTo>
                <a:lnTo>
                  <a:pt x="5923255" y="132455"/>
                </a:lnTo>
                <a:lnTo>
                  <a:pt x="5768950" y="148591"/>
                </a:lnTo>
                <a:lnTo>
                  <a:pt x="5612588" y="163887"/>
                </a:lnTo>
                <a:lnTo>
                  <a:pt x="5456911" y="177839"/>
                </a:lnTo>
                <a:lnTo>
                  <a:pt x="5303978" y="189941"/>
                </a:lnTo>
                <a:lnTo>
                  <a:pt x="5148987" y="202044"/>
                </a:lnTo>
                <a:lnTo>
                  <a:pt x="4996054" y="212129"/>
                </a:lnTo>
                <a:lnTo>
                  <a:pt x="4843120" y="220029"/>
                </a:lnTo>
                <a:lnTo>
                  <a:pt x="4690873" y="228266"/>
                </a:lnTo>
                <a:lnTo>
                  <a:pt x="4539997" y="235157"/>
                </a:lnTo>
                <a:lnTo>
                  <a:pt x="4390492" y="240032"/>
                </a:lnTo>
                <a:lnTo>
                  <a:pt x="4240988" y="244234"/>
                </a:lnTo>
                <a:lnTo>
                  <a:pt x="4092855" y="248268"/>
                </a:lnTo>
                <a:lnTo>
                  <a:pt x="3946780" y="250117"/>
                </a:lnTo>
                <a:lnTo>
                  <a:pt x="3800704" y="252134"/>
                </a:lnTo>
                <a:lnTo>
                  <a:pt x="3656686" y="253143"/>
                </a:lnTo>
                <a:lnTo>
                  <a:pt x="3514040" y="252134"/>
                </a:lnTo>
                <a:lnTo>
                  <a:pt x="3372765" y="252134"/>
                </a:lnTo>
                <a:lnTo>
                  <a:pt x="3232862" y="250117"/>
                </a:lnTo>
                <a:lnTo>
                  <a:pt x="3095702" y="247092"/>
                </a:lnTo>
                <a:lnTo>
                  <a:pt x="2959914" y="244234"/>
                </a:lnTo>
                <a:lnTo>
                  <a:pt x="2826868" y="241040"/>
                </a:lnTo>
                <a:lnTo>
                  <a:pt x="2694509" y="236166"/>
                </a:lnTo>
                <a:lnTo>
                  <a:pt x="2564208" y="230955"/>
                </a:lnTo>
                <a:lnTo>
                  <a:pt x="2436649" y="226249"/>
                </a:lnTo>
                <a:lnTo>
                  <a:pt x="2187703" y="212969"/>
                </a:lnTo>
                <a:lnTo>
                  <a:pt x="1949045" y="198850"/>
                </a:lnTo>
                <a:lnTo>
                  <a:pt x="1719988" y="184058"/>
                </a:lnTo>
                <a:lnTo>
                  <a:pt x="1503275" y="167753"/>
                </a:lnTo>
                <a:lnTo>
                  <a:pt x="1296163" y="150776"/>
                </a:lnTo>
                <a:lnTo>
                  <a:pt x="1104139" y="132455"/>
                </a:lnTo>
                <a:lnTo>
                  <a:pt x="923774" y="114469"/>
                </a:lnTo>
                <a:lnTo>
                  <a:pt x="757810" y="96484"/>
                </a:lnTo>
                <a:lnTo>
                  <a:pt x="605563" y="79507"/>
                </a:lnTo>
                <a:lnTo>
                  <a:pt x="470460" y="63370"/>
                </a:lnTo>
                <a:lnTo>
                  <a:pt x="348388" y="48074"/>
                </a:lnTo>
                <a:lnTo>
                  <a:pt x="245518" y="35299"/>
                </a:lnTo>
                <a:lnTo>
                  <a:pt x="159107" y="23197"/>
                </a:lnTo>
                <a:lnTo>
                  <a:pt x="40463" y="5883"/>
                </a:lnTo>
                <a:lnTo>
                  <a:pt x="1" y="0"/>
                </a:lnTo>
                <a:lnTo>
                  <a:pt x="1" y="905354"/>
                </a:lnTo>
                <a:lnTo>
                  <a:pt x="0" y="905354"/>
                </a:lnTo>
                <a:lnTo>
                  <a:pt x="0" y="6995918"/>
                </a:lnTo>
                <a:lnTo>
                  <a:pt x="6858000" y="6995918"/>
                </a:lnTo>
                <a:lnTo>
                  <a:pt x="6858000" y="1344715"/>
                </a:lnTo>
                <a:close/>
              </a:path>
            </a:pathLst>
          </a:custGeom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630182B0-3559-41D5-9EBC-0BD86BEDA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4" name="Picture 3" descr="A diagram of a smart phone&#10;&#10;Description automatically generated with medium confidence">
            <a:extLst>
              <a:ext uri="{FF2B5EF4-FFF2-40B4-BE49-F238E27FC236}">
                <a16:creationId xmlns:a16="http://schemas.microsoft.com/office/drawing/2014/main" id="{BB98459A-75BB-E866-271E-9E03A8C51DD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0" y="504825"/>
            <a:ext cx="6738267" cy="5943600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98B5FD4-A44E-DA97-FB32-1DFEA0C16074}"/>
              </a:ext>
            </a:extLst>
          </p:cNvPr>
          <p:cNvSpPr txBox="1"/>
          <p:nvPr/>
        </p:nvSpPr>
        <p:spPr>
          <a:xfrm>
            <a:off x="4247248" y="6453157"/>
            <a:ext cx="253947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 dirty="0">
                <a:solidFill>
                  <a:srgbClr val="FFFFFF"/>
                </a:solidFill>
                <a:hlinkClick r:id="rId7" tooltip="https://www.frontiersin.org/articles/10.3389/fdgth.2021.618959/ful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 dirty="0">
                <a:solidFill>
                  <a:srgbClr val="FFFFFF"/>
                </a:solidFill>
              </a:rPr>
              <a:t> by Unknown Author is licensed under </a:t>
            </a:r>
            <a:r>
              <a:rPr lang="en-GB" sz="700" dirty="0">
                <a:solidFill>
                  <a:srgbClr val="FFFFFF"/>
                </a:solidFill>
                <a:hlinkClick r:id="rId8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 dirty="0">
              <a:solidFill>
                <a:srgbClr val="FFFFFF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A0985B-7D32-5451-9C68-B3F7273928D6}"/>
              </a:ext>
            </a:extLst>
          </p:cNvPr>
          <p:cNvSpPr txBox="1"/>
          <p:nvPr/>
        </p:nvSpPr>
        <p:spPr>
          <a:xfrm>
            <a:off x="7257140" y="3918857"/>
            <a:ext cx="4555415" cy="2217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Robotics  (Dai, 2010)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Virtual reality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Assistive devices</a:t>
            </a:r>
          </a:p>
        </p:txBody>
      </p:sp>
    </p:spTree>
    <p:extLst>
      <p:ext uri="{BB962C8B-B14F-4D97-AF65-F5344CB8AC3E}">
        <p14:creationId xmlns:p14="http://schemas.microsoft.com/office/powerpoint/2010/main" val="28011977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1B68C77-138E-4BF7-A276-BD0C78A42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C268552-D473-46ED-B1B8-422042C4DE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4AC0CD9D-7610-4620-93B4-798CCD9AB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9238B3E-24AA-439A-B527-6C5DF6D72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9F01145-BEA3-4CBF-AA21-10077B948C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E4D62F9-188E-4530-84C2-24BDEE4BE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57B325C-3E35-45CF-9D07-3BCB281F3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 36">
            <a:extLst>
              <a:ext uri="{FF2B5EF4-FFF2-40B4-BE49-F238E27FC236}">
                <a16:creationId xmlns:a16="http://schemas.microsoft.com/office/drawing/2014/main" id="{C24BEC42-AFF3-40D1-93A2-A27A42E1E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463681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4" name="Freeform: Shape 23">
            <a:extLst>
              <a:ext uri="{FF2B5EF4-FFF2-40B4-BE49-F238E27FC236}">
                <a16:creationId xmlns:a16="http://schemas.microsoft.com/office/drawing/2014/main" id="{608F427C-1EC9-4280-9367-F2B3AA063E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809954" cy="6858000"/>
          </a:xfrm>
          <a:custGeom>
            <a:avLst/>
            <a:gdLst>
              <a:gd name="connsiteX0" fmla="*/ 6465239 w 7809954"/>
              <a:gd name="connsiteY0" fmla="*/ 0 h 6858000"/>
              <a:gd name="connsiteX1" fmla="*/ 7808777 w 7809954"/>
              <a:gd name="connsiteY1" fmla="*/ 0 h 6858000"/>
              <a:gd name="connsiteX2" fmla="*/ 7783732 w 7809954"/>
              <a:gd name="connsiteY2" fmla="*/ 155676 h 6858000"/>
              <a:gd name="connsiteX3" fmla="*/ 7759863 w 7809954"/>
              <a:gd name="connsiteY3" fmla="*/ 310667 h 6858000"/>
              <a:gd name="connsiteX4" fmla="*/ 7736499 w 7809954"/>
              <a:gd name="connsiteY4" fmla="*/ 466344 h 6858000"/>
              <a:gd name="connsiteX5" fmla="*/ 7716496 w 7809954"/>
              <a:gd name="connsiteY5" fmla="*/ 622706 h 6858000"/>
              <a:gd name="connsiteX6" fmla="*/ 7696325 w 7809954"/>
              <a:gd name="connsiteY6" fmla="*/ 778383 h 6858000"/>
              <a:gd name="connsiteX7" fmla="*/ 7677499 w 7809954"/>
              <a:gd name="connsiteY7" fmla="*/ 934745 h 6858000"/>
              <a:gd name="connsiteX8" fmla="*/ 7661363 w 7809954"/>
              <a:gd name="connsiteY8" fmla="*/ 1089050 h 6858000"/>
              <a:gd name="connsiteX9" fmla="*/ 7646067 w 7809954"/>
              <a:gd name="connsiteY9" fmla="*/ 1245413 h 6858000"/>
              <a:gd name="connsiteX10" fmla="*/ 7632115 w 7809954"/>
              <a:gd name="connsiteY10" fmla="*/ 1401089 h 6858000"/>
              <a:gd name="connsiteX11" fmla="*/ 7620013 w 7809954"/>
              <a:gd name="connsiteY11" fmla="*/ 1554023 h 6858000"/>
              <a:gd name="connsiteX12" fmla="*/ 7607910 w 7809954"/>
              <a:gd name="connsiteY12" fmla="*/ 1709013 h 6858000"/>
              <a:gd name="connsiteX13" fmla="*/ 7597825 w 7809954"/>
              <a:gd name="connsiteY13" fmla="*/ 1861947 h 6858000"/>
              <a:gd name="connsiteX14" fmla="*/ 7589925 w 7809954"/>
              <a:gd name="connsiteY14" fmla="*/ 2014880 h 6858000"/>
              <a:gd name="connsiteX15" fmla="*/ 7581688 w 7809954"/>
              <a:gd name="connsiteY15" fmla="*/ 2167128 h 6858000"/>
              <a:gd name="connsiteX16" fmla="*/ 7574797 w 7809954"/>
              <a:gd name="connsiteY16" fmla="*/ 2318004 h 6858000"/>
              <a:gd name="connsiteX17" fmla="*/ 7569922 w 7809954"/>
              <a:gd name="connsiteY17" fmla="*/ 2467508 h 6858000"/>
              <a:gd name="connsiteX18" fmla="*/ 7565720 w 7809954"/>
              <a:gd name="connsiteY18" fmla="*/ 2617013 h 6858000"/>
              <a:gd name="connsiteX19" fmla="*/ 7561686 w 7809954"/>
              <a:gd name="connsiteY19" fmla="*/ 2765145 h 6858000"/>
              <a:gd name="connsiteX20" fmla="*/ 7559837 w 7809954"/>
              <a:gd name="connsiteY20" fmla="*/ 2911221 h 6858000"/>
              <a:gd name="connsiteX21" fmla="*/ 7557820 w 7809954"/>
              <a:gd name="connsiteY21" fmla="*/ 3057296 h 6858000"/>
              <a:gd name="connsiteX22" fmla="*/ 7556811 w 7809954"/>
              <a:gd name="connsiteY22" fmla="*/ 3201314 h 6858000"/>
              <a:gd name="connsiteX23" fmla="*/ 7557820 w 7809954"/>
              <a:gd name="connsiteY23" fmla="*/ 3343960 h 6858000"/>
              <a:gd name="connsiteX24" fmla="*/ 7557820 w 7809954"/>
              <a:gd name="connsiteY24" fmla="*/ 3485235 h 6858000"/>
              <a:gd name="connsiteX25" fmla="*/ 7559837 w 7809954"/>
              <a:gd name="connsiteY25" fmla="*/ 3625138 h 6858000"/>
              <a:gd name="connsiteX26" fmla="*/ 7562862 w 7809954"/>
              <a:gd name="connsiteY26" fmla="*/ 3762298 h 6858000"/>
              <a:gd name="connsiteX27" fmla="*/ 7565720 w 7809954"/>
              <a:gd name="connsiteY27" fmla="*/ 3898087 h 6858000"/>
              <a:gd name="connsiteX28" fmla="*/ 7568914 w 7809954"/>
              <a:gd name="connsiteY28" fmla="*/ 4031132 h 6858000"/>
              <a:gd name="connsiteX29" fmla="*/ 7573788 w 7809954"/>
              <a:gd name="connsiteY29" fmla="*/ 4163491 h 6858000"/>
              <a:gd name="connsiteX30" fmla="*/ 7578999 w 7809954"/>
              <a:gd name="connsiteY30" fmla="*/ 4293793 h 6858000"/>
              <a:gd name="connsiteX31" fmla="*/ 7583705 w 7809954"/>
              <a:gd name="connsiteY31" fmla="*/ 4421352 h 6858000"/>
              <a:gd name="connsiteX32" fmla="*/ 7596985 w 7809954"/>
              <a:gd name="connsiteY32" fmla="*/ 4670298 h 6858000"/>
              <a:gd name="connsiteX33" fmla="*/ 7611104 w 7809954"/>
              <a:gd name="connsiteY33" fmla="*/ 4908956 h 6858000"/>
              <a:gd name="connsiteX34" fmla="*/ 7625896 w 7809954"/>
              <a:gd name="connsiteY34" fmla="*/ 5138013 h 6858000"/>
              <a:gd name="connsiteX35" fmla="*/ 7642201 w 7809954"/>
              <a:gd name="connsiteY35" fmla="*/ 5354726 h 6858000"/>
              <a:gd name="connsiteX36" fmla="*/ 7659178 w 7809954"/>
              <a:gd name="connsiteY36" fmla="*/ 5561838 h 6858000"/>
              <a:gd name="connsiteX37" fmla="*/ 7677499 w 7809954"/>
              <a:gd name="connsiteY37" fmla="*/ 5753862 h 6858000"/>
              <a:gd name="connsiteX38" fmla="*/ 7695485 w 7809954"/>
              <a:gd name="connsiteY38" fmla="*/ 5934227 h 6858000"/>
              <a:gd name="connsiteX39" fmla="*/ 7713470 w 7809954"/>
              <a:gd name="connsiteY39" fmla="*/ 6100191 h 6858000"/>
              <a:gd name="connsiteX40" fmla="*/ 7730447 w 7809954"/>
              <a:gd name="connsiteY40" fmla="*/ 6252438 h 6858000"/>
              <a:gd name="connsiteX41" fmla="*/ 7746584 w 7809954"/>
              <a:gd name="connsiteY41" fmla="*/ 6387541 h 6858000"/>
              <a:gd name="connsiteX42" fmla="*/ 7761880 w 7809954"/>
              <a:gd name="connsiteY42" fmla="*/ 6509613 h 6858000"/>
              <a:gd name="connsiteX43" fmla="*/ 7774655 w 7809954"/>
              <a:gd name="connsiteY43" fmla="*/ 6612483 h 6858000"/>
              <a:gd name="connsiteX44" fmla="*/ 7786757 w 7809954"/>
              <a:gd name="connsiteY44" fmla="*/ 6698894 h 6858000"/>
              <a:gd name="connsiteX45" fmla="*/ 7804071 w 7809954"/>
              <a:gd name="connsiteY45" fmla="*/ 6817538 h 6858000"/>
              <a:gd name="connsiteX46" fmla="*/ 7809954 w 7809954"/>
              <a:gd name="connsiteY46" fmla="*/ 6858000 h 6858000"/>
              <a:gd name="connsiteX47" fmla="*/ 7157124 w 7809954"/>
              <a:gd name="connsiteY47" fmla="*/ 6858000 h 6858000"/>
              <a:gd name="connsiteX48" fmla="*/ 7157124 w 7809954"/>
              <a:gd name="connsiteY48" fmla="*/ 6858000 h 6858000"/>
              <a:gd name="connsiteX49" fmla="*/ 0 w 7809954"/>
              <a:gd name="connsiteY49" fmla="*/ 6858000 h 6858000"/>
              <a:gd name="connsiteX50" fmla="*/ 0 w 7809954"/>
              <a:gd name="connsiteY50" fmla="*/ 0 h 6858000"/>
              <a:gd name="connsiteX51" fmla="*/ 6465239 w 7809954"/>
              <a:gd name="connsiteY5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7809954" h="6858000">
                <a:moveTo>
                  <a:pt x="6465239" y="0"/>
                </a:moveTo>
                <a:lnTo>
                  <a:pt x="7808777" y="0"/>
                </a:lnTo>
                <a:lnTo>
                  <a:pt x="7783732" y="155676"/>
                </a:lnTo>
                <a:lnTo>
                  <a:pt x="7759863" y="310667"/>
                </a:lnTo>
                <a:lnTo>
                  <a:pt x="7736499" y="466344"/>
                </a:lnTo>
                <a:lnTo>
                  <a:pt x="7716496" y="622706"/>
                </a:lnTo>
                <a:lnTo>
                  <a:pt x="7696325" y="778383"/>
                </a:lnTo>
                <a:lnTo>
                  <a:pt x="7677499" y="934745"/>
                </a:lnTo>
                <a:lnTo>
                  <a:pt x="7661363" y="1089050"/>
                </a:lnTo>
                <a:lnTo>
                  <a:pt x="7646067" y="1245413"/>
                </a:lnTo>
                <a:lnTo>
                  <a:pt x="7632115" y="1401089"/>
                </a:lnTo>
                <a:lnTo>
                  <a:pt x="7620013" y="1554023"/>
                </a:lnTo>
                <a:lnTo>
                  <a:pt x="7607910" y="1709013"/>
                </a:lnTo>
                <a:lnTo>
                  <a:pt x="7597825" y="1861947"/>
                </a:lnTo>
                <a:lnTo>
                  <a:pt x="7589925" y="2014880"/>
                </a:lnTo>
                <a:lnTo>
                  <a:pt x="7581688" y="2167128"/>
                </a:lnTo>
                <a:lnTo>
                  <a:pt x="7574797" y="2318004"/>
                </a:lnTo>
                <a:lnTo>
                  <a:pt x="7569922" y="2467508"/>
                </a:lnTo>
                <a:lnTo>
                  <a:pt x="7565720" y="2617013"/>
                </a:lnTo>
                <a:lnTo>
                  <a:pt x="7561686" y="2765145"/>
                </a:lnTo>
                <a:lnTo>
                  <a:pt x="7559837" y="2911221"/>
                </a:lnTo>
                <a:lnTo>
                  <a:pt x="7557820" y="3057296"/>
                </a:lnTo>
                <a:lnTo>
                  <a:pt x="7556811" y="3201314"/>
                </a:lnTo>
                <a:lnTo>
                  <a:pt x="7557820" y="3343960"/>
                </a:lnTo>
                <a:lnTo>
                  <a:pt x="7557820" y="3485235"/>
                </a:lnTo>
                <a:lnTo>
                  <a:pt x="7559837" y="3625138"/>
                </a:lnTo>
                <a:lnTo>
                  <a:pt x="7562862" y="3762298"/>
                </a:lnTo>
                <a:lnTo>
                  <a:pt x="7565720" y="3898087"/>
                </a:lnTo>
                <a:lnTo>
                  <a:pt x="7568914" y="4031132"/>
                </a:lnTo>
                <a:lnTo>
                  <a:pt x="7573788" y="4163491"/>
                </a:lnTo>
                <a:lnTo>
                  <a:pt x="7578999" y="4293793"/>
                </a:lnTo>
                <a:lnTo>
                  <a:pt x="7583705" y="4421352"/>
                </a:lnTo>
                <a:lnTo>
                  <a:pt x="7596985" y="4670298"/>
                </a:lnTo>
                <a:lnTo>
                  <a:pt x="7611104" y="4908956"/>
                </a:lnTo>
                <a:lnTo>
                  <a:pt x="7625896" y="5138013"/>
                </a:lnTo>
                <a:lnTo>
                  <a:pt x="7642201" y="5354726"/>
                </a:lnTo>
                <a:lnTo>
                  <a:pt x="7659178" y="5561838"/>
                </a:lnTo>
                <a:lnTo>
                  <a:pt x="7677499" y="5753862"/>
                </a:lnTo>
                <a:lnTo>
                  <a:pt x="7695485" y="5934227"/>
                </a:lnTo>
                <a:lnTo>
                  <a:pt x="7713470" y="6100191"/>
                </a:lnTo>
                <a:lnTo>
                  <a:pt x="7730447" y="6252438"/>
                </a:lnTo>
                <a:lnTo>
                  <a:pt x="7746584" y="6387541"/>
                </a:lnTo>
                <a:lnTo>
                  <a:pt x="7761880" y="6509613"/>
                </a:lnTo>
                <a:lnTo>
                  <a:pt x="7774655" y="6612483"/>
                </a:lnTo>
                <a:lnTo>
                  <a:pt x="7786757" y="6698894"/>
                </a:lnTo>
                <a:lnTo>
                  <a:pt x="7804071" y="6817538"/>
                </a:lnTo>
                <a:lnTo>
                  <a:pt x="7809954" y="6858000"/>
                </a:lnTo>
                <a:lnTo>
                  <a:pt x="7157124" y="6858000"/>
                </a:lnTo>
                <a:lnTo>
                  <a:pt x="7157124" y="6858000"/>
                </a:lnTo>
                <a:lnTo>
                  <a:pt x="0" y="6858000"/>
                </a:lnTo>
                <a:lnTo>
                  <a:pt x="0" y="0"/>
                </a:lnTo>
                <a:lnTo>
                  <a:pt x="6465239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98810A7-E114-447A-A7D6-69B27CFB56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898302-4068-4362-CF37-914F50378A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80736" y="2246639"/>
            <a:ext cx="6270662" cy="4366727"/>
          </a:xfrm>
          <a:prstGeom prst="rect">
            <a:avLst/>
          </a:prstGeom>
          <a:effectLst/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CB1F8D5-9967-5EAB-D700-EF7DD5799420}"/>
              </a:ext>
            </a:extLst>
          </p:cNvPr>
          <p:cNvSpPr txBox="1"/>
          <p:nvPr/>
        </p:nvSpPr>
        <p:spPr>
          <a:xfrm>
            <a:off x="7836277" y="1431766"/>
            <a:ext cx="4229893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Equality Act: prohibition of discrimination, adjustments needs of employee, harassment, victimization, public sector equality duty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2010 – The Equality Act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2014 – The Care Act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2015 - Maclean,  Medical Model</a:t>
            </a:r>
          </a:p>
          <a:p>
            <a:pPr>
              <a:lnSpc>
                <a:spcPct val="150000"/>
              </a:lnSpc>
            </a:pPr>
            <a:endParaRPr lang="en-GB" sz="2000" dirty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70BF6C-367D-ADFF-98E7-D6CB3FC67B43}"/>
              </a:ext>
            </a:extLst>
          </p:cNvPr>
          <p:cNvSpPr txBox="1"/>
          <p:nvPr/>
        </p:nvSpPr>
        <p:spPr>
          <a:xfrm>
            <a:off x="418223" y="1854820"/>
            <a:ext cx="5704014" cy="18933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Empowering individuals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Increased emphasis on evidence-based practices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Sharing decision-making and goal-setting 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incorporating research findings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Informing clinical guidelines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30445A5-B09B-2738-7E4D-B3A8D8413BDD}"/>
              </a:ext>
            </a:extLst>
          </p:cNvPr>
          <p:cNvSpPr txBox="1"/>
          <p:nvPr/>
        </p:nvSpPr>
        <p:spPr>
          <a:xfrm>
            <a:off x="331270" y="210748"/>
            <a:ext cx="808301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Patient-</a:t>
            </a:r>
            <a:r>
              <a:rPr lang="en-GB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Centered</a:t>
            </a:r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 Approaches 2010 - 2015 in Rehabilitation</a:t>
            </a:r>
          </a:p>
        </p:txBody>
      </p:sp>
    </p:spTree>
    <p:extLst>
      <p:ext uri="{BB962C8B-B14F-4D97-AF65-F5344CB8AC3E}">
        <p14:creationId xmlns:p14="http://schemas.microsoft.com/office/powerpoint/2010/main" val="10875117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53FEE-2F2A-EFBA-8125-2C2C56BEF5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4217" y="-17369"/>
            <a:ext cx="8166028" cy="850490"/>
          </a:xfrm>
        </p:spPr>
        <p:txBody>
          <a:bodyPr/>
          <a:lstStyle/>
          <a:p>
            <a:r>
              <a:rPr lang="en-GB" sz="32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Holistic Nature of Recovery 2010  - 2020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F4E011-29D5-0568-7B9D-37E5DCF97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4616" y="1447800"/>
            <a:ext cx="7230403" cy="4572000"/>
          </a:xfrm>
        </p:spPr>
        <p:txBody>
          <a:bodyPr/>
          <a:lstStyle/>
          <a:p>
            <a:r>
              <a:rPr lang="en-GB" dirty="0">
                <a:solidFill>
                  <a:schemeClr val="bg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a KEY in managing diabetes, heath diseases, chronic respiratory diseases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2CC2B2-1288-87AB-F0CD-CD07299C2E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76981" y="1447801"/>
            <a:ext cx="4379035" cy="3812458"/>
          </a:xfrm>
        </p:spPr>
        <p:txBody>
          <a:bodyPr/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0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Robotic-assisted therapy rehabilitation for precise and personalized programs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0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Tele-rehabilitation for remote care (COVID-19)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0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Scientific research and data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0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Teams: involves diverse professionals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0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Patient focus on setting personal goals and participating actively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dirty="0">
              <a:solidFill>
                <a:schemeClr val="bg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35550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B1331-D79B-8545-ADDA-83298A1D3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69D94-AA29-DC85-B369-BF6D807561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826" y="2052918"/>
            <a:ext cx="12015019" cy="4195481"/>
          </a:xfrm>
        </p:spPr>
        <p:txBody>
          <a:bodyPr>
            <a:normAutofit lnSpcReduction="10000"/>
          </a:bodyPr>
          <a:lstStyle/>
          <a:p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Changes in healthcare policies and increase funding: improving health outcomes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Embraced innovative technologies, interdisciplinary approaches, and patient-</a:t>
            </a:r>
            <a:r>
              <a:rPr lang="en-GB" sz="2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centered</a:t>
            </a:r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care</a:t>
            </a:r>
          </a:p>
          <a:p>
            <a:pPr marL="0" indent="0">
              <a:buNone/>
            </a:pPr>
            <a:endParaRPr lang="en-GB" sz="2400" dirty="0">
              <a:solidFill>
                <a:schemeClr val="bg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evolution reflects a deeper understanding of the holistic nature of health and recovery</a:t>
            </a:r>
          </a:p>
          <a:p>
            <a:endParaRPr lang="en-GB" sz="2400" dirty="0">
              <a:solidFill>
                <a:schemeClr val="bg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Rehabilitation is a crucial component, adapting to meet the diverse and complex needs of  the patient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51615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8F3B7-3920-78E7-AB1E-9EDDBF7DA4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728" y="587396"/>
            <a:ext cx="9404723" cy="1400530"/>
          </a:xfrm>
        </p:spPr>
        <p:txBody>
          <a:bodyPr/>
          <a:lstStyle/>
          <a:p>
            <a:r>
              <a:rPr lang="en-GB" b="1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0BB523-F7BB-5516-43D8-378B2FFFDD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1772816"/>
            <a:ext cx="10392002" cy="4935894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en-GB" sz="21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Dai, J.S. (2010) “P-21 Mechanisms Development for Surgical Robotics and Rehabilitation Robotics,” Journal of biomechanics, 43, pp. S12–S13. Available at: </a:t>
            </a:r>
            <a:r>
              <a:rPr lang="en-GB" sz="21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https://doi.org/10.1016/S0021-9290(10)70027-0</a:t>
            </a:r>
            <a:r>
              <a:rPr lang="en-GB" sz="21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Accessed on 04/03/2024</a:t>
            </a:r>
          </a:p>
          <a:p>
            <a:pPr>
              <a:lnSpc>
                <a:spcPct val="150000"/>
              </a:lnSpc>
            </a:pPr>
            <a:r>
              <a:rPr lang="en-GB" sz="21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Dixon, L. </a:t>
            </a:r>
            <a:r>
              <a:rPr lang="en-GB" sz="2100" i="1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al.</a:t>
            </a:r>
            <a:r>
              <a:rPr lang="en-GB" sz="21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(2007) “Occupational therapy for patients with Parkinson’s disease,” </a:t>
            </a:r>
            <a:r>
              <a:rPr lang="en-GB" sz="2100" i="1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Cochrane database of systematic reviews</a:t>
            </a:r>
            <a:r>
              <a:rPr lang="en-GB" sz="21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2009(1), pp. CD002813–CD002813. Available at: </a:t>
            </a:r>
            <a:r>
              <a:rPr lang="en-GB" sz="21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https://doi.org/10.1002/14651858.CD002813.pub2</a:t>
            </a:r>
            <a:r>
              <a:rPr lang="en-GB" sz="21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Accessed on 01/03/2024</a:t>
            </a:r>
          </a:p>
          <a:p>
            <a:pPr>
              <a:lnSpc>
                <a:spcPct val="150000"/>
              </a:lnSpc>
            </a:pPr>
            <a:r>
              <a:rPr lang="en-GB" sz="21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Rohun, J., May, P. and Littlewood, C. (2021) “Rehabilitation following proximal humeral fracture in the UK National Health Service: A survey of publicly facing information,” Musculoskeletal care, 19(2), pp. 193–198. Available at: </a:t>
            </a:r>
            <a:r>
              <a:rPr lang="en-GB" sz="21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https://doi.org/10.1002/msc.1523</a:t>
            </a:r>
            <a:r>
              <a:rPr lang="en-GB" sz="21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Accessed on 01/03/2024</a:t>
            </a:r>
          </a:p>
          <a:p>
            <a:pPr>
              <a:lnSpc>
                <a:spcPct val="150000"/>
              </a:lnSpc>
            </a:pPr>
            <a:r>
              <a:rPr lang="en-GB" sz="21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Historic England, (2024) https://historicengland.org.uk/media/3495/aa066616-big.jpg?mode=max&amp;quality=90&amp;width=980&amp;height=650&amp;upscale=false&amp;rnd=132490629643130000</a:t>
            </a:r>
            <a:r>
              <a:rPr lang="en-GB" sz="21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Accessed on 02/03/2024 </a:t>
            </a:r>
          </a:p>
          <a:p>
            <a:pPr>
              <a:lnSpc>
                <a:spcPct val="150000"/>
              </a:lnSpc>
            </a:pPr>
            <a:r>
              <a:rPr lang="en-GB" sz="21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Historic England, (2024) https://historicengland.org.uk/media/3502/remploy-portsmouth-pg_03500_001.jpg?mode=max&amp;quality=90&amp;width=980&amp;height=650&amp;upscale=false&amp;rnd=132490634212170000</a:t>
            </a:r>
            <a:r>
              <a:rPr lang="en-GB" sz="21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Accessed on 02/03/2024</a:t>
            </a:r>
          </a:p>
          <a:p>
            <a:pPr>
              <a:lnSpc>
                <a:spcPct val="150000"/>
              </a:lnSpc>
            </a:pPr>
            <a:r>
              <a:rPr lang="en-GB" sz="21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Nature, (2024) https://www.nature.com/articles/sc2012109/figures/1</a:t>
            </a:r>
            <a:r>
              <a:rPr lang="en-GB" sz="2100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Accessed 02/03/2024</a:t>
            </a:r>
          </a:p>
          <a:p>
            <a:pPr>
              <a:lnSpc>
                <a:spcPct val="150000"/>
              </a:lnSpc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3247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ebdf10f-b5a3-45b6-acdb-7dc1eb39878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DA2B97165742847ABC519A905693DF8" ma:contentTypeVersion="8" ma:contentTypeDescription="Create a new document." ma:contentTypeScope="" ma:versionID="4a36d934724a7f35a8d66559c8347ea1">
  <xsd:schema xmlns:xsd="http://www.w3.org/2001/XMLSchema" xmlns:xs="http://www.w3.org/2001/XMLSchema" xmlns:p="http://schemas.microsoft.com/office/2006/metadata/properties" xmlns:ns3="0ebdf10f-b5a3-45b6-acdb-7dc1eb398785" xmlns:ns4="550816ce-8156-4f45-b1c4-24236a73d01f" targetNamespace="http://schemas.microsoft.com/office/2006/metadata/properties" ma:root="true" ma:fieldsID="71c5249a709b4400ef46b647063396a2" ns3:_="" ns4:_="">
    <xsd:import namespace="0ebdf10f-b5a3-45b6-acdb-7dc1eb398785"/>
    <xsd:import namespace="550816ce-8156-4f45-b1c4-24236a73d01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bdf10f-b5a3-45b6-acdb-7dc1eb3987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0816ce-8156-4f45-b1c4-24236a73d01f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F3CD65D-61A5-43C9-A837-6EC73C7DA8AB}">
  <ds:schemaRefs>
    <ds:schemaRef ds:uri="http://schemas.microsoft.com/office/2006/metadata/properties"/>
    <ds:schemaRef ds:uri="http://www.w3.org/2000/xmlns/"/>
    <ds:schemaRef ds:uri="0ebdf10f-b5a3-45b6-acdb-7dc1eb398785"/>
    <ds:schemaRef ds:uri="http://www.w3.org/2001/XMLSchema-instance"/>
  </ds:schemaRefs>
</ds:datastoreItem>
</file>

<file path=customXml/itemProps2.xml><?xml version="1.0" encoding="utf-8"?>
<ds:datastoreItem xmlns:ds="http://schemas.openxmlformats.org/officeDocument/2006/customXml" ds:itemID="{640B066F-1E59-4025-AC17-82663EE3036D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0ebdf10f-b5a3-45b6-acdb-7dc1eb398785"/>
    <ds:schemaRef ds:uri="550816ce-8156-4f45-b1c4-24236a73d01f"/>
  </ds:schemaRefs>
</ds:datastoreItem>
</file>

<file path=customXml/itemProps3.xml><?xml version="1.0" encoding="utf-8"?>
<ds:datastoreItem xmlns:ds="http://schemas.openxmlformats.org/officeDocument/2006/customXml" ds:itemID="{31F006B4-A9E1-4F39-85C8-FB836F9193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0</TotalTime>
  <Words>777</Words>
  <Application>Microsoft Office PowerPoint</Application>
  <PresentationFormat>Widescreen</PresentationFormat>
  <Paragraphs>94</Paragraphs>
  <Slides>11</Slides>
  <Notes>2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Ion</vt:lpstr>
      <vt:lpstr>HISTORY of REHABILITATION in UK  </vt:lpstr>
      <vt:lpstr>List of Content:</vt:lpstr>
      <vt:lpstr>NHS First Established 1944 -1948</vt:lpstr>
      <vt:lpstr>1. Roffey Park – mental health  2. Remploy Factory, Portsmouth - disabled people (Historic England,2024)</vt:lpstr>
      <vt:lpstr>Recovering Care Sectors and Modern Professionals in rehabilitation sector 1950-1970</vt:lpstr>
      <vt:lpstr>Integration of Social and Community Aspects 1970 -1980</vt:lpstr>
      <vt:lpstr>Digital technologies  1990-2000</vt:lpstr>
      <vt:lpstr>PowerPoint Presentation</vt:lpstr>
      <vt:lpstr>Holistic Nature of Recovery 2010  - 2020 </vt:lpstr>
      <vt:lpstr>Conclusion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REHABILITATION CENTERS</dc:title>
  <dc:creator>Monica Ana Oprea (2315596)</dc:creator>
  <cp:lastModifiedBy>Monica Ana Oprea (2315596)</cp:lastModifiedBy>
  <cp:revision>6</cp:revision>
  <dcterms:created xsi:type="dcterms:W3CDTF">2024-02-28T22:28:55Z</dcterms:created>
  <dcterms:modified xsi:type="dcterms:W3CDTF">2024-03-11T23:33:03Z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0x0101009DA2B97165742847ABC519A905693DF8</vt:lpwstr>
  </property>
</Properties>
</file>