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686" r:id="rId3"/>
  </p:sldMasterIdLst>
  <p:notesMasterIdLst>
    <p:notesMasterId r:id="rId28"/>
  </p:notesMasterIdLst>
  <p:sldIdLst>
    <p:sldId id="256" r:id="rId4"/>
    <p:sldId id="257" r:id="rId5"/>
    <p:sldId id="258" r:id="rId6"/>
    <p:sldId id="259" r:id="rId7"/>
    <p:sldId id="363" r:id="rId8"/>
    <p:sldId id="538" r:id="rId9"/>
    <p:sldId id="364" r:id="rId10"/>
    <p:sldId id="539" r:id="rId11"/>
    <p:sldId id="540" r:id="rId12"/>
    <p:sldId id="542" r:id="rId13"/>
    <p:sldId id="544" r:id="rId14"/>
    <p:sldId id="543" r:id="rId15"/>
    <p:sldId id="545" r:id="rId16"/>
    <p:sldId id="505" r:id="rId17"/>
    <p:sldId id="550" r:id="rId18"/>
    <p:sldId id="378" r:id="rId19"/>
    <p:sldId id="379" r:id="rId20"/>
    <p:sldId id="380" r:id="rId21"/>
    <p:sldId id="381" r:id="rId22"/>
    <p:sldId id="547" r:id="rId23"/>
    <p:sldId id="548" r:id="rId24"/>
    <p:sldId id="506" r:id="rId25"/>
    <p:sldId id="507" r:id="rId26"/>
    <p:sldId id="50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78" y="5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98C153-F11E-4C8D-9955-69307C6CD5E0}"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806CF7-2EBC-4A79-A769-00CF5573D309}" type="slidenum">
              <a:rPr lang="en-GB" smtClean="0"/>
              <a:t>‹#›</a:t>
            </a:fld>
            <a:endParaRPr lang="en-GB"/>
          </a:p>
        </p:txBody>
      </p:sp>
    </p:spTree>
    <p:extLst>
      <p:ext uri="{BB962C8B-B14F-4D97-AF65-F5344CB8AC3E}">
        <p14:creationId xmlns:p14="http://schemas.microsoft.com/office/powerpoint/2010/main" val="1657762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 AN IMAGE HERE OF A BUSINESS TO TALK ABOUT – </a:t>
            </a:r>
            <a:r>
              <a:rPr lang="en-GB" dirty="0" err="1"/>
              <a:t>Mcdonalds</a:t>
            </a:r>
            <a:r>
              <a:rPr lang="en-GB" dirty="0"/>
              <a:t> and their potato farms</a:t>
            </a:r>
          </a:p>
        </p:txBody>
      </p:sp>
      <p:sp>
        <p:nvSpPr>
          <p:cNvPr id="4" name="Slide Number Placeholder 3"/>
          <p:cNvSpPr>
            <a:spLocks noGrp="1"/>
          </p:cNvSpPr>
          <p:nvPr>
            <p:ph type="sldNum" sz="quarter" idx="5"/>
          </p:nvPr>
        </p:nvSpPr>
        <p:spPr/>
        <p:txBody>
          <a:bodyPr/>
          <a:lstStyle/>
          <a:p>
            <a:fld id="{89806CF7-2EBC-4A79-A769-00CF5573D309}" type="slidenum">
              <a:rPr lang="en-GB" smtClean="0"/>
              <a:t>8</a:t>
            </a:fld>
            <a:endParaRPr lang="en-GB"/>
          </a:p>
        </p:txBody>
      </p:sp>
    </p:spTree>
    <p:extLst>
      <p:ext uri="{BB962C8B-B14F-4D97-AF65-F5344CB8AC3E}">
        <p14:creationId xmlns:p14="http://schemas.microsoft.com/office/powerpoint/2010/main" val="2683451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 a new Entrant success story</a:t>
            </a:r>
          </a:p>
        </p:txBody>
      </p:sp>
      <p:sp>
        <p:nvSpPr>
          <p:cNvPr id="4" name="Slide Number Placeholder 3"/>
          <p:cNvSpPr>
            <a:spLocks noGrp="1"/>
          </p:cNvSpPr>
          <p:nvPr>
            <p:ph type="sldNum" sz="quarter" idx="5"/>
          </p:nvPr>
        </p:nvSpPr>
        <p:spPr/>
        <p:txBody>
          <a:bodyPr/>
          <a:lstStyle/>
          <a:p>
            <a:fld id="{89806CF7-2EBC-4A79-A769-00CF5573D309}" type="slidenum">
              <a:rPr lang="en-GB" smtClean="0"/>
              <a:t>9</a:t>
            </a:fld>
            <a:endParaRPr lang="en-GB"/>
          </a:p>
        </p:txBody>
      </p:sp>
    </p:spTree>
    <p:extLst>
      <p:ext uri="{BB962C8B-B14F-4D97-AF65-F5344CB8AC3E}">
        <p14:creationId xmlns:p14="http://schemas.microsoft.com/office/powerpoint/2010/main" val="3294640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loyalty schemes and industries where buyer power is low </a:t>
            </a:r>
          </a:p>
        </p:txBody>
      </p:sp>
      <p:sp>
        <p:nvSpPr>
          <p:cNvPr id="4" name="Slide Number Placeholder 3"/>
          <p:cNvSpPr>
            <a:spLocks noGrp="1"/>
          </p:cNvSpPr>
          <p:nvPr>
            <p:ph type="sldNum" sz="quarter" idx="5"/>
          </p:nvPr>
        </p:nvSpPr>
        <p:spPr/>
        <p:txBody>
          <a:bodyPr/>
          <a:lstStyle/>
          <a:p>
            <a:fld id="{89806CF7-2EBC-4A79-A769-00CF5573D309}" type="slidenum">
              <a:rPr lang="en-GB" smtClean="0"/>
              <a:t>10</a:t>
            </a:fld>
            <a:endParaRPr lang="en-GB"/>
          </a:p>
        </p:txBody>
      </p:sp>
    </p:spTree>
    <p:extLst>
      <p:ext uri="{BB962C8B-B14F-4D97-AF65-F5344CB8AC3E}">
        <p14:creationId xmlns:p14="http://schemas.microsoft.com/office/powerpoint/2010/main" val="477326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1228627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412632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86683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415998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CE93C-C27F-47FB-8BD7-BB9D3FBEA839}"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42326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CE93C-C27F-47FB-8BD7-BB9D3FBEA839}"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531283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CE93C-C27F-47FB-8BD7-BB9D3FBEA839}"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243621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3034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753585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149114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41601150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Content Placeholder 4"/>
          <p:cNvSpPr>
            <a:spLocks noGrp="1"/>
          </p:cNvSpPr>
          <p:nvPr>
            <p:ph idx="1"/>
          </p:nvPr>
        </p:nvSpPr>
        <p:spPr>
          <a:xfrm>
            <a:off x="575478" y="1415219"/>
            <a:ext cx="11168487" cy="4778872"/>
          </a:xfrm>
        </p:spPr>
        <p:txBody>
          <a:bodyPr>
            <a:normAutofit/>
          </a:bodyPr>
          <a:lstStyle/>
          <a:p>
            <a:r>
              <a:rPr lang="en-GB" dirty="0"/>
              <a:t>Text</a:t>
            </a:r>
          </a:p>
        </p:txBody>
      </p:sp>
      <p:sp>
        <p:nvSpPr>
          <p:cNvPr id="8" name="Text Placeholder 13"/>
          <p:cNvSpPr>
            <a:spLocks noGrp="1"/>
          </p:cNvSpPr>
          <p:nvPr>
            <p:ph type="body" sz="quarter" idx="14"/>
          </p:nvPr>
        </p:nvSpPr>
        <p:spPr>
          <a:xfrm>
            <a:off x="575478" y="927460"/>
            <a:ext cx="11168487" cy="427722"/>
          </a:xfrm>
        </p:spPr>
        <p:txBody>
          <a:bodyPr>
            <a:normAutofit/>
          </a:bodyPr>
          <a:lstStyle>
            <a:lvl1pPr>
              <a:defRPr sz="2177" spc="345" baseline="0">
                <a:solidFill>
                  <a:schemeClr val="tx1"/>
                </a:solidFill>
              </a:defRPr>
            </a:lvl1pPr>
          </a:lstStyle>
          <a:p>
            <a:pPr lvl="0"/>
            <a:r>
              <a:rPr lang="en-US"/>
              <a:t>Edit Master text styles</a:t>
            </a:r>
          </a:p>
        </p:txBody>
      </p:sp>
      <p:sp>
        <p:nvSpPr>
          <p:cNvPr id="9" name="Title 6"/>
          <p:cNvSpPr>
            <a:spLocks noGrp="1"/>
          </p:cNvSpPr>
          <p:nvPr>
            <p:ph type="title"/>
          </p:nvPr>
        </p:nvSpPr>
        <p:spPr>
          <a:xfrm>
            <a:off x="575478" y="350012"/>
            <a:ext cx="11168487" cy="514805"/>
          </a:xfrm>
        </p:spPr>
        <p:txBody>
          <a:bodyPr/>
          <a:lstStyle>
            <a:lvl1pPr>
              <a:defRPr sz="3266" baseline="0"/>
            </a:lvl1pPr>
          </a:lstStyle>
          <a:p>
            <a:r>
              <a:rPr lang="en-US"/>
              <a:t>Click to edit Master title style</a:t>
            </a:r>
            <a:endParaRPr lang="en-GB" dirty="0"/>
          </a:p>
        </p:txBody>
      </p:sp>
      <p:sp>
        <p:nvSpPr>
          <p:cNvPr id="5" name="Date Placeholder 3">
            <a:extLst>
              <a:ext uri="{FF2B5EF4-FFF2-40B4-BE49-F238E27FC236}">
                <a16:creationId xmlns:a16="http://schemas.microsoft.com/office/drawing/2014/main" id="{E3F1ED20-6EA4-834A-84C3-5F13101516C6}"/>
              </a:ext>
            </a:extLst>
          </p:cNvPr>
          <p:cNvSpPr>
            <a:spLocks noGrp="1"/>
          </p:cNvSpPr>
          <p:nvPr>
            <p:ph type="dt" sz="half" idx="15"/>
          </p:nvPr>
        </p:nvSpPr>
        <p:spPr>
          <a:xfrm>
            <a:off x="8182307" y="6338106"/>
            <a:ext cx="2485467" cy="182899"/>
          </a:xfrm>
          <a:prstGeom prst="rect">
            <a:avLst/>
          </a:prstGeom>
        </p:spPr>
        <p:txBody>
          <a:bodyPr/>
          <a:lstStyle>
            <a:lvl1pPr>
              <a:defRPr/>
            </a:lvl1pPr>
          </a:lstStyle>
          <a:p>
            <a:pPr>
              <a:defRPr/>
            </a:pPr>
            <a:fld id="{2AC69A79-DABB-A140-9611-65FDE2148971}" type="datetime1">
              <a:rPr lang="en-GB"/>
              <a:pPr>
                <a:defRPr/>
              </a:pPr>
              <a:t>23/02/2026</a:t>
            </a:fld>
            <a:endParaRPr lang="en-GB" dirty="0"/>
          </a:p>
        </p:txBody>
      </p:sp>
      <p:sp>
        <p:nvSpPr>
          <p:cNvPr id="6" name="Footer Placeholder 4">
            <a:extLst>
              <a:ext uri="{FF2B5EF4-FFF2-40B4-BE49-F238E27FC236}">
                <a16:creationId xmlns:a16="http://schemas.microsoft.com/office/drawing/2014/main" id="{CB04AA19-F1AF-8245-AC0F-9E300A420D07}"/>
              </a:ext>
            </a:extLst>
          </p:cNvPr>
          <p:cNvSpPr>
            <a:spLocks noGrp="1"/>
          </p:cNvSpPr>
          <p:nvPr>
            <p:ph type="ftr" sz="quarter" idx="16"/>
          </p:nvPr>
        </p:nvSpPr>
        <p:spPr/>
        <p:txBody>
          <a:bodyPr/>
          <a:lstStyle>
            <a:lvl1pPr>
              <a:defRPr/>
            </a:lvl1pPr>
          </a:lstStyle>
          <a:p>
            <a:pPr>
              <a:defRPr/>
            </a:pPr>
            <a:r>
              <a:rPr lang="en-GB"/>
              <a:t>PRESENTATION TITLE – GO TO INSERT &gt; HEADER &amp; FOOTER TO EDIT THIS TEXT</a:t>
            </a:r>
            <a:endParaRPr lang="en-GB" dirty="0"/>
          </a:p>
        </p:txBody>
      </p:sp>
      <p:sp>
        <p:nvSpPr>
          <p:cNvPr id="10" name="Slide Number Placeholder 5">
            <a:extLst>
              <a:ext uri="{FF2B5EF4-FFF2-40B4-BE49-F238E27FC236}">
                <a16:creationId xmlns:a16="http://schemas.microsoft.com/office/drawing/2014/main" id="{42B3D9FD-9882-584D-9F15-BCFE8BF22A2F}"/>
              </a:ext>
            </a:extLst>
          </p:cNvPr>
          <p:cNvSpPr>
            <a:spLocks noGrp="1"/>
          </p:cNvSpPr>
          <p:nvPr>
            <p:ph type="sldNum" sz="quarter" idx="17"/>
          </p:nvPr>
        </p:nvSpPr>
        <p:spPr/>
        <p:txBody>
          <a:bodyPr/>
          <a:lstStyle>
            <a:lvl1pPr>
              <a:defRPr/>
            </a:lvl1pPr>
          </a:lstStyle>
          <a:p>
            <a:pPr>
              <a:defRPr/>
            </a:pPr>
            <a:fld id="{8DC5CC67-44E6-9749-A098-F78D3C01D57F}" type="slidenum">
              <a:rPr lang="en-GB"/>
              <a:pPr>
                <a:defRPr/>
              </a:pPr>
              <a:t>‹#›</a:t>
            </a:fld>
            <a:endParaRPr lang="en-GB" dirty="0"/>
          </a:p>
        </p:txBody>
      </p:sp>
    </p:spTree>
    <p:extLst>
      <p:ext uri="{BB962C8B-B14F-4D97-AF65-F5344CB8AC3E}">
        <p14:creationId xmlns:p14="http://schemas.microsoft.com/office/powerpoint/2010/main" val="3635939071"/>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5002661"/>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272202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56062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4081893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CE93C-C27F-47FB-8BD7-BB9D3FBEA839}"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5213671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CE93C-C27F-47FB-8BD7-BB9D3FBEA839}"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5683916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CE93C-C27F-47FB-8BD7-BB9D3FBEA839}"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4096770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0882402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3409045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659134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0269467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Content Placeholder 4"/>
          <p:cNvSpPr>
            <a:spLocks noGrp="1"/>
          </p:cNvSpPr>
          <p:nvPr>
            <p:ph idx="1"/>
          </p:nvPr>
        </p:nvSpPr>
        <p:spPr>
          <a:xfrm>
            <a:off x="575478" y="1415219"/>
            <a:ext cx="11168487" cy="4778872"/>
          </a:xfrm>
        </p:spPr>
        <p:txBody>
          <a:bodyPr>
            <a:normAutofit/>
          </a:bodyPr>
          <a:lstStyle/>
          <a:p>
            <a:r>
              <a:rPr lang="en-GB" dirty="0"/>
              <a:t>Text</a:t>
            </a:r>
          </a:p>
        </p:txBody>
      </p:sp>
      <p:sp>
        <p:nvSpPr>
          <p:cNvPr id="8" name="Text Placeholder 13"/>
          <p:cNvSpPr>
            <a:spLocks noGrp="1"/>
          </p:cNvSpPr>
          <p:nvPr>
            <p:ph type="body" sz="quarter" idx="14"/>
          </p:nvPr>
        </p:nvSpPr>
        <p:spPr>
          <a:xfrm>
            <a:off x="575478" y="927460"/>
            <a:ext cx="11168487" cy="427722"/>
          </a:xfrm>
        </p:spPr>
        <p:txBody>
          <a:bodyPr>
            <a:normAutofit/>
          </a:bodyPr>
          <a:lstStyle>
            <a:lvl1pPr>
              <a:defRPr sz="2177" spc="345" baseline="0">
                <a:solidFill>
                  <a:schemeClr val="tx1"/>
                </a:solidFill>
              </a:defRPr>
            </a:lvl1pPr>
          </a:lstStyle>
          <a:p>
            <a:pPr lvl="0"/>
            <a:r>
              <a:rPr lang="en-US"/>
              <a:t>Edit Master text styles</a:t>
            </a:r>
          </a:p>
        </p:txBody>
      </p:sp>
      <p:sp>
        <p:nvSpPr>
          <p:cNvPr id="9" name="Title 6"/>
          <p:cNvSpPr>
            <a:spLocks noGrp="1"/>
          </p:cNvSpPr>
          <p:nvPr>
            <p:ph type="title"/>
          </p:nvPr>
        </p:nvSpPr>
        <p:spPr>
          <a:xfrm>
            <a:off x="575478" y="350012"/>
            <a:ext cx="11168487" cy="514805"/>
          </a:xfrm>
        </p:spPr>
        <p:txBody>
          <a:bodyPr/>
          <a:lstStyle>
            <a:lvl1pPr>
              <a:defRPr sz="3266" baseline="0"/>
            </a:lvl1pPr>
          </a:lstStyle>
          <a:p>
            <a:r>
              <a:rPr lang="en-US"/>
              <a:t>Click to edit Master title style</a:t>
            </a:r>
            <a:endParaRPr lang="en-GB" dirty="0"/>
          </a:p>
        </p:txBody>
      </p:sp>
      <p:sp>
        <p:nvSpPr>
          <p:cNvPr id="5" name="Date Placeholder 3">
            <a:extLst>
              <a:ext uri="{FF2B5EF4-FFF2-40B4-BE49-F238E27FC236}">
                <a16:creationId xmlns:a16="http://schemas.microsoft.com/office/drawing/2014/main" id="{E3F1ED20-6EA4-834A-84C3-5F13101516C6}"/>
              </a:ext>
            </a:extLst>
          </p:cNvPr>
          <p:cNvSpPr>
            <a:spLocks noGrp="1"/>
          </p:cNvSpPr>
          <p:nvPr>
            <p:ph type="dt" sz="half" idx="15"/>
          </p:nvPr>
        </p:nvSpPr>
        <p:spPr>
          <a:xfrm>
            <a:off x="8182307" y="6338106"/>
            <a:ext cx="2485467" cy="182899"/>
          </a:xfrm>
          <a:prstGeom prst="rect">
            <a:avLst/>
          </a:prstGeom>
        </p:spPr>
        <p:txBody>
          <a:bodyPr/>
          <a:lstStyle>
            <a:lvl1pPr>
              <a:defRPr/>
            </a:lvl1pPr>
          </a:lstStyle>
          <a:p>
            <a:pPr>
              <a:defRPr/>
            </a:pPr>
            <a:fld id="{2AC69A79-DABB-A140-9611-65FDE2148971}" type="datetime1">
              <a:rPr lang="en-GB"/>
              <a:pPr>
                <a:defRPr/>
              </a:pPr>
              <a:t>23/02/2026</a:t>
            </a:fld>
            <a:endParaRPr lang="en-GB" dirty="0"/>
          </a:p>
        </p:txBody>
      </p:sp>
      <p:sp>
        <p:nvSpPr>
          <p:cNvPr id="6" name="Footer Placeholder 4">
            <a:extLst>
              <a:ext uri="{FF2B5EF4-FFF2-40B4-BE49-F238E27FC236}">
                <a16:creationId xmlns:a16="http://schemas.microsoft.com/office/drawing/2014/main" id="{CB04AA19-F1AF-8245-AC0F-9E300A420D07}"/>
              </a:ext>
            </a:extLst>
          </p:cNvPr>
          <p:cNvSpPr>
            <a:spLocks noGrp="1"/>
          </p:cNvSpPr>
          <p:nvPr>
            <p:ph type="ftr" sz="quarter" idx="16"/>
          </p:nvPr>
        </p:nvSpPr>
        <p:spPr/>
        <p:txBody>
          <a:bodyPr/>
          <a:lstStyle>
            <a:lvl1pPr>
              <a:defRPr/>
            </a:lvl1pPr>
          </a:lstStyle>
          <a:p>
            <a:pPr>
              <a:defRPr/>
            </a:pPr>
            <a:r>
              <a:rPr lang="en-GB"/>
              <a:t>PRESENTATION TITLE – GO TO INSERT &gt; HEADER &amp; FOOTER TO EDIT THIS TEXT</a:t>
            </a:r>
            <a:endParaRPr lang="en-GB" dirty="0"/>
          </a:p>
        </p:txBody>
      </p:sp>
      <p:sp>
        <p:nvSpPr>
          <p:cNvPr id="10" name="Slide Number Placeholder 5">
            <a:extLst>
              <a:ext uri="{FF2B5EF4-FFF2-40B4-BE49-F238E27FC236}">
                <a16:creationId xmlns:a16="http://schemas.microsoft.com/office/drawing/2014/main" id="{42B3D9FD-9882-584D-9F15-BCFE8BF22A2F}"/>
              </a:ext>
            </a:extLst>
          </p:cNvPr>
          <p:cNvSpPr>
            <a:spLocks noGrp="1"/>
          </p:cNvSpPr>
          <p:nvPr>
            <p:ph type="sldNum" sz="quarter" idx="17"/>
          </p:nvPr>
        </p:nvSpPr>
        <p:spPr/>
        <p:txBody>
          <a:bodyPr/>
          <a:lstStyle>
            <a:lvl1pPr>
              <a:defRPr/>
            </a:lvl1pPr>
          </a:lstStyle>
          <a:p>
            <a:pPr>
              <a:defRPr/>
            </a:pPr>
            <a:fld id="{8DC5CC67-44E6-9749-A098-F78D3C01D57F}" type="slidenum">
              <a:rPr lang="en-GB"/>
              <a:pPr>
                <a:defRPr/>
              </a:pPr>
              <a:t>‹#›</a:t>
            </a:fld>
            <a:endParaRPr lang="en-GB" dirty="0"/>
          </a:p>
        </p:txBody>
      </p:sp>
    </p:spTree>
    <p:extLst>
      <p:ext uri="{BB962C8B-B14F-4D97-AF65-F5344CB8AC3E}">
        <p14:creationId xmlns:p14="http://schemas.microsoft.com/office/powerpoint/2010/main" val="2824801933"/>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10043387"/>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731860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32577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5378667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6CE93C-C27F-47FB-8BD7-BB9D3FBEA839}"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6559798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6CE93C-C27F-47FB-8BD7-BB9D3FBEA839}"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4785910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6CE93C-C27F-47FB-8BD7-BB9D3FBEA839}"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5524275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10563923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6CE93C-C27F-47FB-8BD7-BB9D3FBEA839}"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0078919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21202274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6CE93C-C27F-47FB-8BD7-BB9D3FBEA839}"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9F1FC-47D4-48A2-9F56-B33F25ABEB5D}" type="slidenum">
              <a:rPr lang="en-GB" smtClean="0"/>
              <a:t>‹#›</a:t>
            </a:fld>
            <a:endParaRPr lang="en-GB"/>
          </a:p>
        </p:txBody>
      </p:sp>
    </p:spTree>
    <p:extLst>
      <p:ext uri="{BB962C8B-B14F-4D97-AF65-F5344CB8AC3E}">
        <p14:creationId xmlns:p14="http://schemas.microsoft.com/office/powerpoint/2010/main" val="35327122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Content Placeholder 4"/>
          <p:cNvSpPr>
            <a:spLocks noGrp="1"/>
          </p:cNvSpPr>
          <p:nvPr>
            <p:ph idx="1"/>
          </p:nvPr>
        </p:nvSpPr>
        <p:spPr>
          <a:xfrm>
            <a:off x="575478" y="1415219"/>
            <a:ext cx="11168487" cy="4778872"/>
          </a:xfrm>
        </p:spPr>
        <p:txBody>
          <a:bodyPr>
            <a:normAutofit/>
          </a:bodyPr>
          <a:lstStyle/>
          <a:p>
            <a:r>
              <a:rPr lang="en-GB" dirty="0"/>
              <a:t>Text</a:t>
            </a:r>
          </a:p>
        </p:txBody>
      </p:sp>
      <p:sp>
        <p:nvSpPr>
          <p:cNvPr id="8" name="Text Placeholder 13"/>
          <p:cNvSpPr>
            <a:spLocks noGrp="1"/>
          </p:cNvSpPr>
          <p:nvPr>
            <p:ph type="body" sz="quarter" idx="14"/>
          </p:nvPr>
        </p:nvSpPr>
        <p:spPr>
          <a:xfrm>
            <a:off x="575478" y="927460"/>
            <a:ext cx="11168487" cy="427722"/>
          </a:xfrm>
        </p:spPr>
        <p:txBody>
          <a:bodyPr>
            <a:normAutofit/>
          </a:bodyPr>
          <a:lstStyle>
            <a:lvl1pPr>
              <a:defRPr sz="2177" spc="345" baseline="0">
                <a:solidFill>
                  <a:schemeClr val="tx1"/>
                </a:solidFill>
              </a:defRPr>
            </a:lvl1pPr>
          </a:lstStyle>
          <a:p>
            <a:pPr lvl="0"/>
            <a:r>
              <a:rPr lang="en-US"/>
              <a:t>Edit Master text styles</a:t>
            </a:r>
          </a:p>
        </p:txBody>
      </p:sp>
      <p:sp>
        <p:nvSpPr>
          <p:cNvPr id="9" name="Title 6"/>
          <p:cNvSpPr>
            <a:spLocks noGrp="1"/>
          </p:cNvSpPr>
          <p:nvPr>
            <p:ph type="title"/>
          </p:nvPr>
        </p:nvSpPr>
        <p:spPr>
          <a:xfrm>
            <a:off x="575478" y="350012"/>
            <a:ext cx="11168487" cy="514805"/>
          </a:xfrm>
        </p:spPr>
        <p:txBody>
          <a:bodyPr/>
          <a:lstStyle>
            <a:lvl1pPr>
              <a:defRPr sz="3266" baseline="0"/>
            </a:lvl1pPr>
          </a:lstStyle>
          <a:p>
            <a:r>
              <a:rPr lang="en-US"/>
              <a:t>Click to edit Master title style</a:t>
            </a:r>
            <a:endParaRPr lang="en-GB" dirty="0"/>
          </a:p>
        </p:txBody>
      </p:sp>
      <p:sp>
        <p:nvSpPr>
          <p:cNvPr id="5" name="Date Placeholder 3">
            <a:extLst>
              <a:ext uri="{FF2B5EF4-FFF2-40B4-BE49-F238E27FC236}">
                <a16:creationId xmlns:a16="http://schemas.microsoft.com/office/drawing/2014/main" id="{E3F1ED20-6EA4-834A-84C3-5F13101516C6}"/>
              </a:ext>
            </a:extLst>
          </p:cNvPr>
          <p:cNvSpPr>
            <a:spLocks noGrp="1"/>
          </p:cNvSpPr>
          <p:nvPr>
            <p:ph type="dt" sz="half" idx="15"/>
          </p:nvPr>
        </p:nvSpPr>
        <p:spPr>
          <a:xfrm>
            <a:off x="8182307" y="6338106"/>
            <a:ext cx="2485467" cy="182899"/>
          </a:xfrm>
          <a:prstGeom prst="rect">
            <a:avLst/>
          </a:prstGeom>
        </p:spPr>
        <p:txBody>
          <a:bodyPr/>
          <a:lstStyle>
            <a:lvl1pPr>
              <a:defRPr/>
            </a:lvl1pPr>
          </a:lstStyle>
          <a:p>
            <a:pPr>
              <a:defRPr/>
            </a:pPr>
            <a:fld id="{2AC69A79-DABB-A140-9611-65FDE2148971}" type="datetime1">
              <a:rPr lang="en-GB"/>
              <a:pPr>
                <a:defRPr/>
              </a:pPr>
              <a:t>23/02/2026</a:t>
            </a:fld>
            <a:endParaRPr lang="en-GB" dirty="0"/>
          </a:p>
        </p:txBody>
      </p:sp>
      <p:sp>
        <p:nvSpPr>
          <p:cNvPr id="6" name="Footer Placeholder 4">
            <a:extLst>
              <a:ext uri="{FF2B5EF4-FFF2-40B4-BE49-F238E27FC236}">
                <a16:creationId xmlns:a16="http://schemas.microsoft.com/office/drawing/2014/main" id="{CB04AA19-F1AF-8245-AC0F-9E300A420D07}"/>
              </a:ext>
            </a:extLst>
          </p:cNvPr>
          <p:cNvSpPr>
            <a:spLocks noGrp="1"/>
          </p:cNvSpPr>
          <p:nvPr>
            <p:ph type="ftr" sz="quarter" idx="16"/>
          </p:nvPr>
        </p:nvSpPr>
        <p:spPr/>
        <p:txBody>
          <a:bodyPr/>
          <a:lstStyle>
            <a:lvl1pPr>
              <a:defRPr/>
            </a:lvl1pPr>
          </a:lstStyle>
          <a:p>
            <a:pPr>
              <a:defRPr/>
            </a:pPr>
            <a:r>
              <a:rPr lang="en-GB"/>
              <a:t>PRESENTATION TITLE – GO TO INSERT &gt; HEADER &amp; FOOTER TO EDIT THIS TEXT</a:t>
            </a:r>
            <a:endParaRPr lang="en-GB" dirty="0"/>
          </a:p>
        </p:txBody>
      </p:sp>
      <p:sp>
        <p:nvSpPr>
          <p:cNvPr id="10" name="Slide Number Placeholder 5">
            <a:extLst>
              <a:ext uri="{FF2B5EF4-FFF2-40B4-BE49-F238E27FC236}">
                <a16:creationId xmlns:a16="http://schemas.microsoft.com/office/drawing/2014/main" id="{42B3D9FD-9882-584D-9F15-BCFE8BF22A2F}"/>
              </a:ext>
            </a:extLst>
          </p:cNvPr>
          <p:cNvSpPr>
            <a:spLocks noGrp="1"/>
          </p:cNvSpPr>
          <p:nvPr>
            <p:ph type="sldNum" sz="quarter" idx="17"/>
          </p:nvPr>
        </p:nvSpPr>
        <p:spPr/>
        <p:txBody>
          <a:bodyPr/>
          <a:lstStyle>
            <a:lvl1pPr>
              <a:defRPr/>
            </a:lvl1pPr>
          </a:lstStyle>
          <a:p>
            <a:pPr>
              <a:defRPr/>
            </a:pPr>
            <a:fld id="{8DC5CC67-44E6-9749-A098-F78D3C01D57F}" type="slidenum">
              <a:rPr lang="en-GB"/>
              <a:pPr>
                <a:defRPr/>
              </a:pPr>
              <a:t>‹#›</a:t>
            </a:fld>
            <a:endParaRPr lang="en-GB" dirty="0"/>
          </a:p>
        </p:txBody>
      </p:sp>
    </p:spTree>
    <p:extLst>
      <p:ext uri="{BB962C8B-B14F-4D97-AF65-F5344CB8AC3E}">
        <p14:creationId xmlns:p14="http://schemas.microsoft.com/office/powerpoint/2010/main" val="454125608"/>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A16CE93C-C27F-47FB-8BD7-BB9D3FBEA839}" type="datetimeFigureOut">
              <a:rPr lang="en-GB" smtClean="0"/>
              <a:t>23/02/2026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4270670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A16CE93C-C27F-47FB-8BD7-BB9D3FBEA839}" type="datetimeFigureOut">
              <a:rPr lang="en-GB" smtClean="0"/>
              <a:t>23/02/2026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11479579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A16CE93C-C27F-47FB-8BD7-BB9D3FBEA839}" type="datetimeFigureOut">
              <a:rPr lang="en-GB" smtClean="0"/>
              <a:t>23/02/2026</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B169F1FC-47D4-48A2-9F56-B33F25ABEB5D}" type="slidenum">
              <a:rPr lang="en-GB" smtClean="0"/>
              <a:t>‹#›</a:t>
            </a:fld>
            <a:endParaRPr lang="en-GB"/>
          </a:p>
        </p:txBody>
      </p:sp>
    </p:spTree>
    <p:extLst>
      <p:ext uri="{BB962C8B-B14F-4D97-AF65-F5344CB8AC3E}">
        <p14:creationId xmlns:p14="http://schemas.microsoft.com/office/powerpoint/2010/main" val="406171390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untain climbers in the snow">
            <a:extLst>
              <a:ext uri="{FF2B5EF4-FFF2-40B4-BE49-F238E27FC236}">
                <a16:creationId xmlns:a16="http://schemas.microsoft.com/office/drawing/2014/main" id="{3891F8B2-BC7A-5A7E-1FED-839EEA1762A8}"/>
              </a:ext>
            </a:extLst>
          </p:cNvPr>
          <p:cNvPicPr>
            <a:picLocks noChangeAspect="1"/>
          </p:cNvPicPr>
          <p:nvPr/>
        </p:nvPicPr>
        <p:blipFill>
          <a:blip r:embed="rId2">
            <a:alphaModFix amt="40000"/>
          </a:blip>
          <a:srcRect b="15730"/>
          <a:stretch>
            <a:fillRect/>
          </a:stretch>
        </p:blipFill>
        <p:spPr>
          <a:xfrm>
            <a:off x="20" y="-2"/>
            <a:ext cx="12191980" cy="6858000"/>
          </a:xfrm>
          <a:prstGeom prst="rect">
            <a:avLst/>
          </a:prstGeom>
        </p:spPr>
      </p:pic>
      <p:sp>
        <p:nvSpPr>
          <p:cNvPr id="2" name="Title 1">
            <a:extLst>
              <a:ext uri="{FF2B5EF4-FFF2-40B4-BE49-F238E27FC236}">
                <a16:creationId xmlns:a16="http://schemas.microsoft.com/office/drawing/2014/main" id="{5E01BF5C-6220-643C-0255-87824F395849}"/>
              </a:ext>
            </a:extLst>
          </p:cNvPr>
          <p:cNvSpPr>
            <a:spLocks noGrp="1"/>
          </p:cNvSpPr>
          <p:nvPr>
            <p:ph type="ctrTitle"/>
          </p:nvPr>
        </p:nvSpPr>
        <p:spPr>
          <a:xfrm>
            <a:off x="1261872" y="758952"/>
            <a:ext cx="9418320" cy="4041648"/>
          </a:xfrm>
        </p:spPr>
        <p:txBody>
          <a:bodyPr>
            <a:normAutofit/>
          </a:bodyPr>
          <a:lstStyle/>
          <a:p>
            <a:r>
              <a:rPr lang="en-GB" dirty="0">
                <a:latin typeface="Calibri" panose="020F0502020204030204" pitchFamily="34" charset="0"/>
                <a:ea typeface="Calibri" panose="020F0502020204030204" pitchFamily="34" charset="0"/>
                <a:cs typeface="Calibri" panose="020F0502020204030204" pitchFamily="34" charset="0"/>
              </a:rPr>
              <a:t>Porters 5 Forces</a:t>
            </a:r>
          </a:p>
        </p:txBody>
      </p:sp>
      <p:sp>
        <p:nvSpPr>
          <p:cNvPr id="3" name="Subtitle 2">
            <a:extLst>
              <a:ext uri="{FF2B5EF4-FFF2-40B4-BE49-F238E27FC236}">
                <a16:creationId xmlns:a16="http://schemas.microsoft.com/office/drawing/2014/main" id="{ABC07C20-8367-5719-5D10-F4A8C52B7044}"/>
              </a:ext>
            </a:extLst>
          </p:cNvPr>
          <p:cNvSpPr>
            <a:spLocks noGrp="1"/>
          </p:cNvSpPr>
          <p:nvPr>
            <p:ph type="subTitle" idx="1"/>
          </p:nvPr>
        </p:nvSpPr>
        <p:spPr>
          <a:xfrm>
            <a:off x="1261872" y="4800600"/>
            <a:ext cx="9418320" cy="1691640"/>
          </a:xfrm>
        </p:spPr>
        <p:txBody>
          <a:bodyPr>
            <a:normAutofit/>
          </a:bodyPr>
          <a:lstStyle/>
          <a:p>
            <a:r>
              <a:rPr lang="en-GB" sz="2800" dirty="0">
                <a:solidFill>
                  <a:schemeClr val="tx1"/>
                </a:solidFill>
                <a:latin typeface="Calibri" panose="020F0502020204030204" pitchFamily="34" charset="0"/>
                <a:ea typeface="Calibri" panose="020F0502020204030204" pitchFamily="34" charset="0"/>
                <a:cs typeface="Calibri" panose="020F0502020204030204" pitchFamily="34" charset="0"/>
              </a:rPr>
              <a:t>Jac Thomas</a:t>
            </a:r>
          </a:p>
        </p:txBody>
      </p:sp>
    </p:spTree>
    <p:extLst>
      <p:ext uri="{BB962C8B-B14F-4D97-AF65-F5344CB8AC3E}">
        <p14:creationId xmlns:p14="http://schemas.microsoft.com/office/powerpoint/2010/main" val="107384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19FDC-BD2B-9C25-3697-0E8A3AA6F92D}"/>
              </a:ext>
            </a:extLst>
          </p:cNvPr>
          <p:cNvSpPr>
            <a:spLocks noGrp="1"/>
          </p:cNvSpPr>
          <p:nvPr>
            <p:ph type="title"/>
          </p:nvPr>
        </p:nvSpPr>
        <p:spPr>
          <a:xfrm>
            <a:off x="717755" y="365760"/>
            <a:ext cx="10236757" cy="1168072"/>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Lesson Objectives</a:t>
            </a:r>
          </a:p>
        </p:txBody>
      </p:sp>
      <p:sp>
        <p:nvSpPr>
          <p:cNvPr id="3" name="Content Placeholder 2">
            <a:extLst>
              <a:ext uri="{FF2B5EF4-FFF2-40B4-BE49-F238E27FC236}">
                <a16:creationId xmlns:a16="http://schemas.microsoft.com/office/drawing/2014/main" id="{118BAB38-AA69-986D-4297-05ADE9DFAD71}"/>
              </a:ext>
            </a:extLst>
          </p:cNvPr>
          <p:cNvSpPr>
            <a:spLocks noGrp="1"/>
          </p:cNvSpPr>
          <p:nvPr>
            <p:ph idx="1"/>
          </p:nvPr>
        </p:nvSpPr>
        <p:spPr>
          <a:xfrm>
            <a:off x="599768" y="1828800"/>
            <a:ext cx="9257464" cy="4351337"/>
          </a:xfrm>
        </p:spPr>
        <p:txBody>
          <a:bodyP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By the end of the session students should be able to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Identify the 5 of Porters forces and explain what they entail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Be Able to apply the 5 forces model in practice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Be able to demonstrate knowledge of the fundamental processes invovled in a competitor analysis</a:t>
            </a:r>
          </a:p>
        </p:txBody>
      </p:sp>
    </p:spTree>
    <p:extLst>
      <p:ext uri="{BB962C8B-B14F-4D97-AF65-F5344CB8AC3E}">
        <p14:creationId xmlns:p14="http://schemas.microsoft.com/office/powerpoint/2010/main" val="1244182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E582D-8E5A-3894-AC48-D8FCDD98D830}"/>
              </a:ext>
            </a:extLst>
          </p:cNvPr>
          <p:cNvSpPr>
            <a:spLocks noGrp="1"/>
          </p:cNvSpPr>
          <p:nvPr>
            <p:ph type="title"/>
          </p:nvPr>
        </p:nvSpPr>
        <p:spPr>
          <a:xfrm>
            <a:off x="835742" y="365760"/>
            <a:ext cx="9625781" cy="1040253"/>
          </a:xfrm>
        </p:spPr>
        <p:txBody>
          <a:bodyPr>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Recap – What did we cover last time?</a:t>
            </a:r>
          </a:p>
        </p:txBody>
      </p:sp>
      <p:sp>
        <p:nvSpPr>
          <p:cNvPr id="3" name="Content Placeholder 2">
            <a:extLst>
              <a:ext uri="{FF2B5EF4-FFF2-40B4-BE49-F238E27FC236}">
                <a16:creationId xmlns:a16="http://schemas.microsoft.com/office/drawing/2014/main" id="{C93FA354-0735-4057-D154-4BB9B12F6BB1}"/>
              </a:ext>
            </a:extLst>
          </p:cNvPr>
          <p:cNvSpPr>
            <a:spLocks noGrp="1"/>
          </p:cNvSpPr>
          <p:nvPr>
            <p:ph idx="1"/>
          </p:nvPr>
        </p:nvSpPr>
        <p:spPr>
          <a:xfrm>
            <a:off x="835742" y="1828800"/>
            <a:ext cx="9021490" cy="4351337"/>
          </a:xfrm>
        </p:spPr>
        <p:txBody>
          <a:bodyPr>
            <a:norm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Situational Analysis</a:t>
            </a:r>
          </a:p>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PESTLE</a:t>
            </a:r>
          </a:p>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Assignment 1 </a:t>
            </a:r>
          </a:p>
        </p:txBody>
      </p:sp>
    </p:spTree>
    <p:extLst>
      <p:ext uri="{BB962C8B-B14F-4D97-AF65-F5344CB8AC3E}">
        <p14:creationId xmlns:p14="http://schemas.microsoft.com/office/powerpoint/2010/main" val="560304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DF65F-BB7B-D4E7-2AEB-16D74015F56A}"/>
              </a:ext>
            </a:extLst>
          </p:cNvPr>
          <p:cNvSpPr>
            <a:spLocks noGrp="1"/>
          </p:cNvSpPr>
          <p:nvPr>
            <p:ph type="title"/>
          </p:nvPr>
        </p:nvSpPr>
        <p:spPr>
          <a:xfrm>
            <a:off x="973394" y="365759"/>
            <a:ext cx="9981118" cy="1374551"/>
          </a:xfrm>
        </p:spPr>
        <p:txBody>
          <a:bodyPr>
            <a:normAutofit fontScale="90000"/>
          </a:bodyPr>
          <a:lstStyle/>
          <a:p>
            <a:r>
              <a:rPr lang="en-GB" b="1" dirty="0">
                <a:latin typeface="Calibri" panose="020F0502020204030204" pitchFamily="34" charset="0"/>
                <a:ea typeface="Calibri" panose="020F0502020204030204" pitchFamily="34" charset="0"/>
                <a:cs typeface="Calibri" panose="020F0502020204030204" pitchFamily="34" charset="0"/>
              </a:rPr>
              <a:t>Porters 5 Forces is used to examine the Microenvironment – Who does that involve?</a:t>
            </a:r>
          </a:p>
        </p:txBody>
      </p:sp>
      <p:sp>
        <p:nvSpPr>
          <p:cNvPr id="3" name="Content Placeholder 2">
            <a:extLst>
              <a:ext uri="{FF2B5EF4-FFF2-40B4-BE49-F238E27FC236}">
                <a16:creationId xmlns:a16="http://schemas.microsoft.com/office/drawing/2014/main" id="{B9C18212-8735-DC67-ED04-463D8E797335}"/>
              </a:ext>
            </a:extLst>
          </p:cNvPr>
          <p:cNvSpPr>
            <a:spLocks noGrp="1"/>
          </p:cNvSpPr>
          <p:nvPr>
            <p:ph idx="1"/>
          </p:nvPr>
        </p:nvSpPr>
        <p:spPr>
          <a:xfrm>
            <a:off x="1091381" y="2104103"/>
            <a:ext cx="8765851" cy="4076034"/>
          </a:xfrm>
        </p:spPr>
        <p:txBody>
          <a:bodyPr>
            <a:norm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Companies </a:t>
            </a:r>
          </a:p>
          <a:p>
            <a:r>
              <a:rPr lang="en-GB" sz="2800" dirty="0">
                <a:latin typeface="Calibri" panose="020F0502020204030204" pitchFamily="34" charset="0"/>
                <a:ea typeface="Calibri" panose="020F0502020204030204" pitchFamily="34" charset="0"/>
                <a:cs typeface="Calibri" panose="020F0502020204030204" pitchFamily="34" charset="0"/>
              </a:rPr>
              <a:t>Suppliers </a:t>
            </a:r>
          </a:p>
          <a:p>
            <a:r>
              <a:rPr lang="en-GB" sz="2800" dirty="0">
                <a:latin typeface="Calibri" panose="020F0502020204030204" pitchFamily="34" charset="0"/>
                <a:ea typeface="Calibri" panose="020F0502020204030204" pitchFamily="34" charset="0"/>
                <a:cs typeface="Calibri" panose="020F0502020204030204" pitchFamily="34" charset="0"/>
              </a:rPr>
              <a:t>Marketing Intermediaries</a:t>
            </a:r>
          </a:p>
          <a:p>
            <a:r>
              <a:rPr lang="en-GB" sz="2800" dirty="0">
                <a:latin typeface="Calibri" panose="020F0502020204030204" pitchFamily="34" charset="0"/>
                <a:ea typeface="Calibri" panose="020F0502020204030204" pitchFamily="34" charset="0"/>
                <a:cs typeface="Calibri" panose="020F0502020204030204" pitchFamily="34" charset="0"/>
              </a:rPr>
              <a:t>Competitors</a:t>
            </a:r>
          </a:p>
          <a:p>
            <a:r>
              <a:rPr lang="en-GB" sz="2800" dirty="0">
                <a:latin typeface="Calibri" panose="020F0502020204030204" pitchFamily="34" charset="0"/>
                <a:ea typeface="Calibri" panose="020F0502020204030204" pitchFamily="34" charset="0"/>
                <a:cs typeface="Calibri" panose="020F0502020204030204" pitchFamily="34" charset="0"/>
              </a:rPr>
              <a:t>Public/ Community</a:t>
            </a:r>
          </a:p>
          <a:p>
            <a:r>
              <a:rPr lang="en-GB" sz="2800" dirty="0">
                <a:latin typeface="Calibri" panose="020F0502020204030204" pitchFamily="34" charset="0"/>
                <a:ea typeface="Calibri" panose="020F0502020204030204" pitchFamily="34" charset="0"/>
                <a:cs typeface="Calibri" panose="020F0502020204030204" pitchFamily="34" charset="0"/>
              </a:rPr>
              <a:t>Customers </a:t>
            </a:r>
          </a:p>
        </p:txBody>
      </p:sp>
    </p:spTree>
    <p:extLst>
      <p:ext uri="{BB962C8B-B14F-4D97-AF65-F5344CB8AC3E}">
        <p14:creationId xmlns:p14="http://schemas.microsoft.com/office/powerpoint/2010/main" val="2713418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1964D4-4BDF-2E2C-8CB5-CBAAF01CACD8}"/>
              </a:ext>
            </a:extLst>
          </p:cNvPr>
          <p:cNvSpPr>
            <a:spLocks noGrp="1"/>
          </p:cNvSpPr>
          <p:nvPr>
            <p:ph type="title"/>
          </p:nvPr>
        </p:nvSpPr>
        <p:spPr>
          <a:xfrm>
            <a:off x="855406" y="365760"/>
            <a:ext cx="10099106" cy="785177"/>
          </a:xfrm>
        </p:spPr>
        <p:txBody>
          <a:bodyPr>
            <a:normAutofit/>
          </a:bodyPr>
          <a:lstStyle/>
          <a:p>
            <a:r>
              <a:rPr lang="en-GB" sz="3600" b="1" u="sng" dirty="0">
                <a:latin typeface="Calibri" panose="020F0502020204030204" pitchFamily="34" charset="0"/>
                <a:cs typeface="Calibri" panose="020F0502020204030204" pitchFamily="34" charset="0"/>
              </a:rPr>
              <a:t>An Introduction to Porter’s Five Forces Analysis</a:t>
            </a:r>
          </a:p>
        </p:txBody>
      </p:sp>
      <p:sp>
        <p:nvSpPr>
          <p:cNvPr id="3" name="Content Placeholder 2">
            <a:extLst>
              <a:ext uri="{FF2B5EF4-FFF2-40B4-BE49-F238E27FC236}">
                <a16:creationId xmlns:a16="http://schemas.microsoft.com/office/drawing/2014/main" id="{0F9BC8BD-B7D4-4BAC-B0BC-9482B21DDA26}"/>
              </a:ext>
            </a:extLst>
          </p:cNvPr>
          <p:cNvSpPr>
            <a:spLocks noGrp="1"/>
          </p:cNvSpPr>
          <p:nvPr>
            <p:ph idx="1"/>
          </p:nvPr>
        </p:nvSpPr>
        <p:spPr>
          <a:xfrm>
            <a:off x="619432" y="1516697"/>
            <a:ext cx="9940413" cy="4975543"/>
          </a:xfrm>
        </p:spPr>
        <p:txBody>
          <a:bodyPr>
            <a:normAutofit fontScale="85000" lnSpcReduction="20000"/>
          </a:bodyPr>
          <a:lstStyle/>
          <a:p>
            <a:r>
              <a:rPr lang="en-GB" sz="2600" b="0" i="0" dirty="0">
                <a:effectLst/>
                <a:latin typeface="Calibri" panose="020F0502020204030204" pitchFamily="34" charset="0"/>
                <a:cs typeface="Calibri" panose="020F0502020204030204" pitchFamily="34" charset="0"/>
              </a:rPr>
              <a:t>Porter’s Five Forces analysis is a framework that helps analyse the level of competition within a certain industry. </a:t>
            </a:r>
          </a:p>
          <a:p>
            <a:endParaRPr lang="en-GB" sz="900" b="0" i="0" dirty="0">
              <a:effectLst/>
              <a:latin typeface="Calibri" panose="020F0502020204030204" pitchFamily="34" charset="0"/>
              <a:cs typeface="Calibri" panose="020F0502020204030204" pitchFamily="34" charset="0"/>
            </a:endParaRPr>
          </a:p>
          <a:p>
            <a:r>
              <a:rPr lang="en-GB" sz="2600" b="0" i="0" dirty="0">
                <a:effectLst/>
                <a:latin typeface="Calibri" panose="020F0502020204030204" pitchFamily="34" charset="0"/>
                <a:cs typeface="Calibri" panose="020F0502020204030204" pitchFamily="34" charset="0"/>
              </a:rPr>
              <a:t>It is especially useful when starting a new business or when entering a new industry sector. </a:t>
            </a:r>
          </a:p>
          <a:p>
            <a:endParaRPr lang="en-GB" sz="900" b="0" i="0" dirty="0">
              <a:effectLst/>
              <a:latin typeface="Calibri" panose="020F0502020204030204" pitchFamily="34" charset="0"/>
              <a:cs typeface="Calibri" panose="020F0502020204030204" pitchFamily="34" charset="0"/>
            </a:endParaRPr>
          </a:p>
          <a:p>
            <a:r>
              <a:rPr lang="en-GB" sz="2600" b="0" i="0" dirty="0">
                <a:effectLst/>
                <a:latin typeface="Calibri" panose="020F0502020204030204" pitchFamily="34" charset="0"/>
                <a:cs typeface="Calibri" panose="020F0502020204030204" pitchFamily="34" charset="0"/>
              </a:rPr>
              <a:t>According to this framework, </a:t>
            </a:r>
            <a:r>
              <a:rPr lang="en-GB" sz="2600" b="1" i="0" dirty="0">
                <a:effectLst/>
                <a:latin typeface="Calibri" panose="020F0502020204030204" pitchFamily="34" charset="0"/>
                <a:cs typeface="Calibri" panose="020F0502020204030204" pitchFamily="34" charset="0"/>
              </a:rPr>
              <a:t>competitiveness does not only come from competitors but from five forces </a:t>
            </a:r>
          </a:p>
          <a:p>
            <a:endParaRPr lang="en-GB" sz="900" b="1" i="0" dirty="0">
              <a:effectLst/>
              <a:latin typeface="Calibri" panose="020F0502020204030204" pitchFamily="34" charset="0"/>
              <a:cs typeface="Calibri" panose="020F0502020204030204" pitchFamily="34" charset="0"/>
            </a:endParaRPr>
          </a:p>
          <a:p>
            <a:r>
              <a:rPr lang="en-GB" sz="2600" b="0" i="0" dirty="0">
                <a:effectLst/>
                <a:latin typeface="Calibri" panose="020F0502020204030204" pitchFamily="34" charset="0"/>
                <a:cs typeface="Calibri" panose="020F0502020204030204" pitchFamily="34" charset="0"/>
              </a:rPr>
              <a:t>The collective strength of these forces determines the competitive intensity and profit potential of an industry and thus its attractiveness</a:t>
            </a:r>
            <a:r>
              <a:rPr lang="en-GB" sz="2400" b="0" i="0" dirty="0">
                <a:effectLst/>
                <a:latin typeface="Calibri" panose="020F0502020204030204" pitchFamily="34" charset="0"/>
                <a:cs typeface="Calibri" panose="020F0502020204030204" pitchFamily="34" charset="0"/>
              </a:rPr>
              <a:t>. </a:t>
            </a:r>
          </a:p>
          <a:p>
            <a:endParaRPr lang="en-GB" sz="900" b="0" i="0" dirty="0">
              <a:effectLst/>
              <a:latin typeface="Calibri" panose="020F0502020204030204" pitchFamily="34" charset="0"/>
              <a:cs typeface="Calibri" panose="020F0502020204030204" pitchFamily="34" charset="0"/>
            </a:endParaRPr>
          </a:p>
          <a:p>
            <a:r>
              <a:rPr lang="en-GB" sz="2600" b="0" i="0" dirty="0">
                <a:effectLst/>
                <a:latin typeface="Calibri" panose="020F0502020204030204" pitchFamily="34" charset="0"/>
                <a:cs typeface="Calibri" panose="020F0502020204030204" pitchFamily="34" charset="0"/>
              </a:rPr>
              <a:t>If the five forces are</a:t>
            </a:r>
            <a:r>
              <a:rPr lang="en-GB" sz="2600" b="0" i="0" dirty="0">
                <a:effectLst/>
                <a:highlight>
                  <a:srgbClr val="808000"/>
                </a:highlight>
                <a:latin typeface="Calibri" panose="020F0502020204030204" pitchFamily="34" charset="0"/>
                <a:cs typeface="Calibri" panose="020F0502020204030204" pitchFamily="34" charset="0"/>
              </a:rPr>
              <a:t> intense</a:t>
            </a:r>
            <a:r>
              <a:rPr lang="en-GB" sz="2600" b="0" i="0" dirty="0">
                <a:effectLst/>
                <a:latin typeface="Calibri" panose="020F0502020204030204" pitchFamily="34" charset="0"/>
                <a:cs typeface="Calibri" panose="020F0502020204030204" pitchFamily="34" charset="0"/>
              </a:rPr>
              <a:t>, almost no company in the industry earns attractive returns on investments. If the forces are</a:t>
            </a:r>
            <a:r>
              <a:rPr lang="en-GB" sz="2600" b="0" i="0" dirty="0">
                <a:effectLst/>
                <a:highlight>
                  <a:srgbClr val="808000"/>
                </a:highlight>
                <a:latin typeface="Calibri" panose="020F0502020204030204" pitchFamily="34" charset="0"/>
                <a:cs typeface="Calibri" panose="020F0502020204030204" pitchFamily="34" charset="0"/>
              </a:rPr>
              <a:t> mild </a:t>
            </a:r>
            <a:r>
              <a:rPr lang="en-GB" sz="2600" b="0" i="0" dirty="0">
                <a:effectLst/>
                <a:latin typeface="Calibri" panose="020F0502020204030204" pitchFamily="34" charset="0"/>
                <a:cs typeface="Calibri" panose="020F0502020204030204" pitchFamily="34" charset="0"/>
              </a:rPr>
              <a:t>however, there is room for higher returns. </a:t>
            </a:r>
            <a:endParaRPr lang="en-GB" sz="2600" dirty="0">
              <a:latin typeface="Calibri" panose="020F0502020204030204" pitchFamily="34" charset="0"/>
              <a:cs typeface="Calibri" panose="020F0502020204030204" pitchFamily="34" charset="0"/>
            </a:endParaRPr>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338574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B8D46-58BC-792B-FE69-F88AD107A1B3}"/>
              </a:ext>
            </a:extLst>
          </p:cNvPr>
          <p:cNvSpPr>
            <a:spLocks noGrp="1"/>
          </p:cNvSpPr>
          <p:nvPr>
            <p:ph type="title"/>
          </p:nvPr>
        </p:nvSpPr>
        <p:spPr>
          <a:xfrm>
            <a:off x="735980" y="365760"/>
            <a:ext cx="10218532" cy="1325562"/>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High Competition = Lower Profitability</a:t>
            </a:r>
          </a:p>
        </p:txBody>
      </p:sp>
      <p:graphicFrame>
        <p:nvGraphicFramePr>
          <p:cNvPr id="4" name="Content Placeholder 3">
            <a:extLst>
              <a:ext uri="{FF2B5EF4-FFF2-40B4-BE49-F238E27FC236}">
                <a16:creationId xmlns:a16="http://schemas.microsoft.com/office/drawing/2014/main" id="{D7ED5BA4-4670-CCF3-09DE-A7EEA965734C}"/>
              </a:ext>
            </a:extLst>
          </p:cNvPr>
          <p:cNvGraphicFramePr>
            <a:graphicFrameLocks noGrp="1"/>
          </p:cNvGraphicFramePr>
          <p:nvPr>
            <p:ph idx="1"/>
          </p:nvPr>
        </p:nvGraphicFramePr>
        <p:xfrm>
          <a:off x="6096000" y="2854619"/>
          <a:ext cx="2092713" cy="3356610"/>
        </p:xfrm>
        <a:graphic>
          <a:graphicData uri="http://schemas.openxmlformats.org/drawingml/2006/table">
            <a:tbl>
              <a:tblPr>
                <a:tableStyleId>{5C22544A-7EE6-4342-B048-85BDC9FD1C3A}</a:tableStyleId>
              </a:tblPr>
              <a:tblGrid>
                <a:gridCol w="2092713">
                  <a:extLst>
                    <a:ext uri="{9D8B030D-6E8A-4147-A177-3AD203B41FA5}">
                      <a16:colId xmlns:a16="http://schemas.microsoft.com/office/drawing/2014/main" val="3965941884"/>
                    </a:ext>
                  </a:extLst>
                </a:gridCol>
              </a:tblGrid>
              <a:tr h="619125">
                <a:tc>
                  <a:txBody>
                    <a:bodyPr/>
                    <a:lstStyle/>
                    <a:p>
                      <a:pPr algn="ctr" fontAlgn="b"/>
                      <a:r>
                        <a:rPr lang="en-GB" sz="2000" u="none" strike="noStrike" dirty="0">
                          <a:effectLst/>
                        </a:rPr>
                        <a:t>PROFIT</a:t>
                      </a:r>
                    </a:p>
                    <a:p>
                      <a:pPr algn="ctr" fontAlgn="b"/>
                      <a:r>
                        <a:rPr lang="en-GB" sz="2000" u="none" strike="noStrike" dirty="0">
                          <a:effectLst/>
                        </a:rPr>
                        <a:t> </a:t>
                      </a:r>
                      <a:endParaRPr lang="en-GB" sz="2000" b="0" i="0" u="none" strike="noStrike" dirty="0">
                        <a:solidFill>
                          <a:srgbClr val="FFFFFF"/>
                        </a:solidFill>
                        <a:effectLst/>
                        <a:latin typeface="Calibri" panose="020F0502020204030204" pitchFamily="34" charset="0"/>
                      </a:endParaRPr>
                    </a:p>
                  </a:txBody>
                  <a:tcPr marL="9525" marR="9525" marT="9525" marB="0" anchor="b">
                    <a:solidFill>
                      <a:srgbClr val="92D050"/>
                    </a:solidFill>
                  </a:tcPr>
                </a:tc>
                <a:extLst>
                  <a:ext uri="{0D108BD9-81ED-4DB2-BD59-A6C34878D82A}">
                    <a16:rowId xmlns:a16="http://schemas.microsoft.com/office/drawing/2014/main" val="3418378006"/>
                  </a:ext>
                </a:extLst>
              </a:tr>
              <a:tr h="2737485">
                <a:tc>
                  <a:txBody>
                    <a:bodyPr/>
                    <a:lstStyle/>
                    <a:p>
                      <a:pPr algn="ctr" fontAlgn="b"/>
                      <a:r>
                        <a:rPr lang="en-GB" sz="2000" u="none" strike="noStrike" dirty="0">
                          <a:effectLst/>
                        </a:rPr>
                        <a:t>COSTS</a:t>
                      </a:r>
                    </a:p>
                    <a:p>
                      <a:pPr algn="ctr" fontAlgn="b"/>
                      <a:r>
                        <a:rPr lang="en-GB" sz="2000" u="none" strike="noStrike" dirty="0">
                          <a:effectLst/>
                        </a:rPr>
                        <a:t>Increased costs of </a:t>
                      </a:r>
                    </a:p>
                    <a:p>
                      <a:pPr algn="ctr" fontAlgn="b"/>
                      <a:r>
                        <a:rPr lang="en-GB" sz="2000" u="none" strike="noStrike" dirty="0">
                          <a:effectLst/>
                        </a:rPr>
                        <a:t>advertising and promotions</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9525" marR="9525" marT="9525" marB="0" anchor="b">
                    <a:solidFill>
                      <a:srgbClr val="00B0F0"/>
                    </a:solidFill>
                  </a:tcPr>
                </a:tc>
                <a:extLst>
                  <a:ext uri="{0D108BD9-81ED-4DB2-BD59-A6C34878D82A}">
                    <a16:rowId xmlns:a16="http://schemas.microsoft.com/office/drawing/2014/main" val="215412608"/>
                  </a:ext>
                </a:extLst>
              </a:tr>
            </a:tbl>
          </a:graphicData>
        </a:graphic>
      </p:graphicFrame>
      <p:graphicFrame>
        <p:nvGraphicFramePr>
          <p:cNvPr id="6" name="Table 5">
            <a:extLst>
              <a:ext uri="{FF2B5EF4-FFF2-40B4-BE49-F238E27FC236}">
                <a16:creationId xmlns:a16="http://schemas.microsoft.com/office/drawing/2014/main" id="{3D2664C8-F70D-7FC9-E1B8-578219C90EE3}"/>
              </a:ext>
            </a:extLst>
          </p:cNvPr>
          <p:cNvGraphicFramePr>
            <a:graphicFrameLocks noGrp="1"/>
          </p:cNvGraphicFramePr>
          <p:nvPr/>
        </p:nvGraphicFramePr>
        <p:xfrm>
          <a:off x="2111297" y="2715730"/>
          <a:ext cx="2092713" cy="3356609"/>
        </p:xfrm>
        <a:graphic>
          <a:graphicData uri="http://schemas.openxmlformats.org/drawingml/2006/table">
            <a:tbl>
              <a:tblPr>
                <a:tableStyleId>{5C22544A-7EE6-4342-B048-85BDC9FD1C3A}</a:tableStyleId>
              </a:tblPr>
              <a:tblGrid>
                <a:gridCol w="2092713">
                  <a:extLst>
                    <a:ext uri="{9D8B030D-6E8A-4147-A177-3AD203B41FA5}">
                      <a16:colId xmlns:a16="http://schemas.microsoft.com/office/drawing/2014/main" val="198156676"/>
                    </a:ext>
                  </a:extLst>
                </a:gridCol>
              </a:tblGrid>
              <a:tr h="1428087">
                <a:tc>
                  <a:txBody>
                    <a:bodyPr/>
                    <a:lstStyle/>
                    <a:p>
                      <a:pPr algn="ctr" fontAlgn="b"/>
                      <a:r>
                        <a:rPr lang="en-GB" sz="2000" u="none" strike="noStrike" dirty="0">
                          <a:effectLst/>
                        </a:rPr>
                        <a:t>PROFIT</a:t>
                      </a:r>
                    </a:p>
                    <a:p>
                      <a:pPr algn="ctr" fontAlgn="b"/>
                      <a:r>
                        <a:rPr lang="en-GB" sz="2000" u="none" strike="noStrike" dirty="0">
                          <a:effectLst/>
                        </a:rPr>
                        <a:t> </a:t>
                      </a:r>
                    </a:p>
                    <a:p>
                      <a:pPr algn="ctr" fontAlgn="b"/>
                      <a:r>
                        <a:rPr lang="en-GB" sz="2000" u="none" strike="noStrike" dirty="0">
                          <a:effectLst/>
                        </a:rPr>
                        <a:t> </a:t>
                      </a:r>
                    </a:p>
                    <a:p>
                      <a:pPr algn="ctr" fontAlgn="b"/>
                      <a:r>
                        <a:rPr lang="en-GB" sz="2000" u="none" strike="noStrike" dirty="0">
                          <a:effectLst/>
                        </a:rPr>
                        <a:t> </a:t>
                      </a:r>
                      <a:endParaRPr lang="en-GB" sz="2000" b="0" i="0" u="none" strike="noStrike" dirty="0">
                        <a:solidFill>
                          <a:srgbClr val="FFFFFF"/>
                        </a:solidFill>
                        <a:effectLst/>
                        <a:latin typeface="Calibri" panose="020F0502020204030204" pitchFamily="34" charset="0"/>
                      </a:endParaRPr>
                    </a:p>
                  </a:txBody>
                  <a:tcPr marL="9525" marR="9525" marT="9525" marB="0" anchor="b">
                    <a:solidFill>
                      <a:srgbClr val="92D050"/>
                    </a:solidFill>
                  </a:tcPr>
                </a:tc>
                <a:extLst>
                  <a:ext uri="{0D108BD9-81ED-4DB2-BD59-A6C34878D82A}">
                    <a16:rowId xmlns:a16="http://schemas.microsoft.com/office/drawing/2014/main" val="121941697"/>
                  </a:ext>
                </a:extLst>
              </a:tr>
              <a:tr h="1928522">
                <a:tc>
                  <a:txBody>
                    <a:bodyPr/>
                    <a:lstStyle/>
                    <a:p>
                      <a:pPr algn="ctr" fontAlgn="b"/>
                      <a:r>
                        <a:rPr lang="en-GB" sz="2000" u="none" strike="noStrike" dirty="0">
                          <a:effectLst/>
                        </a:rPr>
                        <a:t>COSTS</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p>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9525" marR="9525" marT="9525" marB="0" anchor="b">
                    <a:solidFill>
                      <a:srgbClr val="00B0F0"/>
                    </a:solidFill>
                  </a:tcPr>
                </a:tc>
                <a:extLst>
                  <a:ext uri="{0D108BD9-81ED-4DB2-BD59-A6C34878D82A}">
                    <a16:rowId xmlns:a16="http://schemas.microsoft.com/office/drawing/2014/main" val="1709815113"/>
                  </a:ext>
                </a:extLst>
              </a:tr>
            </a:tbl>
          </a:graphicData>
        </a:graphic>
      </p:graphicFrame>
    </p:spTree>
    <p:extLst>
      <p:ext uri="{BB962C8B-B14F-4D97-AF65-F5344CB8AC3E}">
        <p14:creationId xmlns:p14="http://schemas.microsoft.com/office/powerpoint/2010/main" val="2231385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48C6-4B66-5D7C-24AB-4632F12C6C62}"/>
              </a:ext>
            </a:extLst>
          </p:cNvPr>
          <p:cNvSpPr>
            <a:spLocks noGrp="1"/>
          </p:cNvSpPr>
          <p:nvPr>
            <p:ph type="title"/>
          </p:nvPr>
        </p:nvSpPr>
        <p:spPr>
          <a:xfrm>
            <a:off x="1261872" y="365760"/>
            <a:ext cx="9692640" cy="1138575"/>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Can Anyone Name The 5 Forces?</a:t>
            </a:r>
          </a:p>
        </p:txBody>
      </p:sp>
      <p:sp>
        <p:nvSpPr>
          <p:cNvPr id="3" name="Content Placeholder 2">
            <a:extLst>
              <a:ext uri="{FF2B5EF4-FFF2-40B4-BE49-F238E27FC236}">
                <a16:creationId xmlns:a16="http://schemas.microsoft.com/office/drawing/2014/main" id="{5608A2BE-1256-F84C-D59F-46307D4EBAE1}"/>
              </a:ext>
            </a:extLst>
          </p:cNvPr>
          <p:cNvSpPr>
            <a:spLocks noGrp="1"/>
          </p:cNvSpPr>
          <p:nvPr>
            <p:ph idx="1"/>
          </p:nvPr>
        </p:nvSpPr>
        <p:spPr/>
        <p:txBody>
          <a:bodyPr>
            <a:normAutofit lnSpcReduction="10000"/>
          </a:bodyPr>
          <a:lstStyle/>
          <a:p>
            <a:r>
              <a:rPr lang="en-GB" sz="2400" dirty="0">
                <a:latin typeface="Calibri" panose="020F0502020204030204" pitchFamily="34" charset="0"/>
                <a:ea typeface="Calibri" panose="020F0502020204030204" pitchFamily="34" charset="0"/>
                <a:cs typeface="Calibri" panose="020F0502020204030204" pitchFamily="34" charset="0"/>
              </a:rPr>
              <a:t>Threat of New Entrants</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Bargaining Power of Suppliers</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Bargaining Power of Buyers</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Threat of Substitute Products or Services</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Rivalry Among Existing Competitors</a:t>
            </a:r>
          </a:p>
        </p:txBody>
      </p:sp>
    </p:spTree>
    <p:extLst>
      <p:ext uri="{BB962C8B-B14F-4D97-AF65-F5344CB8AC3E}">
        <p14:creationId xmlns:p14="http://schemas.microsoft.com/office/powerpoint/2010/main" val="172104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A8E0B-90E8-5398-A2B4-C529903316B7}"/>
              </a:ext>
            </a:extLst>
          </p:cNvPr>
          <p:cNvSpPr>
            <a:spLocks noGrp="1"/>
          </p:cNvSpPr>
          <p:nvPr>
            <p:ph type="title"/>
          </p:nvPr>
        </p:nvSpPr>
        <p:spPr>
          <a:xfrm>
            <a:off x="766916" y="365760"/>
            <a:ext cx="10187596" cy="814111"/>
          </a:xfrm>
        </p:spPr>
        <p:txBody>
          <a:bodyPr>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Bargaining Power of Suppliers</a:t>
            </a:r>
          </a:p>
        </p:txBody>
      </p:sp>
      <p:sp>
        <p:nvSpPr>
          <p:cNvPr id="3" name="Content Placeholder 2">
            <a:extLst>
              <a:ext uri="{FF2B5EF4-FFF2-40B4-BE49-F238E27FC236}">
                <a16:creationId xmlns:a16="http://schemas.microsoft.com/office/drawing/2014/main" id="{0B910538-11BA-E9D8-038B-E00E49BD2F96}"/>
              </a:ext>
            </a:extLst>
          </p:cNvPr>
          <p:cNvSpPr>
            <a:spLocks noGrp="1"/>
          </p:cNvSpPr>
          <p:nvPr>
            <p:ph idx="1"/>
          </p:nvPr>
        </p:nvSpPr>
        <p:spPr>
          <a:xfrm>
            <a:off x="580103" y="1602658"/>
            <a:ext cx="6076336" cy="4788310"/>
          </a:xfrm>
        </p:spPr>
        <p:txBody>
          <a:bodyPr>
            <a:normAutofit fontScale="85000" lnSpcReduction="20000"/>
          </a:bodyPr>
          <a:lstStyle/>
          <a:p>
            <a:r>
              <a:rPr lang="en-GB" sz="2400" b="1" dirty="0">
                <a:latin typeface="Calibri" panose="020F0502020204030204" pitchFamily="34" charset="0"/>
                <a:ea typeface="Calibri" panose="020F0502020204030204" pitchFamily="34" charset="0"/>
                <a:cs typeface="Calibri" panose="020F0502020204030204" pitchFamily="34" charset="0"/>
              </a:rPr>
              <a:t>Discuss - What do we think this means?</a:t>
            </a:r>
          </a:p>
          <a:p>
            <a:r>
              <a:rPr lang="en-GB" sz="2400" dirty="0">
                <a:latin typeface="Calibri" panose="020F0502020204030204" pitchFamily="34" charset="0"/>
                <a:ea typeface="Calibri" panose="020F0502020204030204" pitchFamily="34" charset="0"/>
                <a:cs typeface="Calibri" panose="020F0502020204030204" pitchFamily="34" charset="0"/>
              </a:rPr>
              <a:t>Relates to how much control a supplier has on prices</a:t>
            </a:r>
          </a:p>
          <a:p>
            <a:r>
              <a:rPr lang="en-GB" sz="2400" dirty="0">
                <a:latin typeface="Calibri" panose="020F0502020204030204" pitchFamily="34" charset="0"/>
                <a:ea typeface="Calibri" panose="020F0502020204030204" pitchFamily="34" charset="0"/>
                <a:cs typeface="Calibri" panose="020F0502020204030204" pitchFamily="34" charset="0"/>
              </a:rPr>
              <a:t>What substitute suppliers are available and how many suppliers there are affect the power they have – </a:t>
            </a:r>
            <a:r>
              <a:rPr lang="en-GB" sz="2400" b="1" dirty="0">
                <a:latin typeface="Calibri" panose="020F0502020204030204" pitchFamily="34" charset="0"/>
                <a:ea typeface="Calibri" panose="020F0502020204030204" pitchFamily="34" charset="0"/>
                <a:cs typeface="Calibri" panose="020F0502020204030204" pitchFamily="34" charset="0"/>
              </a:rPr>
              <a:t>Why?</a:t>
            </a:r>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Less suppliers = more power</a:t>
            </a:r>
          </a:p>
          <a:p>
            <a:r>
              <a:rPr lang="en-GB" sz="2400" dirty="0">
                <a:latin typeface="Calibri" panose="020F0502020204030204" pitchFamily="34" charset="0"/>
                <a:ea typeface="Calibri" panose="020F0502020204030204" pitchFamily="34" charset="0"/>
                <a:cs typeface="Calibri" panose="020F0502020204030204" pitchFamily="34" charset="0"/>
              </a:rPr>
              <a:t>Businesses are better off when there are multiple suppliers – </a:t>
            </a:r>
            <a:r>
              <a:rPr lang="en-GB" sz="2400" b="1" dirty="0">
                <a:latin typeface="Calibri" panose="020F0502020204030204" pitchFamily="34" charset="0"/>
                <a:ea typeface="Calibri" panose="020F0502020204030204" pitchFamily="34" charset="0"/>
                <a:cs typeface="Calibri" panose="020F0502020204030204" pitchFamily="34" charset="0"/>
              </a:rPr>
              <a:t>why?</a:t>
            </a:r>
            <a:endParaRPr lang="en-GB" sz="2400"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This also includes</a:t>
            </a:r>
          </a:p>
          <a:p>
            <a:r>
              <a:rPr lang="en-GB" sz="2400" dirty="0">
                <a:latin typeface="Calibri" panose="020F0502020204030204" pitchFamily="34" charset="0"/>
                <a:ea typeface="Calibri" panose="020F0502020204030204" pitchFamily="34" charset="0"/>
                <a:cs typeface="Calibri" panose="020F0502020204030204" pitchFamily="34" charset="0"/>
              </a:rPr>
              <a:t>Switching costs of companies in the industry, availability of substitutes, the strength of their distribution channels and the uniqueness or level of differentiation in the product or service the supplier is delivering.</a:t>
            </a:r>
          </a:p>
          <a:p>
            <a:endParaRPr lang="en-GB" sz="1100" dirty="0"/>
          </a:p>
        </p:txBody>
      </p:sp>
      <p:pic>
        <p:nvPicPr>
          <p:cNvPr id="4" name="Picture 3">
            <a:extLst>
              <a:ext uri="{FF2B5EF4-FFF2-40B4-BE49-F238E27FC236}">
                <a16:creationId xmlns:a16="http://schemas.microsoft.com/office/drawing/2014/main" id="{BBB17B90-5C97-EB91-9FC6-59EC99133C4F}"/>
              </a:ext>
            </a:extLst>
          </p:cNvPr>
          <p:cNvPicPr>
            <a:picLocks noChangeAspect="1"/>
          </p:cNvPicPr>
          <p:nvPr/>
        </p:nvPicPr>
        <p:blipFill>
          <a:blip r:embed="rId3"/>
          <a:stretch>
            <a:fillRect/>
          </a:stretch>
        </p:blipFill>
        <p:spPr>
          <a:xfrm>
            <a:off x="7238402" y="1412465"/>
            <a:ext cx="3623694" cy="3639872"/>
          </a:xfrm>
          <a:prstGeom prst="rect">
            <a:avLst/>
          </a:prstGeom>
        </p:spPr>
      </p:pic>
      <p:sp>
        <p:nvSpPr>
          <p:cNvPr id="5" name="TextBox 4">
            <a:extLst>
              <a:ext uri="{FF2B5EF4-FFF2-40B4-BE49-F238E27FC236}">
                <a16:creationId xmlns:a16="http://schemas.microsoft.com/office/drawing/2014/main" id="{1F792D78-DF8C-022D-DD23-FDEFF3DEDB74}"/>
              </a:ext>
            </a:extLst>
          </p:cNvPr>
          <p:cNvSpPr txBox="1"/>
          <p:nvPr/>
        </p:nvSpPr>
        <p:spPr>
          <a:xfrm>
            <a:off x="7747819" y="5580965"/>
            <a:ext cx="2871020" cy="707886"/>
          </a:xfrm>
          <a:prstGeom prst="rect">
            <a:avLst/>
          </a:prstGeom>
          <a:noFill/>
        </p:spPr>
        <p:txBody>
          <a:bodyPr wrap="square" rtlCol="0">
            <a:spAutoFit/>
          </a:bodyPr>
          <a:lstStyle/>
          <a:p>
            <a:r>
              <a:rPr lang="en-GB" sz="2000" dirty="0"/>
              <a:t>McDonalds support their suppliers </a:t>
            </a:r>
          </a:p>
        </p:txBody>
      </p:sp>
    </p:spTree>
    <p:extLst>
      <p:ext uri="{BB962C8B-B14F-4D97-AF65-F5344CB8AC3E}">
        <p14:creationId xmlns:p14="http://schemas.microsoft.com/office/powerpoint/2010/main" val="1212088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B52EC-9741-F4C5-79D5-38927F6DFFD2}"/>
              </a:ext>
            </a:extLst>
          </p:cNvPr>
          <p:cNvSpPr>
            <a:spLocks noGrp="1"/>
          </p:cNvSpPr>
          <p:nvPr>
            <p:ph type="title"/>
          </p:nvPr>
        </p:nvSpPr>
        <p:spPr>
          <a:xfrm>
            <a:off x="668740" y="641063"/>
            <a:ext cx="3525938" cy="5572924"/>
          </a:xfrm>
        </p:spPr>
        <p:txBody>
          <a:bodyPr anchor="t">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Threat of New Entrants </a:t>
            </a:r>
          </a:p>
        </p:txBody>
      </p:sp>
      <p:sp>
        <p:nvSpPr>
          <p:cNvPr id="3" name="Content Placeholder 2">
            <a:extLst>
              <a:ext uri="{FF2B5EF4-FFF2-40B4-BE49-F238E27FC236}">
                <a16:creationId xmlns:a16="http://schemas.microsoft.com/office/drawing/2014/main" id="{BE323B17-F110-216B-934F-816C48CA8933}"/>
              </a:ext>
            </a:extLst>
          </p:cNvPr>
          <p:cNvSpPr>
            <a:spLocks noGrp="1"/>
          </p:cNvSpPr>
          <p:nvPr>
            <p:ph idx="1"/>
          </p:nvPr>
        </p:nvSpPr>
        <p:spPr>
          <a:xfrm>
            <a:off x="4705894" y="641064"/>
            <a:ext cx="6286571" cy="3458988"/>
          </a:xfrm>
        </p:spPr>
        <p:txBody>
          <a:bodyPr>
            <a:normAutofit fontScale="92500" lnSpcReduction="20000"/>
          </a:bodyPr>
          <a:lstStyle/>
          <a:p>
            <a:r>
              <a:rPr lang="en-GB" sz="2400" b="1" dirty="0">
                <a:latin typeface="Calibri" panose="020F0502020204030204" pitchFamily="34" charset="0"/>
                <a:ea typeface="Calibri" panose="020F0502020204030204" pitchFamily="34" charset="0"/>
                <a:cs typeface="Calibri" panose="020F0502020204030204" pitchFamily="34" charset="0"/>
              </a:rPr>
              <a:t>Discuss - What do we think this means?</a:t>
            </a:r>
          </a:p>
          <a:p>
            <a:r>
              <a:rPr lang="en-GB" sz="2400" dirty="0">
                <a:latin typeface="Calibri" panose="020F0502020204030204" pitchFamily="34" charset="0"/>
                <a:ea typeface="Calibri" panose="020F0502020204030204" pitchFamily="34" charset="0"/>
                <a:cs typeface="Calibri" panose="020F0502020204030204" pitchFamily="34" charset="0"/>
              </a:rPr>
              <a:t>New businesses want market share</a:t>
            </a:r>
          </a:p>
          <a:p>
            <a:r>
              <a:rPr lang="en-GB" sz="2400" dirty="0">
                <a:latin typeface="Calibri" panose="020F0502020204030204" pitchFamily="34" charset="0"/>
                <a:ea typeface="Calibri" panose="020F0502020204030204" pitchFamily="34" charset="0"/>
                <a:cs typeface="Calibri" panose="020F0502020204030204" pitchFamily="34" charset="0"/>
              </a:rPr>
              <a:t>If a market is highly competitive – new entrants have little chance e.g. Large capital requirements, customer loyalty to existing brands, research and development etc.)</a:t>
            </a:r>
          </a:p>
          <a:p>
            <a:r>
              <a:rPr lang="en-GB" sz="2400" dirty="0">
                <a:latin typeface="Calibri" panose="020F0502020204030204" pitchFamily="34" charset="0"/>
                <a:ea typeface="Calibri" panose="020F0502020204030204" pitchFamily="34" charset="0"/>
                <a:cs typeface="Calibri" panose="020F0502020204030204" pitchFamily="34" charset="0"/>
              </a:rPr>
              <a:t>- When a new market is entered profits drop to a competitive rate</a:t>
            </a:r>
          </a:p>
          <a:p>
            <a:r>
              <a:rPr lang="en-GB" sz="2400" b="1" dirty="0">
                <a:latin typeface="Calibri" panose="020F0502020204030204" pitchFamily="34" charset="0"/>
                <a:ea typeface="Calibri" panose="020F0502020204030204" pitchFamily="34" charset="0"/>
                <a:cs typeface="Calibri" panose="020F0502020204030204" pitchFamily="34" charset="0"/>
              </a:rPr>
              <a:t>What can new entrants do to stand out?</a:t>
            </a:r>
          </a:p>
          <a:p>
            <a:endParaRPr lang="en-GB" dirty="0"/>
          </a:p>
        </p:txBody>
      </p:sp>
      <p:pic>
        <p:nvPicPr>
          <p:cNvPr id="1026" name="Picture 2" descr="Carl's Jr. | Carl's Jr. &amp; Hardee's Wiki ...">
            <a:extLst>
              <a:ext uri="{FF2B5EF4-FFF2-40B4-BE49-F238E27FC236}">
                <a16:creationId xmlns:a16="http://schemas.microsoft.com/office/drawing/2014/main" id="{CE9CCEED-404A-9242-89FA-72114E3C40E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05894" y="4350654"/>
            <a:ext cx="6286571" cy="1861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6704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1026"/>
                                        </p:tgtEl>
                                        <p:attrNameLst>
                                          <p:attrName>style.visibility</p:attrName>
                                        </p:attrNameLst>
                                      </p:cBhvr>
                                      <p:to>
                                        <p:strVal val="visible"/>
                                      </p:to>
                                    </p:set>
                                    <p:animEffect transition="in" filter="fade">
                                      <p:cBhvr>
                                        <p:cTn id="30"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7C35-79DA-F72C-EB30-862A7CE9CA81}"/>
              </a:ext>
            </a:extLst>
          </p:cNvPr>
          <p:cNvSpPr>
            <a:spLocks noGrp="1"/>
          </p:cNvSpPr>
          <p:nvPr>
            <p:ph type="title"/>
          </p:nvPr>
        </p:nvSpPr>
        <p:spPr>
          <a:xfrm>
            <a:off x="668740" y="641063"/>
            <a:ext cx="3087183" cy="5572924"/>
          </a:xfrm>
        </p:spPr>
        <p:txBody>
          <a:bodyPr anchor="t">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Bargaining Power of Buyers</a:t>
            </a:r>
          </a:p>
        </p:txBody>
      </p:sp>
      <p:sp>
        <p:nvSpPr>
          <p:cNvPr id="3" name="Content Placeholder 2">
            <a:extLst>
              <a:ext uri="{FF2B5EF4-FFF2-40B4-BE49-F238E27FC236}">
                <a16:creationId xmlns:a16="http://schemas.microsoft.com/office/drawing/2014/main" id="{68F516F1-278A-84BD-D516-6E7FFC07C660}"/>
              </a:ext>
            </a:extLst>
          </p:cNvPr>
          <p:cNvSpPr>
            <a:spLocks noGrp="1"/>
          </p:cNvSpPr>
          <p:nvPr>
            <p:ph idx="1"/>
          </p:nvPr>
        </p:nvSpPr>
        <p:spPr>
          <a:xfrm>
            <a:off x="4247536" y="641063"/>
            <a:ext cx="6744930" cy="3960434"/>
          </a:xfrm>
        </p:spPr>
        <p:txBody>
          <a:bodyPr>
            <a:normAutofit lnSpcReduction="10000"/>
          </a:bodyPr>
          <a:lstStyle/>
          <a:p>
            <a:r>
              <a:rPr lang="en-GB" sz="2000" b="1" dirty="0">
                <a:latin typeface="Calibri" panose="020F0502020204030204" pitchFamily="34" charset="0"/>
                <a:ea typeface="Calibri" panose="020F0502020204030204" pitchFamily="34" charset="0"/>
                <a:cs typeface="Calibri" panose="020F0502020204030204" pitchFamily="34" charset="0"/>
              </a:rPr>
              <a:t>Discuss - What do we think this means?</a:t>
            </a:r>
          </a:p>
          <a:p>
            <a:r>
              <a:rPr lang="en-GB" sz="2000" b="1" dirty="0">
                <a:latin typeface="Calibri" panose="020F0502020204030204" pitchFamily="34" charset="0"/>
                <a:ea typeface="Calibri" panose="020F0502020204030204" pitchFamily="34" charset="0"/>
                <a:cs typeface="Calibri" panose="020F0502020204030204" pitchFamily="34" charset="0"/>
              </a:rPr>
              <a:t> </a:t>
            </a:r>
            <a:r>
              <a:rPr lang="en-GB" sz="2000" dirty="0">
                <a:latin typeface="Calibri" panose="020F0502020204030204" pitchFamily="34" charset="0"/>
                <a:ea typeface="Calibri" panose="020F0502020204030204" pitchFamily="34" charset="0"/>
                <a:cs typeface="Calibri" panose="020F0502020204030204" pitchFamily="34" charset="0"/>
              </a:rPr>
              <a:t>Are their few customers? Are there many substitutes? Is it easy for them to switch to a competitor – If Yes – The customer holds a lot of power</a:t>
            </a:r>
          </a:p>
          <a:p>
            <a:r>
              <a:rPr lang="en-GB" sz="2000" dirty="0">
                <a:latin typeface="Calibri" panose="020F0502020204030204" pitchFamily="34" charset="0"/>
                <a:ea typeface="Calibri" panose="020F0502020204030204" pitchFamily="34" charset="0"/>
                <a:cs typeface="Calibri" panose="020F0502020204030204" pitchFamily="34" charset="0"/>
              </a:rPr>
              <a:t>Differentiated Products/ high switching costs – Customers have little power</a:t>
            </a:r>
          </a:p>
          <a:p>
            <a:r>
              <a:rPr lang="en-GB" sz="2000" dirty="0">
                <a:latin typeface="Calibri" panose="020F0502020204030204" pitchFamily="34" charset="0"/>
                <a:ea typeface="Calibri" panose="020F0502020204030204" pitchFamily="34" charset="0"/>
                <a:cs typeface="Calibri" panose="020F0502020204030204" pitchFamily="34" charset="0"/>
              </a:rPr>
              <a:t>Customers are empowered by the internet – </a:t>
            </a:r>
            <a:r>
              <a:rPr lang="en-GB" sz="2000" b="1" dirty="0">
                <a:latin typeface="Calibri" panose="020F0502020204030204" pitchFamily="34" charset="0"/>
                <a:ea typeface="Calibri" panose="020F0502020204030204" pitchFamily="34" charset="0"/>
                <a:cs typeface="Calibri" panose="020F0502020204030204" pitchFamily="34" charset="0"/>
              </a:rPr>
              <a:t>Why?</a:t>
            </a:r>
          </a:p>
          <a:p>
            <a:r>
              <a:rPr lang="en-GB" sz="2000" dirty="0">
                <a:latin typeface="Calibri" panose="020F0502020204030204" pitchFamily="34" charset="0"/>
                <a:ea typeface="Calibri" panose="020F0502020204030204" pitchFamily="34" charset="0"/>
                <a:cs typeface="Calibri" panose="020F0502020204030204" pitchFamily="34" charset="0"/>
              </a:rPr>
              <a:t>Loyalty schemes help lower power also </a:t>
            </a:r>
          </a:p>
          <a:p>
            <a:r>
              <a:rPr lang="en-GB" sz="2000" b="1" dirty="0">
                <a:latin typeface="Calibri" panose="020F0502020204030204" pitchFamily="34" charset="0"/>
                <a:ea typeface="Calibri" panose="020F0502020204030204" pitchFamily="34" charset="0"/>
                <a:cs typeface="Calibri" panose="020F0502020204030204" pitchFamily="34" charset="0"/>
              </a:rPr>
              <a:t>Do you feel there is a situation where you have high buyer power, if so why?</a:t>
            </a:r>
          </a:p>
          <a:p>
            <a:pPr marL="0" indent="0">
              <a:buNone/>
            </a:pPr>
            <a:endParaRPr lang="en-GB" sz="1500" dirty="0"/>
          </a:p>
        </p:txBody>
      </p:sp>
      <p:pic>
        <p:nvPicPr>
          <p:cNvPr id="5" name="Picture 4">
            <a:extLst>
              <a:ext uri="{FF2B5EF4-FFF2-40B4-BE49-F238E27FC236}">
                <a16:creationId xmlns:a16="http://schemas.microsoft.com/office/drawing/2014/main" id="{5F25FEFD-01FA-E3D6-0082-9F4E3E16D3B3}"/>
              </a:ext>
            </a:extLst>
          </p:cNvPr>
          <p:cNvPicPr>
            <a:picLocks noChangeAspect="1"/>
          </p:cNvPicPr>
          <p:nvPr/>
        </p:nvPicPr>
        <p:blipFill>
          <a:blip r:embed="rId3"/>
          <a:stretch>
            <a:fillRect/>
          </a:stretch>
        </p:blipFill>
        <p:spPr>
          <a:xfrm>
            <a:off x="6096000" y="4601497"/>
            <a:ext cx="2891833" cy="1876064"/>
          </a:xfrm>
          <a:prstGeom prst="rect">
            <a:avLst/>
          </a:prstGeom>
        </p:spPr>
      </p:pic>
    </p:spTree>
    <p:extLst>
      <p:ext uri="{BB962C8B-B14F-4D97-AF65-F5344CB8AC3E}">
        <p14:creationId xmlns:p14="http://schemas.microsoft.com/office/powerpoint/2010/main" val="1799299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B93F6-8335-90A0-3D47-D71DE3E01AAF}"/>
              </a:ext>
            </a:extLst>
          </p:cNvPr>
          <p:cNvSpPr>
            <a:spLocks noGrp="1"/>
          </p:cNvSpPr>
          <p:nvPr>
            <p:ph type="title"/>
          </p:nvPr>
        </p:nvSpPr>
        <p:spPr>
          <a:xfrm>
            <a:off x="717755" y="365761"/>
            <a:ext cx="10236757" cy="1000924"/>
          </a:xfrm>
        </p:spPr>
        <p:txBody>
          <a:bodyPr>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Threat of Substitute Goods</a:t>
            </a:r>
          </a:p>
        </p:txBody>
      </p:sp>
      <p:sp>
        <p:nvSpPr>
          <p:cNvPr id="3" name="Content Placeholder 2">
            <a:extLst>
              <a:ext uri="{FF2B5EF4-FFF2-40B4-BE49-F238E27FC236}">
                <a16:creationId xmlns:a16="http://schemas.microsoft.com/office/drawing/2014/main" id="{16B1A8C6-882E-46D3-DDD9-33F90300BB4E}"/>
              </a:ext>
            </a:extLst>
          </p:cNvPr>
          <p:cNvSpPr>
            <a:spLocks noGrp="1"/>
          </p:cNvSpPr>
          <p:nvPr>
            <p:ph idx="1"/>
          </p:nvPr>
        </p:nvSpPr>
        <p:spPr>
          <a:xfrm>
            <a:off x="717755" y="1769806"/>
            <a:ext cx="5378243" cy="4630994"/>
          </a:xfrm>
        </p:spPr>
        <p:txBody>
          <a:bodyPr>
            <a:noAutofit/>
          </a:bodyPr>
          <a:lstStyle/>
          <a:p>
            <a:r>
              <a:rPr lang="en-GB" sz="2000" b="1" dirty="0">
                <a:latin typeface="Calibri" panose="020F0502020204030204" pitchFamily="34" charset="0"/>
                <a:ea typeface="Calibri" panose="020F0502020204030204" pitchFamily="34" charset="0"/>
                <a:cs typeface="Calibri" panose="020F0502020204030204" pitchFamily="34" charset="0"/>
              </a:rPr>
              <a:t>Discuss - What do we think this means?</a:t>
            </a:r>
          </a:p>
          <a:p>
            <a:r>
              <a:rPr lang="en-GB" sz="2000" dirty="0">
                <a:latin typeface="Calibri" panose="020F0502020204030204" pitchFamily="34" charset="0"/>
                <a:ea typeface="Calibri" panose="020F0502020204030204" pitchFamily="34" charset="0"/>
                <a:cs typeface="Calibri" panose="020F0502020204030204" pitchFamily="34" charset="0"/>
              </a:rPr>
              <a:t> A product that serves the same product as another in the same market – </a:t>
            </a:r>
            <a:r>
              <a:rPr lang="en-GB" sz="2000" b="1" dirty="0">
                <a:latin typeface="Calibri" panose="020F0502020204030204" pitchFamily="34" charset="0"/>
                <a:ea typeface="Calibri" panose="020F0502020204030204" pitchFamily="34" charset="0"/>
                <a:cs typeface="Calibri" panose="020F0502020204030204" pitchFamily="34" charset="0"/>
              </a:rPr>
              <a:t>Why do businesses fear this?</a:t>
            </a:r>
          </a:p>
          <a:p>
            <a:r>
              <a:rPr lang="en-GB" sz="2000" dirty="0">
                <a:latin typeface="Calibri" panose="020F0502020204030204" pitchFamily="34" charset="0"/>
                <a:ea typeface="Calibri" panose="020F0502020204030204" pitchFamily="34" charset="0"/>
                <a:cs typeface="Calibri" panose="020F0502020204030204" pitchFamily="34" charset="0"/>
              </a:rPr>
              <a:t>More Substitutes = More chance of customer switching</a:t>
            </a:r>
          </a:p>
          <a:p>
            <a:r>
              <a:rPr lang="en-GB" sz="2000" dirty="0">
                <a:latin typeface="Calibri" panose="020F0502020204030204" pitchFamily="34" charset="0"/>
                <a:ea typeface="Calibri" panose="020F0502020204030204" pitchFamily="34" charset="0"/>
                <a:cs typeface="Calibri" panose="020F0502020204030204" pitchFamily="34" charset="0"/>
              </a:rPr>
              <a:t>Can be focused on the need fulfilled –e.g. </a:t>
            </a:r>
            <a:r>
              <a:rPr lang="en-GB" sz="2000" dirty="0" err="1">
                <a:latin typeface="Calibri" panose="020F0502020204030204" pitchFamily="34" charset="0"/>
                <a:ea typeface="Calibri" panose="020F0502020204030204" pitchFamily="34" charset="0"/>
                <a:cs typeface="Calibri" panose="020F0502020204030204" pitchFamily="34" charset="0"/>
              </a:rPr>
              <a:t>Redbull</a:t>
            </a:r>
            <a:r>
              <a:rPr lang="en-GB" sz="2000" dirty="0">
                <a:latin typeface="Calibri" panose="020F0502020204030204" pitchFamily="34" charset="0"/>
                <a:ea typeface="Calibri" panose="020F0502020204030204" pitchFamily="34" charset="0"/>
                <a:cs typeface="Calibri" panose="020F0502020204030204" pitchFamily="34" charset="0"/>
              </a:rPr>
              <a:t> and Coffee – Price may sway</a:t>
            </a:r>
          </a:p>
          <a:p>
            <a:r>
              <a:rPr lang="en-GB" sz="2000" dirty="0">
                <a:latin typeface="Calibri" panose="020F0502020204030204" pitchFamily="34" charset="0"/>
                <a:ea typeface="Calibri" panose="020F0502020204030204" pitchFamily="34" charset="0"/>
                <a:cs typeface="Calibri" panose="020F0502020204030204" pitchFamily="34" charset="0"/>
              </a:rPr>
              <a:t>Customer loyalty must be considered</a:t>
            </a:r>
          </a:p>
          <a:p>
            <a:endParaRPr lang="en-GB" sz="1000" dirty="0">
              <a:latin typeface="Calibri" panose="020F0502020204030204" pitchFamily="34" charset="0"/>
              <a:ea typeface="Calibri" panose="020F0502020204030204" pitchFamily="34" charset="0"/>
              <a:cs typeface="Calibri" panose="020F0502020204030204" pitchFamily="34" charset="0"/>
            </a:endParaRPr>
          </a:p>
          <a:p>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b="1" dirty="0">
                <a:latin typeface="Calibri" panose="020F0502020204030204" pitchFamily="34" charset="0"/>
                <a:ea typeface="Calibri" panose="020F0502020204030204" pitchFamily="34" charset="0"/>
                <a:cs typeface="Calibri" panose="020F0502020204030204" pitchFamily="34" charset="0"/>
              </a:rPr>
              <a:t>Can you think of any other substitute products?</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descr="Substitute Goods: Definition, Types and ...">
            <a:extLst>
              <a:ext uri="{FF2B5EF4-FFF2-40B4-BE49-F238E27FC236}">
                <a16:creationId xmlns:a16="http://schemas.microsoft.com/office/drawing/2014/main" id="{3D2FFE3C-81C7-871B-3A09-FE4CA6E93688}"/>
              </a:ext>
            </a:extLst>
          </p:cNvPr>
          <p:cNvPicPr>
            <a:picLocks noGrp="1"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5999" y="2407471"/>
            <a:ext cx="4807287" cy="2692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431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59A4D-BF51-E632-FA84-D2AC169BE53F}"/>
              </a:ext>
            </a:extLst>
          </p:cNvPr>
          <p:cNvSpPr>
            <a:spLocks noGrp="1"/>
          </p:cNvSpPr>
          <p:nvPr>
            <p:ph type="title"/>
          </p:nvPr>
        </p:nvSpPr>
        <p:spPr>
          <a:xfrm>
            <a:off x="698090" y="365760"/>
            <a:ext cx="10256422" cy="991092"/>
          </a:xfrm>
        </p:spPr>
        <p:txBody>
          <a:bodyPr>
            <a:normAutofit/>
          </a:bodyPr>
          <a:lstStyle/>
          <a:p>
            <a:r>
              <a:rPr lang="en-GB" b="1" dirty="0">
                <a:latin typeface="Calibri" panose="020F0502020204030204" pitchFamily="34" charset="0"/>
                <a:ea typeface="Calibri" panose="020F0502020204030204" pitchFamily="34" charset="0"/>
                <a:cs typeface="Calibri" panose="020F0502020204030204" pitchFamily="34" charset="0"/>
              </a:rPr>
              <a:t>Rivalry Among Existing Competitors</a:t>
            </a:r>
          </a:p>
        </p:txBody>
      </p:sp>
      <p:sp>
        <p:nvSpPr>
          <p:cNvPr id="3" name="Content Placeholder 2">
            <a:extLst>
              <a:ext uri="{FF2B5EF4-FFF2-40B4-BE49-F238E27FC236}">
                <a16:creationId xmlns:a16="http://schemas.microsoft.com/office/drawing/2014/main" id="{5FD40B5B-F97A-4064-CCD8-62C57DCD82E9}"/>
              </a:ext>
            </a:extLst>
          </p:cNvPr>
          <p:cNvSpPr>
            <a:spLocks noGrp="1"/>
          </p:cNvSpPr>
          <p:nvPr>
            <p:ph idx="1"/>
          </p:nvPr>
        </p:nvSpPr>
        <p:spPr>
          <a:xfrm>
            <a:off x="776748" y="1622323"/>
            <a:ext cx="5142271" cy="4557814"/>
          </a:xfrm>
        </p:spPr>
        <p:txBody>
          <a:bodyPr>
            <a:normAutofit fontScale="92500" lnSpcReduction="20000"/>
          </a:bodyPr>
          <a:lstStyle/>
          <a:p>
            <a:r>
              <a:rPr lang="en-GB" sz="2000" b="1" dirty="0">
                <a:latin typeface="Calibri" panose="020F0502020204030204" pitchFamily="34" charset="0"/>
                <a:ea typeface="Calibri" panose="020F0502020204030204" pitchFamily="34" charset="0"/>
                <a:cs typeface="Calibri" panose="020F0502020204030204" pitchFamily="34" charset="0"/>
              </a:rPr>
              <a:t>Discuss - What do we think this means?</a:t>
            </a:r>
          </a:p>
          <a:p>
            <a:r>
              <a:rPr lang="en-GB" sz="2000" dirty="0">
                <a:latin typeface="Calibri" panose="020F0502020204030204" pitchFamily="34" charset="0"/>
                <a:ea typeface="Calibri" panose="020F0502020204030204" pitchFamily="34" charset="0"/>
                <a:cs typeface="Calibri" panose="020F0502020204030204" pitchFamily="34" charset="0"/>
              </a:rPr>
              <a:t>Relates to intensity of current competition within a market </a:t>
            </a:r>
          </a:p>
          <a:p>
            <a:r>
              <a:rPr lang="en-GB" sz="2000" dirty="0">
                <a:latin typeface="Calibri" panose="020F0502020204030204" pitchFamily="34" charset="0"/>
                <a:ea typeface="Calibri" panose="020F0502020204030204" pitchFamily="34" charset="0"/>
                <a:cs typeface="Calibri" panose="020F0502020204030204" pitchFamily="34" charset="0"/>
              </a:rPr>
              <a:t> High Competitiveness – Many rivals of similar size with a lot of power, slow industry growth, little cost of substituting, hard for newcomers (barriers to enter)</a:t>
            </a:r>
          </a:p>
          <a:p>
            <a:r>
              <a:rPr lang="en-GB" sz="2000" dirty="0">
                <a:latin typeface="Calibri" panose="020F0502020204030204" pitchFamily="34" charset="0"/>
                <a:ea typeface="Calibri" panose="020F0502020204030204" pitchFamily="34" charset="0"/>
                <a:cs typeface="Calibri" panose="020F0502020204030204" pitchFamily="34" charset="0"/>
              </a:rPr>
              <a:t>Barriers to exit e.g. Long-term loan agreements and fixed costs</a:t>
            </a:r>
          </a:p>
          <a:p>
            <a:r>
              <a:rPr lang="en-GB" sz="2000" dirty="0">
                <a:latin typeface="Calibri" panose="020F0502020204030204" pitchFamily="34" charset="0"/>
                <a:ea typeface="Calibri" panose="020F0502020204030204" pitchFamily="34" charset="0"/>
                <a:cs typeface="Calibri" panose="020F0502020204030204" pitchFamily="34" charset="0"/>
              </a:rPr>
              <a:t> Highly competitive markets are largely undifferentiated</a:t>
            </a:r>
          </a:p>
          <a:p>
            <a:r>
              <a:rPr lang="en-GB" sz="2000" dirty="0">
                <a:latin typeface="Calibri" panose="020F0502020204030204" pitchFamily="34" charset="0"/>
                <a:ea typeface="Calibri" panose="020F0502020204030204" pitchFamily="34" charset="0"/>
                <a:cs typeface="Calibri" panose="020F0502020204030204" pitchFamily="34" charset="0"/>
              </a:rPr>
              <a:t> Red Ocean VS Blue Ocean</a:t>
            </a:r>
          </a:p>
          <a:p>
            <a:r>
              <a:rPr lang="en-GB" sz="2000" b="1" dirty="0">
                <a:latin typeface="Calibri" panose="020F0502020204030204" pitchFamily="34" charset="0"/>
                <a:ea typeface="Calibri" panose="020F0502020204030204" pitchFamily="34" charset="0"/>
                <a:cs typeface="Calibri" panose="020F0502020204030204" pitchFamily="34" charset="0"/>
              </a:rPr>
              <a:t>What highly competitive markets can you think of?</a:t>
            </a:r>
          </a:p>
          <a:p>
            <a:endParaRPr lang="en-GB" sz="1400" dirty="0"/>
          </a:p>
          <a:p>
            <a:endParaRPr lang="en-GB" sz="1400" dirty="0"/>
          </a:p>
        </p:txBody>
      </p:sp>
      <p:pic>
        <p:nvPicPr>
          <p:cNvPr id="4" name="Picture 3">
            <a:extLst>
              <a:ext uri="{FF2B5EF4-FFF2-40B4-BE49-F238E27FC236}">
                <a16:creationId xmlns:a16="http://schemas.microsoft.com/office/drawing/2014/main" id="{EBF9117B-F0AC-B539-4553-5371F90C0AB7}"/>
              </a:ext>
            </a:extLst>
          </p:cNvPr>
          <p:cNvPicPr>
            <a:picLocks noChangeAspect="1"/>
          </p:cNvPicPr>
          <p:nvPr/>
        </p:nvPicPr>
        <p:blipFill>
          <a:blip r:embed="rId2"/>
          <a:stretch>
            <a:fillRect/>
          </a:stretch>
        </p:blipFill>
        <p:spPr>
          <a:xfrm>
            <a:off x="6095999" y="2401462"/>
            <a:ext cx="4807287" cy="2704098"/>
          </a:xfrm>
          <a:prstGeom prst="rect">
            <a:avLst/>
          </a:prstGeom>
        </p:spPr>
      </p:pic>
    </p:spTree>
    <p:extLst>
      <p:ext uri="{BB962C8B-B14F-4D97-AF65-F5344CB8AC3E}">
        <p14:creationId xmlns:p14="http://schemas.microsoft.com/office/powerpoint/2010/main" val="1044247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E53F4E5A-C9EE-4859-B46B-F018F7D7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D2438-12E8-8B20-BAA9-C748E42FF656}"/>
              </a:ext>
            </a:extLst>
          </p:cNvPr>
          <p:cNvSpPr>
            <a:spLocks noGrp="1"/>
          </p:cNvSpPr>
          <p:nvPr>
            <p:ph type="title"/>
          </p:nvPr>
        </p:nvSpPr>
        <p:spPr>
          <a:xfrm>
            <a:off x="643468" y="4564674"/>
            <a:ext cx="4010820" cy="1615461"/>
          </a:xfrm>
        </p:spPr>
        <p:txBody>
          <a:bodyPr vert="horz" lIns="91440" tIns="45720" rIns="91440" bIns="45720" rtlCol="0" anchor="ctr">
            <a:normAutofit/>
          </a:bodyPr>
          <a:lstStyle/>
          <a:p>
            <a:r>
              <a:rPr lang="en-US" sz="3600" b="1" dirty="0">
                <a:latin typeface="Calibri" panose="020F0502020204030204" pitchFamily="34" charset="0"/>
                <a:ea typeface="Calibri" panose="020F0502020204030204" pitchFamily="34" charset="0"/>
                <a:cs typeface="Calibri" panose="020F0502020204030204" pitchFamily="34" charset="0"/>
              </a:rPr>
              <a:t>Take a Break – You’ve Earnt It </a:t>
            </a:r>
          </a:p>
        </p:txBody>
      </p:sp>
      <p:pic>
        <p:nvPicPr>
          <p:cNvPr id="1026" name="Picture 2" descr="Take Quality Breaks and Encourage Your Employees to Do the Same - The  Express Blog">
            <a:extLst>
              <a:ext uri="{FF2B5EF4-FFF2-40B4-BE49-F238E27FC236}">
                <a16:creationId xmlns:a16="http://schemas.microsoft.com/office/drawing/2014/main" id="{D5FF9AC4-DBC7-F154-5899-4EA6116502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2918" b="11195"/>
          <a:stretch>
            <a:fillRect/>
          </a:stretch>
        </p:blipFill>
        <p:spPr bwMode="auto">
          <a:xfrm>
            <a:off x="20" y="1"/>
            <a:ext cx="11292820" cy="4212708"/>
          </a:xfrm>
          <a:prstGeom prst="rect">
            <a:avLst/>
          </a:prstGeom>
          <a:noFill/>
          <a:extLst>
            <a:ext uri="{909E8E84-426E-40DD-AFC4-6F175D3DCCD1}">
              <a14:hiddenFill xmlns:a14="http://schemas.microsoft.com/office/drawing/2010/main">
                <a:solidFill>
                  <a:srgbClr val="FFFFFF"/>
                </a:solidFill>
              </a14:hiddenFill>
            </a:ext>
          </a:extLst>
        </p:spPr>
      </p:pic>
      <p:cxnSp>
        <p:nvCxnSpPr>
          <p:cNvPr id="1042" name="Straight Connector 1041">
            <a:extLst>
              <a:ext uri="{FF2B5EF4-FFF2-40B4-BE49-F238E27FC236}">
                <a16:creationId xmlns:a16="http://schemas.microsoft.com/office/drawing/2014/main" id="{041A955B-D579-48FD-A51C-51B0C0B69F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4813604"/>
            <a:ext cx="0" cy="11176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7FCB95-1DAB-6EE8-6C10-1D45027AD494}"/>
              </a:ext>
            </a:extLst>
          </p:cNvPr>
          <p:cNvSpPr>
            <a:spLocks noGrp="1"/>
          </p:cNvSpPr>
          <p:nvPr>
            <p:ph idx="1"/>
          </p:nvPr>
        </p:nvSpPr>
        <p:spPr>
          <a:xfrm>
            <a:off x="5288640" y="4564673"/>
            <a:ext cx="5665871" cy="1615463"/>
          </a:xfrm>
        </p:spPr>
        <p:txBody>
          <a:bodyPr vert="horz" lIns="91440" tIns="45720" rIns="91440" bIns="45720" rtlCol="0" anchor="ctr">
            <a:normAutofit/>
          </a:bodyPr>
          <a:lstStyle/>
          <a:p>
            <a:pPr marL="0" indent="0">
              <a:buNone/>
            </a:pPr>
            <a:r>
              <a:rPr lang="en-US" sz="3200" dirty="0">
                <a:latin typeface="Calibri" panose="020F0502020204030204" pitchFamily="34" charset="0"/>
                <a:ea typeface="Calibri" panose="020F0502020204030204" pitchFamily="34" charset="0"/>
                <a:cs typeface="Calibri" panose="020F0502020204030204" pitchFamily="34" charset="0"/>
              </a:rPr>
              <a:t>Meet back here after 30 mins </a:t>
            </a:r>
          </a:p>
        </p:txBody>
      </p:sp>
    </p:spTree>
    <p:extLst>
      <p:ext uri="{BB962C8B-B14F-4D97-AF65-F5344CB8AC3E}">
        <p14:creationId xmlns:p14="http://schemas.microsoft.com/office/powerpoint/2010/main" val="2398841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DDC7D099-309B-505C-C5C4-A0EB92A456F3}"/>
              </a:ext>
            </a:extLst>
          </p:cNvPr>
          <p:cNvSpPr>
            <a:spLocks noGrp="1"/>
          </p:cNvSpPr>
          <p:nvPr>
            <p:ph type="title"/>
          </p:nvPr>
        </p:nvSpPr>
        <p:spPr>
          <a:xfrm>
            <a:off x="965198" y="643466"/>
            <a:ext cx="3092718" cy="5528734"/>
          </a:xfrm>
          <a:noFill/>
        </p:spPr>
        <p:txBody>
          <a:bodyPr anchor="t">
            <a:normAutofit/>
          </a:bodyPr>
          <a:lstStyle/>
          <a:p>
            <a:r>
              <a:rPr lang="en-GB" sz="3600" b="1" dirty="0">
                <a:solidFill>
                  <a:srgbClr val="FFFFFF"/>
                </a:solidFill>
                <a:latin typeface="Calibri" panose="020F0502020204030204" pitchFamily="34" charset="0"/>
                <a:cs typeface="Calibri" panose="020F0502020204030204" pitchFamily="34" charset="0"/>
              </a:rPr>
              <a:t>Example:</a:t>
            </a:r>
            <a:br>
              <a:rPr lang="en-GB" sz="3600" b="1" dirty="0">
                <a:solidFill>
                  <a:srgbClr val="FFFFFF"/>
                </a:solidFill>
                <a:latin typeface="Calibri" panose="020F0502020204030204" pitchFamily="34" charset="0"/>
                <a:cs typeface="Calibri" panose="020F0502020204030204" pitchFamily="34" charset="0"/>
              </a:rPr>
            </a:br>
            <a:br>
              <a:rPr lang="en-GB" sz="3600" b="1" dirty="0">
                <a:solidFill>
                  <a:srgbClr val="FFFFFF"/>
                </a:solidFill>
                <a:latin typeface="Calibri" panose="020F0502020204030204" pitchFamily="34" charset="0"/>
                <a:cs typeface="Calibri" panose="020F0502020204030204" pitchFamily="34" charset="0"/>
              </a:rPr>
            </a:br>
            <a:r>
              <a:rPr lang="en-GB" sz="3600" b="1" dirty="0">
                <a:solidFill>
                  <a:srgbClr val="FFFFFF"/>
                </a:solidFill>
                <a:latin typeface="Calibri" panose="020F0502020204030204" pitchFamily="34" charset="0"/>
                <a:cs typeface="Calibri" panose="020F0502020204030204" pitchFamily="34" charset="0"/>
              </a:rPr>
              <a:t>Porter’s Five Forces Analysis of the Airline Industry</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pic>
        <p:nvPicPr>
          <p:cNvPr id="1030" name="Picture 6" descr="Cloud computing helps airline industry soar - Cloud computing new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379647" y="0"/>
            <a:ext cx="6913192"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945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248477" y="365760"/>
            <a:ext cx="10706035" cy="797118"/>
          </a:xfrm>
        </p:spPr>
        <p:txBody>
          <a:bodyPr>
            <a:normAutofit/>
          </a:bodyPr>
          <a:lstStyle/>
          <a:p>
            <a:r>
              <a:rPr lang="en-GB" b="1" dirty="0">
                <a:latin typeface="Calibri" panose="020F0502020204030204" pitchFamily="34" charset="0"/>
                <a:cs typeface="Calibri" panose="020F0502020204030204" pitchFamily="34" charset="0"/>
              </a:rPr>
              <a:t>Airline Industry – </a:t>
            </a:r>
            <a:r>
              <a:rPr lang="en-GB" b="1" dirty="0">
                <a:solidFill>
                  <a:srgbClr val="FF0000"/>
                </a:solidFill>
                <a:latin typeface="Calibri" panose="020F0502020204030204" pitchFamily="34" charset="0"/>
                <a:cs typeface="Calibri" panose="020F0502020204030204" pitchFamily="34" charset="0"/>
              </a:rPr>
              <a:t>Threat of New Entrants </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248477" y="1331844"/>
            <a:ext cx="10624931" cy="5357192"/>
          </a:xfrm>
        </p:spPr>
        <p:txBody>
          <a:bodyPr>
            <a:normAutofit/>
          </a:bodyPr>
          <a:lstStyle/>
          <a:p>
            <a:pPr marL="0" indent="0">
              <a:buNone/>
            </a:pPr>
            <a:r>
              <a:rPr lang="en-GB" sz="3200" b="1" dirty="0">
                <a:solidFill>
                  <a:srgbClr val="FF0000"/>
                </a:solidFill>
                <a:latin typeface="Calibri" panose="020F0502020204030204" pitchFamily="34" charset="0"/>
                <a:cs typeface="Calibri" panose="020F0502020204030204" pitchFamily="34" charset="0"/>
              </a:rPr>
              <a:t>Low to Medium Threat</a:t>
            </a:r>
          </a:p>
          <a:p>
            <a:r>
              <a:rPr lang="en-GB" sz="3200" dirty="0">
                <a:latin typeface="Calibri" panose="020F0502020204030204" pitchFamily="34" charset="0"/>
                <a:cs typeface="Calibri" panose="020F0502020204030204" pitchFamily="34" charset="0"/>
              </a:rPr>
              <a:t>High upfront investments – aircraft purchase</a:t>
            </a:r>
          </a:p>
          <a:p>
            <a:r>
              <a:rPr lang="en-GB" sz="3200" dirty="0">
                <a:latin typeface="Calibri" panose="020F0502020204030204" pitchFamily="34" charset="0"/>
                <a:cs typeface="Calibri" panose="020F0502020204030204" pitchFamily="34" charset="0"/>
              </a:rPr>
              <a:t>New entrants need insurance, licences, qualifications, access to flight routes</a:t>
            </a:r>
          </a:p>
          <a:p>
            <a:r>
              <a:rPr lang="en-GB" sz="3200" dirty="0">
                <a:latin typeface="Calibri" panose="020F0502020204030204" pitchFamily="34" charset="0"/>
                <a:cs typeface="Calibri" panose="020F0502020204030204" pitchFamily="34" charset="0"/>
              </a:rPr>
              <a:t>Existing airlines will have gained experience to operate more efficiently so a new entrant would have a competitive disadvantage</a:t>
            </a:r>
          </a:p>
          <a:p>
            <a:r>
              <a:rPr lang="en-GB" sz="3200" dirty="0">
                <a:latin typeface="Calibri" panose="020F0502020204030204" pitchFamily="34" charset="0"/>
                <a:cs typeface="Calibri" panose="020F0502020204030204" pitchFamily="34" charset="0"/>
              </a:rPr>
              <a:t>New entrants have entered the market with cost cutting business models</a:t>
            </a:r>
          </a:p>
        </p:txBody>
      </p:sp>
    </p:spTree>
    <p:extLst>
      <p:ext uri="{BB962C8B-B14F-4D97-AF65-F5344CB8AC3E}">
        <p14:creationId xmlns:p14="http://schemas.microsoft.com/office/powerpoint/2010/main" val="27314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248477" y="365760"/>
            <a:ext cx="10706035" cy="797118"/>
          </a:xfrm>
        </p:spPr>
        <p:txBody>
          <a:bodyPr>
            <a:normAutofit/>
          </a:bodyPr>
          <a:lstStyle/>
          <a:p>
            <a:r>
              <a:rPr lang="en-GB" b="1" dirty="0">
                <a:latin typeface="Calibri" panose="020F0502020204030204" pitchFamily="34" charset="0"/>
                <a:cs typeface="Calibri" panose="020F0502020204030204" pitchFamily="34" charset="0"/>
              </a:rPr>
              <a:t>Airline Industry – </a:t>
            </a:r>
            <a:r>
              <a:rPr lang="en-GB" b="1" dirty="0">
                <a:solidFill>
                  <a:srgbClr val="FF0000"/>
                </a:solidFill>
                <a:latin typeface="Calibri" panose="020F0502020204030204" pitchFamily="34" charset="0"/>
                <a:cs typeface="Calibri" panose="020F0502020204030204" pitchFamily="34" charset="0"/>
              </a:rPr>
              <a:t>Power of Suppliers</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248477" y="1331844"/>
            <a:ext cx="10624931" cy="5357192"/>
          </a:xfrm>
        </p:spPr>
        <p:txBody>
          <a:bodyPr>
            <a:normAutofit/>
          </a:bodyPr>
          <a:lstStyle/>
          <a:p>
            <a:pPr marL="0" indent="0">
              <a:buNone/>
            </a:pPr>
            <a:r>
              <a:rPr lang="en-GB" sz="3200" b="1" dirty="0">
                <a:solidFill>
                  <a:srgbClr val="FF0000"/>
                </a:solidFill>
                <a:latin typeface="Calibri" panose="020F0502020204030204" pitchFamily="34" charset="0"/>
                <a:cs typeface="Calibri" panose="020F0502020204030204" pitchFamily="34" charset="0"/>
              </a:rPr>
              <a:t>V</a:t>
            </a:r>
            <a:r>
              <a:rPr lang="en-GB" sz="3200" b="1" i="0" dirty="0">
                <a:solidFill>
                  <a:srgbClr val="FF0000"/>
                </a:solidFill>
                <a:effectLst/>
                <a:latin typeface="Calibri" panose="020F0502020204030204" pitchFamily="34" charset="0"/>
                <a:cs typeface="Calibri" panose="020F0502020204030204" pitchFamily="34" charset="0"/>
              </a:rPr>
              <a:t>ery High </a:t>
            </a:r>
            <a:r>
              <a:rPr lang="en-GB" sz="3200" b="1" dirty="0">
                <a:solidFill>
                  <a:srgbClr val="FF0000"/>
                </a:solidFill>
                <a:latin typeface="Calibri" panose="020F0502020204030204" pitchFamily="34" charset="0"/>
                <a:cs typeface="Calibri" panose="020F0502020204030204" pitchFamily="34" charset="0"/>
              </a:rPr>
              <a:t>T</a:t>
            </a:r>
            <a:r>
              <a:rPr lang="en-GB" sz="3200" b="1" i="0" dirty="0">
                <a:solidFill>
                  <a:srgbClr val="FF0000"/>
                </a:solidFill>
                <a:effectLst/>
                <a:latin typeface="Calibri" panose="020F0502020204030204" pitchFamily="34" charset="0"/>
                <a:cs typeface="Calibri" panose="020F0502020204030204" pitchFamily="34" charset="0"/>
              </a:rPr>
              <a:t>hreat. </a:t>
            </a:r>
          </a:p>
          <a:p>
            <a:r>
              <a:rPr lang="en-GB" sz="2400" b="0" i="0" dirty="0">
                <a:effectLst/>
                <a:latin typeface="Calibri" panose="020F0502020204030204" pitchFamily="34" charset="0"/>
                <a:cs typeface="Calibri" panose="020F0502020204030204" pitchFamily="34" charset="0"/>
              </a:rPr>
              <a:t>When looking at the major inputs that airline companies need, we see that they are especially dependent on fuel and aircrafts. These inputs however are very much affected by the external environment over which the airline companies themselves have little control. </a:t>
            </a:r>
          </a:p>
          <a:p>
            <a:r>
              <a:rPr lang="en-GB" sz="2400" b="0" i="0" dirty="0">
                <a:effectLst/>
                <a:latin typeface="Calibri" panose="020F0502020204030204" pitchFamily="34" charset="0"/>
                <a:cs typeface="Calibri" panose="020F0502020204030204" pitchFamily="34" charset="0"/>
              </a:rPr>
              <a:t>The price of aviation fuel is subject to the fluctuations in the global market for oil, which can change wildly because of geopolitical and other factors. </a:t>
            </a:r>
          </a:p>
          <a:p>
            <a:r>
              <a:rPr lang="en-GB" sz="2400" b="0" i="0" dirty="0">
                <a:effectLst/>
                <a:latin typeface="Calibri" panose="020F0502020204030204" pitchFamily="34" charset="0"/>
                <a:cs typeface="Calibri" panose="020F0502020204030204" pitchFamily="34" charset="0"/>
              </a:rPr>
              <a:t>In terms of aircrafts for example, only two major suppliers exist: Boeing and Airbus. Boeing and Airbus therefore have substantial bargaining power on the prices they charge.</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3748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248477" y="365760"/>
            <a:ext cx="10706035" cy="797118"/>
          </a:xfrm>
        </p:spPr>
        <p:txBody>
          <a:bodyPr>
            <a:normAutofit/>
          </a:bodyPr>
          <a:lstStyle/>
          <a:p>
            <a:r>
              <a:rPr lang="en-GB" b="1" dirty="0">
                <a:latin typeface="Calibri" panose="020F0502020204030204" pitchFamily="34" charset="0"/>
                <a:cs typeface="Calibri" panose="020F0502020204030204" pitchFamily="34" charset="0"/>
              </a:rPr>
              <a:t>Airline Industry – </a:t>
            </a:r>
            <a:r>
              <a:rPr lang="en-GB" b="1" dirty="0">
                <a:solidFill>
                  <a:srgbClr val="FF0000"/>
                </a:solidFill>
                <a:latin typeface="Calibri" panose="020F0502020204030204" pitchFamily="34" charset="0"/>
                <a:cs typeface="Calibri" panose="020F0502020204030204" pitchFamily="34" charset="0"/>
              </a:rPr>
              <a:t>Power of Buyers</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248477" y="1331844"/>
            <a:ext cx="10624931" cy="5357192"/>
          </a:xfrm>
        </p:spPr>
        <p:txBody>
          <a:bodyPr>
            <a:normAutofit/>
          </a:bodyPr>
          <a:lstStyle/>
          <a:p>
            <a:pPr marL="0" indent="0">
              <a:buNone/>
            </a:pPr>
            <a:r>
              <a:rPr lang="en-GB" sz="3200" b="1" dirty="0">
                <a:solidFill>
                  <a:srgbClr val="FF0000"/>
                </a:solidFill>
                <a:latin typeface="Calibri" panose="020F0502020204030204" pitchFamily="34" charset="0"/>
                <a:cs typeface="Calibri" panose="020F0502020204030204" pitchFamily="34" charset="0"/>
              </a:rPr>
              <a:t>H</a:t>
            </a:r>
            <a:r>
              <a:rPr lang="en-GB" sz="3200" b="1" i="0" dirty="0">
                <a:solidFill>
                  <a:srgbClr val="FF0000"/>
                </a:solidFill>
                <a:effectLst/>
                <a:latin typeface="Calibri" panose="020F0502020204030204" pitchFamily="34" charset="0"/>
                <a:cs typeface="Calibri" panose="020F0502020204030204" pitchFamily="34" charset="0"/>
              </a:rPr>
              <a:t>igh Threat</a:t>
            </a:r>
            <a:r>
              <a:rPr lang="en-GB" sz="3200" b="0" i="0" dirty="0">
                <a:effectLst/>
                <a:latin typeface="Calibri" panose="020F0502020204030204" pitchFamily="34" charset="0"/>
                <a:cs typeface="Calibri" panose="020F0502020204030204" pitchFamily="34" charset="0"/>
              </a:rPr>
              <a:t>. </a:t>
            </a:r>
          </a:p>
          <a:p>
            <a:r>
              <a:rPr lang="en-GB" sz="2800" b="0" i="0" dirty="0">
                <a:effectLst/>
                <a:latin typeface="Calibri" panose="020F0502020204030204" pitchFamily="34" charset="0"/>
                <a:cs typeface="Calibri" panose="020F0502020204030204" pitchFamily="34" charset="0"/>
              </a:rPr>
              <a:t>Customers are able to check prices of different airline companies fast through the many online price comparisons websites such as Skyscanner and Expedia. </a:t>
            </a:r>
          </a:p>
          <a:p>
            <a:r>
              <a:rPr lang="en-GB" sz="2800" b="0" i="0" dirty="0">
                <a:effectLst/>
                <a:latin typeface="Calibri" panose="020F0502020204030204" pitchFamily="34" charset="0"/>
                <a:cs typeface="Calibri" panose="020F0502020204030204" pitchFamily="34" charset="0"/>
              </a:rPr>
              <a:t>In addition, there aren’t any switching costs involved in the process. Customers nowadays are likely to fly with different carriers to and from their destination if that would lower the costs. </a:t>
            </a:r>
          </a:p>
          <a:p>
            <a:r>
              <a:rPr lang="en-GB" sz="2800" b="0" i="0" dirty="0">
                <a:effectLst/>
                <a:latin typeface="Calibri" panose="020F0502020204030204" pitchFamily="34" charset="0"/>
                <a:cs typeface="Calibri" panose="020F0502020204030204" pitchFamily="34" charset="0"/>
              </a:rPr>
              <a:t>Brand loyalty therefore doesn’t seem to be that high. Some airline companies are trying to change this with frequent flyer programs aimed at rewarding customers that come back to them from time to time.</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64130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248477" y="365760"/>
            <a:ext cx="10706035" cy="797118"/>
          </a:xfrm>
        </p:spPr>
        <p:txBody>
          <a:bodyPr>
            <a:normAutofit/>
          </a:bodyPr>
          <a:lstStyle/>
          <a:p>
            <a:r>
              <a:rPr lang="en-GB" b="1" dirty="0">
                <a:latin typeface="Calibri" panose="020F0502020204030204" pitchFamily="34" charset="0"/>
                <a:cs typeface="Calibri" panose="020F0502020204030204" pitchFamily="34" charset="0"/>
              </a:rPr>
              <a:t>Airline Industry – </a:t>
            </a:r>
            <a:r>
              <a:rPr lang="en-GB" b="1" dirty="0">
                <a:solidFill>
                  <a:srgbClr val="FF0000"/>
                </a:solidFill>
                <a:latin typeface="Calibri" panose="020F0502020204030204" pitchFamily="34" charset="0"/>
                <a:cs typeface="Calibri" panose="020F0502020204030204" pitchFamily="34" charset="0"/>
              </a:rPr>
              <a:t>Threat of Substitutes</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248477" y="1331844"/>
            <a:ext cx="10624931" cy="5357192"/>
          </a:xfrm>
        </p:spPr>
        <p:txBody>
          <a:bodyPr>
            <a:normAutofit/>
          </a:bodyPr>
          <a:lstStyle/>
          <a:p>
            <a:pPr marL="0" indent="0">
              <a:buNone/>
            </a:pPr>
            <a:r>
              <a:rPr lang="en-GB" sz="3200" b="1" i="0" dirty="0">
                <a:solidFill>
                  <a:srgbClr val="FF0000"/>
                </a:solidFill>
                <a:effectLst/>
                <a:latin typeface="Calibri" panose="020F0502020204030204" pitchFamily="34" charset="0"/>
                <a:cs typeface="Calibri" panose="020F0502020204030204" pitchFamily="34" charset="0"/>
              </a:rPr>
              <a:t>Medium to High Threat</a:t>
            </a:r>
          </a:p>
          <a:p>
            <a:pPr marL="0" indent="0">
              <a:buNone/>
            </a:pPr>
            <a:r>
              <a:rPr lang="en-GB" sz="2400" b="0" i="0" dirty="0">
                <a:effectLst/>
                <a:latin typeface="Calibri" panose="020F0502020204030204" pitchFamily="34" charset="0"/>
                <a:cs typeface="Calibri" panose="020F0502020204030204" pitchFamily="34" charset="0"/>
              </a:rPr>
              <a:t>In terms of the airline industry, it can be said that the general need of its customers is traveling. </a:t>
            </a:r>
          </a:p>
          <a:p>
            <a:pPr marL="0" indent="0">
              <a:buNone/>
            </a:pPr>
            <a:r>
              <a:rPr lang="en-GB" sz="2400" b="0" i="0" dirty="0">
                <a:effectLst/>
                <a:latin typeface="Calibri" panose="020F0502020204030204" pitchFamily="34" charset="0"/>
                <a:cs typeface="Calibri" panose="020F0502020204030204" pitchFamily="34" charset="0"/>
              </a:rPr>
              <a:t>It may be clear that there are many alternatives for traveling besides going by airplane. </a:t>
            </a:r>
          </a:p>
          <a:p>
            <a:pPr marL="0" indent="0">
              <a:buNone/>
            </a:pPr>
            <a:r>
              <a:rPr lang="en-GB" sz="2400" b="0" i="0" dirty="0">
                <a:effectLst/>
                <a:latin typeface="Calibri" panose="020F0502020204030204" pitchFamily="34" charset="0"/>
                <a:cs typeface="Calibri" panose="020F0502020204030204" pitchFamily="34" charset="0"/>
              </a:rPr>
              <a:t>Depending on the urgency and distance, customers could take the train or go by car. Especially in Asia, more and more people make use of highspeed trains such as Bullet Trains and Maglev Trains. </a:t>
            </a:r>
          </a:p>
          <a:p>
            <a:pPr marL="0" indent="0">
              <a:buNone/>
            </a:pPr>
            <a:r>
              <a:rPr lang="en-GB" sz="2400" b="0" i="0" dirty="0">
                <a:effectLst/>
                <a:latin typeface="Calibri" panose="020F0502020204030204" pitchFamily="34" charset="0"/>
                <a:cs typeface="Calibri" panose="020F0502020204030204" pitchFamily="34" charset="0"/>
              </a:rPr>
              <a:t>Furthermore, the airline industry might get some serious future competition from Elon Musk’s Hyperloop concept in which passengers will be traveling in capsules through a vacuum tube reaching speed limits of 1200 km/h. </a:t>
            </a:r>
          </a:p>
        </p:txBody>
      </p:sp>
    </p:spTree>
    <p:extLst>
      <p:ext uri="{BB962C8B-B14F-4D97-AF65-F5344CB8AC3E}">
        <p14:creationId xmlns:p14="http://schemas.microsoft.com/office/powerpoint/2010/main" val="2731210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1C00-F742-3283-6B61-C66ECE33210A}"/>
              </a:ext>
            </a:extLst>
          </p:cNvPr>
          <p:cNvSpPr>
            <a:spLocks noGrp="1"/>
          </p:cNvSpPr>
          <p:nvPr>
            <p:ph type="title"/>
          </p:nvPr>
        </p:nvSpPr>
        <p:spPr>
          <a:xfrm>
            <a:off x="248477" y="365760"/>
            <a:ext cx="10706035" cy="797118"/>
          </a:xfrm>
        </p:spPr>
        <p:txBody>
          <a:bodyPr>
            <a:normAutofit/>
          </a:bodyPr>
          <a:lstStyle/>
          <a:p>
            <a:r>
              <a:rPr lang="en-GB" b="1" dirty="0">
                <a:latin typeface="Calibri" panose="020F0502020204030204" pitchFamily="34" charset="0"/>
                <a:cs typeface="Calibri" panose="020F0502020204030204" pitchFamily="34" charset="0"/>
              </a:rPr>
              <a:t>Airline Industry – </a:t>
            </a:r>
            <a:r>
              <a:rPr lang="en-GB" b="1" dirty="0">
                <a:solidFill>
                  <a:srgbClr val="FF0000"/>
                </a:solidFill>
                <a:latin typeface="Calibri" panose="020F0502020204030204" pitchFamily="34" charset="0"/>
                <a:cs typeface="Calibri" panose="020F0502020204030204" pitchFamily="34" charset="0"/>
              </a:rPr>
              <a:t>Competitive Rivalry</a:t>
            </a:r>
          </a:p>
        </p:txBody>
      </p:sp>
      <p:sp>
        <p:nvSpPr>
          <p:cNvPr id="3" name="Content Placeholder 2">
            <a:extLst>
              <a:ext uri="{FF2B5EF4-FFF2-40B4-BE49-F238E27FC236}">
                <a16:creationId xmlns:a16="http://schemas.microsoft.com/office/drawing/2014/main" id="{84AC10F5-DE40-F68D-342C-49879BFA5C85}"/>
              </a:ext>
            </a:extLst>
          </p:cNvPr>
          <p:cNvSpPr>
            <a:spLocks noGrp="1"/>
          </p:cNvSpPr>
          <p:nvPr>
            <p:ph idx="1"/>
          </p:nvPr>
        </p:nvSpPr>
        <p:spPr>
          <a:xfrm>
            <a:off x="248477" y="1331844"/>
            <a:ext cx="10624931" cy="5357192"/>
          </a:xfrm>
        </p:spPr>
        <p:txBody>
          <a:bodyPr>
            <a:normAutofit/>
          </a:bodyPr>
          <a:lstStyle/>
          <a:p>
            <a:pPr marL="0" indent="0">
              <a:buNone/>
            </a:pPr>
            <a:r>
              <a:rPr lang="en-GB" sz="3200" b="1" i="0" dirty="0">
                <a:solidFill>
                  <a:srgbClr val="FF0000"/>
                </a:solidFill>
                <a:effectLst/>
                <a:latin typeface="Calibri" panose="020F0502020204030204" pitchFamily="34" charset="0"/>
                <a:cs typeface="Calibri" panose="020F0502020204030204" pitchFamily="34" charset="0"/>
              </a:rPr>
              <a:t>High Threat</a:t>
            </a:r>
          </a:p>
          <a:p>
            <a:pPr marL="0" indent="0">
              <a:buNone/>
            </a:pPr>
            <a:r>
              <a:rPr lang="en-GB" sz="2400" b="0" i="0" dirty="0">
                <a:effectLst/>
                <a:latin typeface="Calibri" panose="020F0502020204030204" pitchFamily="34" charset="0"/>
                <a:cs typeface="Calibri" panose="020F0502020204030204" pitchFamily="34" charset="0"/>
              </a:rPr>
              <a:t>When looking at the airline industry we see that the industry is </a:t>
            </a:r>
            <a:r>
              <a:rPr lang="en-GB" sz="2400" b="1" i="0" dirty="0">
                <a:effectLst/>
                <a:latin typeface="Calibri" panose="020F0502020204030204" pitchFamily="34" charset="0"/>
                <a:cs typeface="Calibri" panose="020F0502020204030204" pitchFamily="34" charset="0"/>
              </a:rPr>
              <a:t>extremely competitive</a:t>
            </a:r>
            <a:r>
              <a:rPr lang="en-GB" sz="2400" b="0" i="0" dirty="0">
                <a:effectLst/>
                <a:latin typeface="Calibri" panose="020F0502020204030204" pitchFamily="34" charset="0"/>
                <a:cs typeface="Calibri" panose="020F0502020204030204" pitchFamily="34" charset="0"/>
              </a:rPr>
              <a:t> because of a number of reasons:</a:t>
            </a:r>
          </a:p>
          <a:p>
            <a:r>
              <a:rPr lang="en-GB" sz="2400" dirty="0">
                <a:latin typeface="Calibri" panose="020F0502020204030204" pitchFamily="34" charset="0"/>
                <a:cs typeface="Calibri" panose="020F0502020204030204" pitchFamily="34" charset="0"/>
              </a:rPr>
              <a:t>T</a:t>
            </a:r>
            <a:r>
              <a:rPr lang="en-GB" sz="2400" b="0" i="0" dirty="0">
                <a:effectLst/>
                <a:latin typeface="Calibri" panose="020F0502020204030204" pitchFamily="34" charset="0"/>
                <a:cs typeface="Calibri" panose="020F0502020204030204" pitchFamily="34" charset="0"/>
              </a:rPr>
              <a:t>he entry of low cost carriers, </a:t>
            </a:r>
          </a:p>
          <a:p>
            <a:r>
              <a:rPr lang="en-GB" sz="2400" dirty="0">
                <a:latin typeface="Calibri" panose="020F0502020204030204" pitchFamily="34" charset="0"/>
                <a:cs typeface="Calibri" panose="020F0502020204030204" pitchFamily="34" charset="0"/>
              </a:rPr>
              <a:t>T</a:t>
            </a:r>
            <a:r>
              <a:rPr lang="en-GB" sz="2400" b="0" i="0" dirty="0">
                <a:effectLst/>
                <a:latin typeface="Calibri" panose="020F0502020204030204" pitchFamily="34" charset="0"/>
                <a:cs typeface="Calibri" panose="020F0502020204030204" pitchFamily="34" charset="0"/>
              </a:rPr>
              <a:t>he tight regulation of the industry wherein safety become paramount leading to high fixed costs and high barriers to exit, and the fact that the industry is very stagnant in terms of growth at the moment. </a:t>
            </a:r>
          </a:p>
          <a:p>
            <a:r>
              <a:rPr lang="en-GB" sz="2400" b="0" i="0" dirty="0">
                <a:effectLst/>
                <a:latin typeface="Calibri" panose="020F0502020204030204" pitchFamily="34" charset="0"/>
                <a:cs typeface="Calibri" panose="020F0502020204030204" pitchFamily="34" charset="0"/>
              </a:rPr>
              <a:t>The switching costs for customers are also very low and many players in the industry are similar in size leading to extra fierce competition between those firms. </a:t>
            </a:r>
          </a:p>
        </p:txBody>
      </p:sp>
    </p:spTree>
    <p:extLst>
      <p:ext uri="{BB962C8B-B14F-4D97-AF65-F5344CB8AC3E}">
        <p14:creationId xmlns:p14="http://schemas.microsoft.com/office/powerpoint/2010/main" val="64324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5B3AA-5A5E-5E2D-4B1D-197FF90BE67B}"/>
              </a:ext>
            </a:extLst>
          </p:cNvPr>
          <p:cNvSpPr>
            <a:spLocks noGrp="1"/>
          </p:cNvSpPr>
          <p:nvPr>
            <p:ph type="title"/>
          </p:nvPr>
        </p:nvSpPr>
        <p:spPr>
          <a:xfrm>
            <a:off x="963561" y="365760"/>
            <a:ext cx="9990951" cy="1325562"/>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Activity - </a:t>
            </a:r>
          </a:p>
        </p:txBody>
      </p:sp>
      <p:sp>
        <p:nvSpPr>
          <p:cNvPr id="3" name="Content Placeholder 2">
            <a:extLst>
              <a:ext uri="{FF2B5EF4-FFF2-40B4-BE49-F238E27FC236}">
                <a16:creationId xmlns:a16="http://schemas.microsoft.com/office/drawing/2014/main" id="{2EC068B6-612B-7FEF-F7B8-80F74C53318D}"/>
              </a:ext>
            </a:extLst>
          </p:cNvPr>
          <p:cNvSpPr>
            <a:spLocks noGrp="1"/>
          </p:cNvSpPr>
          <p:nvPr>
            <p:ph idx="1"/>
          </p:nvPr>
        </p:nvSpPr>
        <p:spPr>
          <a:xfrm>
            <a:off x="1075059" y="1828800"/>
            <a:ext cx="8595360" cy="4351337"/>
          </a:xfrm>
        </p:spPr>
        <p:txBody>
          <a:bodyPr>
            <a:normAutofit/>
          </a:bodyPr>
          <a:lstStyle/>
          <a:p>
            <a:r>
              <a:rPr lang="en-GB" sz="2800" dirty="0">
                <a:latin typeface="Calibri" panose="020F0502020204030204" pitchFamily="34" charset="0"/>
                <a:ea typeface="Calibri" panose="020F0502020204030204" pitchFamily="34" charset="0"/>
                <a:cs typeface="Calibri" panose="020F0502020204030204" pitchFamily="34" charset="0"/>
              </a:rPr>
              <a:t>In Groups – Create a small micro analysis using Porters 5 Forces of a business of your choosing </a:t>
            </a:r>
          </a:p>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20 mins </a:t>
            </a:r>
          </a:p>
          <a:p>
            <a:endParaRPr lang="en-GB" sz="2800" dirty="0">
              <a:latin typeface="Calibri" panose="020F0502020204030204" pitchFamily="34" charset="0"/>
              <a:ea typeface="Calibri" panose="020F0502020204030204" pitchFamily="34" charset="0"/>
              <a:cs typeface="Calibri" panose="020F0502020204030204" pitchFamily="34" charset="0"/>
            </a:endParaRPr>
          </a:p>
          <a:p>
            <a:r>
              <a:rPr lang="en-GB" sz="2800" dirty="0">
                <a:latin typeface="Calibri" panose="020F0502020204030204" pitchFamily="34" charset="0"/>
                <a:ea typeface="Calibri" panose="020F0502020204030204" pitchFamily="34" charset="0"/>
                <a:cs typeface="Calibri" panose="020F0502020204030204" pitchFamily="34" charset="0"/>
              </a:rPr>
              <a:t>Feedback </a:t>
            </a:r>
          </a:p>
        </p:txBody>
      </p:sp>
    </p:spTree>
    <p:extLst>
      <p:ext uri="{BB962C8B-B14F-4D97-AF65-F5344CB8AC3E}">
        <p14:creationId xmlns:p14="http://schemas.microsoft.com/office/powerpoint/2010/main" val="41778498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2E96D-DE9E-0490-C452-3E4152F8ACC3}"/>
              </a:ext>
            </a:extLst>
          </p:cNvPr>
          <p:cNvSpPr>
            <a:spLocks noGrp="1"/>
          </p:cNvSpPr>
          <p:nvPr>
            <p:ph type="title"/>
          </p:nvPr>
        </p:nvSpPr>
        <p:spPr>
          <a:xfrm>
            <a:off x="1261872" y="758952"/>
            <a:ext cx="9418320" cy="3183783"/>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Let's Discuss our Answers</a:t>
            </a:r>
          </a:p>
        </p:txBody>
      </p:sp>
      <p:sp>
        <p:nvSpPr>
          <p:cNvPr id="3" name="Text Placeholder 2">
            <a:extLst>
              <a:ext uri="{FF2B5EF4-FFF2-40B4-BE49-F238E27FC236}">
                <a16:creationId xmlns:a16="http://schemas.microsoft.com/office/drawing/2014/main" id="{38FB1078-A0C9-5D11-0772-8265E80C1B2A}"/>
              </a:ext>
            </a:extLst>
          </p:cNvPr>
          <p:cNvSpPr>
            <a:spLocks noGrp="1"/>
          </p:cNvSpPr>
          <p:nvPr>
            <p:ph type="body" idx="1"/>
          </p:nvPr>
        </p:nvSpPr>
        <p:spPr/>
        <p:txBody>
          <a:bodyPr>
            <a:normAutofit/>
          </a:bodyPr>
          <a:lstStyle/>
          <a:p>
            <a:r>
              <a:rPr lang="en-GB" sz="3200" dirty="0">
                <a:latin typeface="Calibri" panose="020F0502020204030204" pitchFamily="34" charset="0"/>
                <a:ea typeface="Calibri" panose="020F0502020204030204" pitchFamily="34" charset="0"/>
                <a:cs typeface="Calibri" panose="020F0502020204030204" pitchFamily="34" charset="0"/>
              </a:rPr>
              <a:t>What did you all find?</a:t>
            </a:r>
          </a:p>
        </p:txBody>
      </p:sp>
    </p:spTree>
    <p:extLst>
      <p:ext uri="{BB962C8B-B14F-4D97-AF65-F5344CB8AC3E}">
        <p14:creationId xmlns:p14="http://schemas.microsoft.com/office/powerpoint/2010/main" val="4055208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760"/>
            <a:ext cx="10393251" cy="793339"/>
          </a:xfrm>
        </p:spPr>
        <p:txBody>
          <a:bodyPr/>
          <a:lstStyle/>
          <a:p>
            <a:r>
              <a:rPr lang="en-GB" b="1" u="sng" dirty="0">
                <a:latin typeface="Calibri" panose="020F0502020204030204" pitchFamily="34" charset="0"/>
                <a:cs typeface="Calibri" panose="020F0502020204030204" pitchFamily="34" charset="0"/>
              </a:rPr>
              <a:t>Competitor Analysis- What is it?</a:t>
            </a:r>
          </a:p>
        </p:txBody>
      </p:sp>
      <p:sp>
        <p:nvSpPr>
          <p:cNvPr id="3" name="Content Placeholder 2"/>
          <p:cNvSpPr>
            <a:spLocks noGrp="1"/>
          </p:cNvSpPr>
          <p:nvPr>
            <p:ph idx="1"/>
          </p:nvPr>
        </p:nvSpPr>
        <p:spPr>
          <a:xfrm>
            <a:off x="399245" y="1300766"/>
            <a:ext cx="10393251" cy="5228824"/>
          </a:xfrm>
        </p:spPr>
        <p:txBody>
          <a:bodyPr>
            <a:normAutofit fontScale="92500"/>
          </a:bodyPr>
          <a:lstStyle/>
          <a:p>
            <a:r>
              <a:rPr lang="en-GB" sz="2400" dirty="0">
                <a:latin typeface="Calibri" panose="020F0502020204030204" pitchFamily="34" charset="0"/>
                <a:cs typeface="Calibri" panose="020F0502020204030204" pitchFamily="34" charset="0"/>
              </a:rPr>
              <a:t>A competitor analysis is an assessment of your competitors’ products, services and sales tactics, evaluating their strengths and weaknesses relative to your own. </a:t>
            </a:r>
          </a:p>
          <a:p>
            <a:r>
              <a:rPr lang="en-GB" sz="2400" dirty="0">
                <a:latin typeface="Calibri" panose="020F0502020204030204" pitchFamily="34" charset="0"/>
                <a:cs typeface="Calibri" panose="020F0502020204030204" pitchFamily="34" charset="0"/>
              </a:rPr>
              <a:t>It’s good business practice to conduct a full competitive analysis at least once a year.</a:t>
            </a:r>
          </a:p>
          <a:p>
            <a:r>
              <a:rPr lang="en-GB" sz="2400" dirty="0">
                <a:latin typeface="Calibri" panose="020F0502020204030204" pitchFamily="34" charset="0"/>
                <a:cs typeface="Calibri" panose="020F0502020204030204" pitchFamily="34" charset="0"/>
              </a:rPr>
              <a:t>Conducting a competitor analysis will help an organisation identify areas of competitive advantage and also threats from competitors</a:t>
            </a:r>
          </a:p>
          <a:p>
            <a:pPr fontAlgn="base"/>
            <a:r>
              <a:rPr lang="en-GB" sz="2400" b="1" dirty="0">
                <a:latin typeface="Calibri" panose="020F0502020204030204" pitchFamily="34" charset="0"/>
                <a:cs typeface="Calibri" panose="020F0502020204030204" pitchFamily="34" charset="0"/>
              </a:rPr>
              <a:t>Performing a competitor analysis enables organisations to do what?</a:t>
            </a:r>
          </a:p>
          <a:p>
            <a:pPr lvl="1" fontAlgn="base"/>
            <a:r>
              <a:rPr lang="en-GB" sz="2200" dirty="0">
                <a:solidFill>
                  <a:schemeClr val="tx1"/>
                </a:solidFill>
                <a:latin typeface="Calibri" panose="020F0502020204030204" pitchFamily="34" charset="0"/>
                <a:cs typeface="Calibri" panose="020F0502020204030204" pitchFamily="34" charset="0"/>
              </a:rPr>
              <a:t>Identify your USP – how are you different</a:t>
            </a:r>
          </a:p>
          <a:p>
            <a:pPr lvl="1" fontAlgn="base"/>
            <a:r>
              <a:rPr lang="en-GB" sz="2200" dirty="0">
                <a:solidFill>
                  <a:schemeClr val="tx1"/>
                </a:solidFill>
                <a:latin typeface="Calibri" panose="020F0502020204030204" pitchFamily="34" charset="0"/>
                <a:cs typeface="Calibri" panose="020F0502020204030204" pitchFamily="34" charset="0"/>
              </a:rPr>
              <a:t>Identify gaps in the market </a:t>
            </a:r>
          </a:p>
          <a:p>
            <a:pPr lvl="1" fontAlgn="base"/>
            <a:r>
              <a:rPr lang="en-GB" sz="2200" dirty="0">
                <a:solidFill>
                  <a:schemeClr val="tx1"/>
                </a:solidFill>
                <a:latin typeface="Calibri" panose="020F0502020204030204" pitchFamily="34" charset="0"/>
                <a:cs typeface="Calibri" panose="020F0502020204030204" pitchFamily="34" charset="0"/>
              </a:rPr>
              <a:t>What are your competitors doing right and where do they fall short</a:t>
            </a:r>
          </a:p>
          <a:p>
            <a:pPr lvl="1" fontAlgn="base"/>
            <a:r>
              <a:rPr lang="en-GB" sz="2200" dirty="0">
                <a:solidFill>
                  <a:schemeClr val="tx1"/>
                </a:solidFill>
                <a:latin typeface="Calibri" panose="020F0502020204030204" pitchFamily="34" charset="0"/>
                <a:cs typeface="Calibri" panose="020F0502020204030204" pitchFamily="34" charset="0"/>
              </a:rPr>
              <a:t>Develop new products and services</a:t>
            </a:r>
          </a:p>
          <a:p>
            <a:pPr lvl="1" fontAlgn="base"/>
            <a:r>
              <a:rPr lang="en-GB" sz="2200" dirty="0">
                <a:solidFill>
                  <a:schemeClr val="tx1"/>
                </a:solidFill>
                <a:latin typeface="Calibri" panose="020F0502020204030204" pitchFamily="34" charset="0"/>
                <a:cs typeface="Calibri" panose="020F0502020204030204" pitchFamily="34" charset="0"/>
              </a:rPr>
              <a:t>Market and sell more effectively</a:t>
            </a:r>
          </a:p>
          <a:p>
            <a:pPr lvl="1" fontAlgn="base"/>
            <a:r>
              <a:rPr lang="en-GB" sz="2200" dirty="0">
                <a:solidFill>
                  <a:schemeClr val="tx1"/>
                </a:solidFill>
                <a:latin typeface="Calibri" panose="020F0502020204030204" pitchFamily="34" charset="0"/>
                <a:cs typeface="Calibri" panose="020F0502020204030204" pitchFamily="34" charset="0"/>
              </a:rPr>
              <a:t>Discover customer needs</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6377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fade">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245" y="365760"/>
            <a:ext cx="10393251" cy="793339"/>
          </a:xfrm>
        </p:spPr>
        <p:txBody>
          <a:bodyPr/>
          <a:lstStyle/>
          <a:p>
            <a:r>
              <a:rPr lang="en-GB" b="1" u="sng" dirty="0">
                <a:latin typeface="Calibri" panose="020F0502020204030204" pitchFamily="34" charset="0"/>
                <a:cs typeface="Calibri" panose="020F0502020204030204" pitchFamily="34" charset="0"/>
              </a:rPr>
              <a:t>Stages in A Competitor Analysis</a:t>
            </a:r>
          </a:p>
        </p:txBody>
      </p:sp>
      <p:sp>
        <p:nvSpPr>
          <p:cNvPr id="3" name="Content Placeholder 2"/>
          <p:cNvSpPr>
            <a:spLocks noGrp="1"/>
          </p:cNvSpPr>
          <p:nvPr>
            <p:ph idx="1"/>
          </p:nvPr>
        </p:nvSpPr>
        <p:spPr>
          <a:xfrm>
            <a:off x="399245" y="1300766"/>
            <a:ext cx="10393251" cy="5228824"/>
          </a:xfrm>
        </p:spPr>
        <p:txBody>
          <a:bodyPr>
            <a:normAutofit lnSpcReduction="10000"/>
          </a:bodyPr>
          <a:lstStyle/>
          <a:p>
            <a:pPr marL="457200" indent="-457200">
              <a:buFont typeface="+mj-lt"/>
              <a:buAutoNum type="arabicPeriod"/>
            </a:pPr>
            <a:r>
              <a:rPr lang="en-GB" sz="2400" dirty="0">
                <a:latin typeface="Calibri" panose="020F0502020204030204" pitchFamily="34" charset="0"/>
                <a:cs typeface="Calibri" panose="020F0502020204030204" pitchFamily="34" charset="0"/>
              </a:rPr>
              <a:t>Identify your competitors</a:t>
            </a:r>
          </a:p>
          <a:p>
            <a:pPr lvl="2"/>
            <a:r>
              <a:rPr lang="en-GB" sz="2000" b="1" dirty="0">
                <a:latin typeface="Calibri" panose="020F0502020204030204" pitchFamily="34" charset="0"/>
                <a:cs typeface="Calibri" panose="020F0502020204030204" pitchFamily="34" charset="0"/>
              </a:rPr>
              <a:t>Direct Competitors </a:t>
            </a:r>
            <a:r>
              <a:rPr lang="en-GB" sz="2000" dirty="0">
                <a:latin typeface="Calibri" panose="020F0502020204030204" pitchFamily="34" charset="0"/>
                <a:cs typeface="Calibri" panose="020F0502020204030204" pitchFamily="34" charset="0"/>
              </a:rPr>
              <a:t>– offer similar products, targeted at the same customers in the same geographic area</a:t>
            </a:r>
          </a:p>
          <a:p>
            <a:pPr lvl="2"/>
            <a:r>
              <a:rPr lang="en-GB" sz="2000" b="1" dirty="0">
                <a:latin typeface="Calibri" panose="020F0502020204030204" pitchFamily="34" charset="0"/>
                <a:cs typeface="Calibri" panose="020F0502020204030204" pitchFamily="34" charset="0"/>
              </a:rPr>
              <a:t>Indirect Competitors </a:t>
            </a:r>
            <a:r>
              <a:rPr lang="en-GB" sz="2000" dirty="0">
                <a:latin typeface="Calibri" panose="020F0502020204030204" pitchFamily="34" charset="0"/>
                <a:cs typeface="Calibri" panose="020F0502020204030204" pitchFamily="34" charset="0"/>
              </a:rPr>
              <a:t>– offer slightly different products but competing for the same customers</a:t>
            </a:r>
          </a:p>
          <a:p>
            <a:pPr marL="457200" indent="-457200">
              <a:buFont typeface="+mj-lt"/>
              <a:buAutoNum type="arabicPeriod"/>
            </a:pPr>
            <a:r>
              <a:rPr lang="en-GB" sz="2400" dirty="0">
                <a:latin typeface="Calibri" panose="020F0502020204030204" pitchFamily="34" charset="0"/>
                <a:cs typeface="Calibri" panose="020F0502020204030204" pitchFamily="34" charset="0"/>
              </a:rPr>
              <a:t>Gather information about your competitors</a:t>
            </a:r>
          </a:p>
          <a:p>
            <a:pPr lvl="2"/>
            <a:r>
              <a:rPr lang="en-GB" sz="2000" dirty="0">
                <a:solidFill>
                  <a:schemeClr val="tx1"/>
                </a:solidFill>
                <a:latin typeface="Calibri" panose="020F0502020204030204" pitchFamily="34" charset="0"/>
                <a:cs typeface="Calibri" panose="020F0502020204030204" pitchFamily="34" charset="0"/>
              </a:rPr>
              <a:t>Look at areas of their marketing mix</a:t>
            </a:r>
          </a:p>
          <a:p>
            <a:pPr lvl="2"/>
            <a:r>
              <a:rPr lang="en-GB" sz="2000" dirty="0">
                <a:solidFill>
                  <a:schemeClr val="tx1"/>
                </a:solidFill>
                <a:latin typeface="Calibri" panose="020F0502020204030204" pitchFamily="34" charset="0"/>
                <a:cs typeface="Calibri" panose="020F0502020204030204" pitchFamily="34" charset="0"/>
              </a:rPr>
              <a:t>Market share &amp; sales </a:t>
            </a:r>
          </a:p>
          <a:p>
            <a:pPr marL="457200" indent="-457200">
              <a:buFont typeface="+mj-lt"/>
              <a:buAutoNum type="arabicPeriod"/>
            </a:pPr>
            <a:r>
              <a:rPr lang="en-GB" sz="2400" dirty="0">
                <a:latin typeface="Calibri" panose="020F0502020204030204" pitchFamily="34" charset="0"/>
                <a:cs typeface="Calibri" panose="020F0502020204030204" pitchFamily="34" charset="0"/>
              </a:rPr>
              <a:t>Analyse your competitors’ strengths and weaknesses compared to yours</a:t>
            </a:r>
          </a:p>
          <a:p>
            <a:pPr lvl="2"/>
            <a:r>
              <a:rPr lang="en-GB" sz="2000" dirty="0">
                <a:latin typeface="Calibri" panose="020F0502020204030204" pitchFamily="34" charset="0"/>
                <a:cs typeface="Calibri" panose="020F0502020204030204" pitchFamily="34" charset="0"/>
              </a:rPr>
              <a:t>Compare the competitive categories</a:t>
            </a:r>
          </a:p>
          <a:p>
            <a:pPr marL="457200" indent="-457200">
              <a:buFont typeface="+mj-lt"/>
              <a:buAutoNum type="arabicPeriod"/>
            </a:pPr>
            <a:r>
              <a:rPr lang="en-GB" sz="2400" dirty="0">
                <a:latin typeface="Calibri" panose="020F0502020204030204" pitchFamily="34" charset="0"/>
                <a:cs typeface="Calibri" panose="020F0502020204030204" pitchFamily="34" charset="0"/>
              </a:rPr>
              <a:t>Determine your competitive advantage</a:t>
            </a:r>
          </a:p>
          <a:p>
            <a:pPr lvl="2"/>
            <a:r>
              <a:rPr lang="en-GB" sz="2000" dirty="0">
                <a:latin typeface="Calibri" panose="020F0502020204030204" pitchFamily="34" charset="0"/>
                <a:cs typeface="Calibri" panose="020F0502020204030204" pitchFamily="34" charset="0"/>
              </a:rPr>
              <a:t>Identify your strengths and competitive advantage as well as your areas of weakness. advantage and weakness</a:t>
            </a:r>
            <a:endParaRPr lang="en-GB" sz="2400" dirty="0">
              <a:latin typeface="Calibri" panose="020F0502020204030204" pitchFamily="34" charset="0"/>
              <a:cs typeface="Calibri" panose="020F0502020204030204" pitchFamily="34" charset="0"/>
            </a:endParaRPr>
          </a:p>
          <a:p>
            <a:pPr marL="457200" indent="-457200">
              <a:buFont typeface="+mj-lt"/>
              <a:buAutoNum type="arabicPeriod"/>
            </a:pPr>
            <a:r>
              <a:rPr lang="en-GB" sz="2400" dirty="0">
                <a:latin typeface="Calibri" panose="020F0502020204030204" pitchFamily="34" charset="0"/>
                <a:cs typeface="Calibri" panose="020F0502020204030204" pitchFamily="34" charset="0"/>
              </a:rPr>
              <a:t>Develop competitive </a:t>
            </a:r>
            <a:r>
              <a:rPr lang="en-GB" sz="2400">
                <a:latin typeface="Calibri" panose="020F0502020204030204" pitchFamily="34" charset="0"/>
                <a:cs typeface="Calibri" panose="020F0502020204030204" pitchFamily="34" charset="0"/>
              </a:rPr>
              <a:t>strategies </a:t>
            </a:r>
            <a:endParaRPr lang="en-GB" sz="2400" dirty="0">
              <a:latin typeface="Calibri" panose="020F0502020204030204" pitchFamily="34" charset="0"/>
              <a:cs typeface="Calibri" panose="020F0502020204030204" pitchFamily="34" charset="0"/>
            </a:endParaRPr>
          </a:p>
          <a:p>
            <a:pPr marL="457200" indent="-457200">
              <a:buFont typeface="+mj-lt"/>
              <a:buAutoNum type="arabicPeriod"/>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9505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062" y="365761"/>
            <a:ext cx="10748450" cy="694678"/>
          </a:xfrm>
        </p:spPr>
        <p:txBody>
          <a:bodyPr>
            <a:normAutofit fontScale="90000"/>
          </a:bodyPr>
          <a:lstStyle/>
          <a:p>
            <a:r>
              <a:rPr lang="en-GB" b="1" dirty="0">
                <a:latin typeface="Calibri" panose="020F0502020204030204" pitchFamily="34" charset="0"/>
                <a:cs typeface="Calibri" panose="020F0502020204030204" pitchFamily="34" charset="0"/>
              </a:rPr>
              <a:t>Example Competitive Analysis Table</a:t>
            </a:r>
          </a:p>
        </p:txBody>
      </p:sp>
      <p:pic>
        <p:nvPicPr>
          <p:cNvPr id="2050" name="Picture 2" descr="https://www.bdc.ca/globalassets/digizuite/35203-blog-competitive-analysis-960px.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765" y="1060438"/>
            <a:ext cx="11328401" cy="5636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08048"/>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1_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3.xml><?xml version="1.0" encoding="utf-8"?>
<a:theme xmlns:a="http://schemas.openxmlformats.org/drawingml/2006/main" name="2_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1499</Words>
  <Application>Microsoft Office PowerPoint</Application>
  <PresentationFormat>Widescreen</PresentationFormat>
  <Paragraphs>179</Paragraphs>
  <Slides>24</Slides>
  <Notes>3</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Aptos</vt:lpstr>
      <vt:lpstr>Arial</vt:lpstr>
      <vt:lpstr>Calibri</vt:lpstr>
      <vt:lpstr>Century Schoolbook</vt:lpstr>
      <vt:lpstr>Wingdings 2</vt:lpstr>
      <vt:lpstr>View</vt:lpstr>
      <vt:lpstr>1_View</vt:lpstr>
      <vt:lpstr>2_View</vt:lpstr>
      <vt:lpstr>Porters 5 Forces</vt:lpstr>
      <vt:lpstr>Lesson Objectives</vt:lpstr>
      <vt:lpstr>Recap – What did we cover last time?</vt:lpstr>
      <vt:lpstr>Porters 5 Forces is used to examine the Microenvironment – Who does that involve?</vt:lpstr>
      <vt:lpstr>An Introduction to Porter’s Five Forces Analysis</vt:lpstr>
      <vt:lpstr>High Competition = Lower Profitability</vt:lpstr>
      <vt:lpstr>Can Anyone Name The 5 Forces?</vt:lpstr>
      <vt:lpstr>Bargaining Power of Suppliers</vt:lpstr>
      <vt:lpstr>Threat of New Entrants </vt:lpstr>
      <vt:lpstr>Bargaining Power of Buyers</vt:lpstr>
      <vt:lpstr>Threat of Substitute Goods</vt:lpstr>
      <vt:lpstr>Rivalry Among Existing Competitors</vt:lpstr>
      <vt:lpstr>Take a Break – You’ve Earnt It </vt:lpstr>
      <vt:lpstr>Example:  Porter’s Five Forces Analysis of the Airline Industry</vt:lpstr>
      <vt:lpstr>Airline Industry – Threat of New Entrants </vt:lpstr>
      <vt:lpstr>Airline Industry – Power of Suppliers</vt:lpstr>
      <vt:lpstr>Airline Industry – Power of Buyers</vt:lpstr>
      <vt:lpstr>Airline Industry – Threat of Substitutes</vt:lpstr>
      <vt:lpstr>Airline Industry – Competitive Rivalry</vt:lpstr>
      <vt:lpstr>Activity - </vt:lpstr>
      <vt:lpstr>Let's Discuss our Answers</vt:lpstr>
      <vt:lpstr>Competitor Analysis- What is it?</vt:lpstr>
      <vt:lpstr>Stages in A Competitor Analysis</vt:lpstr>
      <vt:lpstr>Example Competitive Analysis Table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 Thomas (2204038)</dc:creator>
  <cp:lastModifiedBy>Gwyneth Jones</cp:lastModifiedBy>
  <cp:revision>6</cp:revision>
  <dcterms:created xsi:type="dcterms:W3CDTF">2026-02-16T12:25:14Z</dcterms:created>
  <dcterms:modified xsi:type="dcterms:W3CDTF">2026-02-23T11:34:03Z</dcterms:modified>
</cp:coreProperties>
</file>