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71D58209-BA55-41A1-B17C-095F5C40C99A}">
  <a:tblStyle styleId="{71D58209-BA55-41A1-B17C-095F5C40C99A}" styleName="Table_0">
    <a:wholeTbl>
      <a:tcTxStyle b="off" i="off">
        <a:font>
          <a:latin typeface="Bierstadt"/>
          <a:ea typeface="Bierstadt"/>
          <a:cs typeface="Bierstadt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BF0E6"/>
          </a:solidFill>
        </a:fill>
      </a:tcStyle>
    </a:wholeTbl>
    <a:band1H>
      <a:tcTxStyle/>
      <a:tcStyle>
        <a:fill>
          <a:solidFill>
            <a:srgbClr val="F7DFCA"/>
          </a:solidFill>
        </a:fill>
      </a:tcStyle>
    </a:band1H>
    <a:band2H>
      <a:tcTxStyle/>
    </a:band2H>
    <a:band1V>
      <a:tcTxStyle/>
      <a:tcStyle>
        <a:fill>
          <a:solidFill>
            <a:srgbClr val="F7DFCA"/>
          </a:solidFill>
        </a:fill>
      </a:tcStyle>
    </a:band1V>
    <a:band2V>
      <a:tcTxStyle/>
    </a:band2V>
    <a:lastCol>
      <a:tcTxStyle b="on" i="off">
        <a:font>
          <a:latin typeface="Bierstadt"/>
          <a:ea typeface="Bierstadt"/>
          <a:cs typeface="Bierstadt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Bierstadt"/>
          <a:ea typeface="Bierstadt"/>
          <a:cs typeface="Bierstadt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Bierstadt"/>
          <a:ea typeface="Bierstadt"/>
          <a:cs typeface="Bierstadt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Bierstadt"/>
          <a:ea typeface="Bierstadt"/>
          <a:cs typeface="Bierstadt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" name="Google Shape;108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" name="Google Shape;156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4" name="Google Shape;164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"/>
          <p:cNvSpPr/>
          <p:nvPr/>
        </p:nvSpPr>
        <p:spPr>
          <a:xfrm>
            <a:off x="517870" y="6209925"/>
            <a:ext cx="11155680" cy="45719"/>
          </a:xfrm>
          <a:custGeom>
            <a:rect b="b" l="l" r="r" t="t"/>
            <a:pathLst>
              <a:path extrusionOk="0" h="45719" w="8715708">
                <a:moveTo>
                  <a:pt x="0" y="0"/>
                </a:moveTo>
                <a:lnTo>
                  <a:pt x="3694525" y="0"/>
                </a:lnTo>
                <a:lnTo>
                  <a:pt x="5021183" y="0"/>
                </a:lnTo>
                <a:lnTo>
                  <a:pt x="8715708" y="0"/>
                </a:lnTo>
                <a:lnTo>
                  <a:pt x="8715708" y="45719"/>
                </a:lnTo>
                <a:lnTo>
                  <a:pt x="5021183" y="45719"/>
                </a:lnTo>
                <a:lnTo>
                  <a:pt x="3694525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14;p2"/>
          <p:cNvSpPr txBox="1"/>
          <p:nvPr>
            <p:ph type="ctrTitle"/>
          </p:nvPr>
        </p:nvSpPr>
        <p:spPr>
          <a:xfrm>
            <a:off x="521208" y="978408"/>
            <a:ext cx="11155680" cy="3429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Arial"/>
              <a:buNone/>
              <a:defRPr sz="7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" type="subTitle"/>
          </p:nvPr>
        </p:nvSpPr>
        <p:spPr>
          <a:xfrm>
            <a:off x="521208" y="4480560"/>
            <a:ext cx="7104888" cy="139903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  <a:defRPr i="1" sz="2200"/>
            </a:lvl1pPr>
            <a:lvl2pPr lvl="1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6" name="Google Shape;16;p2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2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3"/>
          <p:cNvSpPr txBox="1"/>
          <p:nvPr>
            <p:ph type="title"/>
          </p:nvPr>
        </p:nvSpPr>
        <p:spPr>
          <a:xfrm>
            <a:off x="521208" y="978408"/>
            <a:ext cx="1115568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" type="body"/>
          </p:nvPr>
        </p:nvSpPr>
        <p:spPr>
          <a:xfrm>
            <a:off x="521208" y="2578608"/>
            <a:ext cx="11155680" cy="37673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3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showMasterSp="0" type="secHead">
  <p:cSld name="SECTION_HEADER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"/>
          <p:cNvSpPr txBox="1"/>
          <p:nvPr>
            <p:ph type="title"/>
          </p:nvPr>
        </p:nvSpPr>
        <p:spPr>
          <a:xfrm>
            <a:off x="521208" y="978408"/>
            <a:ext cx="5020056" cy="42885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Arial"/>
              <a:buNone/>
              <a:defRPr sz="5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" type="body"/>
          </p:nvPr>
        </p:nvSpPr>
        <p:spPr>
          <a:xfrm>
            <a:off x="521208" y="5266944"/>
            <a:ext cx="5020056" cy="108813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757575"/>
              </a:buClr>
              <a:buSzPts val="2200"/>
              <a:buNone/>
              <a:defRPr i="1" sz="2200">
                <a:solidFill>
                  <a:srgbClr val="757575"/>
                </a:solidFill>
              </a:defRPr>
            </a:lvl1pPr>
            <a:lvl2pPr indent="-2286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2000"/>
              <a:buNone/>
              <a:defRPr sz="2000">
                <a:solidFill>
                  <a:srgbClr val="757575"/>
                </a:solidFill>
              </a:defRPr>
            </a:lvl2pPr>
            <a:lvl3pPr indent="-2286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3pPr>
            <a:lvl4pPr indent="-2286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4pPr>
            <a:lvl5pPr indent="-2286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9pPr>
          </a:lstStyle>
          <a:p/>
        </p:txBody>
      </p:sp>
      <p:sp>
        <p:nvSpPr>
          <p:cNvPr id="28" name="Google Shape;28;p4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4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1" name="Google Shape;31;p4"/>
          <p:cNvSpPr/>
          <p:nvPr/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5"/>
          <p:cNvSpPr txBox="1"/>
          <p:nvPr>
            <p:ph type="title"/>
          </p:nvPr>
        </p:nvSpPr>
        <p:spPr>
          <a:xfrm>
            <a:off x="521208" y="978408"/>
            <a:ext cx="1115568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" type="body"/>
          </p:nvPr>
        </p:nvSpPr>
        <p:spPr>
          <a:xfrm>
            <a:off x="521208" y="2578608"/>
            <a:ext cx="5166360" cy="37673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2" type="body"/>
          </p:nvPr>
        </p:nvSpPr>
        <p:spPr>
          <a:xfrm>
            <a:off x="6519672" y="2578608"/>
            <a:ext cx="5166360" cy="37673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5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5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5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6"/>
          <p:cNvSpPr txBox="1"/>
          <p:nvPr>
            <p:ph type="title"/>
          </p:nvPr>
        </p:nvSpPr>
        <p:spPr>
          <a:xfrm>
            <a:off x="521208" y="978408"/>
            <a:ext cx="11164824" cy="12161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6"/>
          <p:cNvSpPr txBox="1"/>
          <p:nvPr>
            <p:ph idx="1" type="body"/>
          </p:nvPr>
        </p:nvSpPr>
        <p:spPr>
          <a:xfrm>
            <a:off x="521208" y="2340864"/>
            <a:ext cx="5166360" cy="65836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  <a:defRPr b="0" i="1" sz="2200"/>
            </a:lvl1pPr>
            <a:lvl2pPr indent="-2286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2" name="Google Shape;42;p6"/>
          <p:cNvSpPr txBox="1"/>
          <p:nvPr>
            <p:ph idx="2" type="body"/>
          </p:nvPr>
        </p:nvSpPr>
        <p:spPr>
          <a:xfrm>
            <a:off x="521208" y="3035808"/>
            <a:ext cx="5166360" cy="33101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3" type="body"/>
          </p:nvPr>
        </p:nvSpPr>
        <p:spPr>
          <a:xfrm>
            <a:off x="6519672" y="2340864"/>
            <a:ext cx="5166360" cy="65836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  <a:defRPr b="0" i="1" sz="2200"/>
            </a:lvl1pPr>
            <a:lvl2pPr indent="-2286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4" name="Google Shape;44;p6"/>
          <p:cNvSpPr txBox="1"/>
          <p:nvPr>
            <p:ph idx="4" type="body"/>
          </p:nvPr>
        </p:nvSpPr>
        <p:spPr>
          <a:xfrm>
            <a:off x="6519672" y="3035808"/>
            <a:ext cx="5166360" cy="33101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5" name="Google Shape;45;p6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6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6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7"/>
          <p:cNvSpPr txBox="1"/>
          <p:nvPr>
            <p:ph type="title"/>
          </p:nvPr>
        </p:nvSpPr>
        <p:spPr>
          <a:xfrm>
            <a:off x="521208" y="978408"/>
            <a:ext cx="1115568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7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7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7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showMasterSp="0" type="blank">
  <p:cSld name="BLANK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8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8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8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9"/>
          <p:cNvSpPr txBox="1"/>
          <p:nvPr>
            <p:ph type="title"/>
          </p:nvPr>
        </p:nvSpPr>
        <p:spPr>
          <a:xfrm>
            <a:off x="521208" y="978408"/>
            <a:ext cx="5020056" cy="24597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" type="body"/>
          </p:nvPr>
        </p:nvSpPr>
        <p:spPr>
          <a:xfrm>
            <a:off x="6519672" y="987424"/>
            <a:ext cx="5166360" cy="53583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2pPr>
            <a:lvl3pPr indent="-3302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3pPr>
            <a:lvl4pPr indent="-3175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/>
            </a:lvl4pPr>
            <a:lvl5pPr indent="-3175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0" name="Google Shape;60;p9"/>
          <p:cNvSpPr txBox="1"/>
          <p:nvPr>
            <p:ph idx="2" type="body"/>
          </p:nvPr>
        </p:nvSpPr>
        <p:spPr>
          <a:xfrm>
            <a:off x="521208" y="3575304"/>
            <a:ext cx="5020056" cy="27706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  <a:defRPr i="1" sz="2200"/>
            </a:lvl1pPr>
            <a:lvl2pPr indent="-2286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1" name="Google Shape;61;p9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9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9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0"/>
          <p:cNvSpPr txBox="1"/>
          <p:nvPr>
            <p:ph type="title"/>
          </p:nvPr>
        </p:nvSpPr>
        <p:spPr>
          <a:xfrm>
            <a:off x="521208" y="978408"/>
            <a:ext cx="5020056" cy="24597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/>
          <p:nvPr>
            <p:ph idx="2" type="pic"/>
          </p:nvPr>
        </p:nvSpPr>
        <p:spPr>
          <a:xfrm>
            <a:off x="6519672" y="987424"/>
            <a:ext cx="5166360" cy="5358384"/>
          </a:xfrm>
          <a:prstGeom prst="rect">
            <a:avLst/>
          </a:prstGeom>
          <a:noFill/>
          <a:ln>
            <a:noFill/>
          </a:ln>
        </p:spPr>
      </p:sp>
      <p:sp>
        <p:nvSpPr>
          <p:cNvPr id="67" name="Google Shape;67;p10"/>
          <p:cNvSpPr txBox="1"/>
          <p:nvPr>
            <p:ph idx="1" type="body"/>
          </p:nvPr>
        </p:nvSpPr>
        <p:spPr>
          <a:xfrm>
            <a:off x="521208" y="3575304"/>
            <a:ext cx="5020056" cy="27706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  <a:defRPr i="1" sz="2200"/>
            </a:lvl1pPr>
            <a:lvl2pPr indent="-2286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8" name="Google Shape;68;p10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10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0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1"/>
          <p:cNvSpPr txBox="1"/>
          <p:nvPr>
            <p:ph type="title"/>
          </p:nvPr>
        </p:nvSpPr>
        <p:spPr>
          <a:xfrm>
            <a:off x="521208" y="978408"/>
            <a:ext cx="1115568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" type="body"/>
          </p:nvPr>
        </p:nvSpPr>
        <p:spPr>
          <a:xfrm rot="5400000">
            <a:off x="4215384" y="-1115568"/>
            <a:ext cx="3767328" cy="111556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4" name="Google Shape;74;p11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11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1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showMasterSp="0" type="vertTitleAndTx">
  <p:cSld name="VERTICAL_TITLE_AND_VERTICAL_TEXT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2"/>
          <p:cNvSpPr txBox="1"/>
          <p:nvPr>
            <p:ph type="title"/>
          </p:nvPr>
        </p:nvSpPr>
        <p:spPr>
          <a:xfrm rot="5400000">
            <a:off x="7251192" y="2386584"/>
            <a:ext cx="5367528" cy="25511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" type="body"/>
          </p:nvPr>
        </p:nvSpPr>
        <p:spPr>
          <a:xfrm rot="5400000">
            <a:off x="1842516" y="-342900"/>
            <a:ext cx="5367528" cy="80101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0" name="Google Shape;80;p12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2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2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83" name="Google Shape;83;p12"/>
          <p:cNvSpPr/>
          <p:nvPr/>
        </p:nvSpPr>
        <p:spPr>
          <a:xfrm rot="5400000">
            <a:off x="8936623" y="3585018"/>
            <a:ext cx="5325734" cy="14927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521208" y="978408"/>
            <a:ext cx="1115568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b="1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521208" y="2578608"/>
            <a:ext cx="11155680" cy="37673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marR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04800" lvl="3" marL="18288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04800" lvl="4" marL="22860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1" name="Google Shape;11;p1"/>
          <p:cNvSpPr/>
          <p:nvPr/>
        </p:nvSpPr>
        <p:spPr>
          <a:xfrm>
            <a:off x="517869" y="508090"/>
            <a:ext cx="11153214" cy="149279"/>
          </a:xfrm>
          <a:custGeom>
            <a:rect b="b" l="l" r="r" t="t"/>
            <a:pathLst>
              <a:path extrusionOk="0" h="149279" w="8085002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jpg"/><Relationship Id="rId4" Type="http://schemas.openxmlformats.org/officeDocument/2006/relationships/image" Target="../media/image5.jpg"/><Relationship Id="rId5" Type="http://schemas.openxmlformats.org/officeDocument/2006/relationships/image" Target="../media/image8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jpg"/><Relationship Id="rId4" Type="http://schemas.openxmlformats.org/officeDocument/2006/relationships/image" Target="../media/image6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0.jpg"/><Relationship Id="rId4" Type="http://schemas.openxmlformats.org/officeDocument/2006/relationships/image" Target="../media/image1.jpg"/><Relationship Id="rId5" Type="http://schemas.openxmlformats.org/officeDocument/2006/relationships/hyperlink" Target="https://www.msd-animal-health.co.uk/species/horse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3"/>
          <p:cNvSpPr/>
          <p:nvPr/>
        </p:nvSpPr>
        <p:spPr>
          <a:xfrm>
            <a:off x="0" y="0"/>
            <a:ext cx="12188952" cy="68579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13"/>
          <p:cNvSpPr txBox="1"/>
          <p:nvPr>
            <p:ph type="ctrTitle"/>
          </p:nvPr>
        </p:nvSpPr>
        <p:spPr>
          <a:xfrm>
            <a:off x="517869" y="1000768"/>
            <a:ext cx="4502623" cy="24957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i="1" lang="en-US" sz="2000" cap="small"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Dellmen Premier Equestrian Estate LTD </a:t>
            </a:r>
            <a:endParaRPr b="0" i="1" sz="2000" cap="small"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u="sng" cap="small"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BUSINESS PLAN</a:t>
            </a:r>
            <a:br>
              <a:rPr lang="en-US" sz="1800" u="sng" cap="small"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</a:br>
            <a:r>
              <a:rPr i="1" lang="en-US" sz="1800" cap="small">
                <a:solidFill>
                  <a:srgbClr val="2A2A2A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University of wales Trinity Saint David </a:t>
            </a:r>
            <a:r>
              <a:rPr i="1" lang="en-US" sz="1600" cap="small">
                <a:solidFill>
                  <a:srgbClr val="2A2A2A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 </a:t>
            </a:r>
            <a:endParaRPr sz="1600"/>
          </a:p>
        </p:txBody>
      </p:sp>
      <p:sp>
        <p:nvSpPr>
          <p:cNvPr id="90" name="Google Shape;90;p13"/>
          <p:cNvSpPr txBox="1"/>
          <p:nvPr>
            <p:ph idx="1" type="subTitle"/>
          </p:nvPr>
        </p:nvSpPr>
        <p:spPr>
          <a:xfrm>
            <a:off x="517868" y="3050174"/>
            <a:ext cx="4883624" cy="290664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b="1" i="0" sz="2000" cap="small"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r>
              <a:t/>
            </a:r>
            <a:endParaRPr/>
          </a:p>
        </p:txBody>
      </p:sp>
      <p:sp>
        <p:nvSpPr>
          <p:cNvPr id="91" name="Google Shape;91;p13"/>
          <p:cNvSpPr/>
          <p:nvPr/>
        </p:nvSpPr>
        <p:spPr>
          <a:xfrm>
            <a:off x="517869" y="508090"/>
            <a:ext cx="11153214" cy="149279"/>
          </a:xfrm>
          <a:custGeom>
            <a:rect b="b" l="l" r="r" t="t"/>
            <a:pathLst>
              <a:path extrusionOk="0" h="149279" w="8085002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2" name="Google Shape;92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220076" y="659574"/>
            <a:ext cx="4956048" cy="4956048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3"/>
          <p:cNvSpPr/>
          <p:nvPr/>
        </p:nvSpPr>
        <p:spPr>
          <a:xfrm>
            <a:off x="517868" y="6300216"/>
            <a:ext cx="11165482" cy="45719"/>
          </a:xfrm>
          <a:custGeom>
            <a:rect b="b" l="l" r="r" t="t"/>
            <a:pathLst>
              <a:path extrusionOk="0" h="45719" w="11165482">
                <a:moveTo>
                  <a:pt x="0" y="0"/>
                </a:moveTo>
                <a:lnTo>
                  <a:pt x="11165482" y="0"/>
                </a:lnTo>
                <a:lnTo>
                  <a:pt x="11165482" y="45719"/>
                </a:lnTo>
                <a:lnTo>
                  <a:pt x="0" y="45719"/>
                </a:lnTo>
                <a:lnTo>
                  <a:pt x="0" y="0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4" name="Google Shape;94;p13"/>
          <p:cNvSpPr txBox="1"/>
          <p:nvPr/>
        </p:nvSpPr>
        <p:spPr>
          <a:xfrm>
            <a:off x="718458" y="4506685"/>
            <a:ext cx="4463142" cy="16004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1600" u="none" cap="small" strike="noStrike">
                <a:solidFill>
                  <a:srgbClr val="2A2A2A"/>
                </a:solidFill>
                <a:latin typeface="Arial"/>
                <a:ea typeface="Arial"/>
                <a:cs typeface="Arial"/>
                <a:sym typeface="Arial"/>
              </a:rPr>
              <a:t>Student : Caroline Beatrice Dellmén  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1600" u="none" cap="small" strike="noStrike">
                <a:solidFill>
                  <a:srgbClr val="2A2A2A"/>
                </a:solidFill>
                <a:latin typeface="Arial"/>
                <a:ea typeface="Arial"/>
                <a:cs typeface="Arial"/>
                <a:sym typeface="Arial"/>
              </a:rPr>
              <a:t>student number :2430925</a:t>
            </a:r>
            <a:r>
              <a:rPr b="1" i="1" lang="en-US" sz="1600" u="none" cap="none" strike="noStrike">
                <a:solidFill>
                  <a:srgbClr val="2A2A2A"/>
                </a:solidFill>
                <a:latin typeface="Arial"/>
                <a:ea typeface="Arial"/>
                <a:cs typeface="Arial"/>
                <a:sym typeface="Arial"/>
              </a:rPr>
              <a:t>​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1600" u="none" cap="small" strike="noStrike">
                <a:solidFill>
                  <a:srgbClr val="2A2A2A"/>
                </a:solidFill>
                <a:latin typeface="Arial"/>
                <a:ea typeface="Arial"/>
                <a:cs typeface="Arial"/>
                <a:sym typeface="Arial"/>
              </a:rPr>
              <a:t>Lector : DR Charles owen  </a:t>
            </a:r>
            <a:r>
              <a:rPr b="1" i="1" lang="en-US" sz="1600" u="none" cap="none" strike="noStrike">
                <a:solidFill>
                  <a:srgbClr val="2A2A2A"/>
                </a:solidFill>
                <a:latin typeface="Arial"/>
                <a:ea typeface="Arial"/>
                <a:cs typeface="Arial"/>
                <a:sym typeface="Arial"/>
              </a:rPr>
              <a:t>​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1600" u="none" cap="small" strike="noStrike">
                <a:solidFill>
                  <a:srgbClr val="2A2A2A"/>
                </a:solidFill>
                <a:latin typeface="Arial"/>
                <a:ea typeface="Arial"/>
                <a:cs typeface="Arial"/>
                <a:sym typeface="Arial"/>
              </a:rPr>
              <a:t>                 Course : LCLM4006 </a:t>
            </a:r>
            <a:endParaRPr b="1" i="1" sz="1600">
              <a:solidFill>
                <a:srgbClr val="2A2A2A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1600" u="none" cap="small" strike="noStrike">
                <a:solidFill>
                  <a:srgbClr val="2A2A2A"/>
                </a:solidFill>
                <a:latin typeface="Arial"/>
                <a:ea typeface="Arial"/>
                <a:cs typeface="Arial"/>
                <a:sym typeface="Arial"/>
              </a:rPr>
              <a:t>Enterprise and Entrepreneurship </a:t>
            </a:r>
            <a:endParaRPr b="1" i="1" sz="1600">
              <a:solidFill>
                <a:srgbClr val="2A2A2A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" name="Google Shape;95;p13"/>
          <p:cNvSpPr txBox="1"/>
          <p:nvPr/>
        </p:nvSpPr>
        <p:spPr>
          <a:xfrm>
            <a:off x="-23894955" y="-3684991"/>
            <a:ext cx="6516806" cy="2364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ThePhoto by PhotoAuthor is licensed under CCYYSA.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4"/>
          <p:cNvSpPr/>
          <p:nvPr/>
        </p:nvSpPr>
        <p:spPr>
          <a:xfrm>
            <a:off x="0" y="0"/>
            <a:ext cx="12188952" cy="68579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1" name="Google Shape;101;p14"/>
          <p:cNvSpPr txBox="1"/>
          <p:nvPr>
            <p:ph type="title"/>
          </p:nvPr>
        </p:nvSpPr>
        <p:spPr>
          <a:xfrm>
            <a:off x="521208" y="978408"/>
            <a:ext cx="6300216" cy="13258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i="1" lang="en-US" u="sng"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TABLE OF CONTENTS    </a:t>
            </a:r>
            <a:endParaRPr/>
          </a:p>
        </p:txBody>
      </p:sp>
      <p:sp>
        <p:nvSpPr>
          <p:cNvPr id="102" name="Google Shape;102;p14"/>
          <p:cNvSpPr/>
          <p:nvPr/>
        </p:nvSpPr>
        <p:spPr>
          <a:xfrm>
            <a:off x="517868" y="508090"/>
            <a:ext cx="6281928" cy="14927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14"/>
          <p:cNvSpPr/>
          <p:nvPr/>
        </p:nvSpPr>
        <p:spPr>
          <a:xfrm>
            <a:off x="7513612" y="611650"/>
            <a:ext cx="4160520" cy="4571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4" name="Google Shape;104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17867" y="2429691"/>
            <a:ext cx="5867135" cy="3916313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14"/>
          <p:cNvSpPr txBox="1"/>
          <p:nvPr>
            <p:ph idx="1" type="body"/>
          </p:nvPr>
        </p:nvSpPr>
        <p:spPr>
          <a:xfrm>
            <a:off x="7507224" y="1088136"/>
            <a:ext cx="4160520" cy="525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i="1" lang="en-US">
                <a:highlight>
                  <a:srgbClr val="FFFFFF"/>
                </a:highlight>
                <a:latin typeface="Georgia"/>
                <a:ea typeface="Georgia"/>
                <a:cs typeface="Georgia"/>
                <a:sym typeface="Georgia"/>
              </a:rPr>
              <a:t>Business Description </a:t>
            </a:r>
            <a:endParaRPr/>
          </a:p>
          <a:p>
            <a:pPr indent="-228600" lvl="0" marL="22860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i="1" lang="en-US">
                <a:highlight>
                  <a:srgbClr val="FFFFFF"/>
                </a:highlight>
                <a:latin typeface="Georgia"/>
                <a:ea typeface="Georgia"/>
                <a:cs typeface="Georgia"/>
                <a:sym typeface="Georgia"/>
              </a:rPr>
              <a:t>Market Analysis </a:t>
            </a:r>
            <a:endParaRPr/>
          </a:p>
          <a:p>
            <a:pPr indent="-228600" lvl="0" marL="22860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i="1" lang="en-US">
                <a:highlight>
                  <a:srgbClr val="FFFFFF"/>
                </a:highlight>
                <a:latin typeface="Georgia"/>
                <a:ea typeface="Georgia"/>
                <a:cs typeface="Georgia"/>
                <a:sym typeface="Georgia"/>
              </a:rPr>
              <a:t>Management </a:t>
            </a:r>
            <a:endParaRPr/>
          </a:p>
          <a:p>
            <a:pPr indent="-228600" lvl="0" marL="22860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i="1" lang="en-US">
                <a:highlight>
                  <a:srgbClr val="FFFFFF"/>
                </a:highlight>
                <a:latin typeface="Georgia"/>
                <a:ea typeface="Georgia"/>
                <a:cs typeface="Georgia"/>
                <a:sym typeface="Georgia"/>
              </a:rPr>
              <a:t>Finances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t/>
            </a:r>
            <a:endParaRPr b="1" i="1">
              <a:highlight>
                <a:srgbClr val="FFFFFF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indent="-228600" lvl="0" marL="22860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i="1" lang="en-US">
                <a:highlight>
                  <a:srgbClr val="FFFFFF"/>
                </a:highlight>
                <a:latin typeface="Georgia"/>
                <a:ea typeface="Georgia"/>
                <a:cs typeface="Georgia"/>
                <a:sym typeface="Georgia"/>
              </a:rPr>
              <a:t>S.W.O.T. Analysis </a:t>
            </a:r>
            <a:endParaRPr/>
          </a:p>
          <a:p>
            <a:pPr indent="-228600" lvl="0" marL="22860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i="1" lang="en-US">
                <a:highlight>
                  <a:srgbClr val="FFFFFF"/>
                </a:highlight>
                <a:latin typeface="Georgia"/>
                <a:ea typeface="Georgia"/>
                <a:cs typeface="Georgia"/>
                <a:sym typeface="Georgia"/>
              </a:rPr>
              <a:t>The End /Questions /References </a:t>
            </a:r>
            <a:endParaRPr/>
          </a:p>
          <a:p>
            <a:pPr indent="-114300" lvl="0" marL="22860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5"/>
          <p:cNvSpPr/>
          <p:nvPr/>
        </p:nvSpPr>
        <p:spPr>
          <a:xfrm>
            <a:off x="0" y="0"/>
            <a:ext cx="12188952" cy="68579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111;p15"/>
          <p:cNvSpPr txBox="1"/>
          <p:nvPr>
            <p:ph type="title"/>
          </p:nvPr>
        </p:nvSpPr>
        <p:spPr>
          <a:xfrm>
            <a:off x="521208" y="967035"/>
            <a:ext cx="3029803" cy="198875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i="1" lang="en-US" sz="1400" u="sng"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BUSINESS DESCRIPTION and Facilities : </a:t>
            </a:r>
            <a:br>
              <a:rPr i="1" lang="en-US" sz="1400" u="sng"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</a:br>
            <a:r>
              <a:rPr i="1" lang="en-US" sz="1400"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Caroline Dellmén and Dellmen </a:t>
            </a:r>
            <a:r>
              <a:rPr lang="en-US" sz="1400" cap="small"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Premier Equestrian Estate LTD, </a:t>
            </a:r>
            <a:r>
              <a:rPr lang="en-US" sz="1400"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will be a moderately and a professional sized equestrian yard with  facility that provides professional horse livery care,horse training, and riding instruction services. </a:t>
            </a:r>
            <a:endParaRPr sz="1400"/>
          </a:p>
        </p:txBody>
      </p:sp>
      <p:sp>
        <p:nvSpPr>
          <p:cNvPr id="112" name="Google Shape;112;p15"/>
          <p:cNvSpPr/>
          <p:nvPr/>
        </p:nvSpPr>
        <p:spPr>
          <a:xfrm>
            <a:off x="517869" y="508090"/>
            <a:ext cx="11153214" cy="149279"/>
          </a:xfrm>
          <a:custGeom>
            <a:rect b="b" l="l" r="r" t="t"/>
            <a:pathLst>
              <a:path extrusionOk="0" h="149279" w="8085002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15"/>
          <p:cNvSpPr txBox="1"/>
          <p:nvPr>
            <p:ph idx="1" type="body"/>
          </p:nvPr>
        </p:nvSpPr>
        <p:spPr>
          <a:xfrm>
            <a:off x="521208" y="3186161"/>
            <a:ext cx="3200400" cy="31575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 sz="1400"/>
              <a:t>¤  </a:t>
            </a:r>
            <a:r>
              <a:rPr lang="en-US" sz="1400"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40 stable horse barn with contract for  professional horse owner  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 sz="1400"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¤  outdoor and indoor arena., fence the entire property, 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 sz="1400"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¤  gym for staff and horse owners, premises for a veterinary , masseur, chiropractor and farrier</a:t>
            </a:r>
            <a:r>
              <a:rPr lang="en-US" sz="1400"/>
              <a:t>  sale of horse feed, </a:t>
            </a:r>
            <a:endParaRPr sz="1400"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 sz="1400">
                <a:highlight>
                  <a:srgbClr val="F5F5F5"/>
                </a:highlight>
              </a:rPr>
              <a:t> ¤  spa resort for competition horses, </a:t>
            </a:r>
            <a:endParaRPr sz="1400"/>
          </a:p>
          <a:p>
            <a:pPr indent="-228600" lvl="0" marL="2286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 sz="1400"/>
              <a:t>¤ 5  apartments will be built (above the indoor arena ) for  horse owners have the opportunity to rent. 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br>
              <a:rPr lang="en-US" sz="1000"/>
            </a:br>
            <a:endParaRPr sz="1000"/>
          </a:p>
        </p:txBody>
      </p:sp>
      <p:pic>
        <p:nvPicPr>
          <p:cNvPr id="114" name="Google Shape;114;p15"/>
          <p:cNvPicPr preferRelativeResize="0"/>
          <p:nvPr/>
        </p:nvPicPr>
        <p:blipFill rotWithShape="1">
          <a:blip r:embed="rId3">
            <a:alphaModFix/>
          </a:blip>
          <a:srcRect b="0" l="5127" r="1660" t="0"/>
          <a:stretch/>
        </p:blipFill>
        <p:spPr>
          <a:xfrm>
            <a:off x="4136609" y="970929"/>
            <a:ext cx="7534183" cy="53750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6"/>
          <p:cNvSpPr/>
          <p:nvPr/>
        </p:nvSpPr>
        <p:spPr>
          <a:xfrm>
            <a:off x="0" y="0"/>
            <a:ext cx="12188952" cy="68579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p16"/>
          <p:cNvSpPr txBox="1"/>
          <p:nvPr>
            <p:ph type="title"/>
          </p:nvPr>
        </p:nvSpPr>
        <p:spPr>
          <a:xfrm>
            <a:off x="521208" y="978408"/>
            <a:ext cx="5029200" cy="23774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u="sng"/>
              <a:t>The Market :</a:t>
            </a:r>
            <a:br>
              <a:rPr lang="en-US" sz="2800" u="sng"/>
            </a:br>
            <a:r>
              <a:rPr lang="en-US" sz="2800" u="sng"/>
              <a:t>¤</a:t>
            </a:r>
            <a:r>
              <a:rPr b="0" lang="en-US" sz="2800" u="sng"/>
              <a:t> </a:t>
            </a:r>
            <a:r>
              <a:rPr b="0" lang="en-US" sz="2400">
                <a:solidFill>
                  <a:srgbClr val="2A2A2A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850,000 horses with around 374,000 horses owning in horse industry. </a:t>
            </a:r>
            <a:endParaRPr b="0" sz="2400" u="sng"/>
          </a:p>
        </p:txBody>
      </p:sp>
      <p:sp>
        <p:nvSpPr>
          <p:cNvPr id="121" name="Google Shape;121;p16"/>
          <p:cNvSpPr/>
          <p:nvPr/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2" name="Google Shape;122;p16"/>
          <p:cNvPicPr preferRelativeResize="0"/>
          <p:nvPr/>
        </p:nvPicPr>
        <p:blipFill rotWithShape="1">
          <a:blip r:embed="rId3">
            <a:alphaModFix/>
          </a:blip>
          <a:srcRect b="10354" l="0" r="-2" t="5780"/>
          <a:stretch/>
        </p:blipFill>
        <p:spPr>
          <a:xfrm>
            <a:off x="6662166" y="508090"/>
            <a:ext cx="5011957" cy="2797087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16"/>
          <p:cNvSpPr/>
          <p:nvPr/>
        </p:nvSpPr>
        <p:spPr>
          <a:xfrm>
            <a:off x="6662168" y="3616882"/>
            <a:ext cx="5021183" cy="4571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4" name="Google Shape;124;p16"/>
          <p:cNvPicPr preferRelativeResize="0"/>
          <p:nvPr/>
        </p:nvPicPr>
        <p:blipFill rotWithShape="1">
          <a:blip r:embed="rId4">
            <a:alphaModFix/>
          </a:blip>
          <a:srcRect b="9423" l="0" r="1" t="11432"/>
          <a:stretch/>
        </p:blipFill>
        <p:spPr>
          <a:xfrm>
            <a:off x="513802" y="3698197"/>
            <a:ext cx="5011957" cy="2647807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16"/>
          <p:cNvSpPr txBox="1"/>
          <p:nvPr>
            <p:ph idx="1" type="body"/>
          </p:nvPr>
        </p:nvSpPr>
        <p:spPr>
          <a:xfrm>
            <a:off x="6665976" y="3776472"/>
            <a:ext cx="5010912" cy="25694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0" marL="22860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A2A2A"/>
              </a:buClr>
              <a:buSzPts val="1800"/>
              <a:buChar char="•"/>
            </a:pPr>
            <a:r>
              <a:rPr b="1" lang="en-US">
                <a:solidFill>
                  <a:srgbClr val="2A2A2A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¤ Advertise our horse business through the use of a website, Facebook/ Instagram  page, and of course good reputation and network </a:t>
            </a:r>
            <a:endParaRPr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2A2A2A"/>
              </a:buClr>
              <a:buSzPts val="1800"/>
              <a:buChar char="•"/>
            </a:pPr>
            <a:r>
              <a:rPr b="1" lang="en-US">
                <a:solidFill>
                  <a:srgbClr val="2A2A2A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¤ Advertise with regular trainers internationally and nationally to maintain a high standard of our business, this will also provide good customer service. </a:t>
            </a:r>
            <a:endParaRPr b="1"/>
          </a:p>
        </p:txBody>
      </p:sp>
      <p:pic>
        <p:nvPicPr>
          <p:cNvPr id="126" name="Google Shape;126;p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22478" y="2456056"/>
            <a:ext cx="1967552" cy="1036036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16"/>
          <p:cNvSpPr txBox="1"/>
          <p:nvPr/>
        </p:nvSpPr>
        <p:spPr>
          <a:xfrm>
            <a:off x="2422478" y="5913935"/>
            <a:ext cx="227464" cy="900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25000" lnSpcReduction="20000"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ThePhoto by PhotoAuthor is licensed under CCYYSA.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7"/>
          <p:cNvSpPr/>
          <p:nvPr/>
        </p:nvSpPr>
        <p:spPr>
          <a:xfrm>
            <a:off x="0" y="0"/>
            <a:ext cx="12188952" cy="68579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3" name="Google Shape;133;p17"/>
          <p:cNvSpPr txBox="1"/>
          <p:nvPr>
            <p:ph type="title"/>
          </p:nvPr>
        </p:nvSpPr>
        <p:spPr>
          <a:xfrm>
            <a:off x="521208" y="978408"/>
            <a:ext cx="5020056" cy="23682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44444"/>
              <a:buFont typeface="Arial"/>
              <a:buNone/>
            </a:pPr>
            <a:r>
              <a:rPr lang="en-US" u="sng"/>
              <a:t>Management </a:t>
            </a:r>
            <a:r>
              <a:rPr b="0" lang="en-US" sz="1800"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Owner/responsible as well as CEO , will be Caroline Dellmén,  together with 2 full-time grooms, we will run the yard and its operations as a professional team. The grooms will have a riding diploma and a groom education.</a:t>
            </a:r>
            <a:endParaRPr sz="18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br>
              <a:rPr lang="en-US"/>
            </a:b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br>
              <a:rPr lang="en-US"/>
            </a:br>
            <a:br>
              <a:rPr lang="en-US" u="sng"/>
            </a:br>
            <a:endParaRPr u="sng"/>
          </a:p>
        </p:txBody>
      </p:sp>
      <p:sp>
        <p:nvSpPr>
          <p:cNvPr id="134" name="Google Shape;134;p17"/>
          <p:cNvSpPr/>
          <p:nvPr/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5" name="Google Shape;135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077281" y="508091"/>
            <a:ext cx="2181727" cy="27970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17870" y="3616883"/>
            <a:ext cx="2183297" cy="2729122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17"/>
          <p:cNvSpPr/>
          <p:nvPr/>
        </p:nvSpPr>
        <p:spPr>
          <a:xfrm>
            <a:off x="6662168" y="3616882"/>
            <a:ext cx="5021183" cy="4571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17"/>
          <p:cNvSpPr txBox="1"/>
          <p:nvPr>
            <p:ph idx="1" type="body"/>
          </p:nvPr>
        </p:nvSpPr>
        <p:spPr>
          <a:xfrm>
            <a:off x="6665976" y="3776472"/>
            <a:ext cx="4983480" cy="25694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A2A2A"/>
              </a:buClr>
              <a:buSzPts val="1800"/>
              <a:buChar char="•"/>
            </a:pPr>
            <a:r>
              <a:rPr lang="en-US">
                <a:solidFill>
                  <a:srgbClr val="2A2A2A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We have  been in the horse industry for 35 years and together worked for over 18 years in building construction and the HVAC industry, so this is a good and profitable business and combination.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8"/>
          <p:cNvSpPr txBox="1"/>
          <p:nvPr>
            <p:ph type="title"/>
          </p:nvPr>
        </p:nvSpPr>
        <p:spPr>
          <a:xfrm>
            <a:off x="521208" y="978408"/>
            <a:ext cx="10985083" cy="136068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i="1" lang="en-US" sz="2800" u="sng"/>
              <a:t>Finance : </a:t>
            </a:r>
            <a:r>
              <a:rPr b="0" lang="en-US" sz="2000">
                <a:solidFill>
                  <a:srgbClr val="2A2A2A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The main source of income is expected to come from full-service livery , per horse and month we charge 1500 pounds which is a fixed source of income.</a:t>
            </a:r>
            <a:br>
              <a:rPr lang="en-US"/>
            </a:br>
            <a:endParaRPr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A2A2A"/>
              </a:buClr>
              <a:buSzPct val="100000"/>
              <a:buFont typeface="Arial"/>
              <a:buNone/>
            </a:pPr>
            <a:r>
              <a:rPr b="0" lang="en-US" sz="2000">
                <a:solidFill>
                  <a:srgbClr val="2A2A2A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 </a:t>
            </a:r>
            <a:r>
              <a:rPr lang="en-US" sz="2000" u="sng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Investment calculation /budget and startup loan cost calculation for start of business and construction of stage</a:t>
            </a:r>
            <a:r>
              <a:rPr lang="en-US" sz="1000" u="sng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 1</a:t>
            </a:r>
            <a:endParaRPr b="0" sz="1000">
              <a:solidFill>
                <a:srgbClr val="00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b="0" sz="2000">
              <a:solidFill>
                <a:srgbClr val="2A2A2A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b="0" sz="1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ct val="100000"/>
              <a:buFont typeface="Arial"/>
              <a:buNone/>
            </a:pPr>
            <a:r>
              <a:rPr b="0" i="1" lang="en-US" sz="100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                                                                  </a:t>
            </a:r>
            <a:r>
              <a:rPr b="0" i="1" lang="en-US" sz="160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    </a:t>
            </a:r>
            <a:r>
              <a:rPr b="0" i="1" lang="en-US" sz="180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= </a:t>
            </a:r>
            <a:r>
              <a:rPr i="1" lang="en-US" sz="1800">
                <a:solidFill>
                  <a:srgbClr val="6AA84F"/>
                </a:solidFill>
                <a:latin typeface="Arial"/>
                <a:ea typeface="Arial"/>
                <a:cs typeface="Arial"/>
                <a:sym typeface="Arial"/>
              </a:rPr>
              <a:t>+203 530 :- inclusive VAT</a:t>
            </a:r>
            <a:br>
              <a:rPr lang="en-US"/>
            </a:br>
            <a:endParaRPr/>
          </a:p>
        </p:txBody>
      </p:sp>
      <p:graphicFrame>
        <p:nvGraphicFramePr>
          <p:cNvPr id="144" name="Google Shape;144;p18"/>
          <p:cNvGraphicFramePr/>
          <p:nvPr/>
        </p:nvGraphicFramePr>
        <p:xfrm>
          <a:off x="520700" y="3317354"/>
          <a:ext cx="3000000" cy="3000000"/>
        </p:xfrm>
        <a:graphic>
          <a:graphicData uri="http://schemas.openxmlformats.org/drawingml/2006/table">
            <a:tbl>
              <a:tblPr bandRow="1">
                <a:noFill/>
                <a:tableStyleId>{71D58209-BA55-41A1-B17C-095F5C40C99A}</a:tableStyleId>
              </a:tblPr>
              <a:tblGrid>
                <a:gridCol w="5749000"/>
                <a:gridCol w="5749000"/>
              </a:tblGrid>
              <a:tr h="5526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62626"/>
                        </a:buClr>
                        <a:buSzPts val="1600"/>
                        <a:buFont typeface="Arial"/>
                        <a:buNone/>
                      </a:pPr>
                      <a:r>
                        <a:rPr b="0" i="1" lang="en-US" sz="1600" u="none" cap="none" strike="noStrike">
                          <a:solidFill>
                            <a:srgbClr val="262626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Loan </a:t>
                      </a:r>
                      <a:endParaRPr sz="16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63500" marB="63500" marR="63500" marL="635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10160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6AA84F"/>
                        </a:buClr>
                        <a:buSzPts val="1600"/>
                        <a:buFont typeface="Arial"/>
                        <a:buChar char="•"/>
                      </a:pPr>
                      <a:r>
                        <a:rPr b="1" i="1" lang="en-US" sz="1600" u="none" cap="none" strike="noStrike">
                          <a:solidFill>
                            <a:srgbClr val="6AA84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700 000 :- </a:t>
                      </a:r>
                      <a:endParaRPr/>
                    </a:p>
                  </a:txBody>
                  <a:tcPr marT="63500" marB="63500" marR="63500" marL="635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406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62626"/>
                        </a:buClr>
                        <a:buSzPts val="1600"/>
                        <a:buFont typeface="Arial"/>
                        <a:buNone/>
                      </a:pPr>
                      <a:r>
                        <a:rPr b="0" i="1" lang="en-US" sz="1600" u="none" cap="none" strike="noStrike">
                          <a:solidFill>
                            <a:srgbClr val="262626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Construction of stables</a:t>
                      </a:r>
                      <a:endParaRPr sz="16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63500" marB="63500" marR="63500" marL="635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10160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600"/>
                        <a:buFont typeface="Arial"/>
                        <a:buChar char="•"/>
                      </a:pPr>
                      <a:r>
                        <a:rPr b="1" i="1" lang="en-US" sz="1600" u="none" cap="none" strike="noStrike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82 000 :- </a:t>
                      </a:r>
                      <a:endParaRPr/>
                    </a:p>
                  </a:txBody>
                  <a:tcPr marT="63500" marB="63500" marR="63500" marL="635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526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62626"/>
                        </a:buClr>
                        <a:buSzPts val="1600"/>
                        <a:buFont typeface="Arial"/>
                        <a:buNone/>
                      </a:pPr>
                      <a:r>
                        <a:rPr b="0" i="1" lang="en-US" sz="1600" u="none" cap="none" strike="noStrike">
                          <a:solidFill>
                            <a:srgbClr val="262626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Fertilizer container horse system</a:t>
                      </a:r>
                      <a:endParaRPr sz="16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63500" marB="63500" marR="63500" marL="635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10160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600"/>
                        <a:buFont typeface="Arial"/>
                        <a:buChar char="•"/>
                      </a:pPr>
                      <a:r>
                        <a:rPr b="1" i="1" lang="en-US" sz="1600" u="none" cap="none" strike="noStrike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970 :- </a:t>
                      </a:r>
                      <a:endParaRPr/>
                    </a:p>
                  </a:txBody>
                  <a:tcPr marT="63500" marB="63500" marR="63500" marL="635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406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62626"/>
                        </a:buClr>
                        <a:buSzPts val="1600"/>
                        <a:buFont typeface="Arial"/>
                        <a:buNone/>
                      </a:pPr>
                      <a:r>
                        <a:rPr b="0" i="1" lang="en-US" sz="1600" u="none" cap="none" strike="noStrike">
                          <a:solidFill>
                            <a:srgbClr val="262626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fence for pastures</a:t>
                      </a:r>
                      <a:endParaRPr sz="16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63500" marB="63500" marR="63500" marL="635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10160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600"/>
                        <a:buFont typeface="Arial"/>
                        <a:buChar char="•"/>
                      </a:pPr>
                      <a:r>
                        <a:rPr b="1" i="1" lang="en-US" sz="1600" u="none" cap="none" strike="noStrike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30 00 :- </a:t>
                      </a:r>
                      <a:endParaRPr/>
                    </a:p>
                  </a:txBody>
                  <a:tcPr marT="63500" marB="63500" marR="63500" marL="635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526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62626"/>
                        </a:buClr>
                        <a:buSzPts val="1600"/>
                        <a:buFont typeface="Arial"/>
                        <a:buNone/>
                      </a:pPr>
                      <a:r>
                        <a:rPr b="0" i="1" lang="en-US" sz="1600" u="none" cap="none" strike="noStrike">
                          <a:solidFill>
                            <a:srgbClr val="262626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Micro water system and solar cell system</a:t>
                      </a:r>
                      <a:endParaRPr sz="16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63500" marB="63500" marR="63500" marL="635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10160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600"/>
                        <a:buFont typeface="Arial"/>
                        <a:buChar char="•"/>
                      </a:pPr>
                      <a:r>
                        <a:rPr b="1" i="1" lang="en-US" sz="1600" u="none" cap="none" strike="noStrike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10 500 :- </a:t>
                      </a:r>
                      <a:endParaRPr/>
                    </a:p>
                  </a:txBody>
                  <a:tcPr marT="63500" marB="63500" marR="63500" marL="635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406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62626"/>
                        </a:buClr>
                        <a:buSzPts val="1600"/>
                        <a:buFont typeface="Arial"/>
                        <a:buNone/>
                      </a:pPr>
                      <a:r>
                        <a:rPr b="0" i="1" lang="en-US" sz="1600" u="none" cap="none" strike="noStrike">
                          <a:solidFill>
                            <a:srgbClr val="262626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Purchase of land</a:t>
                      </a:r>
                      <a:endParaRPr sz="16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63500" marB="63500" marR="63500" marL="635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10160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600"/>
                        <a:buFont typeface="Arial"/>
                        <a:buChar char="•"/>
                      </a:pPr>
                      <a:r>
                        <a:rPr b="1" i="1" lang="en-US" sz="1600" u="none" cap="none" strike="noStrike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400 000 :- </a:t>
                      </a:r>
                      <a:endParaRPr/>
                    </a:p>
                  </a:txBody>
                  <a:tcPr marT="63500" marB="63500" marR="63500" marL="635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9"/>
          <p:cNvSpPr/>
          <p:nvPr/>
        </p:nvSpPr>
        <p:spPr>
          <a:xfrm>
            <a:off x="0" y="0"/>
            <a:ext cx="12188952" cy="68579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0" name="Google Shape;150;p19"/>
          <p:cNvSpPr txBox="1"/>
          <p:nvPr>
            <p:ph type="title"/>
          </p:nvPr>
        </p:nvSpPr>
        <p:spPr>
          <a:xfrm>
            <a:off x="521208" y="978408"/>
            <a:ext cx="4032504" cy="33649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br>
              <a:rPr lang="en-US" sz="2800"/>
            </a:br>
            <a:endParaRPr sz="2800"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i="1" lang="en-US" sz="2800" u="sng"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Monthly cost estimates for income and expenses</a:t>
            </a:r>
            <a:br>
              <a:rPr i="1" lang="en-US" sz="2800" u="sng"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</a:br>
            <a:br>
              <a:rPr i="1" lang="en-US" sz="2800" u="sng"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</a:br>
            <a:endParaRPr i="1" sz="2400" u="sng"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ct val="100000"/>
              <a:buFont typeface="Arial"/>
              <a:buNone/>
            </a:pPr>
            <a:r>
              <a:rPr i="1" lang="en-US" sz="240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  </a:t>
            </a:r>
            <a:r>
              <a:rPr b="0" i="1" lang="en-US" sz="240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   = </a:t>
            </a:r>
            <a:r>
              <a:rPr i="1" lang="en-US" sz="2400">
                <a:solidFill>
                  <a:srgbClr val="6AA84F"/>
                </a:solidFill>
                <a:latin typeface="Arial"/>
                <a:ea typeface="Arial"/>
                <a:cs typeface="Arial"/>
                <a:sym typeface="Arial"/>
              </a:rPr>
              <a:t>+ 26 680  :- inclusive VAT</a:t>
            </a:r>
            <a:br>
              <a:rPr lang="en-US" sz="2400"/>
            </a:br>
            <a:endParaRPr sz="2800"/>
          </a:p>
        </p:txBody>
      </p:sp>
      <p:sp>
        <p:nvSpPr>
          <p:cNvPr id="151" name="Google Shape;151;p19"/>
          <p:cNvSpPr/>
          <p:nvPr/>
        </p:nvSpPr>
        <p:spPr>
          <a:xfrm>
            <a:off x="517870" y="508090"/>
            <a:ext cx="4032504" cy="14927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p19"/>
          <p:cNvSpPr/>
          <p:nvPr/>
        </p:nvSpPr>
        <p:spPr>
          <a:xfrm>
            <a:off x="5065776" y="6300216"/>
            <a:ext cx="6620256" cy="4571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53" name="Google Shape;153;p19"/>
          <p:cNvGraphicFramePr/>
          <p:nvPr/>
        </p:nvGraphicFramePr>
        <p:xfrm>
          <a:off x="5101586" y="978408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{71D58209-BA55-41A1-B17C-095F5C40C99A}</a:tableStyleId>
              </a:tblPr>
              <a:tblGrid>
                <a:gridCol w="5241775"/>
                <a:gridCol w="1306850"/>
              </a:tblGrid>
              <a:tr h="23174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333333"/>
                        </a:buClr>
                        <a:buSzPts val="1700"/>
                        <a:buFont typeface="Arial"/>
                        <a:buNone/>
                      </a:pPr>
                      <a:r>
                        <a:rPr b="1" i="1" lang="en-US" sz="1700" u="none" cap="none" strike="noStrike">
                          <a:solidFill>
                            <a:srgbClr val="333333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Loan </a:t>
                      </a:r>
                      <a:endParaRPr b="1" sz="34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333333"/>
                        </a:buClr>
                        <a:buSzPts val="1700"/>
                        <a:buFont typeface="Arial"/>
                        <a:buNone/>
                      </a:pPr>
                      <a:r>
                        <a:rPr b="1" i="1" lang="en-US" sz="1700" u="none" cap="none" strike="noStrike">
                          <a:solidFill>
                            <a:srgbClr val="333333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monthly repayment</a:t>
                      </a:r>
                      <a:endParaRPr sz="34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333333"/>
                        </a:buClr>
                        <a:buSzPts val="1700"/>
                        <a:buFont typeface="Arial"/>
                        <a:buNone/>
                      </a:pPr>
                      <a:r>
                        <a:rPr b="1" i="1" lang="en-US" sz="1700" u="none" cap="none" strike="noStrike">
                          <a:solidFill>
                            <a:srgbClr val="333333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6.9%</a:t>
                      </a:r>
                      <a:endParaRPr b="1" sz="34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333333"/>
                        </a:buClr>
                        <a:buSzPts val="1700"/>
                        <a:buFont typeface="Arial"/>
                        <a:buNone/>
                      </a:pPr>
                      <a:r>
                        <a:rPr b="1" i="1" lang="en-US" sz="1700" u="none" cap="none" strike="noStrike">
                          <a:solidFill>
                            <a:srgbClr val="333333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interest rate</a:t>
                      </a:r>
                      <a:endParaRPr sz="34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400"/>
                        <a:buFont typeface="Arial"/>
                        <a:buNone/>
                      </a:pPr>
                      <a:br>
                        <a:rPr lang="en-US" sz="3400" u="none" cap="none" strike="noStrike"/>
                      </a:br>
                      <a:endParaRPr sz="3400" u="none" cap="none" strike="noStrike"/>
                    </a:p>
                  </a:txBody>
                  <a:tcPr marT="106425" marB="106425" marR="106425" marL="1064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10795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700"/>
                        <a:buFont typeface="Arial"/>
                        <a:buChar char="•"/>
                      </a:pPr>
                      <a:r>
                        <a:rPr b="1" i="1" lang="en-US" sz="1700" u="none" cap="none" strike="noStrike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62 00 :-</a:t>
                      </a:r>
                      <a:endParaRPr/>
                    </a:p>
                  </a:txBody>
                  <a:tcPr marT="106425" marB="106425" marR="106425" marL="1064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95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62626"/>
                        </a:buClr>
                        <a:buSzPts val="1700"/>
                        <a:buFont typeface="Arial"/>
                        <a:buNone/>
                      </a:pPr>
                      <a:r>
                        <a:rPr b="1" i="1" lang="en-US" sz="1700" u="none" cap="none" strike="noStrike">
                          <a:solidFill>
                            <a:srgbClr val="262626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Wages staff   </a:t>
                      </a:r>
                      <a:endParaRPr sz="34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06425" marB="106425" marR="106425" marL="1064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10795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700"/>
                        <a:buFont typeface="Arial"/>
                        <a:buChar char="•"/>
                      </a:pPr>
                      <a:r>
                        <a:rPr b="1" i="1" lang="en-US" sz="1700" u="none" cap="none" strike="noStrike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60 00:- </a:t>
                      </a:r>
                      <a:endParaRPr/>
                    </a:p>
                  </a:txBody>
                  <a:tcPr marT="106425" marB="106425" marR="106425" marL="1064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95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62626"/>
                        </a:buClr>
                        <a:buSzPts val="1700"/>
                        <a:buFont typeface="Arial"/>
                        <a:buNone/>
                      </a:pPr>
                      <a:r>
                        <a:rPr b="1" i="1" lang="en-US" sz="1700" u="none" cap="none" strike="noStrike">
                          <a:solidFill>
                            <a:srgbClr val="262626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Fixed income 40 stalls x1500 </a:t>
                      </a:r>
                      <a:endParaRPr sz="34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06425" marB="106425" marR="106425" marL="1064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10795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6AA84F"/>
                        </a:buClr>
                        <a:buSzPts val="1700"/>
                        <a:buFont typeface="Arial"/>
                        <a:buChar char="•"/>
                      </a:pPr>
                      <a:r>
                        <a:rPr b="1" i="1" lang="en-US" sz="1700" u="none" cap="none" strike="noStrike">
                          <a:solidFill>
                            <a:srgbClr val="6AA84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60 000:- </a:t>
                      </a:r>
                      <a:endParaRPr/>
                    </a:p>
                  </a:txBody>
                  <a:tcPr marT="106425" marB="106425" marR="106425" marL="1064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95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62626"/>
                        </a:buClr>
                        <a:buSzPts val="1700"/>
                        <a:buFont typeface="Arial"/>
                        <a:buNone/>
                      </a:pPr>
                      <a:r>
                        <a:rPr b="1" i="1" lang="en-US" sz="1700" u="none" cap="none" strike="noStrike">
                          <a:solidFill>
                            <a:srgbClr val="262626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variable income extra sales of shipyard facilities</a:t>
                      </a:r>
                      <a:endParaRPr sz="34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06425" marB="106425" marR="106425" marL="1064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10795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6AA84F"/>
                        </a:buClr>
                        <a:buSzPts val="1700"/>
                        <a:buFont typeface="Arial"/>
                        <a:buChar char="•"/>
                      </a:pPr>
                      <a:r>
                        <a:rPr b="1" i="1" lang="en-US" sz="1700" u="none" cap="none" strike="noStrike">
                          <a:solidFill>
                            <a:srgbClr val="6AA84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30 00:- </a:t>
                      </a:r>
                      <a:endParaRPr/>
                    </a:p>
                  </a:txBody>
                  <a:tcPr marT="106425" marB="106425" marR="106425" marL="1064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95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62626"/>
                        </a:buClr>
                        <a:buSzPts val="1700"/>
                        <a:buFont typeface="Arial"/>
                        <a:buNone/>
                      </a:pPr>
                      <a:r>
                        <a:rPr b="1" i="1" lang="en-US" sz="1700" u="none" cap="none" strike="noStrike">
                          <a:solidFill>
                            <a:srgbClr val="262626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Feed , shavings , hay 120/horse </a:t>
                      </a:r>
                      <a:endParaRPr sz="34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06425" marB="106425" marR="106425" marL="1064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10795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700"/>
                        <a:buFont typeface="Arial"/>
                        <a:buChar char="•"/>
                      </a:pPr>
                      <a:r>
                        <a:rPr b="1" i="1" lang="en-US" sz="1700" u="none" cap="none" strike="noStrike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48 00:-</a:t>
                      </a:r>
                      <a:endParaRPr/>
                    </a:p>
                  </a:txBody>
                  <a:tcPr marT="106425" marB="106425" marR="106425" marL="1064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95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62626"/>
                        </a:buClr>
                        <a:buSzPts val="1700"/>
                        <a:buFont typeface="Arial"/>
                        <a:buNone/>
                      </a:pPr>
                      <a:r>
                        <a:rPr b="1" i="1" lang="en-US" sz="1700" u="none" cap="none" strike="noStrike">
                          <a:solidFill>
                            <a:srgbClr val="262626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tax, insurance, Nj</a:t>
                      </a:r>
                      <a:endParaRPr sz="34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06425" marB="106425" marR="106425" marL="1064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10795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700"/>
                        <a:buFont typeface="Arial"/>
                        <a:buChar char="•"/>
                      </a:pPr>
                      <a:r>
                        <a:rPr b="1" i="1" lang="en-US" sz="1700" u="none" cap="none" strike="noStrike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42 %  </a:t>
                      </a:r>
                      <a:endParaRPr/>
                    </a:p>
                  </a:txBody>
                  <a:tcPr marT="106425" marB="106425" marR="106425" marL="1064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0"/>
          <p:cNvSpPr txBox="1"/>
          <p:nvPr>
            <p:ph type="title"/>
          </p:nvPr>
        </p:nvSpPr>
        <p:spPr>
          <a:xfrm>
            <a:off x="521208" y="978408"/>
            <a:ext cx="1115568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/>
              <a:t>Swot analysis </a:t>
            </a:r>
            <a:endParaRPr/>
          </a:p>
        </p:txBody>
      </p:sp>
      <p:graphicFrame>
        <p:nvGraphicFramePr>
          <p:cNvPr id="159" name="Google Shape;159;p20"/>
          <p:cNvGraphicFramePr/>
          <p:nvPr/>
        </p:nvGraphicFramePr>
        <p:xfrm>
          <a:off x="2706805" y="2240507"/>
          <a:ext cx="3000000" cy="3000000"/>
        </p:xfrm>
        <a:graphic>
          <a:graphicData uri="http://schemas.openxmlformats.org/drawingml/2006/table">
            <a:tbl>
              <a:tblPr bandRow="1">
                <a:noFill/>
                <a:tableStyleId>{71D58209-BA55-41A1-B17C-095F5C40C99A}</a:tableStyleId>
              </a:tblPr>
              <a:tblGrid>
                <a:gridCol w="1414925"/>
                <a:gridCol w="1414925"/>
              </a:tblGrid>
              <a:tr h="2401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i="0" lang="en-US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Strengths</a:t>
                      </a:r>
                      <a:endParaRPr sz="1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63500" marB="63500" marR="63500" marL="63500">
                    <a:lnL cap="flat" cmpd="sng" w="126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6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i="0" lang="en-US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Weaknesses</a:t>
                      </a:r>
                      <a:endParaRPr sz="1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63500" marB="63500" marR="63500" marL="63500">
                    <a:lnL cap="flat" cmpd="sng" w="126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6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4093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i="1" lang="en-US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¤ 35 years of work experience in the horse industry and 19 years of work experience in construction HVAC,</a:t>
                      </a:r>
                      <a:endParaRPr sz="1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i="1" lang="en-US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¤  large contact network in the construction industry and the horse industry .</a:t>
                      </a:r>
                      <a:endParaRPr sz="1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br>
                        <a:rPr lang="en-US" sz="1800" u="none" cap="none" strike="noStrike"/>
                      </a:br>
                      <a:endParaRPr sz="1800" u="none" cap="none" strike="noStrike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i="1" lang="en-US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¤ Professional showjumping rider</a:t>
                      </a:r>
                      <a:endParaRPr sz="1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br>
                        <a:rPr lang="en-US" sz="1800" u="none" cap="none" strike="noStrike"/>
                      </a:br>
                      <a:endParaRPr sz="1800" u="none" cap="none" strike="noStrike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i="1" lang="en-US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¤ Passion for horses and horse well-being</a:t>
                      </a:r>
                      <a:endParaRPr sz="1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br>
                        <a:rPr lang="en-US" sz="1800" u="none" cap="none" strike="noStrike"/>
                      </a:br>
                      <a:endParaRPr sz="1800" u="none" cap="none" strike="noStrike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br>
                        <a:rPr lang="en-US" sz="1800" u="none" cap="none" strike="noStrike"/>
                      </a:br>
                      <a:endParaRPr sz="1800" u="none" cap="none" strike="noStrike"/>
                    </a:p>
                  </a:txBody>
                  <a:tcPr marT="63500" marB="63500" marR="63500" marL="63500">
                    <a:lnL cap="flat" cmpd="sng" w="126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6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i="1" lang="en-US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¤ to find the best loans, investors and funds for the business.</a:t>
                      </a:r>
                      <a:endParaRPr sz="1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br>
                        <a:rPr lang="en-US" sz="1800" u="none" cap="none" strike="noStrike"/>
                      </a:br>
                      <a:endParaRPr sz="1800" u="none" cap="none" strike="noStrike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i="1" lang="en-US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¤ income that defaults if  contracts are not fulfilled, (customer shortage)</a:t>
                      </a:r>
                      <a:endParaRPr sz="1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63500" marB="63500" marR="63500" marL="63500">
                    <a:lnL cap="flat" cmpd="sng" w="126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6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60" name="Google Shape;160;p20"/>
          <p:cNvGraphicFramePr/>
          <p:nvPr/>
        </p:nvGraphicFramePr>
        <p:xfrm>
          <a:off x="0" y="2195830"/>
          <a:ext cx="3000000" cy="3000000"/>
        </p:xfrm>
        <a:graphic>
          <a:graphicData uri="http://schemas.openxmlformats.org/drawingml/2006/table">
            <a:tbl>
              <a:tblPr bandRow="1">
                <a:noFill/>
                <a:tableStyleId>{71D58209-BA55-41A1-B17C-095F5C40C99A}</a:tableStyleId>
              </a:tblPr>
              <a:tblGrid>
                <a:gridCol w="1250350"/>
                <a:gridCol w="1350550"/>
              </a:tblGrid>
              <a:tr h="1524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Opportunities </a:t>
                      </a:r>
                      <a:endParaRPr sz="1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63500" marB="63500" marR="63500" marL="635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Threats </a:t>
                      </a:r>
                      <a:endParaRPr sz="1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63500" marB="63500" marR="63500" marL="635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0041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¤ Modernising and elevating the equine industry in the UK.</a:t>
                      </a:r>
                      <a:endParaRPr sz="1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br>
                        <a:rPr lang="en-US" sz="1800" u="none" cap="none" strike="noStrike"/>
                      </a:br>
                      <a:endParaRPr sz="1800" u="none" cap="none" strike="noStrike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¤ a business plan that is unique in the south of england on the market.</a:t>
                      </a:r>
                      <a:endParaRPr sz="1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br>
                        <a:rPr lang="en-US" sz="1800" u="none" cap="none" strike="noStrike"/>
                      </a:br>
                      <a:br>
                        <a:rPr lang="en-US" sz="1800" u="none" cap="none" strike="noStrike"/>
                      </a:br>
                      <a:endParaRPr sz="1800" u="none" cap="none" strike="noStrike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¤ make money and have a growing business. </a:t>
                      </a:r>
                      <a:endParaRPr sz="1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63500" marB="63500" marR="63500" marL="635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¤ Economy</a:t>
                      </a:r>
                      <a:endParaRPr sz="1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br>
                        <a:rPr lang="en-US" sz="1800" u="none" cap="none" strike="noStrike"/>
                      </a:br>
                      <a:endParaRPr sz="1800" u="none" cap="none" strike="noStrike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¤ Weather </a:t>
                      </a:r>
                      <a:endParaRPr sz="1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br>
                        <a:rPr lang="en-US" sz="1800" u="none" cap="none" strike="noStrike"/>
                      </a:br>
                      <a:endParaRPr sz="1800" u="none" cap="none" strike="noStrike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¤ Suppliers </a:t>
                      </a:r>
                      <a:endParaRPr sz="1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63500" marB="63500" marR="63500" marL="635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id="161" name="Google Shape;161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924763" y="2441314"/>
            <a:ext cx="5210175" cy="347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1"/>
          <p:cNvSpPr/>
          <p:nvPr/>
        </p:nvSpPr>
        <p:spPr>
          <a:xfrm>
            <a:off x="0" y="0"/>
            <a:ext cx="12188952" cy="68579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21"/>
          <p:cNvSpPr txBox="1"/>
          <p:nvPr>
            <p:ph type="title"/>
          </p:nvPr>
        </p:nvSpPr>
        <p:spPr>
          <a:xfrm>
            <a:off x="521208" y="978408"/>
            <a:ext cx="5029200" cy="23774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/>
              <a:t>  </a:t>
            </a:r>
            <a:r>
              <a:rPr lang="en-US" u="sng"/>
              <a:t>TheEnd </a:t>
            </a:r>
            <a:br>
              <a:rPr lang="en-US" u="sng"/>
            </a:br>
            <a:r>
              <a:rPr lang="en-US"/>
              <a:t> Questions ? </a:t>
            </a:r>
            <a:endParaRPr/>
          </a:p>
        </p:txBody>
      </p:sp>
      <p:sp>
        <p:nvSpPr>
          <p:cNvPr id="168" name="Google Shape;168;p21"/>
          <p:cNvSpPr/>
          <p:nvPr/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9" name="Google Shape;169;p21"/>
          <p:cNvPicPr preferRelativeResize="0"/>
          <p:nvPr/>
        </p:nvPicPr>
        <p:blipFill rotWithShape="1">
          <a:blip r:embed="rId3">
            <a:alphaModFix/>
          </a:blip>
          <a:srcRect b="11268" l="0" r="1" t="5125"/>
          <a:stretch/>
        </p:blipFill>
        <p:spPr>
          <a:xfrm>
            <a:off x="6662166" y="508090"/>
            <a:ext cx="5011957" cy="2797087"/>
          </a:xfrm>
          <a:prstGeom prst="rect">
            <a:avLst/>
          </a:prstGeom>
          <a:noFill/>
          <a:ln>
            <a:noFill/>
          </a:ln>
        </p:spPr>
      </p:pic>
      <p:sp>
        <p:nvSpPr>
          <p:cNvPr id="170" name="Google Shape;170;p21"/>
          <p:cNvSpPr/>
          <p:nvPr/>
        </p:nvSpPr>
        <p:spPr>
          <a:xfrm>
            <a:off x="6662168" y="3616882"/>
            <a:ext cx="5021183" cy="4571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1" name="Google Shape;171;p21"/>
          <p:cNvPicPr preferRelativeResize="0"/>
          <p:nvPr/>
        </p:nvPicPr>
        <p:blipFill rotWithShape="1">
          <a:blip r:embed="rId4">
            <a:alphaModFix/>
          </a:blip>
          <a:srcRect b="1" l="0" r="1" t="20854"/>
          <a:stretch/>
        </p:blipFill>
        <p:spPr>
          <a:xfrm>
            <a:off x="513802" y="3698197"/>
            <a:ext cx="5011957" cy="2647807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21"/>
          <p:cNvSpPr txBox="1"/>
          <p:nvPr>
            <p:ph idx="1" type="body"/>
          </p:nvPr>
        </p:nvSpPr>
        <p:spPr>
          <a:xfrm>
            <a:off x="6665976" y="3776472"/>
            <a:ext cx="5010912" cy="25694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-122873" lvl="0" marL="22860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1155CC"/>
              </a:buClr>
              <a:buSzPct val="100000"/>
              <a:buChar char="•"/>
            </a:pPr>
            <a:r>
              <a:rPr lang="en-US" sz="2000" u="sng">
                <a:solidFill>
                  <a:srgbClr val="1155CC"/>
                </a:solidFill>
                <a:latin typeface="Arial"/>
                <a:ea typeface="Arial"/>
                <a:cs typeface="Arial"/>
                <a:sym typeface="Arial"/>
              </a:rPr>
              <a:t>Reference </a:t>
            </a:r>
            <a:endParaRPr/>
          </a:p>
          <a:p>
            <a:pPr indent="-228600" lvl="0" marL="22860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1155CC"/>
              </a:buClr>
              <a:buSzPct val="100000"/>
              <a:buChar char="•"/>
            </a:pPr>
            <a:r>
              <a:rPr lang="en-US" sz="20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/>
              </a:rPr>
              <a:t>https://www.msd-animal-health.co.uk/species/horses/</a:t>
            </a:r>
            <a:r>
              <a:rPr lang="en-US" sz="2000">
                <a:solidFill>
                  <a:srgbClr val="1155CC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r>
              <a:rPr lang="en-US" sz="2000">
                <a:solidFill>
                  <a:srgbClr val="37424A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Data from the National Equestrian Survey 2019 , MSD Animal Health</a:t>
            </a:r>
            <a:endParaRPr/>
          </a:p>
          <a:p>
            <a:pPr indent="-228600" lvl="0" marL="22860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br>
              <a:rPr lang="en-US"/>
            </a:b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GestaltVTI">
  <a:themeElements>
    <a:clrScheme name="Gestalt">
      <a:dk1>
        <a:srgbClr val="000000"/>
      </a:dk1>
      <a:lt1>
        <a:srgbClr val="FFFFFF"/>
      </a:lt1>
      <a:dk2>
        <a:srgbClr val="262626"/>
      </a:dk2>
      <a:lt2>
        <a:srgbClr val="F7F7F7"/>
      </a:lt2>
      <a:accent1>
        <a:srgbClr val="EBA000"/>
      </a:accent1>
      <a:accent2>
        <a:srgbClr val="00BAC8"/>
      </a:accent2>
      <a:accent3>
        <a:srgbClr val="E64823"/>
      </a:accent3>
      <a:accent4>
        <a:srgbClr val="4D5AFF"/>
      </a:accent4>
      <a:accent5>
        <a:srgbClr val="FE5D21"/>
      </a:accent5>
      <a:accent6>
        <a:srgbClr val="00C777"/>
      </a:accent6>
      <a:hlink>
        <a:srgbClr val="2998E3"/>
      </a:hlink>
      <a:folHlink>
        <a:srgbClr val="93939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