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3" autoAdjust="0"/>
    <p:restoredTop sz="94673"/>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BC5031-DEF2-43C5-9838-C3F9977E7DB1}" type="datetimeFigureOut">
              <a:rPr lang="en-IN" smtClean="0"/>
              <a:t>07-02-2023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3EED16-AFE6-4BAF-AACF-963858A65D2E}" type="slidenum">
              <a:rPr lang="en-IN" smtClean="0"/>
              <a:t>‹#›</a:t>
            </a:fld>
            <a:endParaRPr lang="en-IN"/>
          </a:p>
        </p:txBody>
      </p:sp>
    </p:spTree>
    <p:extLst>
      <p:ext uri="{BB962C8B-B14F-4D97-AF65-F5344CB8AC3E}">
        <p14:creationId xmlns:p14="http://schemas.microsoft.com/office/powerpoint/2010/main" val="26268748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IN" sz="1800" b="1" kern="0" dirty="0">
                <a:solidFill>
                  <a:srgbClr val="000000"/>
                </a:solidFill>
                <a:effectLst/>
                <a:latin typeface="Arial" panose="020B0604020202020204" pitchFamily="34" charset="0"/>
                <a:ea typeface="Times New Roman" panose="02020603050405020304" pitchFamily="18" charset="0"/>
              </a:rPr>
              <a:t>Introduction</a:t>
            </a:r>
            <a:endParaRPr lang="en-US" sz="1800" b="1" kern="0" dirty="0">
              <a:solidFill>
                <a:srgbClr val="000000"/>
              </a:solidFill>
              <a:effectLst/>
              <a:latin typeface="Arial" panose="020B0604020202020204" pitchFamily="34" charset="0"/>
              <a:ea typeface="Times New Roman" panose="02020603050405020304" pitchFamily="18" charset="0"/>
            </a:endParaRPr>
          </a:p>
          <a:p>
            <a:pPr marL="0" marR="0" algn="just">
              <a:lnSpc>
                <a:spcPct val="150000"/>
              </a:lnSpc>
              <a:spcBef>
                <a:spcPts val="0"/>
              </a:spcBef>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following presentation will highlight various importance of guest services in the hospitality industry following a hotel brand. For further discussion, the JW Marriot hotel chain has been taken into account in this presentation. This section will give a quick rundown of the hotel chain. A posh hotel chain is run by the global company JW Marriot, which is situated in America. This hotel chain consistently provides its customers with high-quality services and a strategic plan. The primary JW Marriott customers will be highlighted in this presentation along with the market's characteristics. Additionally, this presentation will discuss the importance that the hotel brand's guest services have in attracting customers. Moreover, this presentation will also cover the strategies the hotel uses to satisfy visitors' expectations.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3</a:t>
            </a:fld>
            <a:endParaRPr lang="en-IN"/>
          </a:p>
        </p:txBody>
      </p:sp>
    </p:spTree>
    <p:extLst>
      <p:ext uri="{BB962C8B-B14F-4D97-AF65-F5344CB8AC3E}">
        <p14:creationId xmlns:p14="http://schemas.microsoft.com/office/powerpoint/2010/main" val="23250277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800"/>
              </a:spcBef>
              <a:spcAft>
                <a:spcPts val="600"/>
              </a:spcAft>
            </a:pPr>
            <a:r>
              <a:rPr lang="en-US" sz="1800" b="1" dirty="0">
                <a:effectLst/>
                <a:latin typeface="Arial" panose="020B0604020202020204" pitchFamily="34" charset="0"/>
                <a:ea typeface="Arial" panose="020B0604020202020204" pitchFamily="34" charset="0"/>
                <a:cs typeface="Arial" panose="020B0604020202020204" pitchFamily="34" charset="0"/>
              </a:rPr>
              <a:t>Overview of JW Marriot </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0"/>
              </a:spcBef>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International hotel chain JW Marriot offers sincere services and comfort to its visitors. This company operates 165 different five-star hotels and resorts abroad. If a visitor wants a nice, pleasant location to stay, this hotel chain can also offer personal guidance or amenities. This company's major goal is to please clients by offering high-quality services. For those who are willing to spend more for comfort, JW Marriot is well known for its premium pricing strategy. In order to draw in more clients, JW Marriott is constantly prepared to offer brand-new services like a spa or manicure. The company has also adopted new technologies and released a new app to make booking and checking in easier </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marriott</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2023)</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With the aid of the new software, visitors may also keep track of their past reservations or money back. This hotel chain is aiming to incorporate sensory marketing to increase consumer interest in buying its products. More than 95% of customers base their purchasing decisions on a product's colour or quality. Customers were persuaded to purchase a particular item based on their initial impressions of the products or packaging.</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4</a:t>
            </a:fld>
            <a:endParaRPr lang="en-IN"/>
          </a:p>
        </p:txBody>
      </p:sp>
    </p:spTree>
    <p:extLst>
      <p:ext uri="{BB962C8B-B14F-4D97-AF65-F5344CB8AC3E}">
        <p14:creationId xmlns:p14="http://schemas.microsoft.com/office/powerpoint/2010/main" val="2775075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600"/>
              </a:spcAft>
            </a:pPr>
            <a:r>
              <a:rPr lang="en-US" sz="1800" b="1" dirty="0">
                <a:effectLst/>
                <a:latin typeface="Arial" panose="020B0604020202020204" pitchFamily="34" charset="0"/>
                <a:ea typeface="Arial" panose="020B0604020202020204" pitchFamily="34" charset="0"/>
                <a:cs typeface="Arial" panose="020B0604020202020204" pitchFamily="34" charset="0"/>
              </a:rPr>
              <a:t>Main consumers of </a:t>
            </a:r>
            <a:r>
              <a:rPr lang="en-US" sz="1800" b="1" dirty="0">
                <a:solidFill>
                  <a:srgbClr val="222222"/>
                </a:solidFill>
                <a:effectLst/>
                <a:latin typeface="Arial" panose="020B0604020202020204" pitchFamily="34" charset="0"/>
                <a:ea typeface="Arial" panose="020B0604020202020204" pitchFamily="34" charset="0"/>
                <a:cs typeface="Arial" panose="020B0604020202020204" pitchFamily="34" charset="0"/>
              </a:rPr>
              <a:t>JW Marriot</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The hospitality sector is constantly expanding in response to consumer demands and market preferences. This hotel chain mostly appeals to middle- and upper-class travellers who are willing to spend more for deluxe accommodations or a special experience. Businessmen, event planners, and travellers from various regions make up JW Marriott's main clientele. People who are not price-sensitive and eager to experience greater luxury are the target market for this hotel chain. In order to convince customers to remember the products, this company also concentrated on the sound impact. The impact of sound on a customer's emotions and behaviour is direct </a:t>
            </a:r>
            <a:r>
              <a:rPr lang="en-US" sz="1800" b="0" dirty="0">
                <a:solidFill>
                  <a:srgbClr val="222222"/>
                </a:solidFill>
                <a:effectLst/>
                <a:latin typeface="Arial" panose="020B0604020202020204" pitchFamily="34" charset="0"/>
                <a:ea typeface="Arial" panose="020B0604020202020204" pitchFamily="34" charset="0"/>
                <a:cs typeface="Arial" panose="020B0604020202020204" pitchFamily="34" charset="0"/>
              </a:rPr>
              <a:t>(French,2018, pp.23-31)</a:t>
            </a: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1800"/>
              </a:spcBef>
              <a:spcAft>
                <a:spcPts val="600"/>
              </a:spcAft>
            </a:pPr>
            <a:r>
              <a:rPr lang="en-US" sz="1800" b="1" dirty="0">
                <a:effectLst/>
                <a:latin typeface="Arial" panose="020B0604020202020204" pitchFamily="34" charset="0"/>
                <a:ea typeface="Arial" panose="020B0604020202020204" pitchFamily="34" charset="0"/>
                <a:cs typeface="Arial" panose="020B0604020202020204" pitchFamily="34" charset="0"/>
              </a:rPr>
              <a:t>Nature of guest services and facilities by </a:t>
            </a:r>
            <a:r>
              <a:rPr lang="en-US" sz="1800" b="1" dirty="0">
                <a:solidFill>
                  <a:srgbClr val="222222"/>
                </a:solidFill>
                <a:effectLst/>
                <a:latin typeface="Arial" panose="020B0604020202020204" pitchFamily="34" charset="0"/>
                <a:ea typeface="Arial" panose="020B0604020202020204" pitchFamily="34" charset="0"/>
                <a:cs typeface="Arial" panose="020B0604020202020204" pitchFamily="34" charset="0"/>
              </a:rPr>
              <a:t>JW Marriot</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1800"/>
              </a:spcBef>
              <a:spcAft>
                <a:spcPts val="600"/>
              </a:spcAft>
            </a:pP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One of the top hotel brands in the world that provides first-rate services is JW Marriot. They always put their consumers first and provide the service that suits their needs. This hotel chain offers spacious accommodations, opulent food and drink, and private bathrooms with a welcoming atmosphere. This company is trying to expand its offerings to include free travel assistance, meeting rooms decorated with plants, paid automobile trips, and spa treatments. Smell, which is one of the strong stimuli that lasts longer, is another sensory marketing factor. They were greatly affected by the smell of that particular region while they were there.</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5</a:t>
            </a:fld>
            <a:endParaRPr lang="en-IN"/>
          </a:p>
        </p:txBody>
      </p:sp>
    </p:spTree>
    <p:extLst>
      <p:ext uri="{BB962C8B-B14F-4D97-AF65-F5344CB8AC3E}">
        <p14:creationId xmlns:p14="http://schemas.microsoft.com/office/powerpoint/2010/main" val="34058525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800"/>
              </a:spcBef>
              <a:spcAft>
                <a:spcPts val="600"/>
              </a:spcAft>
            </a:pPr>
            <a:r>
              <a:rPr lang="en-US" sz="1800" b="1" dirty="0">
                <a:effectLst/>
                <a:latin typeface="Arial" panose="020B0604020202020204" pitchFamily="34" charset="0"/>
                <a:ea typeface="Arial" panose="020B0604020202020204" pitchFamily="34" charset="0"/>
                <a:cs typeface="Arial" panose="020B0604020202020204" pitchFamily="34" charset="0"/>
              </a:rPr>
              <a:t>Scope of </a:t>
            </a:r>
            <a:r>
              <a:rPr lang="en-US" sz="1800" b="1" dirty="0">
                <a:solidFill>
                  <a:srgbClr val="222222"/>
                </a:solidFill>
                <a:effectLst/>
                <a:latin typeface="Arial" panose="020B0604020202020204" pitchFamily="34" charset="0"/>
                <a:ea typeface="Arial" panose="020B0604020202020204" pitchFamily="34" charset="0"/>
                <a:cs typeface="Arial" panose="020B0604020202020204" pitchFamily="34" charset="0"/>
              </a:rPr>
              <a:t>JW Marriot’s </a:t>
            </a:r>
            <a:r>
              <a:rPr lang="en-US" sz="1800" b="1" dirty="0">
                <a:effectLst/>
                <a:latin typeface="Arial" panose="020B0604020202020204" pitchFamily="34" charset="0"/>
                <a:ea typeface="Arial" panose="020B0604020202020204" pitchFamily="34" charset="0"/>
                <a:cs typeface="Arial" panose="020B0604020202020204" pitchFamily="34" charset="0"/>
              </a:rPr>
              <a:t>guest services</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0"/>
              </a:spcBef>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JW Marriott offers a wide range of guest services. They continually keep an eye on the visitor's experience and respond to their questions. The JW Marriott staff members all received training, and they gave their best effort to assist guests. Every employee is productive and works to further the company's objective. In order to better serve its customers in the future, the company is working to raise the quality of its services and collect real-time client feedback</a:t>
            </a:r>
            <a:r>
              <a:rPr lang="en-IN" sz="1800" b="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(Wood,2020, pp.137-147)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600"/>
              </a:spcAft>
            </a:pPr>
            <a:r>
              <a:rPr lang="en-US" sz="1800" b="1" dirty="0">
                <a:effectLst/>
                <a:latin typeface="Arial" panose="020B0604020202020204" pitchFamily="34" charset="0"/>
                <a:ea typeface="Arial" panose="020B0604020202020204" pitchFamily="34" charset="0"/>
                <a:cs typeface="Arial" panose="020B0604020202020204" pitchFamily="34" charset="0"/>
              </a:rPr>
              <a:t>Role of guest services by </a:t>
            </a:r>
            <a:r>
              <a:rPr lang="en-US" sz="1800" b="1" dirty="0">
                <a:solidFill>
                  <a:srgbClr val="222222"/>
                </a:solidFill>
                <a:effectLst/>
                <a:latin typeface="Arial" panose="020B0604020202020204" pitchFamily="34" charset="0"/>
                <a:ea typeface="Arial" panose="020B0604020202020204" pitchFamily="34" charset="0"/>
                <a:cs typeface="Arial" panose="020B0604020202020204" pitchFamily="34" charset="0"/>
              </a:rPr>
              <a:t>JW Marriot</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0"/>
              </a:spcBef>
              <a:spcAft>
                <a:spcPts val="0"/>
              </a:spcAft>
            </a:pP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The effectiveness of JW Marriott's services has been upheld, and they never let their clients down. The hotel chain employs technology to make all the information accessible through a single point of contact. This facility enables the brand to communicate with more customers and stay informed of emerging market trends. The management also adds all-natural flavours to the meals that can draw customers in and help them form a bond with the brand </a:t>
            </a:r>
            <a:r>
              <a:rPr lang="en-US" sz="1800" b="0" dirty="0">
                <a:solidFill>
                  <a:srgbClr val="222222"/>
                </a:solidFill>
                <a:effectLst/>
                <a:latin typeface="Arial" panose="020B0604020202020204" pitchFamily="34" charset="0"/>
                <a:ea typeface="Arial" panose="020B0604020202020204" pitchFamily="34" charset="0"/>
                <a:cs typeface="Arial" panose="020B0604020202020204" pitchFamily="34" charset="0"/>
              </a:rPr>
              <a:t>(Calinaud,2021, pp.677-695)</a:t>
            </a: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algn="just">
              <a:lnSpc>
                <a:spcPct val="200000"/>
              </a:lnSpc>
              <a:spcBef>
                <a:spcPts val="200"/>
              </a:spcBef>
            </a:pPr>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6</a:t>
            </a:fld>
            <a:endParaRPr lang="en-IN"/>
          </a:p>
        </p:txBody>
      </p:sp>
    </p:spTree>
    <p:extLst>
      <p:ext uri="{BB962C8B-B14F-4D97-AF65-F5344CB8AC3E}">
        <p14:creationId xmlns:p14="http://schemas.microsoft.com/office/powerpoint/2010/main" val="35511138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600"/>
              </a:spcAft>
            </a:pPr>
            <a:r>
              <a:rPr lang="en-US" sz="1800" b="1" dirty="0">
                <a:effectLst/>
                <a:latin typeface="Arial" panose="020B0604020202020204" pitchFamily="34" charset="0"/>
                <a:ea typeface="Arial" panose="020B0604020202020204" pitchFamily="34" charset="0"/>
                <a:cs typeface="Arial" panose="020B0604020202020204" pitchFamily="34" charset="0"/>
              </a:rPr>
              <a:t>The function of guest services</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The actions that assist people in obtaining hotel information, check-ins, lodging costs, and other amenities are referred to as guest services. Guest services are crucial for a company since they increase market recognition, provide information about services, and satisfy customer needs. A hotel's brand is defined by its guest services, which help customers use its offerings in accordance with their needs. For the purpose of improving the experience of the guests, employees are hired </a:t>
            </a:r>
            <a:r>
              <a:rPr lang="en-US" sz="1800" b="0" dirty="0">
                <a:solidFill>
                  <a:srgbClr val="222222"/>
                </a:solidFill>
                <a:effectLst/>
                <a:latin typeface="Arial" panose="020B0604020202020204" pitchFamily="34" charset="0"/>
                <a:ea typeface="Arial" panose="020B0604020202020204" pitchFamily="34" charset="0"/>
                <a:cs typeface="Arial" panose="020B0604020202020204" pitchFamily="34" charset="0"/>
              </a:rPr>
              <a:t>(Maclean,2018, pp.766-795)</a:t>
            </a: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7</a:t>
            </a:fld>
            <a:endParaRPr lang="en-IN"/>
          </a:p>
        </p:txBody>
      </p:sp>
    </p:spTree>
    <p:extLst>
      <p:ext uri="{BB962C8B-B14F-4D97-AF65-F5344CB8AC3E}">
        <p14:creationId xmlns:p14="http://schemas.microsoft.com/office/powerpoint/2010/main" val="12770391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0"/>
              </a:spcBef>
              <a:spcAft>
                <a:spcPts val="600"/>
              </a:spcAft>
            </a:pPr>
            <a:r>
              <a:rPr lang="en-US" sz="1800" b="1" dirty="0">
                <a:effectLst/>
                <a:latin typeface="Arial" panose="020B0604020202020204" pitchFamily="34" charset="0"/>
                <a:ea typeface="Arial" panose="020B0604020202020204" pitchFamily="34" charset="0"/>
                <a:cs typeface="Arial" panose="020B0604020202020204" pitchFamily="34" charset="0"/>
              </a:rPr>
              <a:t>Importance of Hospitality</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150000"/>
              </a:lnSpc>
              <a:spcBef>
                <a:spcPts val="0"/>
              </a:spcBef>
              <a:spcAft>
                <a:spcPts val="600"/>
              </a:spcAft>
            </a:pPr>
            <a:r>
              <a:rPr lang="en-IN" sz="1800" b="0" dirty="0">
                <a:solidFill>
                  <a:srgbClr val="222222"/>
                </a:solidFill>
                <a:effectLst/>
                <a:latin typeface="Arial" panose="020B0604020202020204" pitchFamily="34" charset="0"/>
                <a:ea typeface="Calibri" panose="020F0502020204030204" pitchFamily="34" charset="0"/>
                <a:cs typeface="Arial" panose="020B0604020202020204" pitchFamily="34" charset="0"/>
              </a:rPr>
              <a:t>A company can develop in the market and improve client experiences with the aid of hospitality. Good products or services are necessary for a business to prosper in the hospitality sector. The idea of hospitality enables people to interact with others from various cultures and forge bonds with them. The management must also consider client suggestions for service improvement and implement fresh modifications for improved results.</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pPr marL="0" marR="0" algn="just">
              <a:lnSpc>
                <a:spcPct val="200000"/>
              </a:lnSpc>
              <a:spcBef>
                <a:spcPts val="1800"/>
              </a:spcBef>
              <a:spcAft>
                <a:spcPts val="0"/>
              </a:spcAft>
            </a:pPr>
            <a:r>
              <a:rPr lang="en-US" sz="1800" b="1" dirty="0">
                <a:effectLst/>
                <a:latin typeface="Arial" panose="020B0604020202020204" pitchFamily="34" charset="0"/>
                <a:ea typeface="Arial" panose="020B0604020202020204" pitchFamily="34" charset="0"/>
                <a:cs typeface="Arial" panose="020B0604020202020204" pitchFamily="34" charset="0"/>
              </a:rPr>
              <a:t>The way hotels meet guest expectations</a:t>
            </a:r>
            <a:endParaRPr lang="en-US" sz="1800" b="1" dirty="0">
              <a:effectLst/>
              <a:latin typeface="Times New Roman" panose="02020603050405020304" pitchFamily="18" charset="0"/>
              <a:ea typeface="Arial" panose="020B0604020202020204" pitchFamily="34" charset="0"/>
              <a:cs typeface="Arial" panose="020B0604020202020204" pitchFamily="34" charset="0"/>
            </a:endParaRPr>
          </a:p>
          <a:p>
            <a:r>
              <a:rPr lang="en-IN" sz="1800" dirty="0">
                <a:solidFill>
                  <a:srgbClr val="222222"/>
                </a:solidFill>
                <a:effectLst/>
                <a:latin typeface="Arial" panose="020B0604020202020204" pitchFamily="34" charset="0"/>
                <a:ea typeface="Calibri" panose="020F0502020204030204" pitchFamily="34" charset="0"/>
              </a:rPr>
              <a:t>By providing good hygiene, sanitation, and communication, hotels can live up to their visitors' expectations. When customers receive high-quality goods or services within their price range, they will be satisfied. In order to boost client satisfaction, managers can employ technology more frequently to access booking or rental capabilities. Providing superior customer service would also assist the hospitality industry in building a strong clientele (Zientara,2018, pp.1142-1159).</a:t>
            </a:r>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8</a:t>
            </a:fld>
            <a:endParaRPr lang="en-IN"/>
          </a:p>
        </p:txBody>
      </p:sp>
    </p:spTree>
    <p:extLst>
      <p:ext uri="{BB962C8B-B14F-4D97-AF65-F5344CB8AC3E}">
        <p14:creationId xmlns:p14="http://schemas.microsoft.com/office/powerpoint/2010/main" val="21589230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IN" sz="1800" b="1" kern="0" dirty="0">
                <a:solidFill>
                  <a:srgbClr val="000000"/>
                </a:solidFill>
                <a:effectLst/>
                <a:latin typeface="Arial" panose="020B0604020202020204" pitchFamily="34" charset="0"/>
                <a:ea typeface="Times New Roman" panose="02020603050405020304" pitchFamily="18" charset="0"/>
              </a:rPr>
              <a:t>Conclusion </a:t>
            </a:r>
            <a:endParaRPr lang="en-US" sz="1800" b="1" kern="0" dirty="0">
              <a:solidFill>
                <a:srgbClr val="000000"/>
              </a:solidFill>
              <a:effectLst/>
              <a:latin typeface="Arial" panose="020B0604020202020204" pitchFamily="34" charset="0"/>
              <a:ea typeface="Times New Roman" panose="02020603050405020304" pitchFamily="18" charset="0"/>
            </a:endParaRPr>
          </a:p>
          <a:p>
            <a:pPr marL="0" marR="0" algn="just">
              <a:lnSpc>
                <a:spcPct val="150000"/>
              </a:lnSpc>
              <a:spcBef>
                <a:spcPts val="0"/>
              </a:spcBef>
              <a:spcAft>
                <a:spcPts val="800"/>
              </a:spcAft>
            </a:pPr>
            <a:r>
              <a:rPr lang="en-IN"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The above concluded has discussed the effectiveness of the hotel sector in providing customers with high-quality services in detailed analysis. This presentation has provided a general overview of the JW Marriot. In order to thrive in the cutthroat market, the significance of hospitality has been addressed in this presentation. Along with this, the presentation has provided an overview of JW Marriott's target market, which strengthens the brand's sustainability. This division, which caters to the needs of the customers, includes the major duties of the guest services. Excellent hospitality services aid in the company's expansion on the global market. Moreover, this presentation went into detail about how hotels should meet visitor expectations.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9</a:t>
            </a:fld>
            <a:endParaRPr lang="en-IN"/>
          </a:p>
        </p:txBody>
      </p:sp>
    </p:spTree>
    <p:extLst>
      <p:ext uri="{BB962C8B-B14F-4D97-AF65-F5344CB8AC3E}">
        <p14:creationId xmlns:p14="http://schemas.microsoft.com/office/powerpoint/2010/main" val="223308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200000"/>
              </a:lnSpc>
              <a:spcBef>
                <a:spcPts val="1200"/>
              </a:spcBef>
              <a:spcAft>
                <a:spcPts val="0"/>
              </a:spcAft>
            </a:pPr>
            <a:r>
              <a:rPr lang="en-IN" sz="1800" b="1" kern="0" dirty="0">
                <a:solidFill>
                  <a:srgbClr val="000000"/>
                </a:solidFill>
                <a:effectLst/>
                <a:latin typeface="Arial" panose="020B0604020202020204" pitchFamily="34" charset="0"/>
                <a:ea typeface="Times New Roman" panose="02020603050405020304" pitchFamily="18" charset="0"/>
              </a:rPr>
              <a:t>References</a:t>
            </a:r>
            <a:endParaRPr lang="en-US" sz="1800" b="1" kern="0" dirty="0">
              <a:solidFill>
                <a:srgbClr val="000000"/>
              </a:solidFill>
              <a:effectLst/>
              <a:latin typeface="Arial" panose="020B0604020202020204" pitchFamily="34" charset="0"/>
              <a:ea typeface="Times New Roman" panose="02020603050405020304" pitchFamily="18" charset="0"/>
            </a:endParaRPr>
          </a:p>
          <a:p>
            <a:pPr marL="0" marR="0" algn="just">
              <a:lnSpc>
                <a:spcPct val="150000"/>
              </a:lnSpc>
              <a:spcBef>
                <a:spcPts val="0"/>
              </a:spcBef>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Calinaud</a:t>
            </a:r>
            <a:r>
              <a:rPr lang="en-IN" sz="1800" dirty="0">
                <a:effectLst/>
                <a:latin typeface="Arial" panose="020B0604020202020204" pitchFamily="34" charset="0"/>
                <a:ea typeface="Calibri" panose="020F0502020204030204" pitchFamily="34" charset="0"/>
                <a:cs typeface="Times New Roman" panose="02020603050405020304" pitchFamily="18" charset="0"/>
              </a:rPr>
              <a:t>, V.,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Kokkranikal</a:t>
            </a:r>
            <a:r>
              <a:rPr lang="en-IN" sz="1800" dirty="0">
                <a:effectLst/>
                <a:latin typeface="Arial" panose="020B0604020202020204" pitchFamily="34" charset="0"/>
                <a:ea typeface="Calibri" panose="020F0502020204030204" pitchFamily="34" charset="0"/>
                <a:cs typeface="Times New Roman" panose="02020603050405020304" pitchFamily="18" charset="0"/>
              </a:rPr>
              <a:t>, J.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Gebbels</a:t>
            </a:r>
            <a:r>
              <a:rPr lang="en-IN" sz="1800" dirty="0">
                <a:effectLst/>
                <a:latin typeface="Arial" panose="020B0604020202020204" pitchFamily="34" charset="0"/>
                <a:ea typeface="Calibri" panose="020F0502020204030204" pitchFamily="34" charset="0"/>
                <a:cs typeface="Times New Roman" panose="02020603050405020304" pitchFamily="18" charset="0"/>
              </a:rPr>
              <a:t>, M., (2021). Career advancement for women in the British hospitality industry: The enabling factors. Work, Employment and Society, 35(4), pp.677-695.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French, S., (2018). Between globalisation and Brexit: Migration, pay and the road to modern slavery in the UK hospitality industry. Research in Hospitality Management, 8(1), pp.23-31.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Maclean, M., Harvey, C., Suddaby, R. and O’Gorman, K., (2018). Political ideology and the discursive construction of the multinational hotel industry. Human Relations, 71(6), pp.766-795.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marriott</a:t>
            </a:r>
            <a:r>
              <a:rPr lang="en-IN" sz="1800" dirty="0">
                <a:effectLst/>
                <a:latin typeface="Arial" panose="020B0604020202020204" pitchFamily="34" charset="0"/>
                <a:ea typeface="Calibri" panose="020F0502020204030204" pitchFamily="34" charset="0"/>
                <a:cs typeface="Times New Roman" panose="02020603050405020304" pitchFamily="18" charset="0"/>
              </a:rPr>
              <a:t>, (2023). The World's Hottest New Hotels. [Online] Available at: https://www.marriott.com/default.mi?scid=10b31b7e-3d2d-4604-8019-765b96b572dd&amp;gclid=Cj0KCQiA2-2eBhClARIsAGLQ2RnH_LlsIAHO7pHHW_0tcRT9R6eLmfm47TzfXVuxx4BK_1AWA1k22xUaAnHEEALw_wcB&amp;gclsrc=aw.ds [Accessed 24 01 2023].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People 1st (2017) The performance &amp; talent management revolution, PF, Uxbridge.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Tesone</a:t>
            </a:r>
            <a:r>
              <a:rPr lang="en-IN" sz="1800" dirty="0">
                <a:effectLst/>
                <a:latin typeface="Arial" panose="020B0604020202020204" pitchFamily="34" charset="0"/>
                <a:ea typeface="Calibri" panose="020F0502020204030204" pitchFamily="34" charset="0"/>
                <a:cs typeface="Times New Roman" panose="02020603050405020304" pitchFamily="18" charset="0"/>
              </a:rPr>
              <a:t>, V. (2014) Principles of Management for the Hospitality Industry, Butterworth Heineman, Oxford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Walker, J. (2013) Introduction to Hospitality Management, Pearson, London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Wood, R.C., (2015). Hospitality Management: a brief introduction, Sage, London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a:effectLst/>
                <a:latin typeface="Arial" panose="020B0604020202020204" pitchFamily="34" charset="0"/>
                <a:ea typeface="Calibri" panose="020F0502020204030204" pitchFamily="34" charset="0"/>
                <a:cs typeface="Times New Roman" panose="02020603050405020304" pitchFamily="18" charset="0"/>
              </a:rPr>
              <a:t>Wood, R.C., (2020). Perspectives on hospitality industry trade unionism in the UK and beyond. Research in Hospitality Management, 10(2), pp.137-147.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50000"/>
              </a:lnSpc>
              <a:spcBef>
                <a:spcPts val="0"/>
              </a:spcBef>
              <a:spcAft>
                <a:spcPts val="800"/>
              </a:spcAft>
            </a:pPr>
            <a:r>
              <a:rPr lang="en-IN" sz="1800" dirty="0" err="1">
                <a:effectLst/>
                <a:latin typeface="Arial" panose="020B0604020202020204" pitchFamily="34" charset="0"/>
                <a:ea typeface="Calibri" panose="020F0502020204030204" pitchFamily="34" charset="0"/>
                <a:cs typeface="Times New Roman" panose="02020603050405020304" pitchFamily="18" charset="0"/>
              </a:rPr>
              <a:t>Zientara</a:t>
            </a:r>
            <a:r>
              <a:rPr lang="en-IN" sz="1800" dirty="0">
                <a:effectLst/>
                <a:latin typeface="Arial" panose="020B0604020202020204" pitchFamily="34" charset="0"/>
                <a:ea typeface="Calibri" panose="020F0502020204030204" pitchFamily="34" charset="0"/>
                <a:cs typeface="Times New Roman" panose="02020603050405020304" pitchFamily="18" charset="0"/>
              </a:rPr>
              <a:t>, P. and </a:t>
            </a:r>
            <a:r>
              <a:rPr lang="en-IN" sz="1800" dirty="0" err="1">
                <a:effectLst/>
                <a:latin typeface="Arial" panose="020B0604020202020204" pitchFamily="34" charset="0"/>
                <a:ea typeface="Calibri" panose="020F0502020204030204" pitchFamily="34" charset="0"/>
                <a:cs typeface="Times New Roman" panose="02020603050405020304" pitchFamily="18" charset="0"/>
              </a:rPr>
              <a:t>Zamojska</a:t>
            </a:r>
            <a:r>
              <a:rPr lang="en-IN" sz="1800" dirty="0">
                <a:effectLst/>
                <a:latin typeface="Arial" panose="020B0604020202020204" pitchFamily="34" charset="0"/>
                <a:ea typeface="Calibri" panose="020F0502020204030204" pitchFamily="34" charset="0"/>
                <a:cs typeface="Times New Roman" panose="02020603050405020304" pitchFamily="18" charset="0"/>
              </a:rPr>
              <a:t>, A., (2018) Green organizational climates and employee pro-environmental behaviour in the hotel industry. Journal of Sustainable Tourism, 26(7), pp.1142-1159.</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103EED16-AFE6-4BAF-AACF-963858A65D2E}" type="slidenum">
              <a:rPr lang="en-IN" smtClean="0"/>
              <a:t>10</a:t>
            </a:fld>
            <a:endParaRPr lang="en-IN"/>
          </a:p>
        </p:txBody>
      </p:sp>
    </p:spTree>
    <p:extLst>
      <p:ext uri="{BB962C8B-B14F-4D97-AF65-F5344CB8AC3E}">
        <p14:creationId xmlns:p14="http://schemas.microsoft.com/office/powerpoint/2010/main" val="20813131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744421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23026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5767918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4779B0-3BFB-489A-B8E2-6F44661D4ACA}"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0966314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4779B0-3BFB-489A-B8E2-6F44661D4ACA}" type="datetimeFigureOut">
              <a:rPr lang="en-IN" smtClean="0"/>
              <a:t>07-02-2023</a:t>
            </a:fld>
            <a:endParaRPr lang="en-IN"/>
          </a:p>
        </p:txBody>
      </p:sp>
      <p:sp>
        <p:nvSpPr>
          <p:cNvPr id="8" name="Footer Placeholder 7"/>
          <p:cNvSpPr>
            <a:spLocks noGrp="1"/>
          </p:cNvSpPr>
          <p:nvPr>
            <p:ph type="ftr" sz="quarter" idx="11"/>
          </p:nvPr>
        </p:nvSpPr>
        <p:spPr/>
        <p:txBody>
          <a:bodyPr/>
          <a:lstStyle/>
          <a:p>
            <a:endParaRPr lang="en-IN"/>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209661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4779B0-3BFB-489A-B8E2-6F44661D4ACA}" type="datetimeFigureOut">
              <a:rPr lang="en-IN" smtClean="0"/>
              <a:t>07-02-2023</a:t>
            </a:fld>
            <a:endParaRPr lang="en-IN"/>
          </a:p>
        </p:txBody>
      </p:sp>
      <p:sp>
        <p:nvSpPr>
          <p:cNvPr id="4" name="Footer Placeholder 3"/>
          <p:cNvSpPr>
            <a:spLocks noGrp="1"/>
          </p:cNvSpPr>
          <p:nvPr>
            <p:ph type="ftr" sz="quarter" idx="11"/>
          </p:nvPr>
        </p:nvSpPr>
        <p:spPr/>
        <p:txBody>
          <a:bodyPr/>
          <a:lstStyle/>
          <a:p>
            <a:endParaRPr lang="en-IN"/>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7589524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4779B0-3BFB-489A-B8E2-6F44661D4ACA}" type="datetimeFigureOut">
              <a:rPr lang="en-IN" smtClean="0"/>
              <a:t>07-02-2023</a:t>
            </a:fld>
            <a:endParaRPr lang="en-IN"/>
          </a:p>
        </p:txBody>
      </p:sp>
      <p:sp>
        <p:nvSpPr>
          <p:cNvPr id="3" name="Footer Placeholder 2"/>
          <p:cNvSpPr>
            <a:spLocks noGrp="1"/>
          </p:cNvSpPr>
          <p:nvPr>
            <p:ph type="ftr" sz="quarter" idx="11"/>
          </p:nvPr>
        </p:nvSpPr>
        <p:spPr/>
        <p:txBody>
          <a:bodyPr/>
          <a:lstStyle/>
          <a:p>
            <a:endParaRPr lang="en-IN"/>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296418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941820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0785948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874387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4779B0-3BFB-489A-B8E2-6F44661D4ACA}"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6F02946C-5AC3-4128-A3B1-A927F5C905AC}" type="slidenum">
              <a:rPr lang="en-IN" smtClean="0"/>
              <a:t>‹#›</a:t>
            </a:fld>
            <a:endParaRPr lang="en-IN"/>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810563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4947900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908521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F84779B0-3BFB-489A-B8E2-6F44661D4ACA}" type="datetimeFigureOut">
              <a:rPr lang="en-IN" smtClean="0"/>
              <a:t>07-02-2023</a:t>
            </a:fld>
            <a:endParaRPr lang="en-IN"/>
          </a:p>
        </p:txBody>
      </p:sp>
      <p:sp>
        <p:nvSpPr>
          <p:cNvPr id="6" name="Footer Placeholder 5"/>
          <p:cNvSpPr>
            <a:spLocks noGrp="1"/>
          </p:cNvSpPr>
          <p:nvPr>
            <p:ph type="ftr" sz="quarter" idx="11"/>
          </p:nvPr>
        </p:nvSpPr>
        <p:spPr/>
        <p:txBody>
          <a:bodyPr/>
          <a:lstStyle/>
          <a:p>
            <a:endParaRPr lang="en-IN"/>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343117351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5379235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4779B0-3BFB-489A-B8E2-6F44661D4ACA}" type="datetimeFigureOut">
              <a:rPr lang="en-IN" smtClean="0"/>
              <a:t>07-02-2023</a:t>
            </a:fld>
            <a:endParaRPr lang="en-IN"/>
          </a:p>
        </p:txBody>
      </p:sp>
      <p:sp>
        <p:nvSpPr>
          <p:cNvPr id="5" name="Footer Placeholder 4"/>
          <p:cNvSpPr>
            <a:spLocks noGrp="1"/>
          </p:cNvSpPr>
          <p:nvPr>
            <p:ph type="ftr" sz="quarter" idx="11"/>
          </p:nvPr>
        </p:nvSpPr>
        <p:spPr/>
        <p:txBody>
          <a:bodyPr/>
          <a:lstStyle/>
          <a:p>
            <a:endParaRPr lang="en-IN"/>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6F02946C-5AC3-4128-A3B1-A927F5C905AC}" type="slidenum">
              <a:rPr lang="en-IN" smtClean="0"/>
              <a:t>‹#›</a:t>
            </a:fld>
            <a:endParaRPr lang="en-IN"/>
          </a:p>
        </p:txBody>
      </p:sp>
    </p:spTree>
    <p:extLst>
      <p:ext uri="{BB962C8B-B14F-4D97-AF65-F5344CB8AC3E}">
        <p14:creationId xmlns:p14="http://schemas.microsoft.com/office/powerpoint/2010/main" val="17649398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F84779B0-3BFB-489A-B8E2-6F44661D4ACA}" type="datetimeFigureOut">
              <a:rPr lang="en-IN" smtClean="0"/>
              <a:t>07-02-2023</a:t>
            </a:fld>
            <a:endParaRPr lang="en-IN"/>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IN"/>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F02946C-5AC3-4128-A3B1-A927F5C905AC}" type="slidenum">
              <a:rPr lang="en-IN" smtClean="0"/>
              <a:t>‹#›</a:t>
            </a:fld>
            <a:endParaRPr lang="en-IN"/>
          </a:p>
        </p:txBody>
      </p:sp>
    </p:spTree>
    <p:extLst>
      <p:ext uri="{BB962C8B-B14F-4D97-AF65-F5344CB8AC3E}">
        <p14:creationId xmlns:p14="http://schemas.microsoft.com/office/powerpoint/2010/main" val="418913929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2.jpe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Abstract Background Photos, Download Free Abstract Background Stock Photos  &amp; HD Images">
            <a:extLst>
              <a:ext uri="{FF2B5EF4-FFF2-40B4-BE49-F238E27FC236}">
                <a16:creationId xmlns:a16="http://schemas.microsoft.com/office/drawing/2014/main" id="{31A452C9-1452-7AF7-FA33-DB7E32CD7A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3437" y="1210456"/>
            <a:ext cx="7854846" cy="4437087"/>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E0E0BF76-DB6F-04E2-8AC0-7BC1B032F756}"/>
              </a:ext>
            </a:extLst>
          </p:cNvPr>
          <p:cNvSpPr txBox="1"/>
          <p:nvPr/>
        </p:nvSpPr>
        <p:spPr>
          <a:xfrm>
            <a:off x="2940570" y="2224984"/>
            <a:ext cx="6608164" cy="2469587"/>
          </a:xfrm>
          <a:prstGeom prst="rect">
            <a:avLst/>
          </a:prstGeom>
          <a:noFill/>
        </p:spPr>
        <p:txBody>
          <a:bodyPr wrap="square">
            <a:spAutoFit/>
          </a:bodyPr>
          <a:lstStyle/>
          <a:p>
            <a:pPr algn="ctr">
              <a:lnSpc>
                <a:spcPct val="200000"/>
              </a:lnSpc>
            </a:pPr>
            <a:r>
              <a:rPr lang="en-IN" sz="24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Module Title- Hospitality &amp; Guest Services</a:t>
            </a:r>
            <a:b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20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Assignment Title- </a:t>
            </a:r>
            <a:r>
              <a:rPr lang="en-IN" sz="2000" b="1" dirty="0">
                <a:solidFill>
                  <a:schemeClr val="bg1"/>
                </a:solidFill>
                <a:latin typeface="Arial" panose="020B0604020202020204" pitchFamily="34" charset="0"/>
                <a:ea typeface="Calibri" panose="020F0502020204030204" pitchFamily="34" charset="0"/>
                <a:cs typeface="Times New Roman" panose="02020603050405020304" pitchFamily="18" charset="0"/>
              </a:rPr>
              <a:t>P</a:t>
            </a:r>
            <a:r>
              <a:rPr lang="en-IN" sz="2000" b="1"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resentation</a:t>
            </a:r>
            <a:b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Student name-</a:t>
            </a:r>
            <a:r>
              <a:rPr lang="en-IN"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Andreea</a:t>
            </a: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a:t>
            </a:r>
            <a:r>
              <a:rPr lang="en-IN" sz="1800"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Mangarea</a:t>
            </a:r>
            <a:br>
              <a:rPr lang="en-IN" sz="1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br>
            <a:r>
              <a:rPr lang="en-IN" sz="1800" dirty="0">
                <a:solidFill>
                  <a:schemeClr val="bg1"/>
                </a:solidFill>
                <a:effectLst/>
                <a:latin typeface="Arial" panose="020B0604020202020204" pitchFamily="34" charset="0"/>
                <a:ea typeface="Calibri" panose="020F0502020204030204" pitchFamily="34" charset="0"/>
              </a:rPr>
              <a:t>Student ID -</a:t>
            </a:r>
            <a:r>
              <a:rPr lang="en-IN" sz="1800" dirty="0">
                <a:solidFill>
                  <a:schemeClr val="bg1"/>
                </a:solidFill>
                <a:effectLst/>
                <a:latin typeface="Times New Roman" panose="02020603050405020304" pitchFamily="18" charset="0"/>
                <a:ea typeface="Calibri" panose="020F0502020204030204" pitchFamily="34" charset="0"/>
              </a:rPr>
              <a:t> </a:t>
            </a:r>
            <a:r>
              <a:rPr lang="en-GB" dirty="0">
                <a:solidFill>
                  <a:schemeClr val="bg1"/>
                </a:solidFill>
                <a:latin typeface="Arial" panose="020B0604020202020204" pitchFamily="34" charset="0"/>
                <a:ea typeface="Calibri" panose="020F0502020204030204" pitchFamily="34" charset="0"/>
              </a:rPr>
              <a:t>2208277</a:t>
            </a:r>
            <a:endParaRPr lang="en-US" dirty="0"/>
          </a:p>
        </p:txBody>
      </p:sp>
    </p:spTree>
    <p:extLst>
      <p:ext uri="{BB962C8B-B14F-4D97-AF65-F5344CB8AC3E}">
        <p14:creationId xmlns:p14="http://schemas.microsoft.com/office/powerpoint/2010/main" val="10265054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E72A6-AF69-D6B6-7F6B-E1CCA6E8254A}"/>
              </a:ext>
            </a:extLst>
          </p:cNvPr>
          <p:cNvSpPr>
            <a:spLocks noGrp="1"/>
          </p:cNvSpPr>
          <p:nvPr>
            <p:ph type="ctrTitle"/>
          </p:nvPr>
        </p:nvSpPr>
        <p:spPr>
          <a:xfrm>
            <a:off x="1179387" y="-1300182"/>
            <a:ext cx="9144000" cy="2387600"/>
          </a:xfrm>
        </p:spPr>
        <p:txBody>
          <a:bodyPr>
            <a:normAutofit/>
          </a:bodyPr>
          <a:lstStyle/>
          <a:p>
            <a:r>
              <a:rPr lang="en-GB" sz="3200" b="1" dirty="0">
                <a:solidFill>
                  <a:schemeClr val="bg1"/>
                </a:solidFill>
                <a:latin typeface="Arial" panose="020B0604020202020204" pitchFamily="34" charset="0"/>
                <a:cs typeface="Arial" panose="020B0604020202020204" pitchFamily="34" charset="0"/>
              </a:rPr>
              <a:t>Table of contents </a:t>
            </a:r>
            <a:endParaRPr lang="en-IN" sz="3200" b="1" dirty="0">
              <a:solidFill>
                <a:schemeClr val="bg1"/>
              </a:solidFill>
              <a:latin typeface="Arial" panose="020B0604020202020204" pitchFamily="34" charset="0"/>
              <a:cs typeface="Arial" panose="020B0604020202020204" pitchFamily="34" charset="0"/>
            </a:endParaRPr>
          </a:p>
        </p:txBody>
      </p:sp>
      <p:pic>
        <p:nvPicPr>
          <p:cNvPr id="2050" name="Picture 2" descr="618,973 Technology Background Stock Videos and Royalty-Free Footage - iStock">
            <a:extLst>
              <a:ext uri="{FF2B5EF4-FFF2-40B4-BE49-F238E27FC236}">
                <a16:creationId xmlns:a16="http://schemas.microsoft.com/office/drawing/2014/main" id="{65914741-3B59-61BF-4466-9307C4C1F97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79387" y="1470910"/>
            <a:ext cx="9552470" cy="391618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B528139-68D4-8771-ED00-2F5B1F64DADF}"/>
              </a:ext>
            </a:extLst>
          </p:cNvPr>
          <p:cNvSpPr txBox="1"/>
          <p:nvPr/>
        </p:nvSpPr>
        <p:spPr>
          <a:xfrm>
            <a:off x="1569298" y="1605424"/>
            <a:ext cx="9443315" cy="5371920"/>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18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Introduction………………………………………………………..03</a:t>
            </a:r>
          </a:p>
          <a:p>
            <a:pPr marL="285750" indent="-285750">
              <a:lnSpc>
                <a:spcPct val="150000"/>
              </a:lnSpc>
              <a:buFont typeface="Arial" panose="020B0604020202020204" pitchFamily="34" charset="0"/>
              <a:buChar char="•"/>
            </a:pPr>
            <a:r>
              <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Overview of </a:t>
            </a:r>
            <a:r>
              <a:rPr lang="en-IN" sz="1800" b="1" dirty="0">
                <a:solidFill>
                  <a:schemeClr val="bg1"/>
                </a:solidFill>
                <a:effectLst/>
                <a:latin typeface="Arial" panose="020B0604020202020204" pitchFamily="34" charset="0"/>
                <a:ea typeface="Calibri" panose="020F0502020204030204" pitchFamily="34" charset="0"/>
              </a:rPr>
              <a:t>JW Marriott </a:t>
            </a:r>
            <a:r>
              <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…………………………………………04</a:t>
            </a:r>
          </a:p>
          <a:p>
            <a:pPr marL="285750" indent="-285750">
              <a:lnSpc>
                <a:spcPct val="150000"/>
              </a:lnSpc>
              <a:buFont typeface="Arial" panose="020B0604020202020204" pitchFamily="34" charset="0"/>
              <a:buChar char="•"/>
            </a:pPr>
            <a:r>
              <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Main consumers of </a:t>
            </a:r>
            <a:r>
              <a:rPr lang="en-IN" sz="1800" b="1" dirty="0">
                <a:solidFill>
                  <a:schemeClr val="bg1"/>
                </a:solidFill>
                <a:effectLst/>
                <a:latin typeface="Arial" panose="020B0604020202020204" pitchFamily="34" charset="0"/>
                <a:ea typeface="Calibri" panose="020F0502020204030204" pitchFamily="34" charset="0"/>
              </a:rPr>
              <a:t>JW Marriott </a:t>
            </a:r>
            <a:r>
              <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………………………………..05</a:t>
            </a:r>
          </a:p>
          <a:p>
            <a:pPr marL="285750" indent="-285750">
              <a:lnSpc>
                <a:spcPct val="150000"/>
              </a:lnSpc>
              <a:buFont typeface="Arial" panose="020B0604020202020204" pitchFamily="34" charset="0"/>
              <a:buChar char="•"/>
            </a:pPr>
            <a:r>
              <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Nature of guest services…………………………………………06</a:t>
            </a:r>
          </a:p>
          <a:p>
            <a:pPr marL="285750" indent="-285750">
              <a:lnSpc>
                <a:spcPct val="150000"/>
              </a:lnSpc>
              <a:buFont typeface="Arial" panose="020B0604020202020204" pitchFamily="34" charset="0"/>
              <a:buChar char="•"/>
            </a:pPr>
            <a:r>
              <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function of guest services……………….…………………07</a:t>
            </a:r>
          </a:p>
          <a:p>
            <a:pPr marL="285750" indent="-285750">
              <a:lnSpc>
                <a:spcPct val="150000"/>
              </a:lnSpc>
              <a:buFont typeface="Arial" panose="020B0604020202020204" pitchFamily="34" charset="0"/>
              <a:buChar char="•"/>
            </a:pPr>
            <a:r>
              <a:rPr lang="en-IN" sz="1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Importance of Hospitality……………………….………………..08</a:t>
            </a:r>
          </a:p>
          <a:p>
            <a:pPr marL="285750" indent="-285750">
              <a:lnSpc>
                <a:spcPct val="150000"/>
              </a:lnSpc>
              <a:buFont typeface="Arial" panose="020B0604020202020204" pitchFamily="34" charset="0"/>
              <a:buChar char="•"/>
            </a:pPr>
            <a:r>
              <a:rPr lang="en-IN" sz="18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Conclusion…………………………………………………………..09</a:t>
            </a:r>
          </a:p>
          <a:p>
            <a:pPr marL="285750" indent="-285750">
              <a:lnSpc>
                <a:spcPct val="150000"/>
              </a:lnSpc>
              <a:buFont typeface="Arial" panose="020B0604020202020204" pitchFamily="34" charset="0"/>
              <a:buChar char="•"/>
            </a:pPr>
            <a:r>
              <a:rPr lang="en-IN" sz="18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References…………………………………………….……………10</a:t>
            </a:r>
          </a:p>
          <a:p>
            <a:pPr marL="171450" indent="-171450">
              <a:lnSpc>
                <a:spcPct val="150000"/>
              </a:lnSpc>
              <a:buFont typeface="Arial" panose="020B0604020202020204" pitchFamily="34" charset="0"/>
              <a:buChar char="•"/>
            </a:pPr>
            <a:endParaRPr lang="en-IN" sz="11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endParaRPr lang="en-IN" b="1" dirty="0">
              <a:solidFill>
                <a:schemeClr val="bg1"/>
              </a:solidFill>
              <a:latin typeface="Arial" panose="020B0604020202020204" pitchFamily="34" charset="0"/>
              <a:ea typeface="Times New Roman" panose="02020603050405020304" pitchFamily="18" charset="0"/>
              <a:cs typeface="Times New Roman" panose="02020603050405020304" pitchFamily="18" charset="0"/>
            </a:endParaRPr>
          </a:p>
          <a:p>
            <a:pPr marL="285750" indent="-285750">
              <a:lnSpc>
                <a:spcPct val="150000"/>
              </a:lnSpc>
              <a:buFont typeface="Arial" panose="020B0604020202020204" pitchFamily="34" charset="0"/>
              <a:buChar char="•"/>
            </a:pPr>
            <a:endParaRPr lang="en-IN" b="1" dirty="0">
              <a:solidFill>
                <a:schemeClr val="bg1"/>
              </a:solidFill>
              <a:latin typeface="Arial" panose="020B0604020202020204" pitchFamily="34" charset="0"/>
              <a:ea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endParaRPr lang="en-IN" sz="11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endParaRPr>
          </a:p>
          <a:p>
            <a:pPr marL="171450" indent="-171450">
              <a:lnSpc>
                <a:spcPct val="150000"/>
              </a:lnSpc>
              <a:buFont typeface="Arial" panose="020B0604020202020204" pitchFamily="34" charset="0"/>
              <a:buChar char="•"/>
            </a:pPr>
            <a:br>
              <a:rPr lang="en-IN" sz="11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solidFill>
                <a:schemeClr val="bg1"/>
              </a:solidFill>
            </a:endParaRPr>
          </a:p>
        </p:txBody>
      </p:sp>
    </p:spTree>
    <p:extLst>
      <p:ext uri="{BB962C8B-B14F-4D97-AF65-F5344CB8AC3E}">
        <p14:creationId xmlns:p14="http://schemas.microsoft.com/office/powerpoint/2010/main" val="39942426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D64360-4B61-9540-A5BF-1349183FC74F}"/>
              </a:ext>
            </a:extLst>
          </p:cNvPr>
          <p:cNvSpPr>
            <a:spLocks noGrp="1"/>
          </p:cNvSpPr>
          <p:nvPr>
            <p:ph type="ctrTitle"/>
          </p:nvPr>
        </p:nvSpPr>
        <p:spPr>
          <a:xfrm>
            <a:off x="588169" y="-966787"/>
            <a:ext cx="9144000" cy="2387600"/>
          </a:xfrm>
        </p:spPr>
        <p:txBody>
          <a:bodyPr>
            <a:normAutofit/>
          </a:bodyPr>
          <a:lstStyle/>
          <a:p>
            <a:r>
              <a:rPr lang="en-IN" sz="32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Introduction</a:t>
            </a:r>
            <a:br>
              <a:rPr lang="en-IN"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solidFill>
                <a:schemeClr val="bg1"/>
              </a:solidFill>
            </a:endParaRPr>
          </a:p>
        </p:txBody>
      </p:sp>
      <p:sp>
        <p:nvSpPr>
          <p:cNvPr id="3" name="Subtitle 2">
            <a:extLst>
              <a:ext uri="{FF2B5EF4-FFF2-40B4-BE49-F238E27FC236}">
                <a16:creationId xmlns:a16="http://schemas.microsoft.com/office/drawing/2014/main" id="{D6EF606E-0B20-E7CD-C030-2E697F144207}"/>
              </a:ext>
            </a:extLst>
          </p:cNvPr>
          <p:cNvSpPr>
            <a:spLocks noGrp="1"/>
          </p:cNvSpPr>
          <p:nvPr>
            <p:ph type="subTitle" idx="1"/>
          </p:nvPr>
        </p:nvSpPr>
        <p:spPr>
          <a:xfrm>
            <a:off x="400051" y="1420813"/>
            <a:ext cx="7132126" cy="1655762"/>
          </a:xfrm>
        </p:spPr>
        <p:txBody>
          <a:bodyPr/>
          <a:lstStyle/>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The following presentation will highlight various importance of guest services in the hospitality industry following a hotel brand. </a:t>
            </a:r>
            <a:endParaRPr lang="en-IN" dirty="0">
              <a:solidFill>
                <a:schemeClr val="bg1"/>
              </a:solidFill>
            </a:endParaRPr>
          </a:p>
        </p:txBody>
      </p:sp>
      <p:sp>
        <p:nvSpPr>
          <p:cNvPr id="5" name="TextBox 4">
            <a:extLst>
              <a:ext uri="{FF2B5EF4-FFF2-40B4-BE49-F238E27FC236}">
                <a16:creationId xmlns:a16="http://schemas.microsoft.com/office/drawing/2014/main" id="{159A99E0-CD0C-3F13-E7D1-8CFB45CB672C}"/>
              </a:ext>
            </a:extLst>
          </p:cNvPr>
          <p:cNvSpPr txBox="1"/>
          <p:nvPr/>
        </p:nvSpPr>
        <p:spPr>
          <a:xfrm>
            <a:off x="400050" y="2747390"/>
            <a:ext cx="7443786" cy="646331"/>
          </a:xfrm>
          <a:prstGeom prst="rect">
            <a:avLst/>
          </a:prstGeom>
          <a:noFill/>
        </p:spPr>
        <p:txBody>
          <a:bodyPr wrap="square">
            <a:spAutoFit/>
          </a:bodyPr>
          <a:lstStyle/>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The primary JW Marriott customers will be highlighted in this presentation along with the market's characteristics. </a:t>
            </a:r>
            <a:endParaRPr lang="en-IN" dirty="0">
              <a:solidFill>
                <a:schemeClr val="bg1"/>
              </a:solidFill>
            </a:endParaRPr>
          </a:p>
        </p:txBody>
      </p:sp>
      <p:sp>
        <p:nvSpPr>
          <p:cNvPr id="7" name="TextBox 6">
            <a:extLst>
              <a:ext uri="{FF2B5EF4-FFF2-40B4-BE49-F238E27FC236}">
                <a16:creationId xmlns:a16="http://schemas.microsoft.com/office/drawing/2014/main" id="{3949FE76-B0CC-94C0-1674-DE7619AC993C}"/>
              </a:ext>
            </a:extLst>
          </p:cNvPr>
          <p:cNvSpPr txBox="1"/>
          <p:nvPr/>
        </p:nvSpPr>
        <p:spPr>
          <a:xfrm>
            <a:off x="400050" y="4073967"/>
            <a:ext cx="7443786" cy="1754326"/>
          </a:xfrm>
          <a:prstGeom prst="rect">
            <a:avLst/>
          </a:prstGeom>
          <a:noFill/>
        </p:spPr>
        <p:txBody>
          <a:bodyPr wrap="square">
            <a:spAutoFit/>
          </a:bodyPr>
          <a:lstStyle/>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Additionally, this presentation will discuss the importance that the hotel brand's guest services have in attracting customers</a:t>
            </a:r>
          </a:p>
          <a:p>
            <a:pPr marL="285750" indent="-285750">
              <a:buFont typeface="Arial" panose="020B0604020202020204" pitchFamily="34" charset="0"/>
              <a:buChar char="•"/>
            </a:pPr>
            <a:endParaRPr lang="en-IN" dirty="0">
              <a:solidFill>
                <a:schemeClr val="bg1"/>
              </a:solidFill>
              <a:latin typeface="Arial" panose="020B0604020202020204" pitchFamily="34" charset="0"/>
            </a:endParaRPr>
          </a:p>
          <a:p>
            <a:pPr marL="285750" indent="-285750">
              <a:buFont typeface="Arial" panose="020B0604020202020204" pitchFamily="34" charset="0"/>
              <a:buChar char="•"/>
            </a:pPr>
            <a:endParaRPr lang="en-IN" dirty="0">
              <a:solidFill>
                <a:schemeClr val="bg1"/>
              </a:solidFill>
              <a:latin typeface="Arial" panose="020B0604020202020204" pitchFamily="34" charset="0"/>
            </a:endParaRPr>
          </a:p>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Moreover, this presentation will also cover the strategies the hotel uses to satisfy visitors' expectations.</a:t>
            </a:r>
            <a:endParaRPr lang="en-IN" dirty="0">
              <a:solidFill>
                <a:schemeClr val="bg1"/>
              </a:solidFill>
            </a:endParaRPr>
          </a:p>
        </p:txBody>
      </p:sp>
      <p:pic>
        <p:nvPicPr>
          <p:cNvPr id="1026" name="Picture 2" descr="Exclusive data â 25 years of Hospitality ON] Marriott International: from  family operation to number 1 worldwide - English | Hospitality ON">
            <a:extLst>
              <a:ext uri="{FF2B5EF4-FFF2-40B4-BE49-F238E27FC236}">
                <a16:creationId xmlns:a16="http://schemas.microsoft.com/office/drawing/2014/main" id="{FF11E2DC-E6D9-E958-C88D-E859D4646C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2177" y="1420813"/>
            <a:ext cx="4259772" cy="384073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26DD5D5E-9B1E-63C8-A7DB-45A0694EA1E3}"/>
              </a:ext>
            </a:extLst>
          </p:cNvPr>
          <p:cNvSpPr txBox="1"/>
          <p:nvPr/>
        </p:nvSpPr>
        <p:spPr>
          <a:xfrm>
            <a:off x="8997846" y="5343109"/>
            <a:ext cx="6093500"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(French,2018)</a:t>
            </a:r>
            <a:endParaRPr lang="en-US" sz="1400" dirty="0"/>
          </a:p>
        </p:txBody>
      </p:sp>
    </p:spTree>
    <p:extLst>
      <p:ext uri="{BB962C8B-B14F-4D97-AF65-F5344CB8AC3E}">
        <p14:creationId xmlns:p14="http://schemas.microsoft.com/office/powerpoint/2010/main" val="2424571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61319-C9A9-330C-0290-89A35E4F8234}"/>
              </a:ext>
            </a:extLst>
          </p:cNvPr>
          <p:cNvSpPr>
            <a:spLocks noGrp="1"/>
          </p:cNvSpPr>
          <p:nvPr>
            <p:ph type="ctrTitle"/>
          </p:nvPr>
        </p:nvSpPr>
        <p:spPr>
          <a:xfrm>
            <a:off x="4633993" y="-676292"/>
            <a:ext cx="9980849" cy="2387600"/>
          </a:xfrm>
        </p:spPr>
        <p:txBody>
          <a:bodyPr/>
          <a:lstStyle/>
          <a:p>
            <a:r>
              <a:rPr lang="en-IN" sz="32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Overview of </a:t>
            </a:r>
            <a:r>
              <a:rPr lang="en-IN" sz="3200" b="1" dirty="0">
                <a:solidFill>
                  <a:schemeClr val="bg1"/>
                </a:solidFill>
                <a:effectLst/>
                <a:latin typeface="Arial" panose="020B0604020202020204" pitchFamily="34" charset="0"/>
                <a:ea typeface="Calibri" panose="020F0502020204030204" pitchFamily="34" charset="0"/>
              </a:rPr>
              <a:t>JW Marriott </a:t>
            </a:r>
            <a:br>
              <a:rPr lang="en-IN" sz="1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solidFill>
                <a:schemeClr val="bg1"/>
              </a:solidFill>
            </a:endParaRPr>
          </a:p>
        </p:txBody>
      </p:sp>
      <p:sp>
        <p:nvSpPr>
          <p:cNvPr id="3" name="Subtitle 2">
            <a:extLst>
              <a:ext uri="{FF2B5EF4-FFF2-40B4-BE49-F238E27FC236}">
                <a16:creationId xmlns:a16="http://schemas.microsoft.com/office/drawing/2014/main" id="{41B5C811-1294-FC81-7344-105A806A3C79}"/>
              </a:ext>
            </a:extLst>
          </p:cNvPr>
          <p:cNvSpPr>
            <a:spLocks noGrp="1"/>
          </p:cNvSpPr>
          <p:nvPr>
            <p:ph type="subTitle" idx="1"/>
          </p:nvPr>
        </p:nvSpPr>
        <p:spPr>
          <a:xfrm>
            <a:off x="4481224" y="1496141"/>
            <a:ext cx="7881257" cy="5168130"/>
          </a:xfrm>
        </p:spPr>
        <p:txBody>
          <a:bodyPr>
            <a:normAutofit/>
          </a:bodyPr>
          <a:lstStyle/>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International hotel chain JW Marriot offers sincere services and comfort to its visitors. This company operates 165 different five-star hotels and resorts abroad.</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endParaRPr>
          </a:p>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In order to draw in more clients, JW Marriott is constantly prepared to offer brand-new services like a spa or manicure.</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endParaRPr>
          </a:p>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This hotel chain is aiming to incorporate sensory marketing to increase consumer interest in buying its products.</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More than 95% of customers base their purchasing decisions on a product's colour or quality.</a:t>
            </a:r>
            <a:endParaRPr lang="en-IN" dirty="0">
              <a:solidFill>
                <a:schemeClr val="bg1"/>
              </a:solidFill>
            </a:endParaRPr>
          </a:p>
        </p:txBody>
      </p:sp>
      <p:pic>
        <p:nvPicPr>
          <p:cNvPr id="2052" name="Picture 4" descr="Marriott International Names Satya Anand President of Europe, Middle East  and Africa - DiversityInc">
            <a:extLst>
              <a:ext uri="{FF2B5EF4-FFF2-40B4-BE49-F238E27FC236}">
                <a16:creationId xmlns:a16="http://schemas.microsoft.com/office/drawing/2014/main" id="{5395898C-2C7C-852F-DFD7-F9DE8EC39D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6159" y="1496141"/>
            <a:ext cx="3683079" cy="3147934"/>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EC8374A-A0A4-5A3B-1E53-77CAECD83D0B}"/>
              </a:ext>
            </a:extLst>
          </p:cNvPr>
          <p:cNvSpPr txBox="1"/>
          <p:nvPr/>
        </p:nvSpPr>
        <p:spPr>
          <a:xfrm>
            <a:off x="1690142" y="4644075"/>
            <a:ext cx="7307704"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(Maclean,2018)</a:t>
            </a:r>
            <a:endParaRPr lang="en-US" sz="1400" dirty="0"/>
          </a:p>
        </p:txBody>
      </p:sp>
    </p:spTree>
    <p:extLst>
      <p:ext uri="{BB962C8B-B14F-4D97-AF65-F5344CB8AC3E}">
        <p14:creationId xmlns:p14="http://schemas.microsoft.com/office/powerpoint/2010/main" val="41771412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B1628A-F6A5-C879-059D-63128383786C}"/>
              </a:ext>
            </a:extLst>
          </p:cNvPr>
          <p:cNvSpPr>
            <a:spLocks noGrp="1"/>
          </p:cNvSpPr>
          <p:nvPr>
            <p:ph type="ctrTitle"/>
          </p:nvPr>
        </p:nvSpPr>
        <p:spPr>
          <a:xfrm>
            <a:off x="423512" y="-1429399"/>
            <a:ext cx="9144000" cy="2387600"/>
          </a:xfrm>
        </p:spPr>
        <p:txBody>
          <a:bodyPr>
            <a:normAutofit/>
          </a:bodyPr>
          <a:lstStyle/>
          <a:p>
            <a:r>
              <a:rPr lang="en-IN" sz="2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Main consumers of </a:t>
            </a:r>
            <a:r>
              <a:rPr lang="en-IN" sz="2800" b="1" dirty="0">
                <a:solidFill>
                  <a:schemeClr val="bg1"/>
                </a:solidFill>
                <a:effectLst/>
                <a:latin typeface="Arial" panose="020B0604020202020204" pitchFamily="34" charset="0"/>
                <a:ea typeface="Calibri" panose="020F0502020204030204" pitchFamily="34" charset="0"/>
              </a:rPr>
              <a:t>JW Marriot</a:t>
            </a:r>
            <a:endParaRPr lang="en-IN" sz="2800" b="1" dirty="0">
              <a:solidFill>
                <a:schemeClr val="bg1"/>
              </a:solidFill>
            </a:endParaRPr>
          </a:p>
        </p:txBody>
      </p:sp>
      <p:sp>
        <p:nvSpPr>
          <p:cNvPr id="3" name="Subtitle 2">
            <a:extLst>
              <a:ext uri="{FF2B5EF4-FFF2-40B4-BE49-F238E27FC236}">
                <a16:creationId xmlns:a16="http://schemas.microsoft.com/office/drawing/2014/main" id="{839917A0-D5E2-E420-962F-E4EDA5178476}"/>
              </a:ext>
            </a:extLst>
          </p:cNvPr>
          <p:cNvSpPr>
            <a:spLocks noGrp="1"/>
          </p:cNvSpPr>
          <p:nvPr>
            <p:ph type="subTitle" idx="1"/>
          </p:nvPr>
        </p:nvSpPr>
        <p:spPr>
          <a:xfrm>
            <a:off x="315115" y="1314829"/>
            <a:ext cx="6235587" cy="1655762"/>
          </a:xfrm>
        </p:spPr>
        <p:txBody>
          <a:bodyPr>
            <a:normAutofit fontScale="92500" lnSpcReduction="20000"/>
          </a:bodyPr>
          <a:lstStyle/>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hospitality sector is constantly expanding in response to consumer demands and market preferences.</a:t>
            </a:r>
          </a:p>
          <a:p>
            <a:pPr marL="285750" indent="-285750" algn="l">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This hotel chain mostly appeals to middle- and upper-class travellers who are willing to spend more for deluxe accommodations or a special experience.</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endParaRPr lang="en-IN" dirty="0">
              <a:solidFill>
                <a:schemeClr val="bg1"/>
              </a:solidFill>
            </a:endParaRPr>
          </a:p>
        </p:txBody>
      </p:sp>
      <p:sp>
        <p:nvSpPr>
          <p:cNvPr id="6" name="TextBox 5">
            <a:extLst>
              <a:ext uri="{FF2B5EF4-FFF2-40B4-BE49-F238E27FC236}">
                <a16:creationId xmlns:a16="http://schemas.microsoft.com/office/drawing/2014/main" id="{030E70A2-D780-CE1A-7922-53BE6CBCEED0}"/>
              </a:ext>
            </a:extLst>
          </p:cNvPr>
          <p:cNvSpPr txBox="1"/>
          <p:nvPr/>
        </p:nvSpPr>
        <p:spPr>
          <a:xfrm>
            <a:off x="4341305" y="3597619"/>
            <a:ext cx="7914806" cy="579582"/>
          </a:xfrm>
          <a:prstGeom prst="rect">
            <a:avLst/>
          </a:prstGeom>
          <a:noFill/>
        </p:spPr>
        <p:txBody>
          <a:bodyPr wrap="square">
            <a:spAutoFit/>
          </a:bodyPr>
          <a:lstStyle/>
          <a:p>
            <a:pPr marL="0" marR="0" algn="just">
              <a:lnSpc>
                <a:spcPct val="150000"/>
              </a:lnSpc>
              <a:spcBef>
                <a:spcPts val="1800"/>
              </a:spcBef>
              <a:spcAft>
                <a:spcPts val="600"/>
              </a:spcAft>
            </a:pPr>
            <a:r>
              <a:rPr lang="en-US" sz="2400" b="1" dirty="0">
                <a:solidFill>
                  <a:schemeClr val="bg1"/>
                </a:solidFill>
                <a:effectLst/>
                <a:latin typeface="Arial" panose="020B0604020202020204" pitchFamily="34" charset="0"/>
                <a:ea typeface="Arial" panose="020B0604020202020204" pitchFamily="34" charset="0"/>
                <a:cs typeface="Arial" panose="020B0604020202020204" pitchFamily="34" charset="0"/>
              </a:rPr>
              <a:t>Nature of guest services and facilities by JW Marriot</a:t>
            </a:r>
            <a:endParaRPr lang="en-US" sz="2400" b="1"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73491A5A-D9F7-F111-1E55-543D0CF9DA4C}"/>
              </a:ext>
            </a:extLst>
          </p:cNvPr>
          <p:cNvSpPr txBox="1"/>
          <p:nvPr/>
        </p:nvSpPr>
        <p:spPr>
          <a:xfrm>
            <a:off x="4530334" y="4575112"/>
            <a:ext cx="7536748" cy="1754326"/>
          </a:xfrm>
          <a:prstGeom prst="rect">
            <a:avLst/>
          </a:prstGeom>
          <a:noFill/>
        </p:spPr>
        <p:txBody>
          <a:bodyPr wrap="square" rtlCol="0">
            <a:spAutoFit/>
          </a:bodyPr>
          <a:lstStyle/>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This hotel chain offers spacious accommodations, opulent food and drink, and private bathrooms with a welcoming atmosphere.</a:t>
            </a:r>
          </a:p>
          <a:p>
            <a:pPr marL="285750" indent="-285750">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This company is trying to expand its offerings to include free travel assistance, meeting rooms decorated with plants, paid automobile trips, and spa treatments.</a:t>
            </a:r>
            <a:endParaRPr lang="en-US" dirty="0">
              <a:solidFill>
                <a:schemeClr val="bg1"/>
              </a:solidFill>
            </a:endParaRPr>
          </a:p>
        </p:txBody>
      </p:sp>
      <p:pic>
        <p:nvPicPr>
          <p:cNvPr id="3074" name="Picture 2" descr="Marriott International to open 40 luxury hotels in 2018 â¢ Hotel Designs">
            <a:extLst>
              <a:ext uri="{FF2B5EF4-FFF2-40B4-BE49-F238E27FC236}">
                <a16:creationId xmlns:a16="http://schemas.microsoft.com/office/drawing/2014/main" id="{D69C2514-1CF7-8A03-9177-379435EA4F2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00407" y="525406"/>
            <a:ext cx="4586990" cy="275869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3076" name="Picture 4" descr="Marriott International â Wikipedia">
            <a:extLst>
              <a:ext uri="{FF2B5EF4-FFF2-40B4-BE49-F238E27FC236}">
                <a16:creationId xmlns:a16="http://schemas.microsoft.com/office/drawing/2014/main" id="{CE43FED5-4E7D-F875-E229-D0E24F9A36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58029" y="3429000"/>
            <a:ext cx="3018580" cy="240217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56222B5-F498-0B3C-841A-0C75FFDBF89F}"/>
              </a:ext>
            </a:extLst>
          </p:cNvPr>
          <p:cNvSpPr txBox="1"/>
          <p:nvPr/>
        </p:nvSpPr>
        <p:spPr>
          <a:xfrm>
            <a:off x="8671810" y="3244775"/>
            <a:ext cx="6130976"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(French,2018)</a:t>
            </a:r>
            <a:endParaRPr lang="en-US" sz="1400" dirty="0"/>
          </a:p>
        </p:txBody>
      </p:sp>
      <p:sp>
        <p:nvSpPr>
          <p:cNvPr id="9" name="TextBox 8">
            <a:extLst>
              <a:ext uri="{FF2B5EF4-FFF2-40B4-BE49-F238E27FC236}">
                <a16:creationId xmlns:a16="http://schemas.microsoft.com/office/drawing/2014/main" id="{99FBE781-B253-5F7F-1C2B-B33A32C844C3}"/>
              </a:ext>
            </a:extLst>
          </p:cNvPr>
          <p:cNvSpPr txBox="1"/>
          <p:nvPr/>
        </p:nvSpPr>
        <p:spPr>
          <a:xfrm>
            <a:off x="1570219" y="6150425"/>
            <a:ext cx="7397646"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(Maclean,2018)</a:t>
            </a:r>
            <a:endParaRPr lang="en-US" sz="1400" dirty="0"/>
          </a:p>
        </p:txBody>
      </p:sp>
    </p:spTree>
    <p:extLst>
      <p:ext uri="{BB962C8B-B14F-4D97-AF65-F5344CB8AC3E}">
        <p14:creationId xmlns:p14="http://schemas.microsoft.com/office/powerpoint/2010/main" val="771294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CBD1489-BF04-4A84-FB0B-AB923A6A55B6}"/>
              </a:ext>
            </a:extLst>
          </p:cNvPr>
          <p:cNvSpPr txBox="1"/>
          <p:nvPr/>
        </p:nvSpPr>
        <p:spPr>
          <a:xfrm>
            <a:off x="5525167" y="349985"/>
            <a:ext cx="6985818" cy="579582"/>
          </a:xfrm>
          <a:prstGeom prst="rect">
            <a:avLst/>
          </a:prstGeom>
          <a:noFill/>
        </p:spPr>
        <p:txBody>
          <a:bodyPr wrap="square">
            <a:spAutoFit/>
          </a:bodyPr>
          <a:lstStyle/>
          <a:p>
            <a:pPr marL="0" marR="0" algn="just">
              <a:lnSpc>
                <a:spcPct val="150000"/>
              </a:lnSpc>
              <a:spcBef>
                <a:spcPts val="1800"/>
              </a:spcBef>
              <a:spcAft>
                <a:spcPts val="600"/>
              </a:spcAft>
            </a:pPr>
            <a:r>
              <a:rPr lang="en-US" sz="2400" b="1" dirty="0">
                <a:solidFill>
                  <a:schemeClr val="bg1"/>
                </a:solidFill>
                <a:effectLst/>
                <a:latin typeface="Arial" panose="020B0604020202020204" pitchFamily="34" charset="0"/>
                <a:ea typeface="Arial" panose="020B0604020202020204" pitchFamily="34" charset="0"/>
                <a:cs typeface="Arial" panose="020B0604020202020204" pitchFamily="34" charset="0"/>
              </a:rPr>
              <a:t>Scope of JW Marriot’s guest services</a:t>
            </a:r>
            <a:endParaRPr lang="en-US" sz="2400" b="1"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B2A4A26C-39E3-82EA-66AF-0603D063936F}"/>
              </a:ext>
            </a:extLst>
          </p:cNvPr>
          <p:cNvSpPr txBox="1"/>
          <p:nvPr/>
        </p:nvSpPr>
        <p:spPr>
          <a:xfrm>
            <a:off x="5525167" y="1302120"/>
            <a:ext cx="6666833" cy="1754326"/>
          </a:xfrm>
          <a:prstGeom prst="rect">
            <a:avLst/>
          </a:prstGeom>
          <a:noFill/>
        </p:spPr>
        <p:txBody>
          <a:bodyPr wrap="square">
            <a:spAutoFit/>
          </a:bodyPr>
          <a:lstStyle/>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JW Marriott offers a wide range of guest services. They continually keep an eye on the visitor's experience and respond to their questions.</a:t>
            </a:r>
          </a:p>
          <a:p>
            <a:pPr marL="285750" indent="-285750">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JW Marriott staff members all received training, and they gave their best effort to assist guests.</a:t>
            </a:r>
            <a:endParaRPr lang="en-IN" dirty="0">
              <a:solidFill>
                <a:schemeClr val="bg1"/>
              </a:solidFill>
            </a:endParaRPr>
          </a:p>
        </p:txBody>
      </p:sp>
      <p:sp>
        <p:nvSpPr>
          <p:cNvPr id="9" name="TextBox 8">
            <a:extLst>
              <a:ext uri="{FF2B5EF4-FFF2-40B4-BE49-F238E27FC236}">
                <a16:creationId xmlns:a16="http://schemas.microsoft.com/office/drawing/2014/main" id="{E32DD3D7-7A08-9587-2347-57C5117323EB}"/>
              </a:ext>
            </a:extLst>
          </p:cNvPr>
          <p:cNvSpPr txBox="1"/>
          <p:nvPr/>
        </p:nvSpPr>
        <p:spPr>
          <a:xfrm>
            <a:off x="438504" y="3429000"/>
            <a:ext cx="6985818" cy="579582"/>
          </a:xfrm>
          <a:prstGeom prst="rect">
            <a:avLst/>
          </a:prstGeom>
          <a:noFill/>
        </p:spPr>
        <p:txBody>
          <a:bodyPr wrap="square">
            <a:spAutoFit/>
          </a:bodyPr>
          <a:lstStyle/>
          <a:p>
            <a:pPr marL="0" marR="0" algn="just">
              <a:lnSpc>
                <a:spcPct val="150000"/>
              </a:lnSpc>
              <a:spcBef>
                <a:spcPts val="0"/>
              </a:spcBef>
              <a:spcAft>
                <a:spcPts val="600"/>
              </a:spcAft>
            </a:pPr>
            <a:r>
              <a:rPr lang="en-US" sz="2400" b="1" dirty="0">
                <a:solidFill>
                  <a:schemeClr val="bg1"/>
                </a:solidFill>
                <a:effectLst/>
                <a:latin typeface="Arial" panose="020B0604020202020204" pitchFamily="34" charset="0"/>
                <a:ea typeface="Arial" panose="020B0604020202020204" pitchFamily="34" charset="0"/>
                <a:cs typeface="Arial" panose="020B0604020202020204" pitchFamily="34" charset="0"/>
              </a:rPr>
              <a:t>Role of guest services by JW Marriot</a:t>
            </a:r>
            <a:endParaRPr lang="en-US" sz="2400" b="1" dirty="0">
              <a:solidFill>
                <a:schemeClr val="bg1"/>
              </a:solidFill>
              <a:effectLst/>
              <a:latin typeface="Times New Roman" panose="02020603050405020304" pitchFamily="18" charset="0"/>
              <a:ea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36B175FA-6179-FC67-231B-9A66D126DAD9}"/>
              </a:ext>
            </a:extLst>
          </p:cNvPr>
          <p:cNvSpPr txBox="1"/>
          <p:nvPr/>
        </p:nvSpPr>
        <p:spPr>
          <a:xfrm>
            <a:off x="228643" y="4539119"/>
            <a:ext cx="6561901" cy="1477328"/>
          </a:xfrm>
          <a:prstGeom prst="rect">
            <a:avLst/>
          </a:prstGeom>
          <a:noFill/>
        </p:spPr>
        <p:txBody>
          <a:bodyPr wrap="square">
            <a:spAutoFit/>
          </a:bodyPr>
          <a:lstStyle/>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effectiveness of JW Marriott's services has been upheld, and they never let their clients down.</a:t>
            </a:r>
          </a:p>
          <a:p>
            <a:pPr marL="285750" indent="-285750">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hotel chain employs technology to make all the information accessible through a single point of contact.</a:t>
            </a:r>
            <a:endParaRPr lang="en-IN" dirty="0">
              <a:solidFill>
                <a:schemeClr val="bg1"/>
              </a:solidFill>
            </a:endParaRPr>
          </a:p>
        </p:txBody>
      </p:sp>
      <p:pic>
        <p:nvPicPr>
          <p:cNvPr id="4098" name="Picture 2" descr="Marriott International - Wikipedia">
            <a:extLst>
              <a:ext uri="{FF2B5EF4-FFF2-40B4-BE49-F238E27FC236}">
                <a16:creationId xmlns:a16="http://schemas.microsoft.com/office/drawing/2014/main" id="{C1774C53-6338-1DC9-5D4A-A694157BB4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1159" y="3100694"/>
            <a:ext cx="3274847" cy="340732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4100" name="Picture 4" descr="Introducing Marriott International: the world's biggest hotel company |  Luxury Travel Magazine">
            <a:extLst>
              <a:ext uri="{FF2B5EF4-FFF2-40B4-BE49-F238E27FC236}">
                <a16:creationId xmlns:a16="http://schemas.microsoft.com/office/drawing/2014/main" id="{EF34D87D-4568-252E-B5D8-F3A5F4F2BFD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741" y="349985"/>
            <a:ext cx="4083102" cy="2887890"/>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C5B042A-578F-5148-CE08-546CA2D2F957}"/>
              </a:ext>
            </a:extLst>
          </p:cNvPr>
          <p:cNvSpPr txBox="1"/>
          <p:nvPr/>
        </p:nvSpPr>
        <p:spPr>
          <a:xfrm>
            <a:off x="1522592" y="3195366"/>
            <a:ext cx="6258392"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(Maclean,2018)</a:t>
            </a:r>
            <a:endParaRPr lang="en-US" sz="1400" dirty="0"/>
          </a:p>
        </p:txBody>
      </p:sp>
      <p:sp>
        <p:nvSpPr>
          <p:cNvPr id="6" name="TextBox 5">
            <a:extLst>
              <a:ext uri="{FF2B5EF4-FFF2-40B4-BE49-F238E27FC236}">
                <a16:creationId xmlns:a16="http://schemas.microsoft.com/office/drawing/2014/main" id="{DD3D8951-C5E6-185E-81F5-8003D8FB755C}"/>
              </a:ext>
            </a:extLst>
          </p:cNvPr>
          <p:cNvSpPr txBox="1"/>
          <p:nvPr/>
        </p:nvSpPr>
        <p:spPr>
          <a:xfrm>
            <a:off x="8150902" y="6508015"/>
            <a:ext cx="6258392"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(French,2018)</a:t>
            </a:r>
            <a:endParaRPr lang="en-US" sz="1400" dirty="0"/>
          </a:p>
        </p:txBody>
      </p:sp>
    </p:spTree>
    <p:extLst>
      <p:ext uri="{BB962C8B-B14F-4D97-AF65-F5344CB8AC3E}">
        <p14:creationId xmlns:p14="http://schemas.microsoft.com/office/powerpoint/2010/main" val="10381036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791FC6-13A1-4752-368E-4DE9E227BEEB}"/>
              </a:ext>
            </a:extLst>
          </p:cNvPr>
          <p:cNvSpPr>
            <a:spLocks noGrp="1"/>
          </p:cNvSpPr>
          <p:nvPr>
            <p:ph type="ctrTitle"/>
          </p:nvPr>
        </p:nvSpPr>
        <p:spPr>
          <a:xfrm>
            <a:off x="491278" y="-307082"/>
            <a:ext cx="9144000" cy="1655762"/>
          </a:xfrm>
        </p:spPr>
        <p:txBody>
          <a:bodyPr>
            <a:normAutofit/>
          </a:bodyPr>
          <a:lstStyle/>
          <a:p>
            <a:r>
              <a:rPr lang="en-IN" sz="2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function of guest services</a:t>
            </a:r>
            <a:br>
              <a:rPr lang="en-IN" sz="2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2800" dirty="0">
              <a:solidFill>
                <a:schemeClr val="bg1"/>
              </a:solidFill>
            </a:endParaRPr>
          </a:p>
        </p:txBody>
      </p:sp>
      <p:sp>
        <p:nvSpPr>
          <p:cNvPr id="3" name="Subtitle 2">
            <a:extLst>
              <a:ext uri="{FF2B5EF4-FFF2-40B4-BE49-F238E27FC236}">
                <a16:creationId xmlns:a16="http://schemas.microsoft.com/office/drawing/2014/main" id="{1B83A9E8-5561-4A3C-0979-3A775937D488}"/>
              </a:ext>
            </a:extLst>
          </p:cNvPr>
          <p:cNvSpPr>
            <a:spLocks noGrp="1"/>
          </p:cNvSpPr>
          <p:nvPr>
            <p:ph type="subTitle" idx="1"/>
          </p:nvPr>
        </p:nvSpPr>
        <p:spPr>
          <a:xfrm>
            <a:off x="491278" y="1472667"/>
            <a:ext cx="7366363" cy="1655762"/>
          </a:xfrm>
        </p:spPr>
        <p:txBody>
          <a:bodyPr>
            <a:noAutofit/>
          </a:bodyPr>
          <a:lstStyle/>
          <a:p>
            <a:pPr marL="285750" indent="-285750" algn="l">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The actions that assist people in obtaining hotel information, check-ins, lodging costs, and other amenities are referred to as guest services.</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Guest services are crucial for a company since they increase market recognition, provide information about services, and satisfy customer needs.</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 hotel's brand is defined by its guest services, which help customers use its offerings in accordance with their needs.</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For the purpose of improving the experience of the guests, employees are hired.</a:t>
            </a:r>
            <a:endParaRPr lang="en-IN" dirty="0">
              <a:solidFill>
                <a:schemeClr val="bg1"/>
              </a:solidFill>
            </a:endParaRPr>
          </a:p>
        </p:txBody>
      </p:sp>
      <p:pic>
        <p:nvPicPr>
          <p:cNvPr id="5122" name="Picture 2" descr="Marriott International's European presence to double following Starwood  merger">
            <a:extLst>
              <a:ext uri="{FF2B5EF4-FFF2-40B4-BE49-F238E27FC236}">
                <a16:creationId xmlns:a16="http://schemas.microsoft.com/office/drawing/2014/main" id="{064EC07F-9B9D-5075-B008-BBA19C0E44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57641" y="1795462"/>
            <a:ext cx="4119500" cy="3825849"/>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A083313-8EC9-6AB5-B006-C69A082AF179}"/>
              </a:ext>
            </a:extLst>
          </p:cNvPr>
          <p:cNvSpPr txBox="1"/>
          <p:nvPr/>
        </p:nvSpPr>
        <p:spPr>
          <a:xfrm>
            <a:off x="9357610" y="5760316"/>
            <a:ext cx="6093500"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(French,2018)</a:t>
            </a:r>
            <a:endParaRPr lang="en-US" sz="1400" dirty="0"/>
          </a:p>
        </p:txBody>
      </p:sp>
    </p:spTree>
    <p:extLst>
      <p:ext uri="{BB962C8B-B14F-4D97-AF65-F5344CB8AC3E}">
        <p14:creationId xmlns:p14="http://schemas.microsoft.com/office/powerpoint/2010/main" val="383766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4CF8D-C989-E409-AF95-E72C2F435941}"/>
              </a:ext>
            </a:extLst>
          </p:cNvPr>
          <p:cNvSpPr>
            <a:spLocks noGrp="1"/>
          </p:cNvSpPr>
          <p:nvPr>
            <p:ph type="ctrTitle"/>
          </p:nvPr>
        </p:nvSpPr>
        <p:spPr>
          <a:xfrm>
            <a:off x="437375" y="-733891"/>
            <a:ext cx="9144000" cy="2387600"/>
          </a:xfrm>
        </p:spPr>
        <p:txBody>
          <a:bodyPr>
            <a:normAutofit/>
          </a:bodyPr>
          <a:lstStyle/>
          <a:p>
            <a:r>
              <a:rPr lang="en-IN" sz="2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Importance of Hospitality</a:t>
            </a:r>
            <a:br>
              <a:rPr lang="en-IN" sz="32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solidFill>
                <a:schemeClr val="bg1"/>
              </a:solidFill>
            </a:endParaRPr>
          </a:p>
        </p:txBody>
      </p:sp>
      <p:sp>
        <p:nvSpPr>
          <p:cNvPr id="3" name="Subtitle 2">
            <a:extLst>
              <a:ext uri="{FF2B5EF4-FFF2-40B4-BE49-F238E27FC236}">
                <a16:creationId xmlns:a16="http://schemas.microsoft.com/office/drawing/2014/main" id="{EE44849A-E568-DF9D-CB27-0ECB2A33A675}"/>
              </a:ext>
            </a:extLst>
          </p:cNvPr>
          <p:cNvSpPr>
            <a:spLocks noGrp="1"/>
          </p:cNvSpPr>
          <p:nvPr>
            <p:ph type="subTitle" idx="1"/>
          </p:nvPr>
        </p:nvSpPr>
        <p:spPr>
          <a:xfrm>
            <a:off x="432621" y="1481142"/>
            <a:ext cx="6357923" cy="1655762"/>
          </a:xfrm>
        </p:spPr>
        <p:txBody>
          <a:bodyPr>
            <a:normAutofit lnSpcReduction="10000"/>
          </a:bodyPr>
          <a:lstStyle/>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A company can develop in the market and improve client experiences with the aid of hospitality.</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Good products or services are necessary for a business to prosper in the hospitality sector.</a:t>
            </a:r>
            <a:endParaRPr lang="en-IN" dirty="0">
              <a:solidFill>
                <a:schemeClr val="bg1"/>
              </a:solidFill>
            </a:endParaRPr>
          </a:p>
        </p:txBody>
      </p:sp>
      <p:sp>
        <p:nvSpPr>
          <p:cNvPr id="5" name="TextBox 4">
            <a:extLst>
              <a:ext uri="{FF2B5EF4-FFF2-40B4-BE49-F238E27FC236}">
                <a16:creationId xmlns:a16="http://schemas.microsoft.com/office/drawing/2014/main" id="{A29D8319-262E-79E6-89D9-39C1FD510F31}"/>
              </a:ext>
            </a:extLst>
          </p:cNvPr>
          <p:cNvSpPr txBox="1"/>
          <p:nvPr/>
        </p:nvSpPr>
        <p:spPr>
          <a:xfrm>
            <a:off x="5716249" y="3476378"/>
            <a:ext cx="6902244" cy="822341"/>
          </a:xfrm>
          <a:prstGeom prst="rect">
            <a:avLst/>
          </a:prstGeom>
          <a:noFill/>
        </p:spPr>
        <p:txBody>
          <a:bodyPr wrap="square">
            <a:spAutoFit/>
          </a:bodyPr>
          <a:lstStyle/>
          <a:p>
            <a:pPr algn="just">
              <a:lnSpc>
                <a:spcPct val="200000"/>
              </a:lnSpc>
              <a:spcBef>
                <a:spcPts val="200"/>
              </a:spcBef>
            </a:pPr>
            <a:r>
              <a:rPr lang="en-IN" sz="2800" b="1"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The way hotels meet expectations</a:t>
            </a:r>
            <a:endParaRPr lang="en-IN" sz="28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67495BB-1F9C-F54B-2B88-E8A510C66476}"/>
              </a:ext>
            </a:extLst>
          </p:cNvPr>
          <p:cNvSpPr txBox="1"/>
          <p:nvPr/>
        </p:nvSpPr>
        <p:spPr>
          <a:xfrm>
            <a:off x="5716249" y="4638194"/>
            <a:ext cx="6475751" cy="1477328"/>
          </a:xfrm>
          <a:prstGeom prst="rect">
            <a:avLst/>
          </a:prstGeom>
          <a:noFill/>
        </p:spPr>
        <p:txBody>
          <a:bodyPr wrap="square">
            <a:spAutoFit/>
          </a:bodyPr>
          <a:lstStyle/>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By providing good hygiene, sanitation, and communication, hotels can live up to their visitors' expectations.</a:t>
            </a:r>
          </a:p>
          <a:p>
            <a:pPr marL="285750" indent="-285750">
              <a:buFont typeface="Arial" panose="020B0604020202020204" pitchFamily="34" charset="0"/>
              <a:buChar char="•"/>
            </a:pPr>
            <a:endParaRPr lang="en-IN" dirty="0">
              <a:solidFill>
                <a:schemeClr val="bg1"/>
              </a:solidFill>
              <a:latin typeface="Arial" panose="020B0604020202020204" pitchFamily="34" charset="0"/>
            </a:endParaRPr>
          </a:p>
          <a:p>
            <a:pPr marL="285750" indent="-285750">
              <a:buFont typeface="Arial" panose="020B0604020202020204" pitchFamily="34" charset="0"/>
              <a:buChar char="•"/>
            </a:pPr>
            <a:r>
              <a:rPr lang="en-IN" sz="1800" dirty="0">
                <a:solidFill>
                  <a:schemeClr val="bg1"/>
                </a:solidFill>
                <a:effectLst/>
                <a:latin typeface="Arial" panose="020B0604020202020204" pitchFamily="34" charset="0"/>
                <a:ea typeface="Calibri" panose="020F0502020204030204" pitchFamily="34" charset="0"/>
              </a:rPr>
              <a:t>Providing superior customer service would also assist the hospitality industry in building a strong clientele</a:t>
            </a:r>
            <a:endParaRPr lang="en-IN" dirty="0">
              <a:solidFill>
                <a:schemeClr val="bg1"/>
              </a:solidFill>
            </a:endParaRPr>
          </a:p>
        </p:txBody>
      </p:sp>
      <p:pic>
        <p:nvPicPr>
          <p:cNvPr id="6146" name="Picture 2" descr="Marriott International begins its expansion strategy in Vietnam - Luxus Plus">
            <a:extLst>
              <a:ext uri="{FF2B5EF4-FFF2-40B4-BE49-F238E27FC236}">
                <a16:creationId xmlns:a16="http://schemas.microsoft.com/office/drawing/2014/main" id="{5B9109B1-905B-AA1C-E19F-EB385DDC61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4051" y="459909"/>
            <a:ext cx="4760574" cy="2803161"/>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pic>
        <p:nvPicPr>
          <p:cNvPr id="6148" name="Picture 4" descr="Autograph from President Obama's stay - Picture of JW Marriott Hotel Hanoi  - Tripadvisor">
            <a:extLst>
              <a:ext uri="{FF2B5EF4-FFF2-40B4-BE49-F238E27FC236}">
                <a16:creationId xmlns:a16="http://schemas.microsoft.com/office/drawing/2014/main" id="{EC7B7D00-29FC-F0BE-7704-D89E8AA5F5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521" y="3376238"/>
            <a:ext cx="4666938" cy="2998033"/>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5C10377B-7C03-04C9-0A7F-58B6923C3EE8}"/>
              </a:ext>
            </a:extLst>
          </p:cNvPr>
          <p:cNvSpPr txBox="1"/>
          <p:nvPr/>
        </p:nvSpPr>
        <p:spPr>
          <a:xfrm>
            <a:off x="8491928" y="3185058"/>
            <a:ext cx="6310858"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(Maclean,2018)</a:t>
            </a:r>
            <a:endParaRPr lang="en-US" sz="1400" dirty="0"/>
          </a:p>
        </p:txBody>
      </p:sp>
      <p:sp>
        <p:nvSpPr>
          <p:cNvPr id="9" name="TextBox 8">
            <a:extLst>
              <a:ext uri="{FF2B5EF4-FFF2-40B4-BE49-F238E27FC236}">
                <a16:creationId xmlns:a16="http://schemas.microsoft.com/office/drawing/2014/main" id="{68F34ED0-FCEB-A810-95A8-CA92D5C12B6A}"/>
              </a:ext>
            </a:extLst>
          </p:cNvPr>
          <p:cNvSpPr txBox="1"/>
          <p:nvPr/>
        </p:nvSpPr>
        <p:spPr>
          <a:xfrm>
            <a:off x="2183729" y="6374271"/>
            <a:ext cx="7397646"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(French,2018)</a:t>
            </a:r>
            <a:endParaRPr lang="en-US" sz="1400" dirty="0"/>
          </a:p>
        </p:txBody>
      </p:sp>
    </p:spTree>
    <p:extLst>
      <p:ext uri="{BB962C8B-B14F-4D97-AF65-F5344CB8AC3E}">
        <p14:creationId xmlns:p14="http://schemas.microsoft.com/office/powerpoint/2010/main" val="26791981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8A354-5BA6-F805-BD8C-3A2C210BD3FD}"/>
              </a:ext>
            </a:extLst>
          </p:cNvPr>
          <p:cNvSpPr>
            <a:spLocks noGrp="1"/>
          </p:cNvSpPr>
          <p:nvPr>
            <p:ph type="ctrTitle"/>
          </p:nvPr>
        </p:nvSpPr>
        <p:spPr>
          <a:xfrm>
            <a:off x="4497049" y="-389191"/>
            <a:ext cx="9144000" cy="2457833"/>
          </a:xfrm>
        </p:spPr>
        <p:txBody>
          <a:bodyPr/>
          <a:lstStyle/>
          <a:p>
            <a:r>
              <a:rPr lang="en-IN" sz="32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Conclusion</a:t>
            </a:r>
            <a:br>
              <a:rPr lang="en-IN" sz="1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dirty="0">
              <a:solidFill>
                <a:schemeClr val="bg1"/>
              </a:solidFill>
            </a:endParaRPr>
          </a:p>
        </p:txBody>
      </p:sp>
      <p:sp>
        <p:nvSpPr>
          <p:cNvPr id="3" name="Subtitle 2">
            <a:extLst>
              <a:ext uri="{FF2B5EF4-FFF2-40B4-BE49-F238E27FC236}">
                <a16:creationId xmlns:a16="http://schemas.microsoft.com/office/drawing/2014/main" id="{3420F2E6-54B2-01F2-71CF-4F8C0BA0182C}"/>
              </a:ext>
            </a:extLst>
          </p:cNvPr>
          <p:cNvSpPr>
            <a:spLocks noGrp="1"/>
          </p:cNvSpPr>
          <p:nvPr>
            <p:ph type="subTitle" idx="1"/>
          </p:nvPr>
        </p:nvSpPr>
        <p:spPr>
          <a:xfrm>
            <a:off x="4497049" y="1773238"/>
            <a:ext cx="7814872" cy="1655762"/>
          </a:xfrm>
        </p:spPr>
        <p:txBody>
          <a:bodyPr>
            <a:noAutofit/>
          </a:bodyPr>
          <a:lstStyle/>
          <a:p>
            <a:pPr marL="285750" indent="-285750" algn="l">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rPr>
              <a:t>The above concluded has discussed the effectiveness of the hotel sector in providing customers with high-quality services in detailed analysis.</a:t>
            </a:r>
          </a:p>
          <a:p>
            <a:pPr marL="285750" indent="-285750" algn="l">
              <a:buClr>
                <a:schemeClr val="bg1"/>
              </a:buClr>
              <a:buFont typeface="Arial" panose="020B0604020202020204" pitchFamily="34" charset="0"/>
              <a:buChar char="•"/>
            </a:pPr>
            <a:endParaRPr lang="en-IN" dirty="0">
              <a:solidFill>
                <a:schemeClr val="bg1"/>
              </a:solidFill>
              <a:latin typeface="Arial" panose="020B0604020202020204" pitchFamily="34" charset="0"/>
            </a:endParaRPr>
          </a:p>
          <a:p>
            <a:pPr marL="285750" indent="-285750" algn="l">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rPr>
              <a:t>Along with this, the presentation has provided an overview of JW Marriott's target market, which strengthens the brand's sustainability.</a:t>
            </a:r>
          </a:p>
          <a:p>
            <a:pPr algn="l">
              <a:buClr>
                <a:schemeClr val="bg1"/>
              </a:buClr>
            </a:pPr>
            <a:endParaRPr lang="en-IN" dirty="0">
              <a:solidFill>
                <a:schemeClr val="bg1"/>
              </a:solidFill>
              <a:latin typeface="Arial" panose="020B0604020202020204" pitchFamily="34" charset="0"/>
            </a:endParaRPr>
          </a:p>
          <a:p>
            <a:pPr marL="285750" indent="-285750" algn="l">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rPr>
              <a:t>Excellent hospitality services aid in the company's expansion on the global market.</a:t>
            </a:r>
          </a:p>
          <a:p>
            <a:pPr algn="l">
              <a:buClr>
                <a:schemeClr val="bg1"/>
              </a:buClr>
            </a:pPr>
            <a:endParaRPr lang="en-IN" dirty="0">
              <a:solidFill>
                <a:schemeClr val="bg1"/>
              </a:solidFill>
              <a:latin typeface="Arial" panose="020B0604020202020204" pitchFamily="34" charset="0"/>
            </a:endParaRPr>
          </a:p>
          <a:p>
            <a:pPr marL="285750" indent="-285750">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Moreover, this presentation went into detail about how hotels should meet visitor expectations.</a:t>
            </a:r>
            <a:endParaRPr lang="en-US"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indent="-285750" algn="l">
              <a:buClr>
                <a:schemeClr val="bg1"/>
              </a:buClr>
              <a:buFont typeface="Arial" panose="020B0604020202020204" pitchFamily="34" charset="0"/>
              <a:buChar char="•"/>
            </a:pPr>
            <a:endParaRPr lang="en-IN" dirty="0">
              <a:solidFill>
                <a:schemeClr val="bg1"/>
              </a:solidFill>
            </a:endParaRPr>
          </a:p>
        </p:txBody>
      </p:sp>
      <p:pic>
        <p:nvPicPr>
          <p:cNvPr id="7170" name="Picture 2" descr="Marriott says 500 million Starwood accounts compromised | CNN Business">
            <a:extLst>
              <a:ext uri="{FF2B5EF4-FFF2-40B4-BE49-F238E27FC236}">
                <a16:creationId xmlns:a16="http://schemas.microsoft.com/office/drawing/2014/main" id="{1E74EDEB-817E-BA70-BFDA-A4E034D36F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7304" y="1773238"/>
            <a:ext cx="4049843" cy="4039382"/>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4A65C95-215A-D0A7-8D12-BF45C472E9CE}"/>
              </a:ext>
            </a:extLst>
          </p:cNvPr>
          <p:cNvSpPr txBox="1"/>
          <p:nvPr/>
        </p:nvSpPr>
        <p:spPr>
          <a:xfrm>
            <a:off x="3410262" y="3053209"/>
            <a:ext cx="6820524" cy="369332"/>
          </a:xfrm>
          <a:prstGeom prst="rect">
            <a:avLst/>
          </a:prstGeom>
          <a:noFill/>
        </p:spPr>
        <p:txBody>
          <a:bodyPr wrap="square">
            <a:spAutoFit/>
          </a:bodyPr>
          <a:lstStyle/>
          <a:p>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French</a:t>
            </a:r>
            <a:endParaRPr lang="en-US" dirty="0"/>
          </a:p>
        </p:txBody>
      </p:sp>
      <p:sp>
        <p:nvSpPr>
          <p:cNvPr id="7" name="TextBox 6">
            <a:extLst>
              <a:ext uri="{FF2B5EF4-FFF2-40B4-BE49-F238E27FC236}">
                <a16:creationId xmlns:a16="http://schemas.microsoft.com/office/drawing/2014/main" id="{7128DB38-D143-F6F9-04C9-388A38CDEB88}"/>
              </a:ext>
            </a:extLst>
          </p:cNvPr>
          <p:cNvSpPr txBox="1"/>
          <p:nvPr/>
        </p:nvSpPr>
        <p:spPr>
          <a:xfrm>
            <a:off x="1583961" y="5812620"/>
            <a:ext cx="6820524" cy="307777"/>
          </a:xfrm>
          <a:prstGeom prst="rect">
            <a:avLst/>
          </a:prstGeom>
          <a:noFill/>
        </p:spPr>
        <p:txBody>
          <a:bodyPr wrap="square">
            <a:spAutoFit/>
          </a:bodyPr>
          <a:lstStyle/>
          <a:p>
            <a:r>
              <a:rPr lang="en-IN" sz="1400"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(Maclean,2018)</a:t>
            </a:r>
            <a:endParaRPr lang="en-US" sz="1400" dirty="0"/>
          </a:p>
        </p:txBody>
      </p:sp>
    </p:spTree>
    <p:extLst>
      <p:ext uri="{BB962C8B-B14F-4D97-AF65-F5344CB8AC3E}">
        <p14:creationId xmlns:p14="http://schemas.microsoft.com/office/powerpoint/2010/main" val="2337619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EB335-572E-952F-0129-0F36A72E7B39}"/>
              </a:ext>
            </a:extLst>
          </p:cNvPr>
          <p:cNvSpPr>
            <a:spLocks noGrp="1"/>
          </p:cNvSpPr>
          <p:nvPr>
            <p:ph type="ctrTitle"/>
          </p:nvPr>
        </p:nvSpPr>
        <p:spPr>
          <a:xfrm>
            <a:off x="4395019" y="-971908"/>
            <a:ext cx="9144000" cy="2250886"/>
          </a:xfrm>
        </p:spPr>
        <p:txBody>
          <a:bodyPr>
            <a:normAutofit/>
          </a:bodyPr>
          <a:lstStyle/>
          <a:p>
            <a:r>
              <a:rPr lang="en-IN" sz="3200" b="1" kern="0" dirty="0">
                <a:solidFill>
                  <a:schemeClr val="bg1"/>
                </a:solidFill>
                <a:effectLst/>
                <a:latin typeface="Arial" panose="020B0604020202020204" pitchFamily="34" charset="0"/>
                <a:ea typeface="Times New Roman" panose="02020603050405020304" pitchFamily="18" charset="0"/>
                <a:cs typeface="Times New Roman" panose="02020603050405020304" pitchFamily="18" charset="0"/>
              </a:rPr>
              <a:t>References </a:t>
            </a:r>
            <a:br>
              <a:rPr lang="en-IN" sz="32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3200" dirty="0">
              <a:solidFill>
                <a:schemeClr val="bg1"/>
              </a:solidFill>
            </a:endParaRPr>
          </a:p>
        </p:txBody>
      </p:sp>
      <p:sp>
        <p:nvSpPr>
          <p:cNvPr id="3" name="Subtitle 2">
            <a:extLst>
              <a:ext uri="{FF2B5EF4-FFF2-40B4-BE49-F238E27FC236}">
                <a16:creationId xmlns:a16="http://schemas.microsoft.com/office/drawing/2014/main" id="{9F048F2B-6F38-E58B-BAAB-33EC60E8FBD4}"/>
              </a:ext>
            </a:extLst>
          </p:cNvPr>
          <p:cNvSpPr>
            <a:spLocks noGrp="1"/>
          </p:cNvSpPr>
          <p:nvPr>
            <p:ph type="subTitle" idx="1"/>
          </p:nvPr>
        </p:nvSpPr>
        <p:spPr>
          <a:xfrm>
            <a:off x="683341" y="864690"/>
            <a:ext cx="10825317" cy="4591818"/>
          </a:xfrm>
        </p:spPr>
        <p:txBody>
          <a:bodyPr>
            <a:noAutofit/>
          </a:bodyPr>
          <a:lstStyle/>
          <a:p>
            <a:pPr marL="285750" marR="0" indent="-285750" algn="just">
              <a:lnSpc>
                <a:spcPct val="170000"/>
              </a:lnSpc>
              <a:spcBef>
                <a:spcPts val="0"/>
              </a:spcBef>
              <a:spcAft>
                <a:spcPts val="800"/>
              </a:spcAft>
              <a:buClr>
                <a:schemeClr val="bg1"/>
              </a:buClr>
              <a:buFont typeface="Arial" panose="020B0604020202020204" pitchFamily="34" charset="0"/>
              <a:buChar char="•"/>
            </a:pPr>
            <a:r>
              <a:rPr lang="en-IN"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Calinaud</a:t>
            </a: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V., </a:t>
            </a:r>
            <a:r>
              <a:rPr lang="en-IN"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Kokkranikal</a:t>
            </a: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J. and </a:t>
            </a:r>
            <a:r>
              <a:rPr lang="en-IN"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Gebbels</a:t>
            </a: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M., (2021). Career advancement for women in the British hospitality industry: The enabling factors. Work, Employment and Society, 35(4), pp.677-695. </a:t>
            </a:r>
            <a:endParaRPr lang="en-US"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70000"/>
              </a:lnSpc>
              <a:spcBef>
                <a:spcPts val="0"/>
              </a:spcBef>
              <a:spcAft>
                <a:spcPts val="800"/>
              </a:spcAft>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French, S., (2018). Between globalisation and Brexit: Migration, pay and the road to modern slavery in the UK hospitality industry. Research in Hospitality Management, 8(1), pp.23-31. </a:t>
            </a:r>
            <a:endParaRPr lang="en-US"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70000"/>
              </a:lnSpc>
              <a:spcBef>
                <a:spcPts val="0"/>
              </a:spcBef>
              <a:spcAft>
                <a:spcPts val="800"/>
              </a:spcAft>
              <a:buClr>
                <a:schemeClr val="bg1"/>
              </a:buClr>
              <a:buFont typeface="Arial" panose="020B0604020202020204" pitchFamily="34" charset="0"/>
              <a:buChar char="•"/>
            </a:pP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Maclean, M., Harvey, C., Suddaby, R. and O’Gorman, K., (2018). Political ideology and the discursive construction of the multinational hotel industry. Human Relations, 71(6), pp.766-795. </a:t>
            </a:r>
            <a:endParaRPr lang="en-US"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285750" marR="0" indent="-285750" algn="just">
              <a:lnSpc>
                <a:spcPct val="170000"/>
              </a:lnSpc>
              <a:spcBef>
                <a:spcPts val="0"/>
              </a:spcBef>
              <a:spcAft>
                <a:spcPts val="800"/>
              </a:spcAft>
              <a:buClr>
                <a:schemeClr val="bg1"/>
              </a:buClr>
              <a:buFont typeface="Arial" panose="020B0604020202020204" pitchFamily="34" charset="0"/>
              <a:buChar char="•"/>
            </a:pPr>
            <a:r>
              <a:rPr lang="en-IN" dirty="0" err="1">
                <a:solidFill>
                  <a:schemeClr val="bg1"/>
                </a:solidFill>
                <a:effectLst/>
                <a:latin typeface="Arial" panose="020B0604020202020204" pitchFamily="34" charset="0"/>
                <a:ea typeface="Calibri" panose="020F0502020204030204" pitchFamily="34" charset="0"/>
                <a:cs typeface="Times New Roman" panose="02020603050405020304" pitchFamily="18" charset="0"/>
              </a:rPr>
              <a:t>marriott</a:t>
            </a:r>
            <a:r>
              <a:rPr lang="en-IN" dirty="0">
                <a:solidFill>
                  <a:schemeClr val="bg1"/>
                </a:solidFill>
                <a:effectLst/>
                <a:latin typeface="Arial" panose="020B0604020202020204" pitchFamily="34" charset="0"/>
                <a:ea typeface="Calibri" panose="020F0502020204030204" pitchFamily="34" charset="0"/>
                <a:cs typeface="Times New Roman" panose="02020603050405020304" pitchFamily="18" charset="0"/>
              </a:rPr>
              <a:t>, (2023). The World's Hottest New Hotels. [Online] Available at: https://www.marriott.com/default.mi?scid=10b31b7e-3d2d-4604-8019-765b96b572dd&amp;gclid=Cj0KCQiA22eBhClARIsAGLQ2RnH_LlsIAHO7pHHW_0tcRT9R6eLmfm47TzfXVuxx4BK_1AWA1k22xUaAnHEEALw_wcB&amp;gclsrc=aw.ds [Accessed 24 01 2023].</a:t>
            </a:r>
            <a:endParaRPr lang="en-US"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7929111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132</TotalTime>
  <Words>2384</Words>
  <Application>Microsoft Office PowerPoint</Application>
  <PresentationFormat>Widescreen</PresentationFormat>
  <Paragraphs>125</Paragraphs>
  <Slides>10</Slides>
  <Notes>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10</vt:i4>
      </vt:variant>
    </vt:vector>
  </HeadingPairs>
  <TitlesOfParts>
    <vt:vector size="16" baseType="lpstr">
      <vt:lpstr>Arial</vt:lpstr>
      <vt:lpstr>Calibri</vt:lpstr>
      <vt:lpstr>Century Gothic</vt:lpstr>
      <vt:lpstr>Times New Roman</vt:lpstr>
      <vt:lpstr>Wingdings 3</vt:lpstr>
      <vt:lpstr>Wisp</vt:lpstr>
      <vt:lpstr>PowerPoint Presentation</vt:lpstr>
      <vt:lpstr>Table of contents </vt:lpstr>
      <vt:lpstr>Introduction </vt:lpstr>
      <vt:lpstr>Overview of JW Marriott  </vt:lpstr>
      <vt:lpstr>Main consumers of JW Marriot</vt:lpstr>
      <vt:lpstr>PowerPoint Presentation</vt:lpstr>
      <vt:lpstr>The function of guest services </vt:lpstr>
      <vt:lpstr>Importance of Hospitality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Hospitality &amp; Guest Services Assignment title- presentation Student name- Student ID - </dc:title>
  <dc:creator>Asus</dc:creator>
  <cp:lastModifiedBy>Adrian</cp:lastModifiedBy>
  <cp:revision>69</cp:revision>
  <dcterms:created xsi:type="dcterms:W3CDTF">2023-01-27T15:08:41Z</dcterms:created>
  <dcterms:modified xsi:type="dcterms:W3CDTF">2023-02-07T14:06:04Z</dcterms:modified>
</cp:coreProperties>
</file>