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257" r:id="rId6"/>
    <p:sldId id="258" r:id="rId7"/>
    <p:sldId id="259" r:id="rId8"/>
    <p:sldId id="261" r:id="rId9"/>
    <p:sldId id="262" r:id="rId10"/>
    <p:sldId id="275" r:id="rId11"/>
    <p:sldId id="274" r:id="rId12"/>
    <p:sldId id="285" r:id="rId13"/>
    <p:sldId id="276" r:id="rId14"/>
    <p:sldId id="272" r:id="rId15"/>
    <p:sldId id="271" r:id="rId16"/>
    <p:sldId id="288" r:id="rId17"/>
    <p:sldId id="322" r:id="rId18"/>
    <p:sldId id="323" r:id="rId19"/>
    <p:sldId id="324" r:id="rId20"/>
    <p:sldId id="325" r:id="rId21"/>
    <p:sldId id="326" r:id="rId22"/>
    <p:sldId id="327" r:id="rId23"/>
    <p:sldId id="289" r:id="rId24"/>
    <p:sldId id="286" r:id="rId25"/>
    <p:sldId id="287" r:id="rId26"/>
    <p:sldId id="316" r:id="rId27"/>
    <p:sldId id="318" r:id="rId28"/>
    <p:sldId id="319" r:id="rId29"/>
    <p:sldId id="320" r:id="rId30"/>
    <p:sldId id="317" r:id="rId31"/>
    <p:sldId id="328" r:id="rId32"/>
    <p:sldId id="269" r:id="rId33"/>
    <p:sldId id="283" r:id="rId34"/>
    <p:sldId id="329" r:id="rId35"/>
    <p:sldId id="321" r:id="rId36"/>
    <p:sldId id="284"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553D32-38F2-145B-05A7-F5E309FBF6C2}" name="Laila Surani" initials="LS" userId="S::l.surani@uwtsd.ac.uk::d9e3be33-304d-43a2-900d-ef35edf6177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87787" autoAdjust="0"/>
  </p:normalViewPr>
  <p:slideViewPr>
    <p:cSldViewPr>
      <p:cViewPr varScale="1">
        <p:scale>
          <a:sx n="105" d="100"/>
          <a:sy n="105" d="100"/>
        </p:scale>
        <p:origin x="174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10/14/25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Open Sans" panose="020B0606030504020204" pitchFamily="34" charset="0"/>
              </a:rPr>
              <a:t>The cell theory definition states that cells are the building blocks of life. Cells both make up all living things and run the processes needed for life. Your hair, skin, organs, etc. are all made up of cells. In fact, each person is estimated to be made up of nearly 40 trillion cells! Each part of a cell has a different function, and your cells are responsible for taking in nutrients, turning nutrients into energy, removing waste, and more. </a:t>
            </a:r>
            <a:r>
              <a:rPr lang="en-GB" b="1" i="0" dirty="0">
                <a:solidFill>
                  <a:srgbClr val="333333"/>
                </a:solidFill>
                <a:effectLst/>
                <a:latin typeface="Open Sans" panose="020B0606030504020204" pitchFamily="34" charset="0"/>
              </a:rPr>
              <a:t>Basically, everything your body does, it does because cells are directing the action!</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57435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 </a:t>
            </a:r>
          </a:p>
          <a:p>
            <a:r>
              <a:rPr lang="en-GB" dirty="0"/>
              <a:t>1. Skin and white blood cells.</a:t>
            </a:r>
          </a:p>
          <a:p>
            <a:r>
              <a:rPr lang="en-GB" dirty="0"/>
              <a:t>2. Reduced cell division and circulation. – With age, certain lipids, such as fat, is accumulated in the body, which can reduce blood circulation </a:t>
            </a:r>
          </a:p>
          <a:p>
            <a:r>
              <a:rPr lang="en-GB" dirty="0"/>
              <a:t>3. Prevent infection, ensure early detection.</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906027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a:t>
            </a:r>
          </a:p>
          <a:p>
            <a:r>
              <a:rPr lang="en-GB" dirty="0"/>
              <a:t>1. Circulatory, nervous, urinary.</a:t>
            </a:r>
          </a:p>
          <a:p>
            <a:r>
              <a:rPr lang="en-GB" dirty="0"/>
              <a:t>2. Cells lose water, reducing function.</a:t>
            </a:r>
          </a:p>
          <a:p>
            <a:r>
              <a:rPr lang="en-GB" dirty="0"/>
              <a:t>3. Encourage fluids, monitor output, and report confusion.</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168760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a:t>
            </a:r>
          </a:p>
          <a:p>
            <a:r>
              <a:rPr lang="en-GB" dirty="0"/>
              <a:t>• Endocrine &amp; circulatory systems.</a:t>
            </a:r>
          </a:p>
          <a:p>
            <a:r>
              <a:rPr lang="en-GB" dirty="0"/>
              <a:t>• High glucose damages cells and vessels.</a:t>
            </a:r>
          </a:p>
          <a:p>
            <a:r>
              <a:rPr lang="en-GB" dirty="0"/>
              <a:t>• Monitor diet, skin, blood sugar.</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116971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Ezwe0hBdmSM" TargetMode="External"/><Relationship Id="rId2" Type="http://schemas.openxmlformats.org/officeDocument/2006/relationships/hyperlink" Target="https://www.youtube.com/watch?v=TXrncbAU6V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nigms.nih.gov/education/cell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nhs.uk/conditions/sickle-cell-diseas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free-anatomy-quiz.com/generalcell1.htm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nhs.uk/conditions/sickle-cell-disease/" TargetMode="External"/><Relationship Id="rId2" Type="http://schemas.openxmlformats.org/officeDocument/2006/relationships/hyperlink" Target="https://www.nhs.uk/conditions/erythrocytosis/" TargetMode="External"/><Relationship Id="rId1" Type="http://schemas.openxmlformats.org/officeDocument/2006/relationships/slideLayout" Target="../slideLayouts/slideLayout2.xml"/><Relationship Id="rId4" Type="http://schemas.openxmlformats.org/officeDocument/2006/relationships/hyperlink" Target="https://www.nigms.nih.gov/education/fact-sheets/Pages/studying-cells.aspx"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526927"/>
            <a:ext cx="7992888" cy="1470025"/>
          </a:xfrm>
        </p:spPr>
        <p:txBody>
          <a:bodyPr>
            <a:noAutofit/>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a:solidFill>
                  <a:schemeClr val="bg1"/>
                </a:solidFill>
              </a:rPr>
              <a:t>(BMHP5023</a:t>
            </a:r>
            <a:r>
              <a:rPr lang="en-GB" altLang="en-US" b="1" dirty="0">
                <a:solidFill>
                  <a:schemeClr val="bg1"/>
                </a:solidFill>
              </a:rPr>
              <a:t>)</a:t>
            </a:r>
          </a:p>
        </p:txBody>
      </p:sp>
      <p:sp>
        <p:nvSpPr>
          <p:cNvPr id="3" name="TextBox 2">
            <a:extLst>
              <a:ext uri="{FF2B5EF4-FFF2-40B4-BE49-F238E27FC236}">
                <a16:creationId xmlns:a16="http://schemas.microsoft.com/office/drawing/2014/main" id="{9D1C96DE-C090-4E6B-AC0B-470FD4653840}"/>
              </a:ext>
            </a:extLst>
          </p:cNvPr>
          <p:cNvSpPr txBox="1"/>
          <p:nvPr/>
        </p:nvSpPr>
        <p:spPr>
          <a:xfrm>
            <a:off x="1691680" y="3861049"/>
            <a:ext cx="5760640" cy="1323439"/>
          </a:xfrm>
          <a:prstGeom prst="rect">
            <a:avLst/>
          </a:prstGeom>
          <a:noFill/>
        </p:spPr>
        <p:txBody>
          <a:bodyPr wrap="square" rtlCol="0">
            <a:spAutoFit/>
          </a:bodyPr>
          <a:lstStyle/>
          <a:p>
            <a:pPr algn="ctr"/>
            <a:r>
              <a:rPr lang="en-GB" sz="4000" b="1" dirty="0">
                <a:solidFill>
                  <a:schemeClr val="bg1"/>
                </a:solidFill>
              </a:rPr>
              <a:t>Week 2 – Session 2</a:t>
            </a:r>
          </a:p>
          <a:p>
            <a:pPr algn="ctr"/>
            <a:r>
              <a:rPr lang="en-GB" sz="4000" b="1" dirty="0">
                <a:solidFill>
                  <a:schemeClr val="bg1"/>
                </a:solidFill>
              </a:rPr>
              <a:t>The Cell Structure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LESSON OBJECTIVES</a:t>
            </a:r>
            <a:endParaRPr lang="en-GB" dirty="0"/>
          </a:p>
        </p:txBody>
      </p:sp>
      <p:sp>
        <p:nvSpPr>
          <p:cNvPr id="3" name="Content Placeholder 2"/>
          <p:cNvSpPr>
            <a:spLocks noGrp="1"/>
          </p:cNvSpPr>
          <p:nvPr>
            <p:ph idx="1"/>
          </p:nvPr>
        </p:nvSpPr>
        <p:spPr>
          <a:xfrm>
            <a:off x="457200" y="1772816"/>
            <a:ext cx="8229600" cy="3096344"/>
          </a:xfrm>
        </p:spPr>
        <p:txBody>
          <a:bodyPr>
            <a:normAutofit lnSpcReduction="10000"/>
          </a:bodyPr>
          <a:lstStyle/>
          <a:p>
            <a:r>
              <a:rPr lang="en-GB" dirty="0"/>
              <a:t>To describe the microscopic structure of the human cell</a:t>
            </a:r>
          </a:p>
          <a:p>
            <a:r>
              <a:rPr lang="en-GB" dirty="0"/>
              <a:t>Structure and function of human cells </a:t>
            </a:r>
          </a:p>
          <a:p>
            <a:r>
              <a:rPr lang="en-GB" dirty="0"/>
              <a:t>Explain how cells support body systems </a:t>
            </a:r>
          </a:p>
          <a:p>
            <a:r>
              <a:rPr lang="en-GB" dirty="0"/>
              <a:t>Relate cell damage to health and care situations </a:t>
            </a:r>
          </a:p>
          <a:p>
            <a:endParaRPr lang="en-GB" dirty="0"/>
          </a:p>
        </p:txBody>
      </p:sp>
    </p:spTree>
    <p:extLst>
      <p:ext uri="{BB962C8B-B14F-4D97-AF65-F5344CB8AC3E}">
        <p14:creationId xmlns:p14="http://schemas.microsoft.com/office/powerpoint/2010/main" val="2747663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367"/>
            <a:ext cx="8229600" cy="1143000"/>
          </a:xfrm>
        </p:spPr>
        <p:txBody>
          <a:bodyPr anchor="ctr">
            <a:normAutofit/>
          </a:bodyPr>
          <a:lstStyle/>
          <a:p>
            <a:r>
              <a:rPr lang="en-GB" b="1" dirty="0"/>
              <a:t>INTRODUCTION</a:t>
            </a:r>
          </a:p>
        </p:txBody>
      </p:sp>
      <p:sp>
        <p:nvSpPr>
          <p:cNvPr id="3" name="Content Placeholder 2"/>
          <p:cNvSpPr>
            <a:spLocks noGrp="1"/>
          </p:cNvSpPr>
          <p:nvPr>
            <p:ph sz="half" idx="1"/>
          </p:nvPr>
        </p:nvSpPr>
        <p:spPr>
          <a:xfrm>
            <a:off x="456491" y="1292896"/>
            <a:ext cx="4038600" cy="2908919"/>
          </a:xfrm>
        </p:spPr>
        <p:txBody>
          <a:bodyPr>
            <a:normAutofit/>
          </a:bodyPr>
          <a:lstStyle/>
          <a:p>
            <a:pPr lvl="0" fontAlgn="base">
              <a:lnSpc>
                <a:spcPct val="90000"/>
              </a:lnSpc>
              <a:spcAft>
                <a:spcPct val="0"/>
              </a:spcAft>
              <a:buFontTx/>
              <a:buChar char="•"/>
            </a:pPr>
            <a:r>
              <a:rPr lang="en-US" sz="2000" kern="0" dirty="0"/>
              <a:t>The cell is the smallest living unit</a:t>
            </a:r>
          </a:p>
          <a:p>
            <a:pPr lvl="0" fontAlgn="base">
              <a:lnSpc>
                <a:spcPct val="90000"/>
              </a:lnSpc>
              <a:spcAft>
                <a:spcPct val="0"/>
              </a:spcAft>
              <a:buFontTx/>
              <a:buChar char="•"/>
            </a:pPr>
            <a:r>
              <a:rPr lang="en-US" sz="2000" kern="0" dirty="0"/>
              <a:t>Most cells are microscopic</a:t>
            </a:r>
          </a:p>
          <a:p>
            <a:pPr lvl="0" fontAlgn="base">
              <a:lnSpc>
                <a:spcPct val="90000"/>
              </a:lnSpc>
              <a:spcAft>
                <a:spcPct val="0"/>
              </a:spcAft>
              <a:buFontTx/>
              <a:buChar char="•"/>
            </a:pPr>
            <a:r>
              <a:rPr lang="en-US" sz="2000" kern="0" dirty="0"/>
              <a:t>Discovered by Robert Hooke (in the mid-1600s)</a:t>
            </a:r>
          </a:p>
          <a:p>
            <a:pPr lvl="1" fontAlgn="base">
              <a:lnSpc>
                <a:spcPct val="90000"/>
              </a:lnSpc>
              <a:spcAft>
                <a:spcPct val="0"/>
              </a:spcAft>
              <a:buFontTx/>
              <a:buChar char="–"/>
            </a:pPr>
            <a:r>
              <a:rPr lang="en-US" sz="2000" kern="0" dirty="0"/>
              <a:t>Observed sliver of cork (brown substance obtained from the bark of cork oak)</a:t>
            </a:r>
          </a:p>
          <a:p>
            <a:pPr lvl="0" fontAlgn="base">
              <a:lnSpc>
                <a:spcPct val="90000"/>
              </a:lnSpc>
              <a:spcAft>
                <a:spcPct val="0"/>
              </a:spcAft>
              <a:buFontTx/>
              <a:buChar char="•"/>
            </a:pPr>
            <a:endParaRPr lang="en-US" sz="2000" kern="0" dirty="0"/>
          </a:p>
          <a:p>
            <a:pPr>
              <a:lnSpc>
                <a:spcPct val="90000"/>
              </a:lnSpc>
            </a:pPr>
            <a:endParaRPr lang="en-GB" sz="2000" dirty="0"/>
          </a:p>
        </p:txBody>
      </p:sp>
      <p:pic>
        <p:nvPicPr>
          <p:cNvPr id="4" name="Picture 3">
            <a:extLst>
              <a:ext uri="{FF2B5EF4-FFF2-40B4-BE49-F238E27FC236}">
                <a16:creationId xmlns:a16="http://schemas.microsoft.com/office/drawing/2014/main" id="{52BBB05B-12E4-4164-8701-50A411260343}"/>
              </a:ext>
            </a:extLst>
          </p:cNvPr>
          <p:cNvPicPr>
            <a:picLocks noChangeAspect="1"/>
          </p:cNvPicPr>
          <p:nvPr/>
        </p:nvPicPr>
        <p:blipFill rotWithShape="1">
          <a:blip r:embed="rId2"/>
          <a:srcRect r="43052" b="1"/>
          <a:stretch/>
        </p:blipFill>
        <p:spPr>
          <a:xfrm>
            <a:off x="4648200" y="1600201"/>
            <a:ext cx="4038600" cy="3989040"/>
          </a:xfrm>
          <a:prstGeom prst="rect">
            <a:avLst/>
          </a:prstGeom>
          <a:noFill/>
        </p:spPr>
      </p:pic>
      <p:pic>
        <p:nvPicPr>
          <p:cNvPr id="5" name="Picture 4">
            <a:extLst>
              <a:ext uri="{FF2B5EF4-FFF2-40B4-BE49-F238E27FC236}">
                <a16:creationId xmlns:a16="http://schemas.microsoft.com/office/drawing/2014/main" id="{6A644F67-63E4-4E57-82D6-FE0581F2A0AB}"/>
              </a:ext>
            </a:extLst>
          </p:cNvPr>
          <p:cNvPicPr>
            <a:picLocks noChangeAspect="1"/>
          </p:cNvPicPr>
          <p:nvPr/>
        </p:nvPicPr>
        <p:blipFill>
          <a:blip r:embed="rId3"/>
          <a:stretch>
            <a:fillRect/>
          </a:stretch>
        </p:blipFill>
        <p:spPr>
          <a:xfrm>
            <a:off x="755576" y="3878225"/>
            <a:ext cx="2647950" cy="1724025"/>
          </a:xfrm>
          <a:prstGeom prst="rect">
            <a:avLst/>
          </a:prstGeom>
        </p:spPr>
      </p:pic>
    </p:spTree>
    <p:extLst>
      <p:ext uri="{BB962C8B-B14F-4D97-AF65-F5344CB8AC3E}">
        <p14:creationId xmlns:p14="http://schemas.microsoft.com/office/powerpoint/2010/main" val="360182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#1: Function of cells</a:t>
            </a:r>
          </a:p>
        </p:txBody>
      </p:sp>
      <p:sp>
        <p:nvSpPr>
          <p:cNvPr id="3" name="Content Placeholder 2"/>
          <p:cNvSpPr>
            <a:spLocks noGrp="1"/>
          </p:cNvSpPr>
          <p:nvPr>
            <p:ph idx="1"/>
          </p:nvPr>
        </p:nvSpPr>
        <p:spPr>
          <a:xfrm>
            <a:off x="611560" y="1470484"/>
            <a:ext cx="8229600" cy="3917032"/>
          </a:xfrm>
        </p:spPr>
        <p:txBody>
          <a:bodyPr>
            <a:normAutofit/>
          </a:bodyPr>
          <a:lstStyle/>
          <a:p>
            <a:pPr marL="0" indent="0">
              <a:buNone/>
            </a:pPr>
            <a:r>
              <a:rPr lang="en-GB" dirty="0"/>
              <a:t>Video: </a:t>
            </a:r>
            <a:r>
              <a:rPr lang="en-US" i="1" dirty="0"/>
              <a:t>how does the human cell work?</a:t>
            </a:r>
            <a:endParaRPr lang="en-GB" dirty="0">
              <a:hlinkClick r:id="rId2"/>
            </a:endParaRPr>
          </a:p>
          <a:p>
            <a:pPr marL="0" indent="0">
              <a:buNone/>
            </a:pPr>
            <a:r>
              <a:rPr lang="en-GB" dirty="0">
                <a:hlinkClick r:id="rId3"/>
              </a:rPr>
              <a:t>https://www.youtube.com/watch?v=Ezwe0hBdmSM</a:t>
            </a:r>
            <a:r>
              <a:rPr lang="en-GB" dirty="0"/>
              <a:t> </a:t>
            </a:r>
          </a:p>
          <a:p>
            <a:pPr marL="0" indent="0">
              <a:buNone/>
            </a:pPr>
            <a:endParaRPr lang="en-GB" dirty="0"/>
          </a:p>
          <a:p>
            <a:pPr marL="0" indent="0">
              <a:buNone/>
            </a:pPr>
            <a:r>
              <a:rPr lang="en-GB" dirty="0"/>
              <a:t>Discuss and list the function of various cells in the body.</a:t>
            </a:r>
          </a:p>
          <a:p>
            <a:pPr marL="0" indent="0">
              <a:buNone/>
            </a:pPr>
            <a:endParaRPr lang="en-GB" dirty="0"/>
          </a:p>
        </p:txBody>
      </p:sp>
    </p:spTree>
    <p:extLst>
      <p:ext uri="{BB962C8B-B14F-4D97-AF65-F5344CB8AC3E}">
        <p14:creationId xmlns:p14="http://schemas.microsoft.com/office/powerpoint/2010/main" val="2235004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kern="0"/>
              <a:t>Cell Theory</a:t>
            </a:r>
            <a:endParaRPr lang="en-GB" dirty="0"/>
          </a:p>
        </p:txBody>
      </p:sp>
      <p:pic>
        <p:nvPicPr>
          <p:cNvPr id="1026" name="Picture 2" descr="Your Body Makes 3.8 Million Cells Every Second. Most of Them Are Blood">
            <a:extLst>
              <a:ext uri="{FF2B5EF4-FFF2-40B4-BE49-F238E27FC236}">
                <a16:creationId xmlns:a16="http://schemas.microsoft.com/office/drawing/2014/main" id="{84CF28C6-57D8-4F48-A5A0-1DBCACF90D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0192" y="294400"/>
            <a:ext cx="2520280" cy="1229465"/>
          </a:xfrm>
          <a:prstGeom prst="rect">
            <a:avLst/>
          </a:prstGeom>
          <a:solidFill>
            <a:srgbClr val="FFFFFF"/>
          </a:solidFill>
        </p:spPr>
      </p:pic>
      <p:sp>
        <p:nvSpPr>
          <p:cNvPr id="6" name="Content Placeholder 2">
            <a:extLst>
              <a:ext uri="{FF2B5EF4-FFF2-40B4-BE49-F238E27FC236}">
                <a16:creationId xmlns:a16="http://schemas.microsoft.com/office/drawing/2014/main" id="{0E7D21C9-E415-5AA9-6B77-83F8C3DAED31}"/>
              </a:ext>
            </a:extLst>
          </p:cNvPr>
          <p:cNvSpPr>
            <a:spLocks noGrp="1"/>
          </p:cNvSpPr>
          <p:nvPr>
            <p:ph idx="1"/>
          </p:nvPr>
        </p:nvSpPr>
        <p:spPr>
          <a:xfrm>
            <a:off x="457200" y="1600201"/>
            <a:ext cx="8363272" cy="3629000"/>
          </a:xfrm>
        </p:spPr>
        <p:txBody>
          <a:bodyPr>
            <a:normAutofit/>
          </a:bodyPr>
          <a:lstStyle/>
          <a:p>
            <a:pPr marL="0" indent="0">
              <a:buNone/>
            </a:pPr>
            <a:r>
              <a:rPr dirty="0"/>
              <a:t>• A cell is the smallest unit of life.</a:t>
            </a:r>
          </a:p>
          <a:p>
            <a:pPr marL="0" indent="0">
              <a:buNone/>
            </a:pPr>
            <a:r>
              <a:rPr dirty="0"/>
              <a:t>• The human body has over 200 different cell types.</a:t>
            </a:r>
          </a:p>
          <a:p>
            <a:pPr marL="0" indent="0">
              <a:buNone/>
            </a:pPr>
            <a:r>
              <a:rPr dirty="0"/>
              <a:t>• All body functions start at the cellular level.</a:t>
            </a:r>
          </a:p>
          <a:p>
            <a:endParaRPr dirty="0"/>
          </a:p>
          <a:p>
            <a:pPr marL="0" indent="0">
              <a:buNone/>
            </a:pPr>
            <a:r>
              <a:rPr b="1" dirty="0"/>
              <a:t>Activity:</a:t>
            </a:r>
            <a:r>
              <a:rPr dirty="0"/>
              <a:t> Think-Pair-Share – Why is understanding cells important for health and social care professionals?</a:t>
            </a:r>
          </a:p>
        </p:txBody>
      </p:sp>
    </p:spTree>
    <p:extLst>
      <p:ext uri="{BB962C8B-B14F-4D97-AF65-F5344CB8AC3E}">
        <p14:creationId xmlns:p14="http://schemas.microsoft.com/office/powerpoint/2010/main" val="3930203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chor="ctr">
            <a:normAutofit fontScale="90000"/>
          </a:bodyPr>
          <a:lstStyle/>
          <a:p>
            <a:r>
              <a:rPr lang="en-GB" b="1" dirty="0"/>
              <a:t>Basic Cell Structure</a:t>
            </a:r>
          </a:p>
        </p:txBody>
      </p:sp>
      <p:pic>
        <p:nvPicPr>
          <p:cNvPr id="4" name="Picture 3">
            <a:extLst>
              <a:ext uri="{FF2B5EF4-FFF2-40B4-BE49-F238E27FC236}">
                <a16:creationId xmlns:a16="http://schemas.microsoft.com/office/drawing/2014/main" id="{60A41961-A0C3-4A9B-8B2F-F66FDEED4762}"/>
              </a:ext>
            </a:extLst>
          </p:cNvPr>
          <p:cNvPicPr>
            <a:picLocks noChangeAspect="1"/>
          </p:cNvPicPr>
          <p:nvPr/>
        </p:nvPicPr>
        <p:blipFill>
          <a:blip r:embed="rId2"/>
          <a:stretch>
            <a:fillRect/>
          </a:stretch>
        </p:blipFill>
        <p:spPr>
          <a:xfrm>
            <a:off x="133956" y="1484784"/>
            <a:ext cx="4349872" cy="3024336"/>
          </a:xfrm>
          <a:prstGeom prst="rect">
            <a:avLst/>
          </a:prstGeom>
          <a:ln>
            <a:noFill/>
          </a:ln>
          <a:effectLst>
            <a:outerShdw blurRad="292100" dist="139700" dir="2700000" algn="tl" rotWithShape="0">
              <a:srgbClr val="333333">
                <a:alpha val="65000"/>
              </a:srgbClr>
            </a:outerShdw>
          </a:effectLst>
        </p:spPr>
      </p:pic>
      <p:sp>
        <p:nvSpPr>
          <p:cNvPr id="3" name="Content Placeholder 2"/>
          <p:cNvSpPr>
            <a:spLocks noGrp="1"/>
          </p:cNvSpPr>
          <p:nvPr>
            <p:ph sz="half" idx="2"/>
          </p:nvPr>
        </p:nvSpPr>
        <p:spPr>
          <a:xfrm>
            <a:off x="4584628" y="1052736"/>
            <a:ext cx="4470648" cy="3989040"/>
          </a:xfrm>
        </p:spPr>
        <p:txBody>
          <a:bodyPr>
            <a:noAutofit/>
          </a:bodyPr>
          <a:lstStyle/>
          <a:p>
            <a:pPr>
              <a:lnSpc>
                <a:spcPct val="90000"/>
              </a:lnSpc>
              <a:buClr>
                <a:srgbClr val="333399"/>
              </a:buClr>
              <a:buNone/>
            </a:pPr>
            <a:r>
              <a:rPr lang="en-US" sz="2200" dirty="0"/>
              <a:t>Contain 3 basic cell structures:</a:t>
            </a:r>
          </a:p>
          <a:p>
            <a:pPr>
              <a:lnSpc>
                <a:spcPct val="90000"/>
              </a:lnSpc>
              <a:buClr>
                <a:srgbClr val="333399"/>
              </a:buClr>
            </a:pPr>
            <a:r>
              <a:rPr lang="en-US" sz="2200" b="1" dirty="0"/>
              <a:t>Nucleus: </a:t>
            </a:r>
            <a:r>
              <a:rPr lang="en-US" sz="2200" dirty="0"/>
              <a:t>this contains the genetic material that regulates the cell process </a:t>
            </a:r>
          </a:p>
          <a:p>
            <a:pPr>
              <a:lnSpc>
                <a:spcPct val="90000"/>
              </a:lnSpc>
              <a:buClr>
                <a:srgbClr val="333399"/>
              </a:buClr>
            </a:pPr>
            <a:r>
              <a:rPr lang="en-US" sz="2200" b="1" dirty="0"/>
              <a:t>Cell Membrane: </a:t>
            </a:r>
            <a:r>
              <a:rPr lang="en-US" sz="2200" dirty="0"/>
              <a:t>this is a glycoprotein membrane that protects the cell from the external environment</a:t>
            </a:r>
          </a:p>
          <a:p>
            <a:pPr>
              <a:lnSpc>
                <a:spcPct val="90000"/>
              </a:lnSpc>
              <a:buClr>
                <a:srgbClr val="333399"/>
              </a:buClr>
            </a:pPr>
            <a:r>
              <a:rPr lang="en-US" sz="2200" b="1" dirty="0"/>
              <a:t>Cytoplasm</a:t>
            </a:r>
            <a:r>
              <a:rPr lang="en-US" sz="2200" dirty="0"/>
              <a:t> with organelles (</a:t>
            </a:r>
            <a:r>
              <a:rPr lang="en-GB" sz="2200" dirty="0"/>
              <a:t>specialized structures within a living cell)</a:t>
            </a:r>
            <a:r>
              <a:rPr lang="en-US" sz="2200" dirty="0"/>
              <a:t>:</a:t>
            </a:r>
          </a:p>
          <a:p>
            <a:pPr marL="0" indent="0">
              <a:lnSpc>
                <a:spcPct val="90000"/>
              </a:lnSpc>
              <a:buClr>
                <a:srgbClr val="333399"/>
              </a:buClr>
              <a:buNone/>
            </a:pPr>
            <a:r>
              <a:rPr lang="en-US" sz="2200" dirty="0"/>
              <a:t>-</a:t>
            </a:r>
            <a:r>
              <a:rPr lang="en-GB" sz="2200" dirty="0"/>
              <a:t>Very small (Microscopic)</a:t>
            </a:r>
          </a:p>
          <a:p>
            <a:pPr marL="0" indent="0">
              <a:lnSpc>
                <a:spcPct val="90000"/>
              </a:lnSpc>
              <a:buClr>
                <a:srgbClr val="333399"/>
              </a:buClr>
              <a:buNone/>
            </a:pPr>
            <a:r>
              <a:rPr lang="en-GB" sz="2200" dirty="0"/>
              <a:t>-Perform various functions for a cell.</a:t>
            </a:r>
          </a:p>
        </p:txBody>
      </p:sp>
    </p:spTree>
    <p:extLst>
      <p:ext uri="{BB962C8B-B14F-4D97-AF65-F5344CB8AC3E}">
        <p14:creationId xmlns:p14="http://schemas.microsoft.com/office/powerpoint/2010/main" val="1809810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b="1" dirty="0"/>
              <a:t>BLOOD CELLS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09464" y="980728"/>
            <a:ext cx="5325071" cy="4686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0752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Red Blood Cells</a:t>
            </a:r>
          </a:p>
        </p:txBody>
      </p:sp>
      <p:sp>
        <p:nvSpPr>
          <p:cNvPr id="3" name="Content Placeholder 2"/>
          <p:cNvSpPr>
            <a:spLocks noGrp="1"/>
          </p:cNvSpPr>
          <p:nvPr>
            <p:ph sz="half" idx="2"/>
          </p:nvPr>
        </p:nvSpPr>
        <p:spPr>
          <a:xfrm>
            <a:off x="4355976" y="1600201"/>
            <a:ext cx="4474840" cy="3989040"/>
          </a:xfrm>
        </p:spPr>
        <p:txBody>
          <a:bodyPr>
            <a:noAutofit/>
          </a:bodyPr>
          <a:lstStyle/>
          <a:p>
            <a:pPr>
              <a:lnSpc>
                <a:spcPct val="90000"/>
              </a:lnSpc>
            </a:pPr>
            <a:r>
              <a:rPr lang="en-GB" sz="2200" dirty="0"/>
              <a:t>Red blood cells: Are biconcave (</a:t>
            </a:r>
            <a:r>
              <a:rPr lang="en-GB" sz="2200" dirty="0">
                <a:solidFill>
                  <a:srgbClr val="202124"/>
                </a:solidFill>
              </a:rPr>
              <a:t>c</a:t>
            </a:r>
            <a:r>
              <a:rPr lang="en-GB" sz="2200" i="0" dirty="0">
                <a:solidFill>
                  <a:srgbClr val="202124"/>
                </a:solidFill>
                <a:effectLst/>
              </a:rPr>
              <a:t>oncave on both sides) </a:t>
            </a:r>
            <a:r>
              <a:rPr lang="en-GB" sz="2200" dirty="0"/>
              <a:t>and have no nucleus.</a:t>
            </a:r>
          </a:p>
          <a:p>
            <a:pPr>
              <a:lnSpc>
                <a:spcPct val="90000"/>
              </a:lnSpc>
            </a:pPr>
            <a:r>
              <a:rPr lang="en-GB" sz="2200" dirty="0"/>
              <a:t>The biconcave shape increases the surface area for 0xygen uptake.</a:t>
            </a:r>
          </a:p>
          <a:p>
            <a:pPr>
              <a:lnSpc>
                <a:spcPct val="90000"/>
              </a:lnSpc>
            </a:pPr>
            <a:r>
              <a:rPr lang="en-GB" sz="2200" dirty="0"/>
              <a:t>Their function is to transport oxygenated blood from the lungs to the heart.</a:t>
            </a:r>
          </a:p>
          <a:p>
            <a:pPr>
              <a:lnSpc>
                <a:spcPct val="90000"/>
              </a:lnSpc>
            </a:pPr>
            <a:r>
              <a:rPr lang="en-GB" sz="2200" dirty="0"/>
              <a:t>The heart then distributes the oxygenated blood to the rest of the body to enable respiration.</a:t>
            </a:r>
          </a:p>
        </p:txBody>
      </p:sp>
      <p:pic>
        <p:nvPicPr>
          <p:cNvPr id="4" name="Picture 3">
            <a:extLst>
              <a:ext uri="{FF2B5EF4-FFF2-40B4-BE49-F238E27FC236}">
                <a16:creationId xmlns:a16="http://schemas.microsoft.com/office/drawing/2014/main" id="{7B984856-29D4-5209-1CA6-E1DFA06AAC69}"/>
              </a:ext>
            </a:extLst>
          </p:cNvPr>
          <p:cNvPicPr>
            <a:picLocks noChangeAspect="1"/>
          </p:cNvPicPr>
          <p:nvPr/>
        </p:nvPicPr>
        <p:blipFill rotWithShape="1">
          <a:blip r:embed="rId2"/>
          <a:srcRect r="7362"/>
          <a:stretch/>
        </p:blipFill>
        <p:spPr>
          <a:xfrm>
            <a:off x="179512" y="1844824"/>
            <a:ext cx="3744416" cy="3168352"/>
          </a:xfrm>
          <a:prstGeom prst="rect">
            <a:avLst/>
          </a:prstGeom>
        </p:spPr>
      </p:pic>
    </p:spTree>
    <p:extLst>
      <p:ext uri="{BB962C8B-B14F-4D97-AF65-F5344CB8AC3E}">
        <p14:creationId xmlns:p14="http://schemas.microsoft.com/office/powerpoint/2010/main" val="3941236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8976-B181-4F82-85C5-E0893EFD9DE5}"/>
              </a:ext>
            </a:extLst>
          </p:cNvPr>
          <p:cNvSpPr>
            <a:spLocks noGrp="1"/>
          </p:cNvSpPr>
          <p:nvPr>
            <p:ph type="title"/>
          </p:nvPr>
        </p:nvSpPr>
        <p:spPr/>
        <p:txBody>
          <a:bodyPr/>
          <a:lstStyle/>
          <a:p>
            <a:r>
              <a:rPr lang="en-GB" b="1" dirty="0"/>
              <a:t>WHITE BLOOD CELL</a:t>
            </a:r>
          </a:p>
        </p:txBody>
      </p:sp>
      <p:sp>
        <p:nvSpPr>
          <p:cNvPr id="3" name="Content Placeholder 2">
            <a:extLst>
              <a:ext uri="{FF2B5EF4-FFF2-40B4-BE49-F238E27FC236}">
                <a16:creationId xmlns:a16="http://schemas.microsoft.com/office/drawing/2014/main" id="{26590F23-301E-4D3E-A5EF-4BA0AE252972}"/>
              </a:ext>
            </a:extLst>
          </p:cNvPr>
          <p:cNvSpPr>
            <a:spLocks noGrp="1"/>
          </p:cNvSpPr>
          <p:nvPr>
            <p:ph sz="half" idx="1"/>
          </p:nvPr>
        </p:nvSpPr>
        <p:spPr>
          <a:xfrm>
            <a:off x="107504" y="1591745"/>
            <a:ext cx="4361375" cy="3989040"/>
          </a:xfrm>
        </p:spPr>
        <p:txBody>
          <a:bodyPr>
            <a:normAutofit fontScale="92500" lnSpcReduction="10000"/>
          </a:bodyPr>
          <a:lstStyle/>
          <a:p>
            <a:r>
              <a:rPr lang="en-GB" dirty="0"/>
              <a:t>White blood cells are part of the body's immune system. </a:t>
            </a:r>
          </a:p>
          <a:p>
            <a:r>
              <a:rPr lang="en-GB" dirty="0"/>
              <a:t>They help the body fight infection and other diseases. </a:t>
            </a:r>
          </a:p>
          <a:p>
            <a:r>
              <a:rPr lang="en-GB" dirty="0"/>
              <a:t>Types of white blood cells are granulocytes (neutrophils, eosinophils, and basophils).</a:t>
            </a:r>
          </a:p>
        </p:txBody>
      </p:sp>
      <p:pic>
        <p:nvPicPr>
          <p:cNvPr id="5" name="Content Placeholder 4">
            <a:extLst>
              <a:ext uri="{FF2B5EF4-FFF2-40B4-BE49-F238E27FC236}">
                <a16:creationId xmlns:a16="http://schemas.microsoft.com/office/drawing/2014/main" id="{57225C73-AF13-CF6C-722E-8EA0A245637F}"/>
              </a:ext>
            </a:extLst>
          </p:cNvPr>
          <p:cNvPicPr>
            <a:picLocks noGrp="1" noChangeAspect="1"/>
          </p:cNvPicPr>
          <p:nvPr>
            <p:ph sz="half" idx="2"/>
          </p:nvPr>
        </p:nvPicPr>
        <p:blipFill>
          <a:blip r:embed="rId2"/>
          <a:stretch>
            <a:fillRect/>
          </a:stretch>
        </p:blipFill>
        <p:spPr>
          <a:xfrm>
            <a:off x="4544803" y="1600201"/>
            <a:ext cx="4361375" cy="3384376"/>
          </a:xfrm>
          <a:prstGeom prst="rect">
            <a:avLst/>
          </a:prstGeom>
        </p:spPr>
      </p:pic>
    </p:spTree>
    <p:extLst>
      <p:ext uri="{BB962C8B-B14F-4D97-AF65-F5344CB8AC3E}">
        <p14:creationId xmlns:p14="http://schemas.microsoft.com/office/powerpoint/2010/main" val="456052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Platelets </a:t>
            </a:r>
          </a:p>
        </p:txBody>
      </p:sp>
      <p:sp>
        <p:nvSpPr>
          <p:cNvPr id="3" name="Content Placeholder 2"/>
          <p:cNvSpPr>
            <a:spLocks noGrp="1"/>
          </p:cNvSpPr>
          <p:nvPr>
            <p:ph idx="1"/>
          </p:nvPr>
        </p:nvSpPr>
        <p:spPr>
          <a:xfrm>
            <a:off x="539552" y="1556792"/>
            <a:ext cx="7776864" cy="3917032"/>
          </a:xfrm>
        </p:spPr>
        <p:txBody>
          <a:bodyPr>
            <a:noAutofit/>
          </a:bodyPr>
          <a:lstStyle/>
          <a:p>
            <a:r>
              <a:rPr lang="en-GB" sz="2800" dirty="0"/>
              <a:t>These are also known as thrombocytes and are important for wound healing.</a:t>
            </a:r>
          </a:p>
          <a:p>
            <a:pPr marL="0" indent="0">
              <a:buNone/>
            </a:pPr>
            <a:r>
              <a:rPr lang="en-GB" sz="2800" u="sng" dirty="0"/>
              <a:t>Functions:</a:t>
            </a:r>
          </a:p>
          <a:p>
            <a:r>
              <a:rPr lang="en-GB" sz="2800" dirty="0"/>
              <a:t>Haemostasis: stopping bleeding in damaged blood vessels </a:t>
            </a:r>
          </a:p>
          <a:p>
            <a:r>
              <a:rPr lang="en-GB" sz="2800" dirty="0"/>
              <a:t>Blood coagulation (stopping bleeding)</a:t>
            </a:r>
          </a:p>
          <a:p>
            <a:r>
              <a:rPr lang="en-GB" sz="2800" dirty="0"/>
              <a:t>Storage &amp; transport of substances.</a:t>
            </a:r>
          </a:p>
        </p:txBody>
      </p:sp>
    </p:spTree>
    <p:extLst>
      <p:ext uri="{BB962C8B-B14F-4D97-AF65-F5344CB8AC3E}">
        <p14:creationId xmlns:p14="http://schemas.microsoft.com/office/powerpoint/2010/main" val="1303369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TISSUES</a:t>
            </a:r>
          </a:p>
        </p:txBody>
      </p:sp>
      <p:sp>
        <p:nvSpPr>
          <p:cNvPr id="3" name="Content Placeholder 2"/>
          <p:cNvSpPr>
            <a:spLocks noGrp="1"/>
          </p:cNvSpPr>
          <p:nvPr>
            <p:ph idx="1"/>
          </p:nvPr>
        </p:nvSpPr>
        <p:spPr/>
        <p:txBody>
          <a:bodyPr/>
          <a:lstStyle/>
          <a:p>
            <a:r>
              <a:rPr lang="en-GB" dirty="0"/>
              <a:t>Group of cells aggregate together and form tissues – as explained in the first session.</a:t>
            </a:r>
          </a:p>
        </p:txBody>
      </p:sp>
    </p:spTree>
    <p:extLst>
      <p:ext uri="{BB962C8B-B14F-4D97-AF65-F5344CB8AC3E}">
        <p14:creationId xmlns:p14="http://schemas.microsoft.com/office/powerpoint/2010/main" val="3593298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467544" y="260648"/>
            <a:ext cx="8352928"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2329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E382-C711-42A0-9E46-EC843B0E53E7}"/>
              </a:ext>
            </a:extLst>
          </p:cNvPr>
          <p:cNvSpPr>
            <a:spLocks noGrp="1"/>
          </p:cNvSpPr>
          <p:nvPr>
            <p:ph type="title"/>
          </p:nvPr>
        </p:nvSpPr>
        <p:spPr/>
        <p:txBody>
          <a:bodyPr>
            <a:noAutofit/>
          </a:bodyPr>
          <a:lstStyle/>
          <a:p>
            <a:r>
              <a:rPr lang="en-GB" sz="4000" b="1" i="0" dirty="0">
                <a:effectLst/>
              </a:rPr>
              <a:t>How do problems in cells lead to disease?</a:t>
            </a:r>
            <a:endParaRPr lang="en-GB" sz="4000" b="1" dirty="0"/>
          </a:p>
        </p:txBody>
      </p:sp>
      <p:sp>
        <p:nvSpPr>
          <p:cNvPr id="3" name="Content Placeholder 2">
            <a:extLst>
              <a:ext uri="{FF2B5EF4-FFF2-40B4-BE49-F238E27FC236}">
                <a16:creationId xmlns:a16="http://schemas.microsoft.com/office/drawing/2014/main" id="{174BB5E3-FAC9-4A3C-AEE7-422373A46626}"/>
              </a:ext>
            </a:extLst>
          </p:cNvPr>
          <p:cNvSpPr>
            <a:spLocks noGrp="1"/>
          </p:cNvSpPr>
          <p:nvPr>
            <p:ph idx="1"/>
          </p:nvPr>
        </p:nvSpPr>
        <p:spPr>
          <a:xfrm>
            <a:off x="251520" y="1772816"/>
            <a:ext cx="8558608" cy="3917032"/>
          </a:xfrm>
        </p:spPr>
        <p:txBody>
          <a:bodyPr>
            <a:normAutofit fontScale="70000" lnSpcReduction="20000"/>
          </a:bodyPr>
          <a:lstStyle/>
          <a:p>
            <a:pPr algn="l"/>
            <a:r>
              <a:rPr lang="en-GB" b="0" i="0" dirty="0">
                <a:effectLst/>
              </a:rPr>
              <a:t>Changes to the genes inside a cell, called mutations, can alter the cell’s ability to divide, make proteins, remove waste, or perform other tasks. </a:t>
            </a:r>
          </a:p>
          <a:p>
            <a:pPr marL="0" indent="0" algn="l">
              <a:buNone/>
            </a:pPr>
            <a:endParaRPr lang="en-GB" b="0" i="0" dirty="0">
              <a:effectLst/>
            </a:endParaRPr>
          </a:p>
          <a:p>
            <a:pPr algn="l"/>
            <a:r>
              <a:rPr lang="en-GB" b="0" i="0" dirty="0">
                <a:effectLst/>
              </a:rPr>
              <a:t>These genetic mutations can lead to birth defects, cancer, and other diseases. Cells that are damaged through physical trauma or infection can, in extreme cases, contribute to harmful inflammation and organ malfunction.</a:t>
            </a:r>
          </a:p>
          <a:p>
            <a:pPr marL="0" indent="0">
              <a:buNone/>
            </a:pPr>
            <a:endParaRPr lang="en-GB" dirty="0"/>
          </a:p>
          <a:p>
            <a:r>
              <a:rPr lang="en-GB" dirty="0"/>
              <a:t>Find out more about how cells work, at the National Institute of General Medical Sciences: </a:t>
            </a:r>
            <a:r>
              <a:rPr lang="en-GB" dirty="0">
                <a:hlinkClick r:id="rId2"/>
              </a:rPr>
              <a:t>https://nigms.nih.gov/education/cells/</a:t>
            </a:r>
            <a:r>
              <a:rPr lang="en-GB" dirty="0"/>
              <a:t> </a:t>
            </a:r>
          </a:p>
        </p:txBody>
      </p:sp>
    </p:spTree>
    <p:extLst>
      <p:ext uri="{BB962C8B-B14F-4D97-AF65-F5344CB8AC3E}">
        <p14:creationId xmlns:p14="http://schemas.microsoft.com/office/powerpoint/2010/main" val="357304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AA670-4F7A-6C7F-D837-BE94EC2663E4}"/>
              </a:ext>
            </a:extLst>
          </p:cNvPr>
          <p:cNvSpPr>
            <a:spLocks noGrp="1"/>
          </p:cNvSpPr>
          <p:nvPr>
            <p:ph type="title"/>
          </p:nvPr>
        </p:nvSpPr>
        <p:spPr/>
        <p:txBody>
          <a:bodyPr/>
          <a:lstStyle/>
          <a:p>
            <a:r>
              <a:rPr lang="en-GB" b="1" dirty="0"/>
              <a:t>Case Study: Wound Healing </a:t>
            </a:r>
          </a:p>
        </p:txBody>
      </p:sp>
      <p:sp>
        <p:nvSpPr>
          <p:cNvPr id="3" name="Content Placeholder 2">
            <a:extLst>
              <a:ext uri="{FF2B5EF4-FFF2-40B4-BE49-F238E27FC236}">
                <a16:creationId xmlns:a16="http://schemas.microsoft.com/office/drawing/2014/main" id="{BFEA95BE-91A3-02C1-8F31-09F6A8AFFD1C}"/>
              </a:ext>
            </a:extLst>
          </p:cNvPr>
          <p:cNvSpPr>
            <a:spLocks noGrp="1"/>
          </p:cNvSpPr>
          <p:nvPr>
            <p:ph idx="1"/>
          </p:nvPr>
        </p:nvSpPr>
        <p:spPr/>
        <p:txBody>
          <a:bodyPr>
            <a:normAutofit fontScale="92500" lnSpcReduction="20000"/>
          </a:bodyPr>
          <a:lstStyle/>
          <a:p>
            <a:pPr marL="0" indent="0">
              <a:buNone/>
            </a:pPr>
            <a:r>
              <a:rPr lang="en-GB" dirty="0"/>
              <a:t>Scenario: Mary, a resident of an elderly care home, scratches her arm. The wound heals slowly.</a:t>
            </a:r>
          </a:p>
          <a:p>
            <a:endParaRPr lang="en-GB" dirty="0"/>
          </a:p>
          <a:p>
            <a:pPr marL="0" indent="0">
              <a:buNone/>
            </a:pPr>
            <a:r>
              <a:rPr lang="en-GB" dirty="0"/>
              <a:t>Discussion:</a:t>
            </a:r>
          </a:p>
          <a:p>
            <a:pPr marL="0" indent="0">
              <a:buNone/>
            </a:pPr>
            <a:r>
              <a:rPr lang="en-GB" dirty="0"/>
              <a:t>1. Which cells are responsible for repair?</a:t>
            </a:r>
          </a:p>
          <a:p>
            <a:pPr marL="0" indent="0">
              <a:buNone/>
            </a:pPr>
            <a:r>
              <a:rPr lang="en-GB" dirty="0"/>
              <a:t>2. How could age or diabetes affect this process?</a:t>
            </a:r>
          </a:p>
          <a:p>
            <a:pPr marL="0" indent="0">
              <a:buNone/>
            </a:pPr>
            <a:r>
              <a:rPr lang="en-GB" dirty="0"/>
              <a:t>3. Why should a care worker monitor wounds?</a:t>
            </a:r>
          </a:p>
          <a:p>
            <a:endParaRPr lang="en-GB" dirty="0"/>
          </a:p>
        </p:txBody>
      </p:sp>
    </p:spTree>
    <p:extLst>
      <p:ext uri="{BB962C8B-B14F-4D97-AF65-F5344CB8AC3E}">
        <p14:creationId xmlns:p14="http://schemas.microsoft.com/office/powerpoint/2010/main" val="1790728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FE85F-2E1E-EBB6-7CE4-8146AE9D7573}"/>
              </a:ext>
            </a:extLst>
          </p:cNvPr>
          <p:cNvSpPr>
            <a:spLocks noGrp="1"/>
          </p:cNvSpPr>
          <p:nvPr>
            <p:ph type="title"/>
          </p:nvPr>
        </p:nvSpPr>
        <p:spPr/>
        <p:txBody>
          <a:bodyPr/>
          <a:lstStyle/>
          <a:p>
            <a:r>
              <a:rPr lang="en-GB" b="1" dirty="0"/>
              <a:t>Cell Damage and Illness</a:t>
            </a:r>
          </a:p>
        </p:txBody>
      </p:sp>
      <p:sp>
        <p:nvSpPr>
          <p:cNvPr id="4" name="Content Placeholder 2">
            <a:extLst>
              <a:ext uri="{FF2B5EF4-FFF2-40B4-BE49-F238E27FC236}">
                <a16:creationId xmlns:a16="http://schemas.microsoft.com/office/drawing/2014/main" id="{37521233-3AFA-B05F-CB76-1F779ACDF203}"/>
              </a:ext>
            </a:extLst>
          </p:cNvPr>
          <p:cNvSpPr>
            <a:spLocks noGrp="1"/>
          </p:cNvSpPr>
          <p:nvPr>
            <p:ph idx="1"/>
          </p:nvPr>
        </p:nvSpPr>
        <p:spPr>
          <a:xfrm>
            <a:off x="395536" y="1401662"/>
            <a:ext cx="6048672" cy="4187577"/>
          </a:xfrm>
        </p:spPr>
        <p:txBody>
          <a:bodyPr>
            <a:normAutofit fontScale="85000" lnSpcReduction="20000"/>
          </a:bodyPr>
          <a:lstStyle/>
          <a:p>
            <a:r>
              <a:rPr lang="en-GB" dirty="0"/>
              <a:t>Damaged cells can lead to organ/system failure.</a:t>
            </a:r>
          </a:p>
          <a:p>
            <a:pPr marL="0" indent="0">
              <a:buNone/>
            </a:pPr>
            <a:r>
              <a:rPr lang="en-GB" dirty="0"/>
              <a:t>Examples:</a:t>
            </a:r>
          </a:p>
          <a:p>
            <a:pPr marL="0" indent="0">
              <a:buNone/>
            </a:pPr>
            <a:r>
              <a:rPr lang="en-GB" dirty="0"/>
              <a:t>- Nerve cell damage → paralysis.</a:t>
            </a:r>
          </a:p>
          <a:p>
            <a:pPr marL="0" indent="0">
              <a:buNone/>
            </a:pPr>
            <a:r>
              <a:rPr lang="en-GB" dirty="0"/>
              <a:t>- Lung cell damage → breathing problems.</a:t>
            </a:r>
          </a:p>
          <a:p>
            <a:pPr marL="0" indent="0">
              <a:buNone/>
            </a:pPr>
            <a:r>
              <a:rPr lang="en-GB" dirty="0"/>
              <a:t>- Blood cell damage → anaemia.</a:t>
            </a:r>
          </a:p>
          <a:p>
            <a:pPr marL="0" indent="0">
              <a:buNone/>
            </a:pPr>
            <a:endParaRPr lang="en-GB" dirty="0"/>
          </a:p>
          <a:p>
            <a:pPr marL="0" indent="0">
              <a:buNone/>
            </a:pPr>
            <a:r>
              <a:rPr lang="en-GB" dirty="0"/>
              <a:t> Carers must recognise symptoms early.</a:t>
            </a:r>
          </a:p>
        </p:txBody>
      </p:sp>
      <p:pic>
        <p:nvPicPr>
          <p:cNvPr id="1026" name="Picture 2" descr="Childhood Blood Disorders | Life Threatening Blood Disorders in Children">
            <a:extLst>
              <a:ext uri="{FF2B5EF4-FFF2-40B4-BE49-F238E27FC236}">
                <a16:creationId xmlns:a16="http://schemas.microsoft.com/office/drawing/2014/main" id="{80D92E64-1579-ED83-78C6-F4898CFEC6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1772816"/>
            <a:ext cx="3468098" cy="2566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722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44AFC-1E1A-90FE-7096-7EB7BA3B575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301034A-558B-754D-1BD6-001EF44F573C}"/>
              </a:ext>
            </a:extLst>
          </p:cNvPr>
          <p:cNvSpPr>
            <a:spLocks noGrp="1"/>
          </p:cNvSpPr>
          <p:nvPr>
            <p:ph idx="1"/>
          </p:nvPr>
        </p:nvSpPr>
        <p:spPr/>
        <p:txBody>
          <a:bodyPr/>
          <a:lstStyle/>
          <a:p>
            <a:r>
              <a:rPr lang="en-GB" dirty="0"/>
              <a:t>Name the major body systems and their functions</a:t>
            </a:r>
          </a:p>
          <a:p>
            <a:endParaRPr lang="en-GB" dirty="0"/>
          </a:p>
          <a:p>
            <a:r>
              <a:rPr lang="en-GB" dirty="0"/>
              <a:t>What happens if a body system is not functioning properly?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16726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93357-22FB-FF94-B44D-6BCF1BFC7DD7}"/>
              </a:ext>
            </a:extLst>
          </p:cNvPr>
          <p:cNvSpPr>
            <a:spLocks noGrp="1"/>
          </p:cNvSpPr>
          <p:nvPr>
            <p:ph type="title"/>
          </p:nvPr>
        </p:nvSpPr>
        <p:spPr/>
        <p:txBody>
          <a:bodyPr/>
          <a:lstStyle/>
          <a:p>
            <a:r>
              <a:rPr lang="en-GB" b="1" dirty="0"/>
              <a:t>Systems and Care Relevance </a:t>
            </a:r>
          </a:p>
        </p:txBody>
      </p:sp>
      <p:sp>
        <p:nvSpPr>
          <p:cNvPr id="4" name="Content Placeholder 2">
            <a:extLst>
              <a:ext uri="{FF2B5EF4-FFF2-40B4-BE49-F238E27FC236}">
                <a16:creationId xmlns:a16="http://schemas.microsoft.com/office/drawing/2014/main" id="{A59BC040-81A6-87CA-3CB1-4D87ECCF3D47}"/>
              </a:ext>
            </a:extLst>
          </p:cNvPr>
          <p:cNvSpPr>
            <a:spLocks noGrp="1"/>
          </p:cNvSpPr>
          <p:nvPr>
            <p:ph idx="1"/>
          </p:nvPr>
        </p:nvSpPr>
        <p:spPr>
          <a:xfrm>
            <a:off x="457200" y="1600201"/>
            <a:ext cx="8229600" cy="3845024"/>
          </a:xfrm>
        </p:spPr>
        <p:txBody>
          <a:bodyPr/>
          <a:lstStyle/>
          <a:p>
            <a:pPr marL="0" indent="0">
              <a:buNone/>
            </a:pPr>
            <a:r>
              <a:rPr dirty="0"/>
              <a:t>Examples:</a:t>
            </a:r>
          </a:p>
          <a:p>
            <a:pPr marL="0" indent="0">
              <a:buNone/>
            </a:pPr>
            <a:r>
              <a:rPr dirty="0"/>
              <a:t>Respiratory → COPD care, oxygen therapy.</a:t>
            </a:r>
          </a:p>
          <a:p>
            <a:pPr marL="0" indent="0">
              <a:buNone/>
            </a:pPr>
            <a:r>
              <a:rPr dirty="0"/>
              <a:t>Circulatory → Blood pressure monitoring.</a:t>
            </a:r>
          </a:p>
          <a:p>
            <a:pPr marL="0" indent="0">
              <a:buNone/>
            </a:pPr>
            <a:r>
              <a:rPr dirty="0"/>
              <a:t>Digestive → Nutritional support.</a:t>
            </a:r>
            <a:endParaRPr lang="en-GB" dirty="0"/>
          </a:p>
          <a:p>
            <a:pPr marL="0" indent="0">
              <a:buNone/>
            </a:pPr>
            <a:r>
              <a:rPr dirty="0"/>
              <a:t>Nervous → Dementia care.</a:t>
            </a:r>
          </a:p>
          <a:p>
            <a:pPr marL="0" indent="0">
              <a:buNone/>
            </a:pPr>
            <a:r>
              <a:rPr dirty="0"/>
              <a:t>Endocrine → Diabetes management.</a:t>
            </a:r>
          </a:p>
        </p:txBody>
      </p:sp>
    </p:spTree>
    <p:extLst>
      <p:ext uri="{BB962C8B-B14F-4D97-AF65-F5344CB8AC3E}">
        <p14:creationId xmlns:p14="http://schemas.microsoft.com/office/powerpoint/2010/main" val="4282730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4E108-5F8A-05F3-BAB7-F50CDEC83E60}"/>
              </a:ext>
            </a:extLst>
          </p:cNvPr>
          <p:cNvSpPr>
            <a:spLocks noGrp="1"/>
          </p:cNvSpPr>
          <p:nvPr>
            <p:ph type="title"/>
          </p:nvPr>
        </p:nvSpPr>
        <p:spPr/>
        <p:txBody>
          <a:bodyPr>
            <a:normAutofit fontScale="90000"/>
          </a:bodyPr>
          <a:lstStyle/>
          <a:p>
            <a:r>
              <a:rPr lang="en-GB" b="1" dirty="0"/>
              <a:t>Case Study: Dehydration in a care home</a:t>
            </a:r>
          </a:p>
        </p:txBody>
      </p:sp>
      <p:sp>
        <p:nvSpPr>
          <p:cNvPr id="3" name="Content Placeholder 2">
            <a:extLst>
              <a:ext uri="{FF2B5EF4-FFF2-40B4-BE49-F238E27FC236}">
                <a16:creationId xmlns:a16="http://schemas.microsoft.com/office/drawing/2014/main" id="{CCAD2051-53F4-599F-1119-37F1BA7748E6}"/>
              </a:ext>
            </a:extLst>
          </p:cNvPr>
          <p:cNvSpPr>
            <a:spLocks noGrp="1"/>
          </p:cNvSpPr>
          <p:nvPr>
            <p:ph idx="1"/>
          </p:nvPr>
        </p:nvSpPr>
        <p:spPr>
          <a:xfrm>
            <a:off x="457200" y="1600201"/>
            <a:ext cx="7283152" cy="3917032"/>
          </a:xfrm>
        </p:spPr>
        <p:txBody>
          <a:bodyPr>
            <a:normAutofit lnSpcReduction="10000"/>
          </a:bodyPr>
          <a:lstStyle/>
          <a:p>
            <a:pPr marL="0" indent="0">
              <a:buNone/>
            </a:pPr>
            <a:r>
              <a:rPr lang="en-GB" dirty="0"/>
              <a:t>Scenario: John, aged 82, becomes dizzy and confused during hot weather.</a:t>
            </a:r>
          </a:p>
          <a:p>
            <a:endParaRPr lang="en-GB" dirty="0"/>
          </a:p>
          <a:p>
            <a:pPr marL="0" indent="0">
              <a:buNone/>
            </a:pPr>
            <a:r>
              <a:rPr lang="en-GB" dirty="0"/>
              <a:t>Questions:</a:t>
            </a:r>
          </a:p>
          <a:p>
            <a:pPr marL="0" indent="0">
              <a:buNone/>
            </a:pPr>
            <a:r>
              <a:rPr lang="en-GB" dirty="0"/>
              <a:t>1. Which systems are affected?</a:t>
            </a:r>
          </a:p>
          <a:p>
            <a:pPr marL="0" indent="0">
              <a:buNone/>
            </a:pPr>
            <a:r>
              <a:rPr lang="en-GB" dirty="0"/>
              <a:t>2. What happens at the cellular level?</a:t>
            </a:r>
          </a:p>
          <a:p>
            <a:pPr marL="0" indent="0">
              <a:buNone/>
            </a:pPr>
            <a:r>
              <a:rPr lang="en-GB" dirty="0"/>
              <a:t>3. How should carers respond?</a:t>
            </a:r>
          </a:p>
          <a:p>
            <a:endParaRPr lang="en-GB" dirty="0"/>
          </a:p>
        </p:txBody>
      </p:sp>
      <p:pic>
        <p:nvPicPr>
          <p:cNvPr id="2050" name="Picture 2" descr="Grandma had dizziness and heatstroke in ...">
            <a:extLst>
              <a:ext uri="{FF2B5EF4-FFF2-40B4-BE49-F238E27FC236}">
                <a16:creationId xmlns:a16="http://schemas.microsoft.com/office/drawing/2014/main" id="{191C853A-2FCF-8500-0D02-A38AC8B8B3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72" y="2348880"/>
            <a:ext cx="1818382" cy="1576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042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164A0-C375-EE48-6105-8191DDE631B8}"/>
              </a:ext>
            </a:extLst>
          </p:cNvPr>
          <p:cNvSpPr>
            <a:spLocks noGrp="1"/>
          </p:cNvSpPr>
          <p:nvPr>
            <p:ph type="title"/>
          </p:nvPr>
        </p:nvSpPr>
        <p:spPr/>
        <p:txBody>
          <a:bodyPr>
            <a:normAutofit fontScale="90000"/>
          </a:bodyPr>
          <a:lstStyle/>
          <a:p>
            <a:r>
              <a:rPr lang="en-GB" dirty="0"/>
              <a:t>Case Study: Diabetes and Body Systems </a:t>
            </a:r>
          </a:p>
        </p:txBody>
      </p:sp>
      <p:sp>
        <p:nvSpPr>
          <p:cNvPr id="3" name="Content Placeholder 2">
            <a:extLst>
              <a:ext uri="{FF2B5EF4-FFF2-40B4-BE49-F238E27FC236}">
                <a16:creationId xmlns:a16="http://schemas.microsoft.com/office/drawing/2014/main" id="{9C5063C5-774C-BA7B-5F07-AED630DB7DA8}"/>
              </a:ext>
            </a:extLst>
          </p:cNvPr>
          <p:cNvSpPr>
            <a:spLocks noGrp="1"/>
          </p:cNvSpPr>
          <p:nvPr>
            <p:ph idx="1"/>
          </p:nvPr>
        </p:nvSpPr>
        <p:spPr>
          <a:xfrm>
            <a:off x="457200" y="1600201"/>
            <a:ext cx="7283152" cy="3917032"/>
          </a:xfrm>
        </p:spPr>
        <p:txBody>
          <a:bodyPr>
            <a:normAutofit fontScale="92500"/>
          </a:bodyPr>
          <a:lstStyle/>
          <a:p>
            <a:pPr marL="0" indent="0">
              <a:buNone/>
            </a:pPr>
            <a:r>
              <a:rPr lang="en-GB" dirty="0"/>
              <a:t>Scenario: Fatima, 45, has type 2 diabetes and poor wound healing.</a:t>
            </a:r>
          </a:p>
          <a:p>
            <a:endParaRPr lang="en-GB" dirty="0"/>
          </a:p>
          <a:p>
            <a:pPr marL="0" indent="0">
              <a:buNone/>
            </a:pPr>
            <a:r>
              <a:rPr lang="en-GB" dirty="0"/>
              <a:t>Discussion:</a:t>
            </a:r>
          </a:p>
          <a:p>
            <a:r>
              <a:rPr lang="en-GB" dirty="0"/>
              <a:t>Which system is affected? </a:t>
            </a:r>
          </a:p>
          <a:p>
            <a:r>
              <a:rPr lang="en-GB" dirty="0"/>
              <a:t>How does glucose affect cells?</a:t>
            </a:r>
          </a:p>
          <a:p>
            <a:r>
              <a:rPr lang="en-GB" dirty="0"/>
              <a:t>What care considerations are needed?</a:t>
            </a:r>
          </a:p>
          <a:p>
            <a:endParaRPr lang="en-GB" dirty="0"/>
          </a:p>
          <a:p>
            <a:pPr marL="0" indent="0">
              <a:buNone/>
            </a:pPr>
            <a:endParaRPr lang="en-GB" dirty="0"/>
          </a:p>
        </p:txBody>
      </p:sp>
      <p:pic>
        <p:nvPicPr>
          <p:cNvPr id="3074" name="Picture 2" descr="Image result for type 2 diabetes woman poor wound healing">
            <a:extLst>
              <a:ext uri="{FF2B5EF4-FFF2-40B4-BE49-F238E27FC236}">
                <a16:creationId xmlns:a16="http://schemas.microsoft.com/office/drawing/2014/main" id="{F741514D-15E7-849F-AA65-3CFA754F66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512" y="2159011"/>
            <a:ext cx="2592288" cy="1426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5927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238D2-6B58-4BCA-8114-5F7CA85BC204}"/>
              </a:ext>
            </a:extLst>
          </p:cNvPr>
          <p:cNvSpPr>
            <a:spLocks noGrp="1"/>
          </p:cNvSpPr>
          <p:nvPr>
            <p:ph type="title"/>
          </p:nvPr>
        </p:nvSpPr>
        <p:spPr>
          <a:xfrm>
            <a:off x="323528" y="764704"/>
            <a:ext cx="8347756" cy="1138138"/>
          </a:xfrm>
        </p:spPr>
        <p:txBody>
          <a:bodyPr>
            <a:noAutofit/>
          </a:bodyPr>
          <a:lstStyle/>
          <a:p>
            <a:r>
              <a:rPr lang="en-GB" sz="3600" b="1" i="0" dirty="0">
                <a:effectLst/>
              </a:rPr>
              <a:t>How does studying cells aid our understanding of human health and disease?</a:t>
            </a:r>
            <a:br>
              <a:rPr lang="en-GB" sz="3600" b="1" i="0" dirty="0">
                <a:effectLst/>
              </a:rPr>
            </a:br>
            <a:endParaRPr lang="en-GB" sz="3600" b="1" dirty="0"/>
          </a:p>
        </p:txBody>
      </p:sp>
      <p:sp>
        <p:nvSpPr>
          <p:cNvPr id="3" name="Content Placeholder 2">
            <a:extLst>
              <a:ext uri="{FF2B5EF4-FFF2-40B4-BE49-F238E27FC236}">
                <a16:creationId xmlns:a16="http://schemas.microsoft.com/office/drawing/2014/main" id="{C19BAD2E-A9A2-49D5-8636-8E42C2137675}"/>
              </a:ext>
            </a:extLst>
          </p:cNvPr>
          <p:cNvSpPr>
            <a:spLocks noGrp="1"/>
          </p:cNvSpPr>
          <p:nvPr>
            <p:ph idx="1"/>
          </p:nvPr>
        </p:nvSpPr>
        <p:spPr>
          <a:xfrm>
            <a:off x="323528" y="2244743"/>
            <a:ext cx="8229600" cy="2980927"/>
          </a:xfrm>
        </p:spPr>
        <p:txBody>
          <a:bodyPr>
            <a:normAutofit fontScale="77500" lnSpcReduction="20000"/>
          </a:bodyPr>
          <a:lstStyle/>
          <a:p>
            <a:pPr algn="l"/>
            <a:r>
              <a:rPr lang="en-GB" b="0" i="0" dirty="0">
                <a:effectLst/>
              </a:rPr>
              <a:t>Learning about how cells work – and what happens when they do not work properly – teaches us about the biological processes that keep us healthy. </a:t>
            </a:r>
          </a:p>
          <a:p>
            <a:pPr algn="l"/>
            <a:r>
              <a:rPr lang="en-GB" b="0" i="0" dirty="0">
                <a:effectLst/>
              </a:rPr>
              <a:t>It also uncovers new ways to treat disease. </a:t>
            </a:r>
          </a:p>
          <a:p>
            <a:pPr algn="l"/>
            <a:r>
              <a:rPr lang="en-GB" b="0" i="0" dirty="0">
                <a:effectLst/>
              </a:rPr>
              <a:t>Cellular research has already led to cancer treatments, antibiotics, medicine that lowers cholesterol, and improved methods for delivering drugs. </a:t>
            </a:r>
            <a:endParaRPr lang="en-GB" dirty="0"/>
          </a:p>
        </p:txBody>
      </p:sp>
      <p:sp>
        <p:nvSpPr>
          <p:cNvPr id="5" name="TextBox 4">
            <a:extLst>
              <a:ext uri="{FF2B5EF4-FFF2-40B4-BE49-F238E27FC236}">
                <a16:creationId xmlns:a16="http://schemas.microsoft.com/office/drawing/2014/main" id="{11957BF6-CE5E-4AF4-B0BA-AAE574A5ECBD}"/>
              </a:ext>
            </a:extLst>
          </p:cNvPr>
          <p:cNvSpPr txBox="1"/>
          <p:nvPr/>
        </p:nvSpPr>
        <p:spPr>
          <a:xfrm>
            <a:off x="539552" y="5229200"/>
            <a:ext cx="4572000" cy="369332"/>
          </a:xfrm>
          <a:prstGeom prst="rect">
            <a:avLst/>
          </a:prstGeom>
          <a:noFill/>
        </p:spPr>
        <p:txBody>
          <a:bodyPr wrap="square">
            <a:spAutoFit/>
          </a:bodyPr>
          <a:lstStyle/>
          <a:p>
            <a:r>
              <a:rPr lang="en-GB" dirty="0"/>
              <a:t>Source: NIH (2020)</a:t>
            </a:r>
          </a:p>
        </p:txBody>
      </p:sp>
    </p:spTree>
    <p:extLst>
      <p:ext uri="{BB962C8B-B14F-4D97-AF65-F5344CB8AC3E}">
        <p14:creationId xmlns:p14="http://schemas.microsoft.com/office/powerpoint/2010/main" val="3094905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BE277-E583-425D-9C9E-65324BC55290}"/>
              </a:ext>
            </a:extLst>
          </p:cNvPr>
          <p:cNvSpPr>
            <a:spLocks noGrp="1"/>
          </p:cNvSpPr>
          <p:nvPr>
            <p:ph type="title"/>
          </p:nvPr>
        </p:nvSpPr>
        <p:spPr>
          <a:xfrm>
            <a:off x="457200" y="274638"/>
            <a:ext cx="8507288" cy="274042"/>
          </a:xfrm>
        </p:spPr>
        <p:txBody>
          <a:bodyPr>
            <a:normAutofit fontScale="90000"/>
          </a:bodyPr>
          <a:lstStyle/>
          <a:p>
            <a:r>
              <a:rPr lang="en-GB" b="1" dirty="0"/>
              <a:t>Diseases related to red blood cells</a:t>
            </a:r>
          </a:p>
        </p:txBody>
      </p:sp>
      <p:sp>
        <p:nvSpPr>
          <p:cNvPr id="3" name="Content Placeholder 2">
            <a:extLst>
              <a:ext uri="{FF2B5EF4-FFF2-40B4-BE49-F238E27FC236}">
                <a16:creationId xmlns:a16="http://schemas.microsoft.com/office/drawing/2014/main" id="{49BFEAE1-A147-41BB-92AB-984E9E2913D8}"/>
              </a:ext>
            </a:extLst>
          </p:cNvPr>
          <p:cNvSpPr>
            <a:spLocks noGrp="1"/>
          </p:cNvSpPr>
          <p:nvPr>
            <p:ph idx="1"/>
          </p:nvPr>
        </p:nvSpPr>
        <p:spPr>
          <a:xfrm>
            <a:off x="485113" y="980728"/>
            <a:ext cx="8640960" cy="4680521"/>
          </a:xfrm>
        </p:spPr>
        <p:txBody>
          <a:bodyPr>
            <a:normAutofit fontScale="25000" lnSpcReduction="20000"/>
          </a:bodyPr>
          <a:lstStyle/>
          <a:p>
            <a:pPr marL="0" indent="0">
              <a:buNone/>
            </a:pPr>
            <a:r>
              <a:rPr lang="en-GB" sz="8000" b="1" i="0" dirty="0">
                <a:solidFill>
                  <a:srgbClr val="212B32"/>
                </a:solidFill>
                <a:effectLst/>
              </a:rPr>
              <a:t>1. Iron deficiency </a:t>
            </a:r>
            <a:r>
              <a:rPr lang="en-GB" sz="8000" b="1" i="0" dirty="0" err="1">
                <a:solidFill>
                  <a:srgbClr val="212B32"/>
                </a:solidFill>
                <a:effectLst/>
              </a:rPr>
              <a:t>anemia</a:t>
            </a:r>
            <a:r>
              <a:rPr lang="en-GB" sz="8000" b="1" i="0" dirty="0">
                <a:solidFill>
                  <a:srgbClr val="212B32"/>
                </a:solidFill>
                <a:effectLst/>
              </a:rPr>
              <a:t> </a:t>
            </a:r>
            <a:r>
              <a:rPr lang="en-GB" sz="8000" i="0" dirty="0">
                <a:solidFill>
                  <a:srgbClr val="212B32"/>
                </a:solidFill>
                <a:effectLst/>
              </a:rPr>
              <a:t>is caused by lack of iron, often because of blood loss or pregnancy. It's treated with iron tablets prescribed by a GP and by eating iron-rich foods.</a:t>
            </a:r>
          </a:p>
          <a:p>
            <a:pPr marL="0" indent="0">
              <a:buNone/>
            </a:pPr>
            <a:r>
              <a:rPr lang="en-GB" sz="8000" b="1" i="0" dirty="0">
                <a:solidFill>
                  <a:srgbClr val="212B32"/>
                </a:solidFill>
                <a:effectLst/>
              </a:rPr>
              <a:t>Health and social care professional’s responsibility to patients:</a:t>
            </a:r>
          </a:p>
          <a:p>
            <a:pPr marL="0" indent="0" algn="l">
              <a:buNone/>
            </a:pPr>
            <a:r>
              <a:rPr lang="en-GB" sz="8000" b="1" i="0" dirty="0">
                <a:solidFill>
                  <a:srgbClr val="212B32"/>
                </a:solidFill>
                <a:effectLst/>
              </a:rPr>
              <a:t>Eat and drink more:</a:t>
            </a:r>
          </a:p>
          <a:p>
            <a:pPr algn="l">
              <a:buFont typeface="Arial" panose="020B0604020202020204" pitchFamily="34" charset="0"/>
              <a:buChar char="•"/>
            </a:pPr>
            <a:r>
              <a:rPr lang="en-GB" sz="8000" b="0" i="0" dirty="0">
                <a:solidFill>
                  <a:srgbClr val="212B32"/>
                </a:solidFill>
                <a:effectLst/>
              </a:rPr>
              <a:t>dark-green leafy vegetables like watercress and curly kale</a:t>
            </a:r>
          </a:p>
          <a:p>
            <a:pPr algn="l">
              <a:buFont typeface="Arial" panose="020B0604020202020204" pitchFamily="34" charset="0"/>
              <a:buChar char="•"/>
            </a:pPr>
            <a:r>
              <a:rPr lang="en-GB" sz="8000" b="0" i="0" dirty="0">
                <a:solidFill>
                  <a:srgbClr val="212B32"/>
                </a:solidFill>
                <a:effectLst/>
              </a:rPr>
              <a:t>cereals and bread with extra iron in them (fortified)</a:t>
            </a:r>
          </a:p>
          <a:p>
            <a:pPr algn="l">
              <a:buFont typeface="Arial" panose="020B0604020202020204" pitchFamily="34" charset="0"/>
              <a:buChar char="•"/>
            </a:pPr>
            <a:r>
              <a:rPr lang="en-GB" sz="8000" b="0" i="0" dirty="0">
                <a:solidFill>
                  <a:srgbClr val="212B32"/>
                </a:solidFill>
                <a:effectLst/>
              </a:rPr>
              <a:t>meat</a:t>
            </a:r>
          </a:p>
          <a:p>
            <a:pPr algn="l">
              <a:buFont typeface="Arial" panose="020B0604020202020204" pitchFamily="34" charset="0"/>
              <a:buChar char="•"/>
            </a:pPr>
            <a:r>
              <a:rPr lang="en-GB" sz="8000" b="0" i="0" dirty="0">
                <a:solidFill>
                  <a:srgbClr val="212B32"/>
                </a:solidFill>
                <a:effectLst/>
              </a:rPr>
              <a:t>dried fruit like apricots, prunes and raisins</a:t>
            </a:r>
          </a:p>
          <a:p>
            <a:pPr algn="l">
              <a:buFont typeface="Arial" panose="020B0604020202020204" pitchFamily="34" charset="0"/>
              <a:buChar char="•"/>
            </a:pPr>
            <a:r>
              <a:rPr lang="en-GB" sz="8000" b="0" i="0" dirty="0">
                <a:solidFill>
                  <a:srgbClr val="212B32"/>
                </a:solidFill>
                <a:effectLst/>
              </a:rPr>
              <a:t>pulses (beans, peas and lentils)</a:t>
            </a:r>
          </a:p>
          <a:p>
            <a:pPr marL="0" indent="0" algn="l">
              <a:buNone/>
            </a:pPr>
            <a:r>
              <a:rPr lang="en-GB" sz="8000" b="1" i="0" dirty="0">
                <a:solidFill>
                  <a:srgbClr val="212B32"/>
                </a:solidFill>
                <a:effectLst/>
              </a:rPr>
              <a:t>Eat and drink less:</a:t>
            </a:r>
          </a:p>
          <a:p>
            <a:pPr algn="l">
              <a:buFont typeface="Arial" panose="020B0604020202020204" pitchFamily="34" charset="0"/>
              <a:buChar char="•"/>
            </a:pPr>
            <a:r>
              <a:rPr lang="en-GB" sz="8000" b="0" i="0" dirty="0">
                <a:solidFill>
                  <a:srgbClr val="212B32"/>
                </a:solidFill>
                <a:effectLst/>
              </a:rPr>
              <a:t>tea</a:t>
            </a:r>
          </a:p>
          <a:p>
            <a:pPr algn="l">
              <a:buFont typeface="Arial" panose="020B0604020202020204" pitchFamily="34" charset="0"/>
              <a:buChar char="•"/>
            </a:pPr>
            <a:r>
              <a:rPr lang="en-GB" sz="8000" b="0" i="0" dirty="0">
                <a:solidFill>
                  <a:srgbClr val="212B32"/>
                </a:solidFill>
                <a:effectLst/>
              </a:rPr>
              <a:t>coffee</a:t>
            </a:r>
          </a:p>
          <a:p>
            <a:pPr algn="l">
              <a:buFont typeface="Arial" panose="020B0604020202020204" pitchFamily="34" charset="0"/>
              <a:buChar char="•"/>
            </a:pPr>
            <a:r>
              <a:rPr lang="en-GB" sz="8000" b="0" i="0" dirty="0">
                <a:solidFill>
                  <a:srgbClr val="212B32"/>
                </a:solidFill>
                <a:effectLst/>
              </a:rPr>
              <a:t>milk and dairy</a:t>
            </a:r>
          </a:p>
          <a:p>
            <a:pPr algn="l"/>
            <a:r>
              <a:rPr lang="en-GB" sz="8000" dirty="0">
                <a:solidFill>
                  <a:srgbClr val="212B32"/>
                </a:solidFill>
              </a:rPr>
              <a:t>l</a:t>
            </a:r>
            <a:r>
              <a:rPr lang="en-GB" sz="8000" b="0" i="0" dirty="0">
                <a:solidFill>
                  <a:srgbClr val="212B32"/>
                </a:solidFill>
                <a:effectLst/>
              </a:rPr>
              <a:t>arge amounts of these foods and drinks make it harder for the body to absorb iron.</a:t>
            </a:r>
          </a:p>
          <a:p>
            <a:pPr algn="l"/>
            <a:endParaRPr lang="en-GB" sz="8000" dirty="0">
              <a:solidFill>
                <a:srgbClr val="212B32"/>
              </a:solidFill>
            </a:endParaRPr>
          </a:p>
          <a:p>
            <a:pPr algn="l"/>
            <a:endParaRPr lang="en-GB" sz="8000" b="0" i="0" dirty="0">
              <a:solidFill>
                <a:srgbClr val="212B32"/>
              </a:solidFill>
              <a:effectLst/>
            </a:endParaRPr>
          </a:p>
          <a:p>
            <a:endParaRPr lang="en-GB" dirty="0"/>
          </a:p>
        </p:txBody>
      </p:sp>
    </p:spTree>
    <p:extLst>
      <p:ext uri="{BB962C8B-B14F-4D97-AF65-F5344CB8AC3E}">
        <p14:creationId xmlns:p14="http://schemas.microsoft.com/office/powerpoint/2010/main" val="538332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166469-45FB-48BC-97B7-6D649944B43B}"/>
              </a:ext>
            </a:extLst>
          </p:cNvPr>
          <p:cNvSpPr>
            <a:spLocks noGrp="1"/>
          </p:cNvSpPr>
          <p:nvPr>
            <p:ph idx="1"/>
          </p:nvPr>
        </p:nvSpPr>
        <p:spPr>
          <a:xfrm>
            <a:off x="529193" y="1079350"/>
            <a:ext cx="7869560" cy="4248472"/>
          </a:xfrm>
        </p:spPr>
        <p:txBody>
          <a:bodyPr>
            <a:normAutofit fontScale="25000" lnSpcReduction="20000"/>
          </a:bodyPr>
          <a:lstStyle/>
          <a:p>
            <a:pPr marL="0" indent="0" algn="l">
              <a:buNone/>
            </a:pPr>
            <a:r>
              <a:rPr lang="en-GB" sz="8000" b="1" i="0" dirty="0">
                <a:solidFill>
                  <a:srgbClr val="212B32"/>
                </a:solidFill>
                <a:effectLst/>
              </a:rPr>
              <a:t>2. Sickle cell disease </a:t>
            </a:r>
            <a:r>
              <a:rPr lang="en-GB" sz="8000" i="0" dirty="0">
                <a:solidFill>
                  <a:srgbClr val="212B32"/>
                </a:solidFill>
                <a:effectLst/>
              </a:rPr>
              <a:t>is the name for a group of inherited health conditions that affect red blood cells. The most serious type is called sickle cell </a:t>
            </a:r>
            <a:r>
              <a:rPr lang="en-GB" sz="8000" i="0" dirty="0" err="1">
                <a:solidFill>
                  <a:srgbClr val="212B32"/>
                </a:solidFill>
                <a:effectLst/>
              </a:rPr>
              <a:t>anemia</a:t>
            </a:r>
            <a:r>
              <a:rPr lang="en-GB" sz="8000" i="0" dirty="0">
                <a:solidFill>
                  <a:srgbClr val="212B32"/>
                </a:solidFill>
                <a:effectLst/>
              </a:rPr>
              <a:t>.</a:t>
            </a:r>
          </a:p>
          <a:p>
            <a:pPr marL="0" indent="0" algn="l">
              <a:buNone/>
            </a:pPr>
            <a:endParaRPr lang="en-GB" sz="8000" i="0" dirty="0">
              <a:solidFill>
                <a:srgbClr val="212B32"/>
              </a:solidFill>
              <a:effectLst/>
            </a:endParaRPr>
          </a:p>
          <a:p>
            <a:pPr marL="0" indent="0" algn="l">
              <a:buNone/>
            </a:pPr>
            <a:r>
              <a:rPr lang="en-GB" sz="8000" i="0" dirty="0">
                <a:solidFill>
                  <a:srgbClr val="212B32"/>
                </a:solidFill>
                <a:effectLst/>
              </a:rPr>
              <a:t>Sickle cell disease is particularly common in people with African or Caribbean family backgrounds.</a:t>
            </a:r>
          </a:p>
          <a:p>
            <a:pPr marL="0" indent="0" algn="l">
              <a:buNone/>
            </a:pPr>
            <a:endParaRPr lang="en-GB" sz="8000" dirty="0">
              <a:solidFill>
                <a:srgbClr val="212B32"/>
              </a:solidFill>
            </a:endParaRPr>
          </a:p>
          <a:p>
            <a:pPr marL="0" indent="0" algn="l">
              <a:buNone/>
            </a:pPr>
            <a:r>
              <a:rPr lang="en-GB" sz="8000" b="1" i="0" dirty="0">
                <a:solidFill>
                  <a:srgbClr val="212B32"/>
                </a:solidFill>
                <a:effectLst/>
              </a:rPr>
              <a:t>Health and social care workers responsibility:</a:t>
            </a:r>
          </a:p>
          <a:p>
            <a:pPr algn="l">
              <a:buFont typeface="Arial" panose="020B0604020202020204" pitchFamily="34" charset="0"/>
              <a:buChar char="•"/>
            </a:pPr>
            <a:r>
              <a:rPr lang="en-GB" sz="8000" dirty="0">
                <a:solidFill>
                  <a:srgbClr val="212B32"/>
                </a:solidFill>
              </a:rPr>
              <a:t>D</a:t>
            </a:r>
            <a:r>
              <a:rPr lang="en-GB" sz="8000" b="0" i="0" dirty="0">
                <a:solidFill>
                  <a:srgbClr val="212B32"/>
                </a:solidFill>
                <a:effectLst/>
              </a:rPr>
              <a:t>rinking plenty of fluids and staying warm, to prevent painful episodes</a:t>
            </a:r>
          </a:p>
          <a:p>
            <a:pPr algn="l">
              <a:buFont typeface="Arial" panose="020B0604020202020204" pitchFamily="34" charset="0"/>
              <a:buChar char="•"/>
            </a:pPr>
            <a:r>
              <a:rPr lang="en-GB" sz="8000" b="0" i="0" dirty="0">
                <a:solidFill>
                  <a:srgbClr val="212B32"/>
                </a:solidFill>
                <a:effectLst/>
              </a:rPr>
              <a:t>Painkillers, if prescribed by </a:t>
            </a:r>
            <a:r>
              <a:rPr lang="en-GB" sz="8000" dirty="0">
                <a:solidFill>
                  <a:srgbClr val="212B32"/>
                </a:solidFill>
              </a:rPr>
              <a:t>a d</a:t>
            </a:r>
            <a:r>
              <a:rPr lang="en-GB" sz="8000" b="0" i="0" dirty="0">
                <a:solidFill>
                  <a:srgbClr val="212B32"/>
                </a:solidFill>
                <a:effectLst/>
              </a:rPr>
              <a:t>octor</a:t>
            </a:r>
          </a:p>
          <a:p>
            <a:pPr algn="l">
              <a:buFont typeface="Arial" panose="020B0604020202020204" pitchFamily="34" charset="0"/>
              <a:buChar char="•"/>
            </a:pPr>
            <a:r>
              <a:rPr lang="en-GB" sz="8000" b="0" i="0" dirty="0">
                <a:solidFill>
                  <a:srgbClr val="212B32"/>
                </a:solidFill>
                <a:effectLst/>
              </a:rPr>
              <a:t>Observe closely that client does not get any infection</a:t>
            </a:r>
            <a:endParaRPr lang="en-GB" sz="8000" dirty="0">
              <a:solidFill>
                <a:srgbClr val="212B32"/>
              </a:solidFill>
            </a:endParaRPr>
          </a:p>
          <a:p>
            <a:r>
              <a:rPr lang="en-GB" sz="8000" dirty="0">
                <a:solidFill>
                  <a:srgbClr val="212B32"/>
                </a:solidFill>
              </a:rPr>
              <a:t>If blood transfusion recommended by the GP, then care is given after the infusion of blood.</a:t>
            </a:r>
          </a:p>
          <a:p>
            <a:pPr marL="0" indent="0">
              <a:buNone/>
            </a:pPr>
            <a:endParaRPr lang="en-GB" sz="7400" dirty="0">
              <a:solidFill>
                <a:srgbClr val="212B32"/>
              </a:solidFill>
            </a:endParaRPr>
          </a:p>
          <a:p>
            <a:pPr marL="0" indent="0">
              <a:buNone/>
            </a:pPr>
            <a:r>
              <a:rPr lang="en-GB" sz="7400" dirty="0">
                <a:hlinkClick r:id="rId2"/>
              </a:rPr>
              <a:t>https://www.nhs.uk/conditions/sickle-cell-disease/</a:t>
            </a:r>
            <a:endParaRPr lang="en-GB" sz="7400" dirty="0"/>
          </a:p>
          <a:p>
            <a:pPr algn="l">
              <a:buFont typeface="Arial" panose="020B0604020202020204" pitchFamily="34" charset="0"/>
              <a:buChar char="•"/>
            </a:pPr>
            <a:endParaRPr lang="en-GB" b="0" i="0" dirty="0">
              <a:solidFill>
                <a:srgbClr val="212B32"/>
              </a:solidFill>
              <a:effectLst/>
            </a:endParaRPr>
          </a:p>
          <a:p>
            <a:pPr marL="0" indent="0" algn="l">
              <a:buNone/>
            </a:pPr>
            <a:endParaRPr lang="en-GB" i="0" dirty="0">
              <a:solidFill>
                <a:srgbClr val="212B32"/>
              </a:solidFill>
              <a:effectLst/>
            </a:endParaRPr>
          </a:p>
          <a:p>
            <a:endParaRPr lang="en-GB" dirty="0"/>
          </a:p>
        </p:txBody>
      </p:sp>
      <p:sp>
        <p:nvSpPr>
          <p:cNvPr id="4" name="Title 1">
            <a:extLst>
              <a:ext uri="{FF2B5EF4-FFF2-40B4-BE49-F238E27FC236}">
                <a16:creationId xmlns:a16="http://schemas.microsoft.com/office/drawing/2014/main" id="{88A81183-8D61-EF4E-029C-853976025C2B}"/>
              </a:ext>
            </a:extLst>
          </p:cNvPr>
          <p:cNvSpPr>
            <a:spLocks noGrp="1"/>
          </p:cNvSpPr>
          <p:nvPr>
            <p:ph type="title"/>
          </p:nvPr>
        </p:nvSpPr>
        <p:spPr>
          <a:xfrm>
            <a:off x="457200" y="274638"/>
            <a:ext cx="8507288" cy="274042"/>
          </a:xfrm>
        </p:spPr>
        <p:txBody>
          <a:bodyPr>
            <a:normAutofit fontScale="90000"/>
          </a:bodyPr>
          <a:lstStyle/>
          <a:p>
            <a:r>
              <a:rPr lang="en-GB" b="1" dirty="0"/>
              <a:t>Diseases related to red blood cells</a:t>
            </a:r>
          </a:p>
        </p:txBody>
      </p:sp>
    </p:spTree>
    <p:extLst>
      <p:ext uri="{BB962C8B-B14F-4D97-AF65-F5344CB8AC3E}">
        <p14:creationId xmlns:p14="http://schemas.microsoft.com/office/powerpoint/2010/main" val="5731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A29B-8DB6-DE98-AB0B-40E14F002266}"/>
              </a:ext>
            </a:extLst>
          </p:cNvPr>
          <p:cNvSpPr>
            <a:spLocks noGrp="1"/>
          </p:cNvSpPr>
          <p:nvPr>
            <p:ph type="title"/>
          </p:nvPr>
        </p:nvSpPr>
        <p:spPr>
          <a:xfrm>
            <a:off x="0" y="274638"/>
            <a:ext cx="8964488" cy="562074"/>
          </a:xfrm>
        </p:spPr>
        <p:txBody>
          <a:bodyPr>
            <a:normAutofit fontScale="90000"/>
          </a:bodyPr>
          <a:lstStyle/>
          <a:p>
            <a:r>
              <a:rPr lang="en-GB" sz="3200" b="1" dirty="0"/>
              <a:t>Care: monitoring, care planning, care routines</a:t>
            </a:r>
          </a:p>
        </p:txBody>
      </p:sp>
      <p:sp>
        <p:nvSpPr>
          <p:cNvPr id="3" name="Content Placeholder 2">
            <a:extLst>
              <a:ext uri="{FF2B5EF4-FFF2-40B4-BE49-F238E27FC236}">
                <a16:creationId xmlns:a16="http://schemas.microsoft.com/office/drawing/2014/main" id="{CCC752F5-F8C0-A7B0-5D24-7316DAD2017F}"/>
              </a:ext>
            </a:extLst>
          </p:cNvPr>
          <p:cNvSpPr>
            <a:spLocks noGrp="1"/>
          </p:cNvSpPr>
          <p:nvPr>
            <p:ph idx="1"/>
          </p:nvPr>
        </p:nvSpPr>
        <p:spPr>
          <a:xfrm>
            <a:off x="611560" y="1376771"/>
            <a:ext cx="7787208" cy="4212469"/>
          </a:xfrm>
        </p:spPr>
        <p:txBody>
          <a:bodyPr>
            <a:normAutofit fontScale="77500" lnSpcReduction="20000"/>
          </a:bodyPr>
          <a:lstStyle/>
          <a:p>
            <a:r>
              <a:rPr lang="en-GB" sz="2600" dirty="0">
                <a:cs typeface="Aldhabi" panose="020F0502020204030204" pitchFamily="2" charset="-78"/>
              </a:rPr>
              <a:t>Care plans for red blood cell disease requires planning according to the individual needs.</a:t>
            </a:r>
          </a:p>
          <a:p>
            <a:r>
              <a:rPr lang="en-GB" sz="2800" dirty="0"/>
              <a:t>Main care plan should include:</a:t>
            </a:r>
          </a:p>
          <a:p>
            <a:pPr lvl="1"/>
            <a:r>
              <a:rPr lang="en-GB" sz="2400" dirty="0"/>
              <a:t>Iron or folic acid supplements help increase red blood cell and haemoglobin levels.</a:t>
            </a:r>
          </a:p>
          <a:p>
            <a:pPr lvl="1"/>
            <a:r>
              <a:rPr lang="en-GB" sz="2400" dirty="0"/>
              <a:t>Vitamin B12 injections may help boost red blood cell count and decrease symptoms.</a:t>
            </a:r>
          </a:p>
          <a:p>
            <a:pPr lvl="1"/>
            <a:r>
              <a:rPr lang="en-GB" sz="2400" dirty="0"/>
              <a:t>A blood transfusion may be needed if the body cannot replace the blood they have lost.</a:t>
            </a:r>
          </a:p>
          <a:p>
            <a:pPr lvl="1"/>
            <a:r>
              <a:rPr lang="en-GB" sz="2400" dirty="0"/>
              <a:t>Surgery may be needed to stop bleeding, or if anaemia is severe. </a:t>
            </a:r>
          </a:p>
          <a:p>
            <a:pPr lvl="1"/>
            <a:endParaRPr lang="en-GB" sz="2400" dirty="0"/>
          </a:p>
          <a:p>
            <a:pPr marL="457200" lvl="1" indent="0">
              <a:buNone/>
            </a:pPr>
            <a:r>
              <a:rPr lang="en-GB" sz="2400" b="1" dirty="0"/>
              <a:t>All the above, should be approved by a doctor.</a:t>
            </a:r>
          </a:p>
          <a:p>
            <a:pPr marL="457200" lvl="1" indent="0">
              <a:buNone/>
            </a:pPr>
            <a:endParaRPr lang="en-GB" sz="2400" dirty="0"/>
          </a:p>
          <a:p>
            <a:pPr marL="457200" lvl="1" indent="0">
              <a:buNone/>
            </a:pPr>
            <a:r>
              <a:rPr lang="en-GB" sz="2400" dirty="0"/>
              <a:t>(NHS 2022)</a:t>
            </a:r>
          </a:p>
        </p:txBody>
      </p:sp>
    </p:spTree>
    <p:extLst>
      <p:ext uri="{BB962C8B-B14F-4D97-AF65-F5344CB8AC3E}">
        <p14:creationId xmlns:p14="http://schemas.microsoft.com/office/powerpoint/2010/main" val="2137808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00E3D-AC0E-CA03-47ED-73D466A57544}"/>
              </a:ext>
            </a:extLst>
          </p:cNvPr>
          <p:cNvSpPr>
            <a:spLocks noGrp="1"/>
          </p:cNvSpPr>
          <p:nvPr>
            <p:ph type="title"/>
          </p:nvPr>
        </p:nvSpPr>
        <p:spPr>
          <a:xfrm>
            <a:off x="476665" y="116632"/>
            <a:ext cx="8229600" cy="1143000"/>
          </a:xfrm>
        </p:spPr>
        <p:txBody>
          <a:bodyPr>
            <a:normAutofit fontScale="90000"/>
          </a:bodyPr>
          <a:lstStyle/>
          <a:p>
            <a:r>
              <a:rPr lang="en-GB" sz="2800" b="1" dirty="0"/>
              <a:t>Ethical considerations: when taking measures and using data e.g. individual rights, dignity, policy</a:t>
            </a:r>
          </a:p>
        </p:txBody>
      </p:sp>
      <p:sp>
        <p:nvSpPr>
          <p:cNvPr id="3" name="Content Placeholder 2">
            <a:extLst>
              <a:ext uri="{FF2B5EF4-FFF2-40B4-BE49-F238E27FC236}">
                <a16:creationId xmlns:a16="http://schemas.microsoft.com/office/drawing/2014/main" id="{44D85B4C-F3DD-C536-4A25-6C85F8EC0A67}"/>
              </a:ext>
            </a:extLst>
          </p:cNvPr>
          <p:cNvSpPr>
            <a:spLocks noGrp="1"/>
          </p:cNvSpPr>
          <p:nvPr>
            <p:ph idx="1"/>
          </p:nvPr>
        </p:nvSpPr>
        <p:spPr>
          <a:xfrm>
            <a:off x="457200" y="1556792"/>
            <a:ext cx="8229600" cy="3917032"/>
          </a:xfrm>
        </p:spPr>
        <p:txBody>
          <a:bodyPr>
            <a:normAutofit/>
          </a:bodyPr>
          <a:lstStyle/>
          <a:p>
            <a:r>
              <a:rPr lang="en-GB" sz="2800" dirty="0"/>
              <a:t>Respect for the patient’s or client’s privacy and the preservation of confidentiality.</a:t>
            </a:r>
          </a:p>
          <a:p>
            <a:r>
              <a:rPr lang="en-GB" sz="2800" dirty="0"/>
              <a:t>Open and honest communication concerning the patient’s condition (diagnosis, treatment, and prognosis).</a:t>
            </a:r>
          </a:p>
          <a:p>
            <a:r>
              <a:rPr lang="en-GB" sz="2800" dirty="0"/>
              <a:t>Ascertaining the patient’s capacity for a shared decision-making process.</a:t>
            </a:r>
          </a:p>
          <a:p>
            <a:r>
              <a:rPr lang="en-GB" sz="2800" dirty="0"/>
              <a:t>Insuring a valid process of informed consent.</a:t>
            </a:r>
          </a:p>
        </p:txBody>
      </p:sp>
    </p:spTree>
    <p:extLst>
      <p:ext uri="{BB962C8B-B14F-4D97-AF65-F5344CB8AC3E}">
        <p14:creationId xmlns:p14="http://schemas.microsoft.com/office/powerpoint/2010/main" val="1937437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FD41E-F7CA-9167-A19B-1EDB695DB7A4}"/>
              </a:ext>
            </a:extLst>
          </p:cNvPr>
          <p:cNvSpPr>
            <a:spLocks noGrp="1"/>
          </p:cNvSpPr>
          <p:nvPr>
            <p:ph type="title"/>
          </p:nvPr>
        </p:nvSpPr>
        <p:spPr/>
        <p:txBody>
          <a:bodyPr>
            <a:normAutofit/>
          </a:bodyPr>
          <a:lstStyle/>
          <a:p>
            <a:r>
              <a:rPr lang="en-GB" sz="3100" b="1" dirty="0"/>
              <a:t>Role of health and social care in promoting health and well-being</a:t>
            </a:r>
            <a:endParaRPr lang="en-GB" dirty="0"/>
          </a:p>
        </p:txBody>
      </p:sp>
      <p:sp>
        <p:nvSpPr>
          <p:cNvPr id="3" name="Content Placeholder 2">
            <a:extLst>
              <a:ext uri="{FF2B5EF4-FFF2-40B4-BE49-F238E27FC236}">
                <a16:creationId xmlns:a16="http://schemas.microsoft.com/office/drawing/2014/main" id="{DBB44C1D-58A4-D3C0-17C5-F5F25169B22B}"/>
              </a:ext>
            </a:extLst>
          </p:cNvPr>
          <p:cNvSpPr>
            <a:spLocks noGrp="1"/>
          </p:cNvSpPr>
          <p:nvPr>
            <p:ph idx="1"/>
          </p:nvPr>
        </p:nvSpPr>
        <p:spPr/>
        <p:txBody>
          <a:bodyPr>
            <a:normAutofit/>
          </a:bodyPr>
          <a:lstStyle/>
          <a:p>
            <a:r>
              <a:rPr lang="en-GB" sz="2800" dirty="0"/>
              <a:t>Prevention, early detection and treatment can enable people to live in good health.</a:t>
            </a:r>
          </a:p>
          <a:p>
            <a:r>
              <a:rPr lang="en-GB" sz="2800" dirty="0"/>
              <a:t>Remain independent and connected to one’s community. </a:t>
            </a:r>
          </a:p>
          <a:p>
            <a:r>
              <a:rPr lang="en-GB" sz="2800" dirty="0"/>
              <a:t>Economic advantages for society, such as reducing the pressure on health and social care services and reducing costs as a result of people being unable to work.</a:t>
            </a:r>
          </a:p>
        </p:txBody>
      </p:sp>
    </p:spTree>
    <p:extLst>
      <p:ext uri="{BB962C8B-B14F-4D97-AF65-F5344CB8AC3E}">
        <p14:creationId xmlns:p14="http://schemas.microsoft.com/office/powerpoint/2010/main" val="537172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827C-576C-17B6-1E7B-3C1E8D36EF48}"/>
              </a:ext>
            </a:extLst>
          </p:cNvPr>
          <p:cNvSpPr>
            <a:spLocks noGrp="1"/>
          </p:cNvSpPr>
          <p:nvPr>
            <p:ph type="title"/>
          </p:nvPr>
        </p:nvSpPr>
        <p:spPr>
          <a:xfrm>
            <a:off x="457200" y="274638"/>
            <a:ext cx="8229600" cy="562074"/>
          </a:xfrm>
        </p:spPr>
        <p:txBody>
          <a:bodyPr>
            <a:normAutofit fontScale="90000"/>
          </a:bodyPr>
          <a:lstStyle/>
          <a:p>
            <a:r>
              <a:rPr lang="en-GB" sz="2800" b="1" dirty="0"/>
              <a:t>Health promotion activities for Cell-related issues</a:t>
            </a:r>
          </a:p>
        </p:txBody>
      </p:sp>
      <p:sp>
        <p:nvSpPr>
          <p:cNvPr id="3" name="Content Placeholder 2">
            <a:extLst>
              <a:ext uri="{FF2B5EF4-FFF2-40B4-BE49-F238E27FC236}">
                <a16:creationId xmlns:a16="http://schemas.microsoft.com/office/drawing/2014/main" id="{831030EF-4DEB-C3A1-0FD2-35004BB0082E}"/>
              </a:ext>
            </a:extLst>
          </p:cNvPr>
          <p:cNvSpPr>
            <a:spLocks noGrp="1"/>
          </p:cNvSpPr>
          <p:nvPr>
            <p:ph idx="1"/>
          </p:nvPr>
        </p:nvSpPr>
        <p:spPr>
          <a:xfrm>
            <a:off x="457200" y="1268760"/>
            <a:ext cx="8229600" cy="4248473"/>
          </a:xfrm>
        </p:spPr>
        <p:txBody>
          <a:bodyPr>
            <a:normAutofit/>
          </a:bodyPr>
          <a:lstStyle/>
          <a:p>
            <a:r>
              <a:rPr lang="en-GB" sz="2800" dirty="0"/>
              <a:t>Lifestyle changes:</a:t>
            </a:r>
          </a:p>
          <a:p>
            <a:pPr marL="0" indent="0">
              <a:buNone/>
            </a:pPr>
            <a:r>
              <a:rPr lang="en-GB" sz="2800" dirty="0"/>
              <a:t>	- Regular exercise</a:t>
            </a:r>
          </a:p>
          <a:p>
            <a:pPr marL="0" indent="0">
              <a:buNone/>
            </a:pPr>
            <a:r>
              <a:rPr lang="en-GB" sz="2800" dirty="0"/>
              <a:t>	- Iron diet</a:t>
            </a:r>
          </a:p>
          <a:p>
            <a:pPr marL="0" indent="0">
              <a:buNone/>
            </a:pPr>
            <a:r>
              <a:rPr lang="en-GB" sz="2800" dirty="0"/>
              <a:t>	- Avoid tobacco and smoking</a:t>
            </a:r>
          </a:p>
          <a:p>
            <a:endParaRPr lang="en-GB" sz="2800" dirty="0"/>
          </a:p>
          <a:p>
            <a:r>
              <a:rPr lang="en-GB" sz="2800" dirty="0"/>
              <a:t>Regular check ups.</a:t>
            </a:r>
          </a:p>
          <a:p>
            <a:endParaRPr lang="en-GB" sz="2800" dirty="0"/>
          </a:p>
          <a:p>
            <a:pPr marL="0" indent="0">
              <a:buNone/>
            </a:pPr>
            <a:r>
              <a:rPr lang="en-GB" sz="2800" dirty="0"/>
              <a:t>NHS (2003)</a:t>
            </a:r>
          </a:p>
          <a:p>
            <a:pPr marL="0" indent="0">
              <a:buNone/>
            </a:pPr>
            <a:endParaRPr lang="en-GB" sz="2800" dirty="0"/>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631293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00E3D-AC0E-CA03-47ED-73D466A57544}"/>
              </a:ext>
            </a:extLst>
          </p:cNvPr>
          <p:cNvSpPr>
            <a:spLocks noGrp="1"/>
          </p:cNvSpPr>
          <p:nvPr>
            <p:ph type="title"/>
          </p:nvPr>
        </p:nvSpPr>
        <p:spPr>
          <a:xfrm>
            <a:off x="539552" y="332656"/>
            <a:ext cx="8229600" cy="1143000"/>
          </a:xfrm>
        </p:spPr>
        <p:txBody>
          <a:bodyPr>
            <a:normAutofit fontScale="90000"/>
          </a:bodyPr>
          <a:lstStyle/>
          <a:p>
            <a:r>
              <a:rPr lang="en-GB" sz="2800" b="1" dirty="0"/>
              <a:t>Ethical considerations: when taking measures and using data e.g. individual rights, dignity, policy</a:t>
            </a:r>
          </a:p>
        </p:txBody>
      </p:sp>
      <p:sp>
        <p:nvSpPr>
          <p:cNvPr id="3" name="Content Placeholder 2">
            <a:extLst>
              <a:ext uri="{FF2B5EF4-FFF2-40B4-BE49-F238E27FC236}">
                <a16:creationId xmlns:a16="http://schemas.microsoft.com/office/drawing/2014/main" id="{44D85B4C-F3DD-C536-4A25-6C85F8EC0A67}"/>
              </a:ext>
            </a:extLst>
          </p:cNvPr>
          <p:cNvSpPr>
            <a:spLocks noGrp="1"/>
          </p:cNvSpPr>
          <p:nvPr>
            <p:ph idx="1"/>
          </p:nvPr>
        </p:nvSpPr>
        <p:spPr>
          <a:xfrm>
            <a:off x="457200" y="1600200"/>
            <a:ext cx="8229600" cy="4061047"/>
          </a:xfrm>
        </p:spPr>
        <p:txBody>
          <a:bodyPr>
            <a:normAutofit/>
          </a:bodyPr>
          <a:lstStyle/>
          <a:p>
            <a:r>
              <a:rPr lang="en-GB" sz="2400" dirty="0"/>
              <a:t>Health and social care professionals should uphold and promote human dignity and the best interests of individuals and groups in society and avoid harm.</a:t>
            </a:r>
          </a:p>
          <a:p>
            <a:r>
              <a:rPr lang="en-GB" sz="2400" dirty="0"/>
              <a:t>Health and social care professionals should respect, promote and support peoples’ dignity and right to make choices. This also means seeking consent to collect personal data, and where allowed by law, informing people before sharing their personal data. </a:t>
            </a:r>
          </a:p>
          <a:p>
            <a:pPr marL="0" indent="0">
              <a:buNone/>
            </a:pPr>
            <a:endParaRPr lang="en-GB" sz="2400" dirty="0"/>
          </a:p>
          <a:p>
            <a:pPr marL="0" indent="0">
              <a:buNone/>
            </a:pPr>
            <a:r>
              <a:rPr lang="en-GB" sz="2400" dirty="0"/>
              <a:t>(NHS 2023)</a:t>
            </a:r>
          </a:p>
        </p:txBody>
      </p:sp>
    </p:spTree>
    <p:extLst>
      <p:ext uri="{BB962C8B-B14F-4D97-AF65-F5344CB8AC3E}">
        <p14:creationId xmlns:p14="http://schemas.microsoft.com/office/powerpoint/2010/main" val="41684761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2A8FF-2B6E-0951-B011-57301EBB987E}"/>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EAC769F-85C2-7BE5-17A4-5AA067841EE4}"/>
              </a:ext>
            </a:extLst>
          </p:cNvPr>
          <p:cNvSpPr>
            <a:spLocks noGrp="1"/>
          </p:cNvSpPr>
          <p:nvPr>
            <p:ph idx="1"/>
          </p:nvPr>
        </p:nvSpPr>
        <p:spPr/>
        <p:txBody>
          <a:bodyPr/>
          <a:lstStyle/>
          <a:p>
            <a:pPr marL="0" indent="0">
              <a:buNone/>
            </a:pPr>
            <a:r>
              <a:rPr lang="en-GB" dirty="0"/>
              <a:t>For each condition, identify the affected system:</a:t>
            </a:r>
          </a:p>
          <a:p>
            <a:pPr marL="0" indent="0">
              <a:buNone/>
            </a:pPr>
            <a:r>
              <a:rPr lang="en-GB" dirty="0"/>
              <a:t>1. Asthma – ?</a:t>
            </a:r>
          </a:p>
          <a:p>
            <a:pPr marL="0" indent="0">
              <a:buNone/>
            </a:pPr>
            <a:r>
              <a:rPr lang="en-GB" dirty="0"/>
              <a:t>2. Kidney failure – ?</a:t>
            </a:r>
          </a:p>
          <a:p>
            <a:pPr marL="0" indent="0">
              <a:buNone/>
            </a:pPr>
            <a:r>
              <a:rPr lang="en-GB" dirty="0"/>
              <a:t>3. Osteoporosis – ?</a:t>
            </a:r>
          </a:p>
          <a:p>
            <a:pPr marL="0" indent="0">
              <a:buNone/>
            </a:pPr>
            <a:r>
              <a:rPr lang="en-GB" dirty="0"/>
              <a:t>4. Alzheimer’s – ?</a:t>
            </a:r>
          </a:p>
          <a:p>
            <a:endParaRPr lang="en-GB" dirty="0"/>
          </a:p>
        </p:txBody>
      </p:sp>
    </p:spTree>
    <p:extLst>
      <p:ext uri="{BB962C8B-B14F-4D97-AF65-F5344CB8AC3E}">
        <p14:creationId xmlns:p14="http://schemas.microsoft.com/office/powerpoint/2010/main" val="3867314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In-class Exercise</a:t>
            </a:r>
          </a:p>
        </p:txBody>
      </p:sp>
      <p:sp>
        <p:nvSpPr>
          <p:cNvPr id="3" name="Content Placeholder 2"/>
          <p:cNvSpPr>
            <a:spLocks noGrp="1"/>
          </p:cNvSpPr>
          <p:nvPr>
            <p:ph idx="1"/>
          </p:nvPr>
        </p:nvSpPr>
        <p:spPr/>
        <p:txBody>
          <a:bodyPr>
            <a:normAutofit fontScale="85000" lnSpcReduction="20000"/>
          </a:bodyPr>
          <a:lstStyle/>
          <a:p>
            <a:r>
              <a:rPr lang="en-GB" dirty="0"/>
              <a:t>Complete </a:t>
            </a:r>
            <a:r>
              <a:rPr lang="en-GB" b="1" dirty="0"/>
              <a:t>Workbook Exercise Three -</a:t>
            </a:r>
            <a:r>
              <a:rPr lang="en-GB" dirty="0"/>
              <a:t> Question 1 (10 minutes).</a:t>
            </a:r>
          </a:p>
          <a:p>
            <a:endParaRPr lang="en-GB" dirty="0"/>
          </a:p>
          <a:p>
            <a:pPr>
              <a:buFont typeface="Wingdings" pitchFamily="2" charset="2"/>
              <a:buChar char="Ø"/>
            </a:pPr>
            <a:r>
              <a:rPr lang="en-GB" dirty="0"/>
              <a:t>Class discussion of the in-class exercise through the quiz link: </a:t>
            </a:r>
            <a:r>
              <a:rPr lang="en-GB" dirty="0">
                <a:hlinkClick r:id="rId2"/>
              </a:rPr>
              <a:t>https://www.free-anatomy-quiz.com/generalcell1.html</a:t>
            </a:r>
            <a:endParaRPr lang="en-GB" dirty="0"/>
          </a:p>
          <a:p>
            <a:pPr marL="0" indent="0">
              <a:buNone/>
            </a:pPr>
            <a:endParaRPr lang="en-GB" dirty="0"/>
          </a:p>
          <a:p>
            <a:pPr marL="0" indent="0">
              <a:buNone/>
            </a:pPr>
            <a:r>
              <a:rPr lang="en-GB" dirty="0"/>
              <a:t>As we discuss the exercise, students correct the answers that were answered inappropriately or not attempted.</a:t>
            </a:r>
          </a:p>
        </p:txBody>
      </p:sp>
    </p:spTree>
    <p:extLst>
      <p:ext uri="{BB962C8B-B14F-4D97-AF65-F5344CB8AC3E}">
        <p14:creationId xmlns:p14="http://schemas.microsoft.com/office/powerpoint/2010/main" val="2679418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EB5A5-9B59-46E1-A280-6A832229D2AE}"/>
              </a:ext>
            </a:extLst>
          </p:cNvPr>
          <p:cNvSpPr>
            <a:spLocks noGrp="1"/>
          </p:cNvSpPr>
          <p:nvPr>
            <p:ph type="title"/>
          </p:nvPr>
        </p:nvSpPr>
        <p:spPr/>
        <p:txBody>
          <a:bodyPr>
            <a:noAutofit/>
          </a:bodyPr>
          <a:lstStyle/>
          <a:p>
            <a:r>
              <a:rPr lang="en-US" b="1" dirty="0"/>
              <a:t>Homework </a:t>
            </a:r>
            <a:br>
              <a:rPr lang="en-US" b="1" dirty="0"/>
            </a:br>
            <a:endParaRPr lang="en-GB" b="1" dirty="0"/>
          </a:p>
        </p:txBody>
      </p:sp>
      <p:sp>
        <p:nvSpPr>
          <p:cNvPr id="3" name="Content Placeholder 2">
            <a:extLst>
              <a:ext uri="{FF2B5EF4-FFF2-40B4-BE49-F238E27FC236}">
                <a16:creationId xmlns:a16="http://schemas.microsoft.com/office/drawing/2014/main" id="{28FEC3B1-9822-43AB-A415-F56526FCED24}"/>
              </a:ext>
            </a:extLst>
          </p:cNvPr>
          <p:cNvSpPr>
            <a:spLocks noGrp="1"/>
          </p:cNvSpPr>
          <p:nvPr>
            <p:ph idx="1"/>
          </p:nvPr>
        </p:nvSpPr>
        <p:spPr/>
        <p:txBody>
          <a:bodyPr/>
          <a:lstStyle/>
          <a:p>
            <a:r>
              <a:rPr lang="en-US" dirty="0"/>
              <a:t>Attempt </a:t>
            </a:r>
            <a:r>
              <a:rPr lang="en-GB" b="1" dirty="0"/>
              <a:t>Workbook Exercise Three - </a:t>
            </a:r>
            <a:r>
              <a:rPr lang="en-US" dirty="0"/>
              <a:t>Question 2 at home and we will review it in-class in next week’s first session.</a:t>
            </a:r>
          </a:p>
          <a:p>
            <a:endParaRPr lang="en-GB" dirty="0"/>
          </a:p>
        </p:txBody>
      </p:sp>
    </p:spTree>
    <p:extLst>
      <p:ext uri="{BB962C8B-B14F-4D97-AF65-F5344CB8AC3E}">
        <p14:creationId xmlns:p14="http://schemas.microsoft.com/office/powerpoint/2010/main" val="2080002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9E5CE-B2F0-7187-9460-FAA46BAD12CA}"/>
              </a:ext>
            </a:extLst>
          </p:cNvPr>
          <p:cNvSpPr>
            <a:spLocks noGrp="1"/>
          </p:cNvSpPr>
          <p:nvPr>
            <p:ph type="title"/>
          </p:nvPr>
        </p:nvSpPr>
        <p:spPr/>
        <p:txBody>
          <a:bodyPr/>
          <a:lstStyle/>
          <a:p>
            <a:r>
              <a:rPr lang="en-GB" b="1" dirty="0"/>
              <a:t>Summary and Reflection</a:t>
            </a:r>
          </a:p>
        </p:txBody>
      </p:sp>
      <p:sp>
        <p:nvSpPr>
          <p:cNvPr id="3" name="Content Placeholder 2">
            <a:extLst>
              <a:ext uri="{FF2B5EF4-FFF2-40B4-BE49-F238E27FC236}">
                <a16:creationId xmlns:a16="http://schemas.microsoft.com/office/drawing/2014/main" id="{F8256202-94B1-6455-C40D-744E55BBC9B8}"/>
              </a:ext>
            </a:extLst>
          </p:cNvPr>
          <p:cNvSpPr>
            <a:spLocks noGrp="1"/>
          </p:cNvSpPr>
          <p:nvPr>
            <p:ph idx="1"/>
          </p:nvPr>
        </p:nvSpPr>
        <p:spPr/>
        <p:txBody>
          <a:bodyPr/>
          <a:lstStyle/>
          <a:p>
            <a:r>
              <a:rPr lang="en-GB" dirty="0"/>
              <a:t>All systems rely on healthy cells.</a:t>
            </a:r>
          </a:p>
          <a:p>
            <a:r>
              <a:rPr lang="en-GB" dirty="0"/>
              <a:t>System failure affects overall health.</a:t>
            </a:r>
          </a:p>
          <a:p>
            <a:r>
              <a:rPr lang="en-GB" dirty="0"/>
              <a:t>Health and social care involve supporting these systems.</a:t>
            </a:r>
          </a:p>
          <a:p>
            <a:endParaRPr lang="en-GB" dirty="0"/>
          </a:p>
          <a:p>
            <a:pPr marL="0" indent="0">
              <a:buNone/>
            </a:pPr>
            <a:r>
              <a:rPr lang="en-GB" dirty="0"/>
              <a:t>Reflection: Give an example of how you’d apply this knowledge in care practice.</a:t>
            </a:r>
          </a:p>
          <a:p>
            <a:endParaRPr lang="en-GB" dirty="0"/>
          </a:p>
        </p:txBody>
      </p:sp>
    </p:spTree>
    <p:extLst>
      <p:ext uri="{BB962C8B-B14F-4D97-AF65-F5344CB8AC3E}">
        <p14:creationId xmlns:p14="http://schemas.microsoft.com/office/powerpoint/2010/main" val="13405310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5A14-1694-8018-916D-8B79D37A6454}"/>
              </a:ext>
            </a:extLst>
          </p:cNvPr>
          <p:cNvSpPr>
            <a:spLocks noGrp="1"/>
          </p:cNvSpPr>
          <p:nvPr>
            <p:ph type="title"/>
          </p:nvPr>
        </p:nvSpPr>
        <p:spPr>
          <a:xfrm>
            <a:off x="457200" y="274638"/>
            <a:ext cx="8229600" cy="634082"/>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AD66BB92-F9C1-1566-C976-A61031908206}"/>
              </a:ext>
            </a:extLst>
          </p:cNvPr>
          <p:cNvSpPr>
            <a:spLocks noGrp="1"/>
          </p:cNvSpPr>
          <p:nvPr>
            <p:ph idx="1"/>
          </p:nvPr>
        </p:nvSpPr>
        <p:spPr>
          <a:xfrm>
            <a:off x="457200" y="1700808"/>
            <a:ext cx="8229600" cy="3816425"/>
          </a:xfrm>
        </p:spPr>
        <p:txBody>
          <a:bodyPr>
            <a:normAutofit/>
          </a:bodyPr>
          <a:lstStyle/>
          <a:p>
            <a:r>
              <a:rPr lang="en-GB" sz="2400" dirty="0"/>
              <a:t>NHS (2023) Available at: </a:t>
            </a:r>
            <a:r>
              <a:rPr lang="en-GB" sz="2400" dirty="0">
                <a:hlinkClick r:id="rId2"/>
              </a:rPr>
              <a:t>https://www.nhs.uk/conditions/erythrocytosis/</a:t>
            </a:r>
            <a:endParaRPr lang="en-GB" sz="2400" dirty="0"/>
          </a:p>
          <a:p>
            <a:r>
              <a:rPr lang="en-GB" sz="2400" dirty="0"/>
              <a:t>NHS (2022) Available at: </a:t>
            </a:r>
            <a:r>
              <a:rPr lang="en-GB" sz="2400" dirty="0">
                <a:hlinkClick r:id="rId3"/>
              </a:rPr>
              <a:t>https://www.nhs.uk/conditions/sickle-cell-disease/</a:t>
            </a:r>
            <a:endParaRPr lang="en-GB" sz="2400" dirty="0"/>
          </a:p>
          <a:p>
            <a:r>
              <a:rPr lang="en-GB" sz="2400" dirty="0"/>
              <a:t>NIH (2020) Available at: </a:t>
            </a:r>
            <a:r>
              <a:rPr lang="en-GB" sz="2400" dirty="0">
                <a:hlinkClick r:id="rId4"/>
              </a:rPr>
              <a:t>https://www.nigms.nih.gov/education/fact-sheets/Pages/studying-cells.aspx</a:t>
            </a:r>
            <a:endParaRPr lang="en-GB" sz="2400" dirty="0"/>
          </a:p>
          <a:p>
            <a:pPr marL="0" indent="0">
              <a:buNone/>
            </a:pPr>
            <a:endParaRPr lang="en-GB" sz="2400" dirty="0"/>
          </a:p>
          <a:p>
            <a:pPr marL="0" indent="0">
              <a:buNone/>
            </a:pPr>
            <a:endParaRPr lang="en-GB" sz="2400" dirty="0"/>
          </a:p>
          <a:p>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2311468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EF509-B591-4D31-A145-242D63F7B048}"/>
              </a:ext>
            </a:extLst>
          </p:cNvPr>
          <p:cNvSpPr>
            <a:spLocks noGrp="1"/>
          </p:cNvSpPr>
          <p:nvPr>
            <p:ph idx="1"/>
          </p:nvPr>
        </p:nvSpPr>
        <p:spPr/>
        <p:txBody>
          <a:bodyPr>
            <a:normAutofit/>
          </a:bodyPr>
          <a:lstStyle/>
          <a:p>
            <a:pPr marL="0" indent="0" algn="ctr">
              <a:buNone/>
            </a:pPr>
            <a:r>
              <a:rPr lang="en-GB" sz="6600" dirty="0"/>
              <a:t>Any questions?</a:t>
            </a:r>
          </a:p>
        </p:txBody>
      </p:sp>
    </p:spTree>
    <p:extLst>
      <p:ext uri="{BB962C8B-B14F-4D97-AF65-F5344CB8AC3E}">
        <p14:creationId xmlns:p14="http://schemas.microsoft.com/office/powerpoint/2010/main" val="27267578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3091</TotalTime>
  <Words>1847</Words>
  <Application>Microsoft Macintosh PowerPoint</Application>
  <PresentationFormat>On-screen Show (4:3)</PresentationFormat>
  <Paragraphs>211</Paragraphs>
  <Slides>33</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Aldhabi</vt:lpstr>
      <vt:lpstr>Arial</vt:lpstr>
      <vt:lpstr>Calibri</vt:lpstr>
      <vt:lpstr>Myriad Pro</vt:lpstr>
      <vt:lpstr>Open Sans</vt:lpstr>
      <vt:lpstr>Wingdings</vt:lpstr>
      <vt:lpstr>20140311PresentationUWTSDTemplate</vt:lpstr>
      <vt:lpstr>INTRODUCTION TO PHYSIOLOGY (BMHP5023)</vt:lpstr>
      <vt:lpstr>LESSON OBJECTIVES</vt:lpstr>
      <vt:lpstr>INTRODUCTION</vt:lpstr>
      <vt:lpstr>Activity #1: Function of cells</vt:lpstr>
      <vt:lpstr>Cell Theory</vt:lpstr>
      <vt:lpstr>Basic Cell Structure</vt:lpstr>
      <vt:lpstr>BLOOD CELLS</vt:lpstr>
      <vt:lpstr>Red Blood Cells</vt:lpstr>
      <vt:lpstr>WHITE BLOOD CELL</vt:lpstr>
      <vt:lpstr>Platelets </vt:lpstr>
      <vt:lpstr>TISSUES</vt:lpstr>
      <vt:lpstr>PowerPoint Presentation</vt:lpstr>
      <vt:lpstr>How do problems in cells lead to disease?</vt:lpstr>
      <vt:lpstr>Case Study: Wound Healing </vt:lpstr>
      <vt:lpstr>Cell Damage and Illness</vt:lpstr>
      <vt:lpstr>Activity</vt:lpstr>
      <vt:lpstr>Systems and Care Relevance </vt:lpstr>
      <vt:lpstr>Case Study: Dehydration in a care home</vt:lpstr>
      <vt:lpstr>Case Study: Diabetes and Body Systems </vt:lpstr>
      <vt:lpstr>How does studying cells aid our understanding of human health and disease? </vt:lpstr>
      <vt:lpstr>Diseases related to red blood cells</vt:lpstr>
      <vt:lpstr>Diseases related to red blood cells</vt:lpstr>
      <vt:lpstr>Care: monitoring, care planning, care routines</vt:lpstr>
      <vt:lpstr>Ethical considerations: when taking measures and using data e.g. individual rights, dignity, policy</vt:lpstr>
      <vt:lpstr>Role of health and social care in promoting health and well-being</vt:lpstr>
      <vt:lpstr>Health promotion activities for Cell-related issues</vt:lpstr>
      <vt:lpstr>Ethical considerations: when taking measures and using data e.g. individual rights, dignity, policy</vt:lpstr>
      <vt:lpstr>Activity</vt:lpstr>
      <vt:lpstr>In-class Exercise</vt:lpstr>
      <vt:lpstr>Homework  </vt:lpstr>
      <vt:lpstr>Summary and Reflection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Shaila Hussain</cp:lastModifiedBy>
  <cp:revision>170</cp:revision>
  <dcterms:created xsi:type="dcterms:W3CDTF">2015-04-14T15:21:28Z</dcterms:created>
  <dcterms:modified xsi:type="dcterms:W3CDTF">2025-10-16T21:45:52Z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