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9" r:id="rId2"/>
    <p:sldId id="270" r:id="rId3"/>
    <p:sldId id="271" r:id="rId4"/>
    <p:sldId id="272" r:id="rId5"/>
    <p:sldId id="280" r:id="rId6"/>
  </p:sldIdLst>
  <p:sldSz cx="18288000" cy="10287000"/>
  <p:notesSz cx="6858000" cy="9144000"/>
  <p:embeddedFontLst>
    <p:embeddedFont>
      <p:font typeface="Arimo" panose="020B0604020202020204" charset="0"/>
      <p:regular r:id="rId7"/>
    </p:embeddedFont>
    <p:embeddedFont>
      <p:font typeface="Sniglet" panose="020B0604020202020204" charset="0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hyperlink" Target="https://www.reportfraud.police.uk/%E2%80%8B" TargetMode="External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5.png"/><Relationship Id="rId7" Type="http://schemas.openxmlformats.org/officeDocument/2006/relationships/image" Target="../media/image5.svg"/><Relationship Id="rId12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kidsonlinesafety.campaign.gov.uk" TargetMode="External"/><Relationship Id="rId11" Type="http://schemas.openxmlformats.org/officeDocument/2006/relationships/image" Target="../media/image9.svg"/><Relationship Id="rId5" Type="http://schemas.openxmlformats.org/officeDocument/2006/relationships/image" Target="../media/image17.png"/><Relationship Id="rId10" Type="http://schemas.openxmlformats.org/officeDocument/2006/relationships/image" Target="../media/image18.jpeg"/><Relationship Id="rId4" Type="http://schemas.openxmlformats.org/officeDocument/2006/relationships/image" Target="../media/image16.png"/><Relationship Id="rId9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21.png"/><Relationship Id="rId7" Type="http://schemas.openxmlformats.org/officeDocument/2006/relationships/image" Target="../media/image12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10" Type="http://schemas.openxmlformats.org/officeDocument/2006/relationships/image" Target="../media/image5.svg"/><Relationship Id="rId4" Type="http://schemas.openxmlformats.org/officeDocument/2006/relationships/image" Target="../media/image22.png"/><Relationship Id="rId9" Type="http://schemas.openxmlformats.org/officeDocument/2006/relationships/image" Target="../media/image1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winkl.co.uk/resource/safer-internet-day-poster-wl-sc-1643028784" TargetMode="External"/><Relationship Id="rId5" Type="http://schemas.openxmlformats.org/officeDocument/2006/relationships/hyperlink" Target="http://ahttps/www.sky.com/" TargetMode="External"/><Relationship Id="rId4" Type="http://schemas.openxmlformats.org/officeDocument/2006/relationships/hyperlink" Target="https://www.reportfraud.police.uk/reporting-a-frau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300030" y="514350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0" y="0"/>
                </a:moveTo>
                <a:lnTo>
                  <a:pt x="9144000" y="0"/>
                </a:lnTo>
                <a:lnTo>
                  <a:pt x="9144000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9261930" y="179416"/>
            <a:ext cx="9265213" cy="5200101"/>
          </a:xfrm>
          <a:custGeom>
            <a:avLst/>
            <a:gdLst/>
            <a:ahLst/>
            <a:cxnLst/>
            <a:rect l="l" t="t" r="r" b="b"/>
            <a:pathLst>
              <a:path w="9265213" h="5200101">
                <a:moveTo>
                  <a:pt x="0" y="0"/>
                </a:moveTo>
                <a:lnTo>
                  <a:pt x="9265213" y="0"/>
                </a:lnTo>
                <a:lnTo>
                  <a:pt x="9265213" y="5200102"/>
                </a:lnTo>
                <a:lnTo>
                  <a:pt x="0" y="52001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3796744" y="2779467"/>
            <a:ext cx="2312041" cy="1511719"/>
          </a:xfrm>
          <a:custGeom>
            <a:avLst/>
            <a:gdLst/>
            <a:ahLst/>
            <a:cxnLst/>
            <a:rect l="l" t="t" r="r" b="b"/>
            <a:pathLst>
              <a:path w="2312041" h="1511719">
                <a:moveTo>
                  <a:pt x="0" y="0"/>
                </a:moveTo>
                <a:lnTo>
                  <a:pt x="2312041" y="0"/>
                </a:lnTo>
                <a:lnTo>
                  <a:pt x="2312041" y="1511719"/>
                </a:lnTo>
                <a:lnTo>
                  <a:pt x="0" y="151171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2549633" y="5459889"/>
            <a:ext cx="6750396" cy="4387758"/>
          </a:xfrm>
          <a:custGeom>
            <a:avLst/>
            <a:gdLst/>
            <a:ahLst/>
            <a:cxnLst/>
            <a:rect l="l" t="t" r="r" b="b"/>
            <a:pathLst>
              <a:path w="6750396" h="4387758">
                <a:moveTo>
                  <a:pt x="0" y="0"/>
                </a:moveTo>
                <a:lnTo>
                  <a:pt x="6750397" y="0"/>
                </a:lnTo>
                <a:lnTo>
                  <a:pt x="6750397" y="4387757"/>
                </a:lnTo>
                <a:lnTo>
                  <a:pt x="0" y="438775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-1311984" y="1320834"/>
            <a:ext cx="3062016" cy="2917266"/>
          </a:xfrm>
          <a:custGeom>
            <a:avLst/>
            <a:gdLst/>
            <a:ahLst/>
            <a:cxnLst/>
            <a:rect l="l" t="t" r="r" b="b"/>
            <a:pathLst>
              <a:path w="3062016" h="2917266">
                <a:moveTo>
                  <a:pt x="0" y="0"/>
                </a:moveTo>
                <a:lnTo>
                  <a:pt x="3062015" y="0"/>
                </a:lnTo>
                <a:lnTo>
                  <a:pt x="3062015" y="2917266"/>
                </a:lnTo>
                <a:lnTo>
                  <a:pt x="0" y="29172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2075191" y="1021828"/>
            <a:ext cx="6620113" cy="1607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Support and guidance </a:t>
            </a:r>
          </a:p>
          <a:p>
            <a:pPr algn="ctr">
              <a:lnSpc>
                <a:spcPts val="5600"/>
              </a:lnSpc>
              <a:spcBef>
                <a:spcPct val="0"/>
              </a:spcBef>
            </a:pPr>
            <a:r>
              <a:rPr lang="en-US" sz="40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When it goes wrong...</a:t>
            </a:r>
          </a:p>
        </p:txBody>
      </p:sp>
      <p:sp>
        <p:nvSpPr>
          <p:cNvPr id="8" name="Freeform 8"/>
          <p:cNvSpPr/>
          <p:nvPr/>
        </p:nvSpPr>
        <p:spPr>
          <a:xfrm>
            <a:off x="7769022" y="-1888566"/>
            <a:ext cx="3062016" cy="2917266"/>
          </a:xfrm>
          <a:custGeom>
            <a:avLst/>
            <a:gdLst/>
            <a:ahLst/>
            <a:cxnLst/>
            <a:rect l="l" t="t" r="r" b="b"/>
            <a:pathLst>
              <a:path w="3062016" h="2917266">
                <a:moveTo>
                  <a:pt x="0" y="0"/>
                </a:moveTo>
                <a:lnTo>
                  <a:pt x="3062016" y="0"/>
                </a:lnTo>
                <a:lnTo>
                  <a:pt x="3062016" y="2917266"/>
                </a:lnTo>
                <a:lnTo>
                  <a:pt x="0" y="29172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3016809" y="-944254"/>
            <a:ext cx="2368438" cy="2265088"/>
          </a:xfrm>
          <a:custGeom>
            <a:avLst/>
            <a:gdLst/>
            <a:ahLst/>
            <a:cxnLst/>
            <a:rect l="l" t="t" r="r" b="b"/>
            <a:pathLst>
              <a:path w="2368438" h="2265088">
                <a:moveTo>
                  <a:pt x="0" y="0"/>
                </a:moveTo>
                <a:lnTo>
                  <a:pt x="2368438" y="0"/>
                </a:lnTo>
                <a:lnTo>
                  <a:pt x="2368438" y="2265088"/>
                </a:lnTo>
                <a:lnTo>
                  <a:pt x="0" y="2265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 rot="-10800000">
            <a:off x="-1192707" y="7804988"/>
            <a:ext cx="3198770" cy="2919605"/>
          </a:xfrm>
          <a:custGeom>
            <a:avLst/>
            <a:gdLst/>
            <a:ahLst/>
            <a:cxnLst/>
            <a:rect l="l" t="t" r="r" b="b"/>
            <a:pathLst>
              <a:path w="3198770" h="2919605">
                <a:moveTo>
                  <a:pt x="0" y="0"/>
                </a:moveTo>
                <a:lnTo>
                  <a:pt x="3198770" y="0"/>
                </a:lnTo>
                <a:lnTo>
                  <a:pt x="3198770" y="2919605"/>
                </a:lnTo>
                <a:lnTo>
                  <a:pt x="0" y="29196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1" name="Group 11"/>
          <p:cNvGrpSpPr>
            <a:grpSpLocks noChangeAspect="1"/>
          </p:cNvGrpSpPr>
          <p:nvPr/>
        </p:nvGrpSpPr>
        <p:grpSpPr>
          <a:xfrm>
            <a:off x="610195" y="5379518"/>
            <a:ext cx="2279672" cy="4510723"/>
            <a:chOff x="0" y="0"/>
            <a:chExt cx="2620010" cy="5184140"/>
          </a:xfrm>
        </p:grpSpPr>
        <p:sp>
          <p:nvSpPr>
            <p:cNvPr id="12" name="Freeform 12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/>
            <p:cNvSpPr/>
            <p:nvPr/>
          </p:nvSpPr>
          <p:spPr>
            <a:xfrm flipH="1">
              <a:off x="185420" y="156210"/>
              <a:ext cx="2250453" cy="4876800"/>
            </a:xfrm>
            <a:custGeom>
              <a:avLst/>
              <a:gdLst/>
              <a:ahLst/>
              <a:cxnLst/>
              <a:rect l="l" t="t" r="r" b="b"/>
              <a:pathLst>
                <a:path w="2250453" h="4876800">
                  <a:moveTo>
                    <a:pt x="209563" y="0"/>
                  </a:moveTo>
                  <a:lnTo>
                    <a:pt x="481343" y="0"/>
                  </a:lnTo>
                  <a:lnTo>
                    <a:pt x="481343" y="57150"/>
                  </a:lnTo>
                  <a:cubicBezTo>
                    <a:pt x="481343" y="121920"/>
                    <a:pt x="534683" y="175260"/>
                    <a:pt x="599453" y="175260"/>
                  </a:cubicBezTo>
                  <a:lnTo>
                    <a:pt x="1648473" y="175260"/>
                  </a:lnTo>
                  <a:cubicBezTo>
                    <a:pt x="1713243" y="175260"/>
                    <a:pt x="1766583" y="121920"/>
                    <a:pt x="1766583" y="57150"/>
                  </a:cubicBezTo>
                  <a:lnTo>
                    <a:pt x="1766583" y="0"/>
                  </a:lnTo>
                  <a:lnTo>
                    <a:pt x="2040903" y="0"/>
                  </a:lnTo>
                  <a:cubicBezTo>
                    <a:pt x="2156473" y="0"/>
                    <a:pt x="2250453" y="93980"/>
                    <a:pt x="2250453" y="209550"/>
                  </a:cubicBezTo>
                  <a:lnTo>
                    <a:pt x="2250453" y="4667250"/>
                  </a:lnTo>
                  <a:cubicBezTo>
                    <a:pt x="2250453" y="4782820"/>
                    <a:pt x="2156473" y="4876800"/>
                    <a:pt x="2040903" y="4876800"/>
                  </a:cubicBezTo>
                  <a:lnTo>
                    <a:pt x="209563" y="4876800"/>
                  </a:lnTo>
                  <a:cubicBezTo>
                    <a:pt x="93993" y="4876800"/>
                    <a:pt x="13" y="4782820"/>
                    <a:pt x="13" y="4667250"/>
                  </a:cubicBezTo>
                  <a:lnTo>
                    <a:pt x="13" y="209550"/>
                  </a:lnTo>
                  <a:cubicBezTo>
                    <a:pt x="-1257" y="93980"/>
                    <a:pt x="92723" y="0"/>
                    <a:pt x="209563" y="0"/>
                  </a:cubicBezTo>
                  <a:close/>
                </a:path>
              </a:pathLst>
            </a:custGeom>
            <a:blipFill>
              <a:blip r:embed="rId9"/>
              <a:stretch>
                <a:fillRect l="-161366" t="-3709" r="-138172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1579738" y="187960"/>
              <a:ext cx="63785" cy="63501"/>
            </a:xfrm>
            <a:custGeom>
              <a:avLst/>
              <a:gdLst/>
              <a:ahLst/>
              <a:cxnLst/>
              <a:rect l="l" t="t" r="r" b="b"/>
              <a:pathLst>
                <a:path w="63785" h="63501">
                  <a:moveTo>
                    <a:pt x="31892" y="0"/>
                  </a:moveTo>
                  <a:cubicBezTo>
                    <a:pt x="20515" y="-51"/>
                    <a:pt x="9980" y="5989"/>
                    <a:pt x="4277" y="15834"/>
                  </a:cubicBezTo>
                  <a:cubicBezTo>
                    <a:pt x="-1426" y="25678"/>
                    <a:pt x="-1426" y="37822"/>
                    <a:pt x="4277" y="47666"/>
                  </a:cubicBezTo>
                  <a:cubicBezTo>
                    <a:pt x="9980" y="57511"/>
                    <a:pt x="20515" y="63551"/>
                    <a:pt x="31892" y="63500"/>
                  </a:cubicBezTo>
                  <a:cubicBezTo>
                    <a:pt x="43269" y="63551"/>
                    <a:pt x="53804" y="57511"/>
                    <a:pt x="59507" y="47666"/>
                  </a:cubicBezTo>
                  <a:cubicBezTo>
                    <a:pt x="65210" y="37822"/>
                    <a:pt x="65210" y="25678"/>
                    <a:pt x="59507" y="15834"/>
                  </a:cubicBezTo>
                  <a:cubicBezTo>
                    <a:pt x="53804" y="5989"/>
                    <a:pt x="43269" y="-51"/>
                    <a:pt x="31892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8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1" name="Freeform 21"/>
          <p:cNvSpPr/>
          <p:nvPr/>
        </p:nvSpPr>
        <p:spPr>
          <a:xfrm>
            <a:off x="16969142" y="5673015"/>
            <a:ext cx="3198770" cy="2919605"/>
          </a:xfrm>
          <a:custGeom>
            <a:avLst/>
            <a:gdLst/>
            <a:ahLst/>
            <a:cxnLst/>
            <a:rect l="l" t="t" r="r" b="b"/>
            <a:pathLst>
              <a:path w="3198770" h="2919605">
                <a:moveTo>
                  <a:pt x="0" y="0"/>
                </a:moveTo>
                <a:lnTo>
                  <a:pt x="3198770" y="0"/>
                </a:lnTo>
                <a:lnTo>
                  <a:pt x="3198770" y="2919605"/>
                </a:lnTo>
                <a:lnTo>
                  <a:pt x="0" y="29196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2" name="Freeform 22"/>
          <p:cNvSpPr/>
          <p:nvPr/>
        </p:nvSpPr>
        <p:spPr>
          <a:xfrm>
            <a:off x="7908461" y="3518493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3" name="Freeform 23"/>
          <p:cNvSpPr/>
          <p:nvPr/>
        </p:nvSpPr>
        <p:spPr>
          <a:xfrm rot="-10800000">
            <a:off x="3888716" y="8296429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Freeform 24"/>
          <p:cNvSpPr/>
          <p:nvPr/>
        </p:nvSpPr>
        <p:spPr>
          <a:xfrm>
            <a:off x="17259300" y="728452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5" name="TextBox 25"/>
          <p:cNvSpPr txBox="1"/>
          <p:nvPr/>
        </p:nvSpPr>
        <p:spPr>
          <a:xfrm>
            <a:off x="1627983" y="4426533"/>
            <a:ext cx="6649563" cy="626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0"/>
              </a:lnSpc>
            </a:pPr>
            <a:r>
              <a:rPr lang="en-US" sz="3528" u="sng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11" tooltip="https://www.reportfraud.police.uk/%E2%80%8B"/>
              </a:rPr>
              <a:t>https://www.reportfraud.police.uk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81098" y="9533958"/>
            <a:ext cx="6031365" cy="3136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(Report fraud 2026)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389089" y="9614172"/>
            <a:ext cx="1895713" cy="3397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4F8FF"/>
                </a:solidFill>
                <a:latin typeface="Sniglet"/>
                <a:ea typeface="Sniglet"/>
                <a:cs typeface="Sniglet"/>
                <a:sym typeface="Sniglet"/>
              </a:rPr>
              <a:t>(Beacon IT 2026)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805084" y="3962632"/>
            <a:ext cx="4274313" cy="6080613"/>
          </a:xfrm>
          <a:custGeom>
            <a:avLst/>
            <a:gdLst/>
            <a:ahLst/>
            <a:cxnLst/>
            <a:rect l="l" t="t" r="r" b="b"/>
            <a:pathLst>
              <a:path w="4274313" h="6080613">
                <a:moveTo>
                  <a:pt x="0" y="0"/>
                </a:moveTo>
                <a:lnTo>
                  <a:pt x="4274313" y="0"/>
                </a:lnTo>
                <a:lnTo>
                  <a:pt x="4274313" y="6080613"/>
                </a:lnTo>
                <a:lnTo>
                  <a:pt x="0" y="60806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744" t="-34312" r="-319715" b="-34311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437806" y="1946603"/>
            <a:ext cx="3614804" cy="2930061"/>
          </a:xfrm>
          <a:custGeom>
            <a:avLst/>
            <a:gdLst/>
            <a:ahLst/>
            <a:cxnLst/>
            <a:rect l="l" t="t" r="r" b="b"/>
            <a:pathLst>
              <a:path w="3614804" h="2930061">
                <a:moveTo>
                  <a:pt x="0" y="0"/>
                </a:moveTo>
                <a:lnTo>
                  <a:pt x="3614803" y="0"/>
                </a:lnTo>
                <a:lnTo>
                  <a:pt x="3614803" y="2930061"/>
                </a:lnTo>
                <a:lnTo>
                  <a:pt x="0" y="293006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9911" t="-97363" r="-170217" b="-66428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1301735" y="6274152"/>
            <a:ext cx="5957565" cy="3493634"/>
          </a:xfrm>
          <a:custGeom>
            <a:avLst/>
            <a:gdLst/>
            <a:ahLst/>
            <a:cxnLst/>
            <a:rect l="l" t="t" r="r" b="b"/>
            <a:pathLst>
              <a:path w="5957565" h="3493634">
                <a:moveTo>
                  <a:pt x="0" y="0"/>
                </a:moveTo>
                <a:lnTo>
                  <a:pt x="5957565" y="0"/>
                </a:lnTo>
                <a:lnTo>
                  <a:pt x="5957565" y="3493634"/>
                </a:lnTo>
                <a:lnTo>
                  <a:pt x="0" y="349363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56459" t="-141578" r="-9865" b="-13883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583282" y="5532523"/>
            <a:ext cx="2279672" cy="4510723"/>
            <a:chOff x="0" y="0"/>
            <a:chExt cx="2620010" cy="5184140"/>
          </a:xfrm>
        </p:grpSpPr>
        <p:sp>
          <p:nvSpPr>
            <p:cNvPr id="6" name="Freeform 6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Freeform 7"/>
            <p:cNvSpPr/>
            <p:nvPr/>
          </p:nvSpPr>
          <p:spPr>
            <a:xfrm flipH="1">
              <a:off x="185420" y="156210"/>
              <a:ext cx="2250453" cy="4876800"/>
            </a:xfrm>
            <a:custGeom>
              <a:avLst/>
              <a:gdLst/>
              <a:ahLst/>
              <a:cxnLst/>
              <a:rect l="l" t="t" r="r" b="b"/>
              <a:pathLst>
                <a:path w="2250453" h="4876800">
                  <a:moveTo>
                    <a:pt x="209563" y="0"/>
                  </a:moveTo>
                  <a:lnTo>
                    <a:pt x="481343" y="0"/>
                  </a:lnTo>
                  <a:lnTo>
                    <a:pt x="481343" y="57150"/>
                  </a:lnTo>
                  <a:cubicBezTo>
                    <a:pt x="481343" y="121920"/>
                    <a:pt x="534683" y="175260"/>
                    <a:pt x="599453" y="175260"/>
                  </a:cubicBezTo>
                  <a:lnTo>
                    <a:pt x="1648473" y="175260"/>
                  </a:lnTo>
                  <a:cubicBezTo>
                    <a:pt x="1713243" y="175260"/>
                    <a:pt x="1766583" y="121920"/>
                    <a:pt x="1766583" y="57150"/>
                  </a:cubicBezTo>
                  <a:lnTo>
                    <a:pt x="1766583" y="0"/>
                  </a:lnTo>
                  <a:lnTo>
                    <a:pt x="2040903" y="0"/>
                  </a:lnTo>
                  <a:cubicBezTo>
                    <a:pt x="2156473" y="0"/>
                    <a:pt x="2250453" y="93980"/>
                    <a:pt x="2250453" y="209550"/>
                  </a:cubicBezTo>
                  <a:lnTo>
                    <a:pt x="2250453" y="4667250"/>
                  </a:lnTo>
                  <a:cubicBezTo>
                    <a:pt x="2250453" y="4782820"/>
                    <a:pt x="2156473" y="4876800"/>
                    <a:pt x="2040903" y="4876800"/>
                  </a:cubicBezTo>
                  <a:lnTo>
                    <a:pt x="209563" y="4876800"/>
                  </a:lnTo>
                  <a:cubicBezTo>
                    <a:pt x="93993" y="4876800"/>
                    <a:pt x="13" y="4782820"/>
                    <a:pt x="13" y="4667250"/>
                  </a:cubicBezTo>
                  <a:lnTo>
                    <a:pt x="13" y="209550"/>
                  </a:lnTo>
                  <a:cubicBezTo>
                    <a:pt x="-1257" y="93980"/>
                    <a:pt x="92723" y="0"/>
                    <a:pt x="209563" y="0"/>
                  </a:cubicBezTo>
                  <a:close/>
                </a:path>
              </a:pathLst>
            </a:custGeom>
            <a:blipFill>
              <a:blip r:embed="rId3"/>
              <a:stretch>
                <a:fillRect l="-175571" t="-11072" r="-152335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8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9"/>
            <p:cNvSpPr/>
            <p:nvPr/>
          </p:nvSpPr>
          <p:spPr>
            <a:xfrm>
              <a:off x="1579738" y="187960"/>
              <a:ext cx="63785" cy="63501"/>
            </a:xfrm>
            <a:custGeom>
              <a:avLst/>
              <a:gdLst/>
              <a:ahLst/>
              <a:cxnLst/>
              <a:rect l="l" t="t" r="r" b="b"/>
              <a:pathLst>
                <a:path w="63785" h="63501">
                  <a:moveTo>
                    <a:pt x="31892" y="0"/>
                  </a:moveTo>
                  <a:cubicBezTo>
                    <a:pt x="20515" y="-51"/>
                    <a:pt x="9980" y="5989"/>
                    <a:pt x="4277" y="15834"/>
                  </a:cubicBezTo>
                  <a:cubicBezTo>
                    <a:pt x="-1426" y="25678"/>
                    <a:pt x="-1426" y="37822"/>
                    <a:pt x="4277" y="47666"/>
                  </a:cubicBezTo>
                  <a:cubicBezTo>
                    <a:pt x="9980" y="57511"/>
                    <a:pt x="20515" y="63551"/>
                    <a:pt x="31892" y="63500"/>
                  </a:cubicBezTo>
                  <a:cubicBezTo>
                    <a:pt x="43269" y="63551"/>
                    <a:pt x="53804" y="57511"/>
                    <a:pt x="59507" y="47666"/>
                  </a:cubicBezTo>
                  <a:cubicBezTo>
                    <a:pt x="65210" y="37822"/>
                    <a:pt x="65210" y="25678"/>
                    <a:pt x="59507" y="15834"/>
                  </a:cubicBezTo>
                  <a:cubicBezTo>
                    <a:pt x="53804" y="5989"/>
                    <a:pt x="43269" y="-51"/>
                    <a:pt x="31892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5" name="Freeform 15"/>
          <p:cNvSpPr/>
          <p:nvPr/>
        </p:nvSpPr>
        <p:spPr>
          <a:xfrm>
            <a:off x="7648242" y="2310938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Freeform 16"/>
          <p:cNvSpPr/>
          <p:nvPr/>
        </p:nvSpPr>
        <p:spPr>
          <a:xfrm>
            <a:off x="17448806" y="5021152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Freeform 17"/>
          <p:cNvSpPr/>
          <p:nvPr/>
        </p:nvSpPr>
        <p:spPr>
          <a:xfrm>
            <a:off x="12373300" y="4876664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1" y="0"/>
                </a:lnTo>
                <a:lnTo>
                  <a:pt x="592381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Freeform 18"/>
          <p:cNvSpPr/>
          <p:nvPr/>
        </p:nvSpPr>
        <p:spPr>
          <a:xfrm>
            <a:off x="4037828" y="6410557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>
            <a:off x="4296484" y="8924574"/>
            <a:ext cx="667452" cy="667452"/>
          </a:xfrm>
          <a:custGeom>
            <a:avLst/>
            <a:gdLst/>
            <a:ahLst/>
            <a:cxnLst/>
            <a:rect l="l" t="t" r="r" b="b"/>
            <a:pathLst>
              <a:path w="667452" h="667452">
                <a:moveTo>
                  <a:pt x="0" y="0"/>
                </a:moveTo>
                <a:lnTo>
                  <a:pt x="667452" y="0"/>
                </a:lnTo>
                <a:lnTo>
                  <a:pt x="667452" y="667452"/>
                </a:lnTo>
                <a:lnTo>
                  <a:pt x="0" y="6674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Freeform 20"/>
          <p:cNvSpPr/>
          <p:nvPr/>
        </p:nvSpPr>
        <p:spPr>
          <a:xfrm>
            <a:off x="12373300" y="698363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1" y="0"/>
                </a:lnTo>
                <a:lnTo>
                  <a:pt x="592381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1" name="TextBox 21"/>
          <p:cNvSpPr txBox="1"/>
          <p:nvPr/>
        </p:nvSpPr>
        <p:spPr>
          <a:xfrm rot="-971580">
            <a:off x="10991677" y="1432898"/>
            <a:ext cx="6354110" cy="2170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15"/>
              </a:lnSpc>
              <a:spcBef>
                <a:spcPct val="0"/>
              </a:spcBef>
            </a:pPr>
            <a:r>
              <a:rPr lang="en-US" sz="4154">
                <a:solidFill>
                  <a:srgbClr val="004AAD"/>
                </a:solidFill>
                <a:latin typeface="Sniglet"/>
                <a:ea typeface="Sniglet"/>
                <a:cs typeface="Sniglet"/>
                <a:sym typeface="Sniglet"/>
              </a:rPr>
              <a:t>Do not post, share, or video anything you do not want your granny to see!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111905" y="419782"/>
            <a:ext cx="9661207" cy="8709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19"/>
              </a:lnSpc>
              <a:spcBef>
                <a:spcPct val="0"/>
              </a:spcBef>
            </a:pPr>
            <a:r>
              <a:rPr lang="en-US" sz="5085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Guidance and support for children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729079" y="9627957"/>
            <a:ext cx="1838325" cy="4152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(Twinkl, 2026)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4713817" y="5858864"/>
            <a:ext cx="2609106" cy="4152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(Bandrunner, 2026)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507487" y="1531315"/>
            <a:ext cx="2710934" cy="4152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(Parentsheild, 2026)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245442" y="2654345"/>
            <a:ext cx="3827381" cy="2885077"/>
          </a:xfrm>
          <a:custGeom>
            <a:avLst/>
            <a:gdLst/>
            <a:ahLst/>
            <a:cxnLst/>
            <a:rect l="l" t="t" r="r" b="b"/>
            <a:pathLst>
              <a:path w="3827381" h="2885077">
                <a:moveTo>
                  <a:pt x="0" y="0"/>
                </a:moveTo>
                <a:lnTo>
                  <a:pt x="3827380" y="0"/>
                </a:lnTo>
                <a:lnTo>
                  <a:pt x="3827380" y="2885078"/>
                </a:lnTo>
                <a:lnTo>
                  <a:pt x="0" y="28850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0810701" y="1028700"/>
            <a:ext cx="7101177" cy="4979701"/>
          </a:xfrm>
          <a:custGeom>
            <a:avLst/>
            <a:gdLst/>
            <a:ahLst/>
            <a:cxnLst/>
            <a:rect l="l" t="t" r="r" b="b"/>
            <a:pathLst>
              <a:path w="7101177" h="4979701">
                <a:moveTo>
                  <a:pt x="0" y="0"/>
                </a:moveTo>
                <a:lnTo>
                  <a:pt x="7101177" y="0"/>
                </a:lnTo>
                <a:lnTo>
                  <a:pt x="7101177" y="4979701"/>
                </a:lnTo>
                <a:lnTo>
                  <a:pt x="0" y="497970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4548360" y="6364989"/>
            <a:ext cx="3634231" cy="4437142"/>
          </a:xfrm>
          <a:custGeom>
            <a:avLst/>
            <a:gdLst/>
            <a:ahLst/>
            <a:cxnLst/>
            <a:rect l="l" t="t" r="r" b="b"/>
            <a:pathLst>
              <a:path w="3634231" h="4437142">
                <a:moveTo>
                  <a:pt x="0" y="0"/>
                </a:moveTo>
                <a:lnTo>
                  <a:pt x="3634230" y="0"/>
                </a:lnTo>
                <a:lnTo>
                  <a:pt x="3634230" y="4437142"/>
                </a:lnTo>
                <a:lnTo>
                  <a:pt x="0" y="443714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4917891" y="6169514"/>
            <a:ext cx="3853744" cy="2129194"/>
          </a:xfrm>
          <a:custGeom>
            <a:avLst/>
            <a:gdLst/>
            <a:ahLst/>
            <a:cxnLst/>
            <a:rect l="l" t="t" r="r" b="b"/>
            <a:pathLst>
              <a:path w="3853744" h="2129194">
                <a:moveTo>
                  <a:pt x="0" y="0"/>
                </a:moveTo>
                <a:lnTo>
                  <a:pt x="3853744" y="0"/>
                </a:lnTo>
                <a:lnTo>
                  <a:pt x="3853744" y="2129193"/>
                </a:lnTo>
                <a:lnTo>
                  <a:pt x="0" y="212919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881342" y="1399699"/>
            <a:ext cx="5963421" cy="3453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32" lvl="1" indent="-302266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Hwb gives guidance on where to look for help​</a:t>
            </a:r>
          </a:p>
          <a:p>
            <a:pPr marL="604532" lvl="1" indent="-302266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Parent shield​</a:t>
            </a:r>
          </a:p>
          <a:p>
            <a:pPr marL="604532" lvl="1" indent="-302266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Parent control apps family link​</a:t>
            </a:r>
          </a:p>
          <a:p>
            <a:pPr marL="604532" lvl="1" indent="-302266" algn="l">
              <a:lnSpc>
                <a:spcPts val="392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Home broadband ​​</a:t>
            </a:r>
          </a:p>
          <a:p>
            <a:pPr marL="604532" lvl="1" indent="-302266" algn="l">
              <a:lnSpc>
                <a:spcPts val="3920"/>
              </a:lnSpc>
              <a:buFont typeface="Arial"/>
              <a:buChar char="•"/>
            </a:pPr>
            <a:r>
              <a:rPr lang="en-US" sz="2800" u="sng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  <a:hlinkClick r:id="rId6" tooltip="https://kidsonlinesafety.campaign.gov.uk"/>
              </a:rPr>
              <a:t>Help your child stay safe online - Kids Online Safety</a:t>
            </a:r>
            <a:r>
              <a:rPr lang="en-US" sz="28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 (gov.uk, 2026)</a:t>
            </a:r>
          </a:p>
        </p:txBody>
      </p:sp>
      <p:sp>
        <p:nvSpPr>
          <p:cNvPr id="7" name="Freeform 7"/>
          <p:cNvSpPr/>
          <p:nvPr/>
        </p:nvSpPr>
        <p:spPr>
          <a:xfrm>
            <a:off x="-1795508" y="2958211"/>
            <a:ext cx="3062016" cy="2917266"/>
          </a:xfrm>
          <a:custGeom>
            <a:avLst/>
            <a:gdLst/>
            <a:ahLst/>
            <a:cxnLst/>
            <a:rect l="l" t="t" r="r" b="b"/>
            <a:pathLst>
              <a:path w="3062016" h="2917266">
                <a:moveTo>
                  <a:pt x="0" y="0"/>
                </a:moveTo>
                <a:lnTo>
                  <a:pt x="3062015" y="0"/>
                </a:lnTo>
                <a:lnTo>
                  <a:pt x="3062015" y="2917266"/>
                </a:lnTo>
                <a:lnTo>
                  <a:pt x="0" y="29172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 rot="-10800000">
            <a:off x="5369126" y="8927357"/>
            <a:ext cx="3062016" cy="2917266"/>
          </a:xfrm>
          <a:custGeom>
            <a:avLst/>
            <a:gdLst/>
            <a:ahLst/>
            <a:cxnLst/>
            <a:rect l="l" t="t" r="r" b="b"/>
            <a:pathLst>
              <a:path w="3062016" h="2917266">
                <a:moveTo>
                  <a:pt x="0" y="0"/>
                </a:moveTo>
                <a:lnTo>
                  <a:pt x="3062016" y="0"/>
                </a:lnTo>
                <a:lnTo>
                  <a:pt x="3062016" y="2917266"/>
                </a:lnTo>
                <a:lnTo>
                  <a:pt x="0" y="29172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12116941" y="-1888566"/>
            <a:ext cx="3062016" cy="2917266"/>
          </a:xfrm>
          <a:custGeom>
            <a:avLst/>
            <a:gdLst/>
            <a:ahLst/>
            <a:cxnLst/>
            <a:rect l="l" t="t" r="r" b="b"/>
            <a:pathLst>
              <a:path w="3062016" h="2917266">
                <a:moveTo>
                  <a:pt x="0" y="0"/>
                </a:moveTo>
                <a:lnTo>
                  <a:pt x="3062015" y="0"/>
                </a:lnTo>
                <a:lnTo>
                  <a:pt x="3062015" y="2917266"/>
                </a:lnTo>
                <a:lnTo>
                  <a:pt x="0" y="29172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 rot="-10800000">
            <a:off x="11306664" y="8459504"/>
            <a:ext cx="2368438" cy="2265088"/>
          </a:xfrm>
          <a:custGeom>
            <a:avLst/>
            <a:gdLst/>
            <a:ahLst/>
            <a:cxnLst/>
            <a:rect l="l" t="t" r="r" b="b"/>
            <a:pathLst>
              <a:path w="2368438" h="2265088">
                <a:moveTo>
                  <a:pt x="0" y="0"/>
                </a:moveTo>
                <a:lnTo>
                  <a:pt x="2368439" y="0"/>
                </a:lnTo>
                <a:lnTo>
                  <a:pt x="2368439" y="2265089"/>
                </a:lnTo>
                <a:lnTo>
                  <a:pt x="0" y="22650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 rot="-10800000">
            <a:off x="-1192707" y="7804988"/>
            <a:ext cx="3198770" cy="2919605"/>
          </a:xfrm>
          <a:custGeom>
            <a:avLst/>
            <a:gdLst/>
            <a:ahLst/>
            <a:cxnLst/>
            <a:rect l="l" t="t" r="r" b="b"/>
            <a:pathLst>
              <a:path w="3198770" h="2919605">
                <a:moveTo>
                  <a:pt x="0" y="0"/>
                </a:moveTo>
                <a:lnTo>
                  <a:pt x="3198770" y="0"/>
                </a:lnTo>
                <a:lnTo>
                  <a:pt x="3198770" y="2919605"/>
                </a:lnTo>
                <a:lnTo>
                  <a:pt x="0" y="29196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2" name="Group 12"/>
          <p:cNvGrpSpPr>
            <a:grpSpLocks noChangeAspect="1"/>
          </p:cNvGrpSpPr>
          <p:nvPr/>
        </p:nvGrpSpPr>
        <p:grpSpPr>
          <a:xfrm>
            <a:off x="626811" y="5776277"/>
            <a:ext cx="2279672" cy="4510723"/>
            <a:chOff x="0" y="0"/>
            <a:chExt cx="2620010" cy="5184140"/>
          </a:xfrm>
        </p:grpSpPr>
        <p:sp>
          <p:nvSpPr>
            <p:cNvPr id="13" name="Freeform 13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4"/>
            <p:cNvSpPr/>
            <p:nvPr/>
          </p:nvSpPr>
          <p:spPr>
            <a:xfrm flipH="1">
              <a:off x="185420" y="156210"/>
              <a:ext cx="2250453" cy="4876800"/>
            </a:xfrm>
            <a:custGeom>
              <a:avLst/>
              <a:gdLst/>
              <a:ahLst/>
              <a:cxnLst/>
              <a:rect l="l" t="t" r="r" b="b"/>
              <a:pathLst>
                <a:path w="2250453" h="4876800">
                  <a:moveTo>
                    <a:pt x="209563" y="0"/>
                  </a:moveTo>
                  <a:lnTo>
                    <a:pt x="481343" y="0"/>
                  </a:lnTo>
                  <a:lnTo>
                    <a:pt x="481343" y="57150"/>
                  </a:lnTo>
                  <a:cubicBezTo>
                    <a:pt x="481343" y="121920"/>
                    <a:pt x="534683" y="175260"/>
                    <a:pt x="599453" y="175260"/>
                  </a:cubicBezTo>
                  <a:lnTo>
                    <a:pt x="1648473" y="175260"/>
                  </a:lnTo>
                  <a:cubicBezTo>
                    <a:pt x="1713243" y="175260"/>
                    <a:pt x="1766583" y="121920"/>
                    <a:pt x="1766583" y="57150"/>
                  </a:cubicBezTo>
                  <a:lnTo>
                    <a:pt x="1766583" y="0"/>
                  </a:lnTo>
                  <a:lnTo>
                    <a:pt x="2040903" y="0"/>
                  </a:lnTo>
                  <a:cubicBezTo>
                    <a:pt x="2156473" y="0"/>
                    <a:pt x="2250453" y="93980"/>
                    <a:pt x="2250453" y="209550"/>
                  </a:cubicBezTo>
                  <a:lnTo>
                    <a:pt x="2250453" y="4667250"/>
                  </a:lnTo>
                  <a:cubicBezTo>
                    <a:pt x="2250453" y="4782820"/>
                    <a:pt x="2156473" y="4876800"/>
                    <a:pt x="2040903" y="4876800"/>
                  </a:cubicBezTo>
                  <a:lnTo>
                    <a:pt x="209563" y="4876800"/>
                  </a:lnTo>
                  <a:cubicBezTo>
                    <a:pt x="93993" y="4876800"/>
                    <a:pt x="13" y="4782820"/>
                    <a:pt x="13" y="4667250"/>
                  </a:cubicBezTo>
                  <a:lnTo>
                    <a:pt x="13" y="209550"/>
                  </a:lnTo>
                  <a:cubicBezTo>
                    <a:pt x="-1257" y="93980"/>
                    <a:pt x="92723" y="0"/>
                    <a:pt x="209563" y="0"/>
                  </a:cubicBezTo>
                  <a:close/>
                </a:path>
              </a:pathLst>
            </a:custGeom>
            <a:blipFill>
              <a:blip r:embed="rId10"/>
              <a:stretch>
                <a:fillRect l="-159543" r="-125706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579738" y="187960"/>
              <a:ext cx="63785" cy="63501"/>
            </a:xfrm>
            <a:custGeom>
              <a:avLst/>
              <a:gdLst/>
              <a:ahLst/>
              <a:cxnLst/>
              <a:rect l="l" t="t" r="r" b="b"/>
              <a:pathLst>
                <a:path w="63785" h="63501">
                  <a:moveTo>
                    <a:pt x="31892" y="0"/>
                  </a:moveTo>
                  <a:cubicBezTo>
                    <a:pt x="20515" y="-51"/>
                    <a:pt x="9980" y="5989"/>
                    <a:pt x="4277" y="15834"/>
                  </a:cubicBezTo>
                  <a:cubicBezTo>
                    <a:pt x="-1426" y="25678"/>
                    <a:pt x="-1426" y="37822"/>
                    <a:pt x="4277" y="47666"/>
                  </a:cubicBezTo>
                  <a:cubicBezTo>
                    <a:pt x="9980" y="57511"/>
                    <a:pt x="20515" y="63551"/>
                    <a:pt x="31892" y="63500"/>
                  </a:cubicBezTo>
                  <a:cubicBezTo>
                    <a:pt x="43269" y="63551"/>
                    <a:pt x="53804" y="57511"/>
                    <a:pt x="59507" y="47666"/>
                  </a:cubicBezTo>
                  <a:cubicBezTo>
                    <a:pt x="65210" y="37822"/>
                    <a:pt x="65210" y="25678"/>
                    <a:pt x="59507" y="15834"/>
                  </a:cubicBezTo>
                  <a:cubicBezTo>
                    <a:pt x="53804" y="5989"/>
                    <a:pt x="43269" y="-51"/>
                    <a:pt x="31892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8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1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2" name="Freeform 22"/>
          <p:cNvSpPr/>
          <p:nvPr/>
        </p:nvSpPr>
        <p:spPr>
          <a:xfrm>
            <a:off x="3566862" y="6937920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1"/>
                </a:lnTo>
                <a:lnTo>
                  <a:pt x="0" y="5923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3" name="Freeform 23"/>
          <p:cNvSpPr/>
          <p:nvPr/>
        </p:nvSpPr>
        <p:spPr>
          <a:xfrm rot="-10800000">
            <a:off x="13055567" y="6999789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1" y="0"/>
                </a:lnTo>
                <a:lnTo>
                  <a:pt x="592381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Freeform 24"/>
          <p:cNvSpPr/>
          <p:nvPr/>
        </p:nvSpPr>
        <p:spPr>
          <a:xfrm>
            <a:off x="17073396" y="3509653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1" y="0"/>
                </a:lnTo>
                <a:lnTo>
                  <a:pt x="592381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5" name="Freeform 25"/>
          <p:cNvSpPr/>
          <p:nvPr/>
        </p:nvSpPr>
        <p:spPr>
          <a:xfrm>
            <a:off x="3090086" y="8583560"/>
            <a:ext cx="7132555" cy="1787945"/>
          </a:xfrm>
          <a:custGeom>
            <a:avLst/>
            <a:gdLst/>
            <a:ahLst/>
            <a:cxnLst/>
            <a:rect l="l" t="t" r="r" b="b"/>
            <a:pathLst>
              <a:path w="7132555" h="1787945">
                <a:moveTo>
                  <a:pt x="0" y="0"/>
                </a:moveTo>
                <a:lnTo>
                  <a:pt x="7132555" y="0"/>
                </a:lnTo>
                <a:lnTo>
                  <a:pt x="7132555" y="1787945"/>
                </a:lnTo>
                <a:lnTo>
                  <a:pt x="0" y="1787945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6" name="TextBox 26"/>
          <p:cNvSpPr txBox="1"/>
          <p:nvPr/>
        </p:nvSpPr>
        <p:spPr>
          <a:xfrm>
            <a:off x="9074944" y="4652327"/>
            <a:ext cx="138112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 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0" y="141605"/>
            <a:ext cx="12490883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Training and guidance for parents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444836" y="6018281"/>
            <a:ext cx="2224564" cy="3467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  <a:spcBef>
                <a:spcPct val="0"/>
              </a:spcBef>
            </a:pPr>
            <a:r>
              <a:rPr lang="en-US" sz="21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(Hwb Cymru, 2026)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76618" y="5462590"/>
            <a:ext cx="2225635" cy="3136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60"/>
              </a:lnSpc>
              <a:spcBef>
                <a:spcPct val="0"/>
              </a:spcBef>
            </a:pPr>
            <a:r>
              <a:rPr lang="en-US" sz="19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(Parent Sheild, 2026)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594825" y="110351"/>
            <a:ext cx="2953636" cy="4175161"/>
          </a:xfrm>
          <a:custGeom>
            <a:avLst/>
            <a:gdLst/>
            <a:ahLst/>
            <a:cxnLst/>
            <a:rect l="l" t="t" r="r" b="b"/>
            <a:pathLst>
              <a:path w="2953636" h="4175161">
                <a:moveTo>
                  <a:pt x="0" y="0"/>
                </a:moveTo>
                <a:lnTo>
                  <a:pt x="2953636" y="0"/>
                </a:lnTo>
                <a:lnTo>
                  <a:pt x="2953636" y="4175162"/>
                </a:lnTo>
                <a:lnTo>
                  <a:pt x="0" y="417516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3177835" y="5895900"/>
            <a:ext cx="3149464" cy="1697472"/>
          </a:xfrm>
          <a:custGeom>
            <a:avLst/>
            <a:gdLst/>
            <a:ahLst/>
            <a:cxnLst/>
            <a:rect l="l" t="t" r="r" b="b"/>
            <a:pathLst>
              <a:path w="3149464" h="1697472">
                <a:moveTo>
                  <a:pt x="0" y="0"/>
                </a:moveTo>
                <a:lnTo>
                  <a:pt x="3149464" y="0"/>
                </a:lnTo>
                <a:lnTo>
                  <a:pt x="3149464" y="1697473"/>
                </a:lnTo>
                <a:lnTo>
                  <a:pt x="0" y="169747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6691985" y="3975260"/>
            <a:ext cx="11301259" cy="6356958"/>
          </a:xfrm>
          <a:custGeom>
            <a:avLst/>
            <a:gdLst/>
            <a:ahLst/>
            <a:cxnLst/>
            <a:rect l="l" t="t" r="r" b="b"/>
            <a:pathLst>
              <a:path w="11301259" h="6356958">
                <a:moveTo>
                  <a:pt x="0" y="0"/>
                </a:moveTo>
                <a:lnTo>
                  <a:pt x="11301259" y="0"/>
                </a:lnTo>
                <a:lnTo>
                  <a:pt x="11301259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7529303" y="2076099"/>
            <a:ext cx="4220321" cy="1081508"/>
          </a:xfrm>
          <a:custGeom>
            <a:avLst/>
            <a:gdLst/>
            <a:ahLst/>
            <a:cxnLst/>
            <a:rect l="l" t="t" r="r" b="b"/>
            <a:pathLst>
              <a:path w="4220321" h="1081508">
                <a:moveTo>
                  <a:pt x="0" y="0"/>
                </a:moveTo>
                <a:lnTo>
                  <a:pt x="4220321" y="0"/>
                </a:lnTo>
                <a:lnTo>
                  <a:pt x="4220321" y="1081508"/>
                </a:lnTo>
                <a:lnTo>
                  <a:pt x="0" y="108150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520581" y="4952360"/>
            <a:ext cx="2476280" cy="4899745"/>
            <a:chOff x="0" y="0"/>
            <a:chExt cx="2620010" cy="5184140"/>
          </a:xfrm>
        </p:grpSpPr>
        <p:sp>
          <p:nvSpPr>
            <p:cNvPr id="7" name="Freeform 7"/>
            <p:cNvSpPr/>
            <p:nvPr/>
          </p:nvSpPr>
          <p:spPr>
            <a:xfrm>
              <a:off x="53340" y="25400"/>
              <a:ext cx="2513330" cy="5132070"/>
            </a:xfrm>
            <a:custGeom>
              <a:avLst/>
              <a:gdLst/>
              <a:ahLst/>
              <a:cxnLst/>
              <a:rect l="l" t="t" r="r" b="b"/>
              <a:pathLst>
                <a:path w="2513330" h="5132070">
                  <a:moveTo>
                    <a:pt x="2159000" y="0"/>
                  </a:moveTo>
                  <a:lnTo>
                    <a:pt x="354330" y="0"/>
                  </a:lnTo>
                  <a:cubicBezTo>
                    <a:pt x="158750" y="0"/>
                    <a:pt x="0" y="158750"/>
                    <a:pt x="0" y="354330"/>
                  </a:cubicBezTo>
                  <a:lnTo>
                    <a:pt x="0" y="4777740"/>
                  </a:lnTo>
                  <a:cubicBezTo>
                    <a:pt x="0" y="4973320"/>
                    <a:pt x="158750" y="5132070"/>
                    <a:pt x="354330" y="5132070"/>
                  </a:cubicBezTo>
                  <a:lnTo>
                    <a:pt x="2159000" y="5132070"/>
                  </a:lnTo>
                  <a:cubicBezTo>
                    <a:pt x="2354580" y="5132070"/>
                    <a:pt x="2513330" y="4973320"/>
                    <a:pt x="2513330" y="4777740"/>
                  </a:cubicBezTo>
                  <a:lnTo>
                    <a:pt x="2513330" y="354330"/>
                  </a:lnTo>
                  <a:cubicBezTo>
                    <a:pt x="2513330" y="158750"/>
                    <a:pt x="2354580" y="0"/>
                    <a:pt x="2159000" y="0"/>
                  </a:cubicBezTo>
                  <a:close/>
                  <a:moveTo>
                    <a:pt x="1558290" y="162560"/>
                  </a:moveTo>
                  <a:cubicBezTo>
                    <a:pt x="1576070" y="162560"/>
                    <a:pt x="1590040" y="176530"/>
                    <a:pt x="1590040" y="194310"/>
                  </a:cubicBezTo>
                  <a:cubicBezTo>
                    <a:pt x="1590040" y="212090"/>
                    <a:pt x="1576070" y="226060"/>
                    <a:pt x="1558290" y="226060"/>
                  </a:cubicBezTo>
                  <a:cubicBezTo>
                    <a:pt x="1540510" y="226060"/>
                    <a:pt x="1526540" y="212090"/>
                    <a:pt x="1526540" y="194310"/>
                  </a:cubicBezTo>
                  <a:cubicBezTo>
                    <a:pt x="1526540" y="176530"/>
                    <a:pt x="1541780" y="162560"/>
                    <a:pt x="1558290" y="162560"/>
                  </a:cubicBezTo>
                  <a:close/>
                  <a:moveTo>
                    <a:pt x="1089660" y="172720"/>
                  </a:moveTo>
                  <a:lnTo>
                    <a:pt x="1394460" y="172720"/>
                  </a:lnTo>
                  <a:cubicBezTo>
                    <a:pt x="1405890" y="172720"/>
                    <a:pt x="1416050" y="181610"/>
                    <a:pt x="1416050" y="194310"/>
                  </a:cubicBezTo>
                  <a:cubicBezTo>
                    <a:pt x="1416050" y="207010"/>
                    <a:pt x="1405890" y="215900"/>
                    <a:pt x="1394460" y="215900"/>
                  </a:cubicBezTo>
                  <a:lnTo>
                    <a:pt x="1089660" y="215900"/>
                  </a:lnTo>
                  <a:cubicBezTo>
                    <a:pt x="1078230" y="215900"/>
                    <a:pt x="1068070" y="207010"/>
                    <a:pt x="1068070" y="194310"/>
                  </a:cubicBezTo>
                  <a:cubicBezTo>
                    <a:pt x="1068070" y="181610"/>
                    <a:pt x="1078230" y="172720"/>
                    <a:pt x="1089660" y="172720"/>
                  </a:cubicBezTo>
                  <a:close/>
                  <a:moveTo>
                    <a:pt x="2383790" y="4798060"/>
                  </a:moveTo>
                  <a:cubicBezTo>
                    <a:pt x="2383790" y="4913630"/>
                    <a:pt x="2289810" y="5007610"/>
                    <a:pt x="2174240" y="5007610"/>
                  </a:cubicBezTo>
                  <a:lnTo>
                    <a:pt x="341630" y="5007610"/>
                  </a:lnTo>
                  <a:cubicBezTo>
                    <a:pt x="226060" y="5007610"/>
                    <a:pt x="132080" y="4913630"/>
                    <a:pt x="132080" y="4798060"/>
                  </a:cubicBezTo>
                  <a:lnTo>
                    <a:pt x="132080" y="340360"/>
                  </a:lnTo>
                  <a:cubicBezTo>
                    <a:pt x="132080" y="224790"/>
                    <a:pt x="226060" y="130810"/>
                    <a:pt x="341630" y="130810"/>
                  </a:cubicBezTo>
                  <a:lnTo>
                    <a:pt x="614680" y="130810"/>
                  </a:lnTo>
                  <a:lnTo>
                    <a:pt x="614680" y="187960"/>
                  </a:lnTo>
                  <a:cubicBezTo>
                    <a:pt x="614680" y="252730"/>
                    <a:pt x="668020" y="306070"/>
                    <a:pt x="732790" y="306070"/>
                  </a:cubicBezTo>
                  <a:lnTo>
                    <a:pt x="1783080" y="306070"/>
                  </a:lnTo>
                  <a:cubicBezTo>
                    <a:pt x="1847850" y="306070"/>
                    <a:pt x="1901190" y="252730"/>
                    <a:pt x="1901190" y="187960"/>
                  </a:cubicBezTo>
                  <a:lnTo>
                    <a:pt x="1901190" y="130810"/>
                  </a:lnTo>
                  <a:lnTo>
                    <a:pt x="2172970" y="130810"/>
                  </a:lnTo>
                  <a:cubicBezTo>
                    <a:pt x="2288540" y="130810"/>
                    <a:pt x="2382520" y="224790"/>
                    <a:pt x="2382520" y="340360"/>
                  </a:cubicBezTo>
                  <a:lnTo>
                    <a:pt x="2382520" y="479806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8"/>
            <p:cNvSpPr/>
            <p:nvPr/>
          </p:nvSpPr>
          <p:spPr>
            <a:xfrm flipH="1">
              <a:off x="185420" y="156210"/>
              <a:ext cx="2250453" cy="4876800"/>
            </a:xfrm>
            <a:custGeom>
              <a:avLst/>
              <a:gdLst/>
              <a:ahLst/>
              <a:cxnLst/>
              <a:rect l="l" t="t" r="r" b="b"/>
              <a:pathLst>
                <a:path w="2250453" h="4876800">
                  <a:moveTo>
                    <a:pt x="209563" y="0"/>
                  </a:moveTo>
                  <a:lnTo>
                    <a:pt x="481343" y="0"/>
                  </a:lnTo>
                  <a:lnTo>
                    <a:pt x="481343" y="57150"/>
                  </a:lnTo>
                  <a:cubicBezTo>
                    <a:pt x="481343" y="121920"/>
                    <a:pt x="534683" y="175260"/>
                    <a:pt x="599453" y="175260"/>
                  </a:cubicBezTo>
                  <a:lnTo>
                    <a:pt x="1648473" y="175260"/>
                  </a:lnTo>
                  <a:cubicBezTo>
                    <a:pt x="1713243" y="175260"/>
                    <a:pt x="1766583" y="121920"/>
                    <a:pt x="1766583" y="57150"/>
                  </a:cubicBezTo>
                  <a:lnTo>
                    <a:pt x="1766583" y="0"/>
                  </a:lnTo>
                  <a:lnTo>
                    <a:pt x="2040903" y="0"/>
                  </a:lnTo>
                  <a:cubicBezTo>
                    <a:pt x="2156473" y="0"/>
                    <a:pt x="2250453" y="93980"/>
                    <a:pt x="2250453" y="209550"/>
                  </a:cubicBezTo>
                  <a:lnTo>
                    <a:pt x="2250453" y="4667250"/>
                  </a:lnTo>
                  <a:cubicBezTo>
                    <a:pt x="2250453" y="4782820"/>
                    <a:pt x="2156473" y="4876800"/>
                    <a:pt x="2040903" y="4876800"/>
                  </a:cubicBezTo>
                  <a:lnTo>
                    <a:pt x="209563" y="4876800"/>
                  </a:lnTo>
                  <a:cubicBezTo>
                    <a:pt x="93993" y="4876800"/>
                    <a:pt x="13" y="4782820"/>
                    <a:pt x="13" y="4667250"/>
                  </a:cubicBezTo>
                  <a:lnTo>
                    <a:pt x="13" y="209550"/>
                  </a:lnTo>
                  <a:cubicBezTo>
                    <a:pt x="-1257" y="93980"/>
                    <a:pt x="92723" y="0"/>
                    <a:pt x="209563" y="0"/>
                  </a:cubicBezTo>
                  <a:close/>
                </a:path>
              </a:pathLst>
            </a:custGeom>
            <a:blipFill>
              <a:blip r:embed="rId6"/>
              <a:stretch>
                <a:fillRect l="-153877" r="-131372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9"/>
            <p:cNvSpPr/>
            <p:nvPr/>
          </p:nvSpPr>
          <p:spPr>
            <a:xfrm>
              <a:off x="1121410" y="198120"/>
              <a:ext cx="347980" cy="43180"/>
            </a:xfrm>
            <a:custGeom>
              <a:avLst/>
              <a:gdLst/>
              <a:ahLst/>
              <a:cxnLst/>
              <a:rect l="l" t="t" r="r" b="b"/>
              <a:pathLst>
                <a:path w="347980" h="43180">
                  <a:moveTo>
                    <a:pt x="326390" y="0"/>
                  </a:moveTo>
                  <a:lnTo>
                    <a:pt x="21590" y="0"/>
                  </a:lnTo>
                  <a:cubicBezTo>
                    <a:pt x="10160" y="0"/>
                    <a:pt x="0" y="8890"/>
                    <a:pt x="0" y="21590"/>
                  </a:cubicBezTo>
                  <a:cubicBezTo>
                    <a:pt x="0" y="34290"/>
                    <a:pt x="10160" y="43180"/>
                    <a:pt x="21590" y="43180"/>
                  </a:cubicBezTo>
                  <a:lnTo>
                    <a:pt x="326390" y="43180"/>
                  </a:lnTo>
                  <a:cubicBezTo>
                    <a:pt x="337820" y="43180"/>
                    <a:pt x="347980" y="34290"/>
                    <a:pt x="347980" y="21590"/>
                  </a:cubicBezTo>
                  <a:cubicBezTo>
                    <a:pt x="347980" y="8890"/>
                    <a:pt x="337820" y="0"/>
                    <a:pt x="326390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1579738" y="187960"/>
              <a:ext cx="63785" cy="63501"/>
            </a:xfrm>
            <a:custGeom>
              <a:avLst/>
              <a:gdLst/>
              <a:ahLst/>
              <a:cxnLst/>
              <a:rect l="l" t="t" r="r" b="b"/>
              <a:pathLst>
                <a:path w="63785" h="63501">
                  <a:moveTo>
                    <a:pt x="31892" y="0"/>
                  </a:moveTo>
                  <a:cubicBezTo>
                    <a:pt x="20515" y="-51"/>
                    <a:pt x="9980" y="5989"/>
                    <a:pt x="4277" y="15834"/>
                  </a:cubicBezTo>
                  <a:cubicBezTo>
                    <a:pt x="-1426" y="25678"/>
                    <a:pt x="-1426" y="37822"/>
                    <a:pt x="4277" y="47666"/>
                  </a:cubicBezTo>
                  <a:cubicBezTo>
                    <a:pt x="9980" y="57511"/>
                    <a:pt x="20515" y="63551"/>
                    <a:pt x="31892" y="63500"/>
                  </a:cubicBezTo>
                  <a:cubicBezTo>
                    <a:pt x="43269" y="63551"/>
                    <a:pt x="53804" y="57511"/>
                    <a:pt x="59507" y="47666"/>
                  </a:cubicBezTo>
                  <a:cubicBezTo>
                    <a:pt x="65210" y="37822"/>
                    <a:pt x="65210" y="25678"/>
                    <a:pt x="59507" y="15834"/>
                  </a:cubicBezTo>
                  <a:cubicBezTo>
                    <a:pt x="53804" y="5989"/>
                    <a:pt x="43269" y="-51"/>
                    <a:pt x="31892" y="0"/>
                  </a:cubicBez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0" y="685800"/>
              <a:ext cx="27940" cy="213360"/>
            </a:xfrm>
            <a:custGeom>
              <a:avLst/>
              <a:gdLst/>
              <a:ahLst/>
              <a:cxnLst/>
              <a:rect l="l" t="t" r="r" b="b"/>
              <a:pathLst>
                <a:path w="27940" h="213360">
                  <a:moveTo>
                    <a:pt x="0" y="26670"/>
                  </a:moveTo>
                  <a:lnTo>
                    <a:pt x="0" y="185420"/>
                  </a:lnTo>
                  <a:cubicBezTo>
                    <a:pt x="0" y="200660"/>
                    <a:pt x="12700" y="213360"/>
                    <a:pt x="27940" y="21336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0" y="1057910"/>
              <a:ext cx="27940" cy="384810"/>
            </a:xfrm>
            <a:custGeom>
              <a:avLst/>
              <a:gdLst/>
              <a:ahLst/>
              <a:cxnLst/>
              <a:rect l="l" t="t" r="r" b="b"/>
              <a:pathLst>
                <a:path w="27940" h="384810">
                  <a:moveTo>
                    <a:pt x="0" y="26670"/>
                  </a:moveTo>
                  <a:lnTo>
                    <a:pt x="0" y="356870"/>
                  </a:lnTo>
                  <a:cubicBezTo>
                    <a:pt x="0" y="372110"/>
                    <a:pt x="12700" y="384810"/>
                    <a:pt x="27940" y="384810"/>
                  </a:cubicBezTo>
                  <a:lnTo>
                    <a:pt x="27940" y="0"/>
                  </a:lnTo>
                  <a:cubicBezTo>
                    <a:pt x="12700" y="0"/>
                    <a:pt x="0" y="11430"/>
                    <a:pt x="0" y="2667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0" y="1526540"/>
              <a:ext cx="27940" cy="386080"/>
            </a:xfrm>
            <a:custGeom>
              <a:avLst/>
              <a:gdLst/>
              <a:ahLst/>
              <a:cxnLst/>
              <a:rect l="l" t="t" r="r" b="b"/>
              <a:pathLst>
                <a:path w="27940" h="386080">
                  <a:moveTo>
                    <a:pt x="0" y="27940"/>
                  </a:moveTo>
                  <a:lnTo>
                    <a:pt x="0" y="358140"/>
                  </a:lnTo>
                  <a:cubicBezTo>
                    <a:pt x="0" y="373380"/>
                    <a:pt x="12700" y="386080"/>
                    <a:pt x="27940" y="386080"/>
                  </a:cubicBezTo>
                  <a:lnTo>
                    <a:pt x="27940" y="0"/>
                  </a:lnTo>
                  <a:cubicBezTo>
                    <a:pt x="12700" y="0"/>
                    <a:pt x="0" y="12700"/>
                    <a:pt x="0" y="2794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592070" y="1184910"/>
              <a:ext cx="27940" cy="618490"/>
            </a:xfrm>
            <a:custGeom>
              <a:avLst/>
              <a:gdLst/>
              <a:ahLst/>
              <a:cxnLst/>
              <a:rect l="l" t="t" r="r" b="b"/>
              <a:pathLst>
                <a:path w="27940" h="618490">
                  <a:moveTo>
                    <a:pt x="0" y="0"/>
                  </a:moveTo>
                  <a:lnTo>
                    <a:pt x="0" y="618490"/>
                  </a:lnTo>
                  <a:cubicBezTo>
                    <a:pt x="15240" y="618490"/>
                    <a:pt x="27940" y="605790"/>
                    <a:pt x="27940" y="590550"/>
                  </a:cubicBezTo>
                  <a:lnTo>
                    <a:pt x="27940" y="27940"/>
                  </a:lnTo>
                  <a:cubicBezTo>
                    <a:pt x="27940" y="12700"/>
                    <a:pt x="15240" y="0"/>
                    <a:pt x="0" y="0"/>
                  </a:cubicBezTo>
                  <a:close/>
                </a:path>
              </a:pathLst>
            </a:custGeom>
            <a:solidFill>
              <a:srgbClr val="2E2E2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7940" y="0"/>
              <a:ext cx="2564130" cy="5182870"/>
            </a:xfrm>
            <a:custGeom>
              <a:avLst/>
              <a:gdLst/>
              <a:ahLst/>
              <a:cxnLst/>
              <a:rect l="l" t="t" r="r" b="b"/>
              <a:pathLst>
                <a:path w="2564130" h="5182870">
                  <a:moveTo>
                    <a:pt x="2564130" y="1184910"/>
                  </a:moveTo>
                  <a:lnTo>
                    <a:pt x="2564130" y="379730"/>
                  </a:lnTo>
                  <a:cubicBezTo>
                    <a:pt x="2564130" y="353060"/>
                    <a:pt x="2561590" y="327660"/>
                    <a:pt x="2556510" y="303530"/>
                  </a:cubicBezTo>
                  <a:cubicBezTo>
                    <a:pt x="2553970" y="290830"/>
                    <a:pt x="2551430" y="279400"/>
                    <a:pt x="2547620" y="266700"/>
                  </a:cubicBezTo>
                  <a:cubicBezTo>
                    <a:pt x="2542540" y="248920"/>
                    <a:pt x="2534920" y="231140"/>
                    <a:pt x="2527300" y="214630"/>
                  </a:cubicBezTo>
                  <a:cubicBezTo>
                    <a:pt x="2522220" y="203200"/>
                    <a:pt x="2515870" y="193040"/>
                    <a:pt x="2509520" y="182880"/>
                  </a:cubicBezTo>
                  <a:cubicBezTo>
                    <a:pt x="2503170" y="172720"/>
                    <a:pt x="2496820" y="162560"/>
                    <a:pt x="2489200" y="152400"/>
                  </a:cubicBezTo>
                  <a:cubicBezTo>
                    <a:pt x="2477770" y="137160"/>
                    <a:pt x="2466340" y="124460"/>
                    <a:pt x="2453640" y="110490"/>
                  </a:cubicBezTo>
                  <a:cubicBezTo>
                    <a:pt x="2444750" y="101600"/>
                    <a:pt x="2435860" y="93980"/>
                    <a:pt x="2426970" y="86360"/>
                  </a:cubicBezTo>
                  <a:cubicBezTo>
                    <a:pt x="2360930" y="31750"/>
                    <a:pt x="2277110" y="0"/>
                    <a:pt x="2185670" y="0"/>
                  </a:cubicBezTo>
                  <a:lnTo>
                    <a:pt x="379730" y="0"/>
                  </a:lnTo>
                  <a:cubicBezTo>
                    <a:pt x="288290" y="0"/>
                    <a:pt x="203200" y="33020"/>
                    <a:pt x="138430" y="86360"/>
                  </a:cubicBezTo>
                  <a:cubicBezTo>
                    <a:pt x="129540" y="93980"/>
                    <a:pt x="120650" y="102870"/>
                    <a:pt x="111760" y="110490"/>
                  </a:cubicBezTo>
                  <a:cubicBezTo>
                    <a:pt x="99060" y="123190"/>
                    <a:pt x="86360" y="137160"/>
                    <a:pt x="76200" y="152400"/>
                  </a:cubicBezTo>
                  <a:cubicBezTo>
                    <a:pt x="68580" y="162560"/>
                    <a:pt x="62230" y="172720"/>
                    <a:pt x="55880" y="182880"/>
                  </a:cubicBezTo>
                  <a:cubicBezTo>
                    <a:pt x="49530" y="193040"/>
                    <a:pt x="43180" y="204470"/>
                    <a:pt x="38100" y="214630"/>
                  </a:cubicBezTo>
                  <a:cubicBezTo>
                    <a:pt x="29210" y="232410"/>
                    <a:pt x="22860" y="248920"/>
                    <a:pt x="16510" y="266700"/>
                  </a:cubicBezTo>
                  <a:cubicBezTo>
                    <a:pt x="12700" y="279400"/>
                    <a:pt x="10160" y="290830"/>
                    <a:pt x="7620" y="303530"/>
                  </a:cubicBezTo>
                  <a:cubicBezTo>
                    <a:pt x="2540" y="327660"/>
                    <a:pt x="0" y="354330"/>
                    <a:pt x="0" y="379730"/>
                  </a:cubicBezTo>
                  <a:lnTo>
                    <a:pt x="0" y="4803140"/>
                  </a:lnTo>
                  <a:cubicBezTo>
                    <a:pt x="0" y="5012690"/>
                    <a:pt x="170180" y="5182870"/>
                    <a:pt x="379730" y="5182870"/>
                  </a:cubicBezTo>
                  <a:lnTo>
                    <a:pt x="2184400" y="5182870"/>
                  </a:lnTo>
                  <a:cubicBezTo>
                    <a:pt x="2393950" y="5182870"/>
                    <a:pt x="2564130" y="5012690"/>
                    <a:pt x="2564130" y="4803140"/>
                  </a:cubicBezTo>
                  <a:lnTo>
                    <a:pt x="2564130" y="1184910"/>
                  </a:lnTo>
                  <a:close/>
                  <a:moveTo>
                    <a:pt x="2538730" y="1184910"/>
                  </a:moveTo>
                  <a:lnTo>
                    <a:pt x="2538730" y="4804410"/>
                  </a:lnTo>
                  <a:cubicBezTo>
                    <a:pt x="2538730" y="4999990"/>
                    <a:pt x="2379980" y="5158740"/>
                    <a:pt x="2184400" y="5158740"/>
                  </a:cubicBezTo>
                  <a:lnTo>
                    <a:pt x="379730" y="5158740"/>
                  </a:lnTo>
                  <a:cubicBezTo>
                    <a:pt x="184150" y="5158740"/>
                    <a:pt x="25400" y="4999990"/>
                    <a:pt x="25400" y="4804410"/>
                  </a:cubicBezTo>
                  <a:lnTo>
                    <a:pt x="25400" y="381000"/>
                  </a:lnTo>
                  <a:cubicBezTo>
                    <a:pt x="25400" y="184150"/>
                    <a:pt x="184150" y="25400"/>
                    <a:pt x="379730" y="25400"/>
                  </a:cubicBezTo>
                  <a:lnTo>
                    <a:pt x="2184400" y="25400"/>
                  </a:lnTo>
                  <a:cubicBezTo>
                    <a:pt x="2379980" y="25400"/>
                    <a:pt x="2538730" y="184150"/>
                    <a:pt x="2538730" y="379730"/>
                  </a:cubicBezTo>
                  <a:lnTo>
                    <a:pt x="2538730" y="1184910"/>
                  </a:lnTo>
                  <a:close/>
                </a:path>
              </a:pathLst>
            </a:custGeom>
            <a:solidFill>
              <a:srgbClr val="555555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6" name="Freeform 16"/>
          <p:cNvSpPr/>
          <p:nvPr/>
        </p:nvSpPr>
        <p:spPr>
          <a:xfrm>
            <a:off x="3735353" y="4724961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7" name="Freeform 17"/>
          <p:cNvSpPr/>
          <p:nvPr/>
        </p:nvSpPr>
        <p:spPr>
          <a:xfrm>
            <a:off x="12161639" y="1779909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1"/>
                </a:lnTo>
                <a:lnTo>
                  <a:pt x="0" y="5923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Freeform 18"/>
          <p:cNvSpPr/>
          <p:nvPr/>
        </p:nvSpPr>
        <p:spPr>
          <a:xfrm>
            <a:off x="5734918" y="3382878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1" y="0"/>
                </a:lnTo>
                <a:lnTo>
                  <a:pt x="592381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 rot="-10800000">
            <a:off x="3448994" y="8393473"/>
            <a:ext cx="3062016" cy="2917266"/>
          </a:xfrm>
          <a:custGeom>
            <a:avLst/>
            <a:gdLst/>
            <a:ahLst/>
            <a:cxnLst/>
            <a:rect l="l" t="t" r="r" b="b"/>
            <a:pathLst>
              <a:path w="3062016" h="2917266">
                <a:moveTo>
                  <a:pt x="0" y="0"/>
                </a:moveTo>
                <a:lnTo>
                  <a:pt x="3062016" y="0"/>
                </a:lnTo>
                <a:lnTo>
                  <a:pt x="3062016" y="2917265"/>
                </a:lnTo>
                <a:lnTo>
                  <a:pt x="0" y="29172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TextBox 20"/>
          <p:cNvSpPr txBox="1"/>
          <p:nvPr/>
        </p:nvSpPr>
        <p:spPr>
          <a:xfrm>
            <a:off x="252088" y="2315140"/>
            <a:ext cx="4865662" cy="1129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49"/>
              </a:lnSpc>
              <a:spcBef>
                <a:spcPct val="0"/>
              </a:spcBef>
            </a:pPr>
            <a:r>
              <a:rPr lang="en-US" sz="324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Personal, Social Education </a:t>
            </a:r>
          </a:p>
          <a:p>
            <a:pPr algn="ctr">
              <a:lnSpc>
                <a:spcPts val="4549"/>
              </a:lnSpc>
              <a:spcBef>
                <a:spcPct val="0"/>
              </a:spcBef>
            </a:pPr>
            <a:r>
              <a:rPr lang="en-US" sz="324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lessons (PSE lessons)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440716" y="682359"/>
            <a:ext cx="1030890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Training and Guidance for Teachers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5675084" y="3908324"/>
            <a:ext cx="1167110" cy="231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(Twinkle, 2026)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70210" y="3057470"/>
            <a:ext cx="2338507" cy="363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(My concern, 2026)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327735" y="7564798"/>
            <a:ext cx="1756291" cy="363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(NSPCC, 2026)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819000" y="3908324"/>
            <a:ext cx="931813" cy="231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(Hwb, 2026)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09600" y="689452"/>
            <a:ext cx="7773129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  <a:spcBef>
                <a:spcPct val="0"/>
              </a:spcBef>
            </a:pPr>
            <a:r>
              <a:rPr lang="en-US" sz="5199" dirty="0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Ellie’s References</a:t>
            </a:r>
          </a:p>
        </p:txBody>
      </p:sp>
      <p:sp>
        <p:nvSpPr>
          <p:cNvPr id="3" name="Freeform 3"/>
          <p:cNvSpPr/>
          <p:nvPr/>
        </p:nvSpPr>
        <p:spPr>
          <a:xfrm>
            <a:off x="11197646" y="1133000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7448806" y="5021152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2" y="0"/>
                </a:lnTo>
                <a:lnTo>
                  <a:pt x="592382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189640" y="2179051"/>
            <a:ext cx="18288000" cy="77914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Band runner (2026) Available at: https://www.ceopeducation.co.uk/8_10/ (Accessed on 25 March 2026)​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BT logo (2026) Available At: https://www.bt.com/broadband (Accessed on 27 March 2026)​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Beacon IT (2026) Cyber crime statistices 2026. Available at: https://beaconit.co.uk/uk-cyber-crime-statistics (Accessed on:13 April 2026)​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Available At: https://ee.co.uk/ (Accessed on 27 March 2026)​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Gov.uk (2026) helping keep your child safe online Avaialable at: https://kidsonlinesafety.campaign.gov.uk/ (Accessed on: 27 March 2026)​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Gov.uk (2026) Children and parents to pilot social media bans, time limits and curfews at home, as government tests next steps to give UK kids their childhood back. Available at: https://www.gov.uk/government/news/children-and-parents-to-pilot-social-media-bans-time-limits-and-curfews-at-home-as-government-tests-next-steps-to-give-uk-kids-their-childhood-back (Accessed: 31 March 2026).​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Hwb (2026) in the know Available at: https://hwb.gov.wales/keeping-safe-online/in-the-know/ (Accessed on 24 March 2026)​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Hwb (2026) Keeping safe online Available at: https://hwb.gov.wales/repository/discovery?sort=recent&amp;catalogs=50f72adb-cdf7-4da9-a01a-d9b5ecafd264&amp;strict=1&amp;categories2=03874f0f-1dc8-45fe-b309-0bfc76508d67&amp;categories1=a9501b28-7fcc-4880-8c79-ff5f934dafe7(Accessed: 1 April 2026).​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Parent shield (2026) Available at: ParentShield Child Safe SIM and Mobile Network for Children (Accessed on: 25 March 2026)​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Report Faud (2026) Available at: UK's Home for Reporting Cyber Crime &amp; Fraud - Report Fraud (Accessed on: 19 April 2026)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Report Fraud (2026) Lets report your cybercrime and fraud Available at: </a:t>
            </a:r>
            <a:r>
              <a:rPr lang="en-US" sz="2199" u="sng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  <a:hlinkClick r:id="rId4" tooltip="https://www.reportfraud.police.uk/reporting-a-fraud/"/>
              </a:rPr>
              <a:t>https://www.reportfraud.police.uk/reporting-a-fraud/</a:t>
            </a: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 (Assessed on: 13 April 2026)​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Sky (2026) Sky broadband Available at: </a:t>
            </a:r>
            <a:r>
              <a:rPr lang="en-US" sz="2199" u="sng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  <a:hlinkClick r:id="rId5" tooltip="http://ahttps/www.sky.com/"/>
              </a:rPr>
              <a:t> https://www.sky.com/</a:t>
            </a: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 (Accessed on: 27 March 2026)​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Twinkl (2025) Safer Internet Day Poster. Available at: </a:t>
            </a:r>
            <a:r>
              <a:rPr lang="en-US" sz="2199" u="sng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  <a:hlinkClick r:id="rId6" tooltip="https://www.twinkl.co.uk/resource/safer-internet-day-poster-wl-sc-1643028784"/>
              </a:rPr>
              <a:t>https://www.twinkl.co.uk/resource/safer-internet-day-poster-wl-sc-1643028784</a:t>
            </a:r>
            <a:r>
              <a:rPr lang="en-US" sz="2199">
                <a:solidFill>
                  <a:srgbClr val="000000"/>
                </a:solidFill>
                <a:latin typeface="Sniglet"/>
                <a:ea typeface="Sniglet"/>
                <a:cs typeface="Sniglet"/>
                <a:sym typeface="Sniglet"/>
              </a:rPr>
              <a:t> (Accessed: 31 March 2026).</a:t>
            </a:r>
          </a:p>
          <a:p>
            <a:pPr algn="l">
              <a:lnSpc>
                <a:spcPts val="3220"/>
              </a:lnSpc>
              <a:spcBef>
                <a:spcPct val="0"/>
              </a:spcBef>
            </a:pPr>
            <a:endParaRPr lang="en-US" sz="2199">
              <a:solidFill>
                <a:srgbClr val="000000"/>
              </a:solidFill>
              <a:latin typeface="Sniglet"/>
              <a:ea typeface="Sniglet"/>
              <a:cs typeface="Sniglet"/>
              <a:sym typeface="Sniglet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6903950" y="9378118"/>
            <a:ext cx="592382" cy="592382"/>
          </a:xfrm>
          <a:custGeom>
            <a:avLst/>
            <a:gdLst/>
            <a:ahLst/>
            <a:cxnLst/>
            <a:rect l="l" t="t" r="r" b="b"/>
            <a:pathLst>
              <a:path w="592382" h="592382">
                <a:moveTo>
                  <a:pt x="0" y="0"/>
                </a:moveTo>
                <a:lnTo>
                  <a:pt x="592381" y="0"/>
                </a:lnTo>
                <a:lnTo>
                  <a:pt x="592381" y="592382"/>
                </a:lnTo>
                <a:lnTo>
                  <a:pt x="0" y="59238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578</Words>
  <Application>Microsoft Office PowerPoint</Application>
  <PresentationFormat>Custom</PresentationFormat>
  <Paragraphs>40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Arimo</vt:lpstr>
      <vt:lpstr>Sniglet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 Group Presentation</dc:title>
  <cp:lastModifiedBy>Ellie Kelman</cp:lastModifiedBy>
  <cp:revision>2</cp:revision>
  <dcterms:created xsi:type="dcterms:W3CDTF">2006-08-16T00:00:00Z</dcterms:created>
  <dcterms:modified xsi:type="dcterms:W3CDTF">2026-04-25T13:54:40Z</dcterms:modified>
  <dc:identifier>DAHFgQNiAhA</dc:identifier>
</cp:coreProperties>
</file>