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13"/>
  </p:notesMasterIdLst>
  <p:sldIdLst>
    <p:sldId id="256" r:id="rId2"/>
    <p:sldId id="265" r:id="rId3"/>
    <p:sldId id="264" r:id="rId4"/>
    <p:sldId id="263" r:id="rId5"/>
    <p:sldId id="262" r:id="rId6"/>
    <p:sldId id="258" r:id="rId7"/>
    <p:sldId id="261" r:id="rId8"/>
    <p:sldId id="260" r:id="rId9"/>
    <p:sldId id="259" r:id="rId10"/>
    <p:sldId id="257"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A8E944-52C8-4E9A-B1FC-B0E651D0F032}" type="datetimeFigureOut">
              <a:rPr lang="en-US" smtClean="0"/>
              <a:t>8/2/2022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7E30A3-8363-4B1A-906A-1B1459915079}" type="slidenum">
              <a:rPr lang="en-US" smtClean="0"/>
              <a:t>‹#›</a:t>
            </a:fld>
            <a:endParaRPr lang="en-US"/>
          </a:p>
        </p:txBody>
      </p:sp>
    </p:spTree>
    <p:extLst>
      <p:ext uri="{BB962C8B-B14F-4D97-AF65-F5344CB8AC3E}">
        <p14:creationId xmlns:p14="http://schemas.microsoft.com/office/powerpoint/2010/main" val="563683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7E30A3-8363-4B1A-906A-1B1459915079}" type="slidenum">
              <a:rPr lang="en-US" smtClean="0"/>
              <a:t>5</a:t>
            </a:fld>
            <a:endParaRPr lang="en-US"/>
          </a:p>
        </p:txBody>
      </p:sp>
    </p:spTree>
    <p:extLst>
      <p:ext uri="{BB962C8B-B14F-4D97-AF65-F5344CB8AC3E}">
        <p14:creationId xmlns:p14="http://schemas.microsoft.com/office/powerpoint/2010/main" val="789520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3851051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757255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2994282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014954-6E1F-47C6-8D52-29ED2EED679D}" type="datetimeFigureOut">
              <a:rPr lang="en-US" smtClean="0"/>
              <a:t>8/2/2022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402478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014954-6E1F-47C6-8D52-29ED2EED679D}" type="datetimeFigureOut">
              <a:rPr lang="en-US" smtClean="0"/>
              <a:t>8/2/2022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1526622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014954-6E1F-47C6-8D52-29ED2EED679D}" type="datetimeFigureOut">
              <a:rPr lang="en-US" smtClean="0"/>
              <a:t>8/2/2022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974341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014954-6E1F-47C6-8D52-29ED2EED679D}" type="datetimeFigureOut">
              <a:rPr lang="en-US" smtClean="0"/>
              <a:t>8/2/2022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3822656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B014954-6E1F-47C6-8D52-29ED2EED679D}" type="datetimeFigureOut">
              <a:rPr lang="en-US" smtClean="0"/>
              <a:t>8/2/2022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32920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A2E36F-5AEB-4D4E-94B1-7D61C9137D01}" type="slidenum">
              <a:rPr lang="en-US" smtClean="0"/>
              <a:t>‹#›</a:t>
            </a:fld>
            <a:endParaRPr lang="en-US"/>
          </a:p>
        </p:txBody>
      </p:sp>
      <p:sp>
        <p:nvSpPr>
          <p:cNvPr id="5" name="Date Placeholder 4"/>
          <p:cNvSpPr>
            <a:spLocks noGrp="1"/>
          </p:cNvSpPr>
          <p:nvPr>
            <p:ph type="dt" sz="half" idx="10"/>
          </p:nvPr>
        </p:nvSpPr>
        <p:spPr/>
        <p:txBody>
          <a:bodyPr/>
          <a:lstStyle/>
          <a:p>
            <a:fld id="{7B014954-6E1F-47C6-8D52-29ED2EED679D}" type="datetimeFigureOut">
              <a:rPr lang="en-US" smtClean="0"/>
              <a:t>8/2/2022</a:t>
            </a:fld>
            <a:endParaRPr lang="en-US"/>
          </a:p>
        </p:txBody>
      </p:sp>
    </p:spTree>
    <p:extLst>
      <p:ext uri="{BB962C8B-B14F-4D97-AF65-F5344CB8AC3E}">
        <p14:creationId xmlns:p14="http://schemas.microsoft.com/office/powerpoint/2010/main" val="3526649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3990827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94154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5047234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901491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2352615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34724960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014954-6E1F-47C6-8D52-29ED2EED679D}" type="datetimeFigureOut">
              <a:rPr lang="en-US" smtClean="0"/>
              <a:t>8/2/2022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A2E36F-5AEB-4D4E-94B1-7D61C9137D01}" type="slidenum">
              <a:rPr lang="en-US" smtClean="0"/>
              <a:t>‹#›</a:t>
            </a:fld>
            <a:endParaRPr lang="en-US"/>
          </a:p>
        </p:txBody>
      </p:sp>
    </p:spTree>
    <p:extLst>
      <p:ext uri="{BB962C8B-B14F-4D97-AF65-F5344CB8AC3E}">
        <p14:creationId xmlns:p14="http://schemas.microsoft.com/office/powerpoint/2010/main" val="2998845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B014954-6E1F-47C6-8D52-29ED2EED679D}" type="datetimeFigureOut">
              <a:rPr lang="en-US" smtClean="0"/>
              <a:t>8/2/2022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0A2E36F-5AEB-4D4E-94B1-7D61C9137D01}" type="slidenum">
              <a:rPr lang="en-US" smtClean="0"/>
              <a:t>‹#›</a:t>
            </a:fld>
            <a:endParaRPr lang="en-US"/>
          </a:p>
        </p:txBody>
      </p:sp>
    </p:spTree>
    <p:extLst>
      <p:ext uri="{BB962C8B-B14F-4D97-AF65-F5344CB8AC3E}">
        <p14:creationId xmlns:p14="http://schemas.microsoft.com/office/powerpoint/2010/main" val="132059771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256" y="1344127"/>
            <a:ext cx="9481457" cy="1463040"/>
          </a:xfrm>
          <a:ln>
            <a:solidFill>
              <a:schemeClr val="bg1"/>
            </a:solidFill>
          </a:ln>
        </p:spPr>
        <p:txBody>
          <a:bodyPr>
            <a:normAutofit fontScale="90000"/>
          </a:bodyPr>
          <a:lstStyle/>
          <a:p>
            <a:pPr algn="ctr"/>
            <a:br>
              <a:rPr lang="en-US" dirty="0">
                <a:solidFill>
                  <a:schemeClr val="tx1"/>
                </a:solidFill>
              </a:rPr>
            </a:br>
            <a:r>
              <a:rPr lang="en-US" dirty="0">
                <a:solidFill>
                  <a:schemeClr val="tx1"/>
                </a:solidFill>
              </a:rPr>
              <a:t> </a:t>
            </a:r>
            <a:r>
              <a:rPr lang="en-US" b="1" dirty="0">
                <a:solidFill>
                  <a:schemeClr val="tx1"/>
                </a:solidFill>
              </a:rPr>
              <a:t>Managing Projects in the Organisation 	</a:t>
            </a:r>
            <a:br>
              <a:rPr lang="en-US" b="1" dirty="0">
                <a:solidFill>
                  <a:schemeClr val="tx1"/>
                </a:solidFill>
              </a:rPr>
            </a:br>
            <a:endParaRPr lang="en-US" b="1" dirty="0">
              <a:solidFill>
                <a:schemeClr val="tx1"/>
              </a:solidFill>
            </a:endParaRPr>
          </a:p>
        </p:txBody>
      </p:sp>
      <p:sp>
        <p:nvSpPr>
          <p:cNvPr id="3" name="Subtitle 2"/>
          <p:cNvSpPr>
            <a:spLocks noGrp="1"/>
          </p:cNvSpPr>
          <p:nvPr>
            <p:ph type="subTitle" idx="1"/>
          </p:nvPr>
        </p:nvSpPr>
        <p:spPr>
          <a:xfrm>
            <a:off x="-195942" y="2258717"/>
            <a:ext cx="10178142" cy="985225"/>
          </a:xfrm>
        </p:spPr>
        <p:txBody>
          <a:bodyPr>
            <a:normAutofit/>
          </a:bodyPr>
          <a:lstStyle/>
          <a:p>
            <a:r>
              <a:rPr lang="en-US" sz="1600" b="1" u="sng" dirty="0">
                <a:solidFill>
                  <a:schemeClr val="tx1"/>
                </a:solidFill>
              </a:rPr>
              <a:t>“Health and safety training projects in order to motivate the Workers for Smith Brothers Ltd.”</a:t>
            </a:r>
          </a:p>
        </p:txBody>
      </p:sp>
      <p:sp>
        <p:nvSpPr>
          <p:cNvPr id="4" name="TextBox 3">
            <a:extLst>
              <a:ext uri="{FF2B5EF4-FFF2-40B4-BE49-F238E27FC236}">
                <a16:creationId xmlns:a16="http://schemas.microsoft.com/office/drawing/2014/main" id="{F119F704-2407-6733-01F6-5B6F9403CD74}"/>
              </a:ext>
            </a:extLst>
          </p:cNvPr>
          <p:cNvSpPr txBox="1"/>
          <p:nvPr/>
        </p:nvSpPr>
        <p:spPr>
          <a:xfrm>
            <a:off x="642257" y="3429000"/>
            <a:ext cx="8817429" cy="2677656"/>
          </a:xfrm>
          <a:prstGeom prst="rect">
            <a:avLst/>
          </a:prstGeom>
          <a:noFill/>
        </p:spPr>
        <p:txBody>
          <a:bodyPr wrap="square" rtlCol="0">
            <a:spAutoFit/>
          </a:bodyPr>
          <a:lstStyle/>
          <a:p>
            <a:r>
              <a:rPr lang="en-GB" sz="2400" dirty="0"/>
              <a:t>Student name: Kamrul Hasan</a:t>
            </a:r>
          </a:p>
          <a:p>
            <a:r>
              <a:rPr lang="en-GB" sz="2400" dirty="0"/>
              <a:t>Student ID: 2023331</a:t>
            </a:r>
          </a:p>
          <a:p>
            <a:r>
              <a:rPr lang="en-GB" sz="2400" dirty="0"/>
              <a:t>Module name: Managing projects in the organisation </a:t>
            </a:r>
          </a:p>
          <a:p>
            <a:r>
              <a:rPr lang="en-GB" sz="2400" dirty="0"/>
              <a:t>Module Code: BMSW 5104</a:t>
            </a:r>
          </a:p>
          <a:p>
            <a:r>
              <a:rPr lang="en-GB" sz="2400" dirty="0"/>
              <a:t>Lecturer name: Terry Walcott</a:t>
            </a:r>
          </a:p>
          <a:p>
            <a:r>
              <a:rPr lang="en-GB" sz="2400" dirty="0"/>
              <a:t>Level 5</a:t>
            </a:r>
          </a:p>
          <a:p>
            <a:r>
              <a:rPr lang="en-GB" sz="2400" dirty="0"/>
              <a:t>Term 1 Group 1</a:t>
            </a:r>
          </a:p>
        </p:txBody>
      </p:sp>
    </p:spTree>
    <p:extLst>
      <p:ext uri="{BB962C8B-B14F-4D97-AF65-F5344CB8AC3E}">
        <p14:creationId xmlns:p14="http://schemas.microsoft.com/office/powerpoint/2010/main" val="3294709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Introduction and Objectives </a:t>
            </a:r>
          </a:p>
        </p:txBody>
      </p:sp>
      <p:sp>
        <p:nvSpPr>
          <p:cNvPr id="3" name="Content Placeholder 2"/>
          <p:cNvSpPr>
            <a:spLocks noGrp="1"/>
          </p:cNvSpPr>
          <p:nvPr>
            <p:ph idx="1"/>
          </p:nvPr>
        </p:nvSpPr>
        <p:spPr/>
        <p:txBody>
          <a:bodyPr>
            <a:normAutofit/>
          </a:bodyPr>
          <a:lstStyle/>
          <a:p>
            <a:r>
              <a:rPr lang="en-US" dirty="0"/>
              <a:t>Smith brothers Limited is a London based business that offers the best selection of pre-owned Scania trucks in the UK. They have a wide range of body types that can satisfy different groups of customers. It is a family run business that was established in 1969 and consistent in providing first class service to the customers. </a:t>
            </a:r>
          </a:p>
          <a:p>
            <a:endParaRPr lang="en-US" dirty="0"/>
          </a:p>
          <a:p>
            <a:pPr>
              <a:buFont typeface="Wingdings" panose="05000000000000000000" pitchFamily="2" charset="2"/>
              <a:buChar char="v"/>
            </a:pPr>
            <a:r>
              <a:rPr lang="en-US" dirty="0"/>
              <a:t>The first objective of the project is to provide Primary health and safety training and behavior to the current employees</a:t>
            </a:r>
          </a:p>
          <a:p>
            <a:pPr>
              <a:buFont typeface="Wingdings" panose="05000000000000000000" pitchFamily="2" charset="2"/>
              <a:buChar char="v"/>
            </a:pPr>
            <a:r>
              <a:rPr lang="en-US" dirty="0"/>
              <a:t>The second objective is to identify the key risks that are often considered as minor incidence. </a:t>
            </a:r>
          </a:p>
        </p:txBody>
      </p:sp>
    </p:spTree>
    <p:extLst>
      <p:ext uri="{BB962C8B-B14F-4D97-AF65-F5344CB8AC3E}">
        <p14:creationId xmlns:p14="http://schemas.microsoft.com/office/powerpoint/2010/main" val="2406575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The main reasons for selecting the project</a:t>
            </a:r>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a:t>Employees are often fall from the ladders </a:t>
            </a:r>
          </a:p>
          <a:p>
            <a:pPr>
              <a:buFont typeface="Wingdings" panose="05000000000000000000" pitchFamily="2" charset="2"/>
              <a:buChar char="§"/>
            </a:pPr>
            <a:r>
              <a:rPr lang="en-US" dirty="0"/>
              <a:t>Employees are responsible for the coloring of the trucks</a:t>
            </a:r>
          </a:p>
          <a:p>
            <a:pPr>
              <a:buFont typeface="Wingdings" panose="05000000000000000000" pitchFamily="2" charset="2"/>
              <a:buChar char="§"/>
            </a:pPr>
            <a:r>
              <a:rPr lang="en-US" dirty="0"/>
              <a:t>Employees are responsible to fix the trucks</a:t>
            </a:r>
          </a:p>
          <a:p>
            <a:pPr>
              <a:buFont typeface="Wingdings" panose="05000000000000000000" pitchFamily="2" charset="2"/>
              <a:buChar char="§"/>
            </a:pPr>
            <a:r>
              <a:rPr lang="en-US" dirty="0"/>
              <a:t>Employees a responsible to lifting the trucks with machinery </a:t>
            </a:r>
          </a:p>
          <a:p>
            <a:pPr marL="0" indent="0">
              <a:buNone/>
            </a:pPr>
            <a:endParaRPr lang="en-US" dirty="0"/>
          </a:p>
        </p:txBody>
      </p:sp>
    </p:spTree>
    <p:extLst>
      <p:ext uri="{BB962C8B-B14F-4D97-AF65-F5344CB8AC3E}">
        <p14:creationId xmlns:p14="http://schemas.microsoft.com/office/powerpoint/2010/main" val="302083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Activators, Behaviors, Consequences (ABC) CHART </a:t>
            </a:r>
          </a:p>
        </p:txBody>
      </p:sp>
      <p:sp>
        <p:nvSpPr>
          <p:cNvPr id="3" name="Content Placeholder 2"/>
          <p:cNvSpPr>
            <a:spLocks noGrp="1"/>
          </p:cNvSpPr>
          <p:nvPr>
            <p:ph idx="1"/>
          </p:nvPr>
        </p:nvSpPr>
        <p:spPr/>
        <p:txBody>
          <a:bodyPr>
            <a:normAutofit fontScale="85000" lnSpcReduction="10000"/>
          </a:bodyPr>
          <a:lstStyle/>
          <a:p>
            <a:r>
              <a:rPr lang="en-US" b="1" dirty="0"/>
              <a:t>Activators</a:t>
            </a:r>
          </a:p>
          <a:p>
            <a:pPr>
              <a:buFont typeface="Wingdings" panose="05000000000000000000" pitchFamily="2" charset="2"/>
              <a:buChar char="Ø"/>
            </a:pPr>
            <a:r>
              <a:rPr lang="en-US" dirty="0"/>
              <a:t>Employee is do not take the necessary precaution while working under the trucks</a:t>
            </a:r>
          </a:p>
          <a:p>
            <a:pPr>
              <a:buFont typeface="Wingdings" panose="05000000000000000000" pitchFamily="2" charset="2"/>
              <a:buChar char="Ø"/>
            </a:pPr>
            <a:r>
              <a:rPr lang="en-US" dirty="0"/>
              <a:t>Employees do not use mask when dealing with colors</a:t>
            </a:r>
          </a:p>
          <a:p>
            <a:br>
              <a:rPr lang="en-US" dirty="0"/>
            </a:br>
            <a:r>
              <a:rPr lang="en-US" b="1" dirty="0"/>
              <a:t>Behaviors</a:t>
            </a:r>
          </a:p>
          <a:p>
            <a:pPr>
              <a:buFont typeface="Wingdings" panose="05000000000000000000" pitchFamily="2" charset="2"/>
              <a:buChar char="Ø"/>
            </a:pPr>
            <a:r>
              <a:rPr lang="en-US" dirty="0"/>
              <a:t>Employees are overconfident about their protection while working under the trucks</a:t>
            </a:r>
          </a:p>
          <a:p>
            <a:pPr>
              <a:buFont typeface="Wingdings" panose="05000000000000000000" pitchFamily="2" charset="2"/>
              <a:buChar char="Ø"/>
            </a:pPr>
            <a:r>
              <a:rPr lang="en-US" dirty="0"/>
              <a:t>Employees are reckless about wearing necessary protective equipment while dealing with colors</a:t>
            </a:r>
          </a:p>
          <a:p>
            <a:br>
              <a:rPr lang="en-US" dirty="0"/>
            </a:br>
            <a:r>
              <a:rPr lang="en-US" b="1" dirty="0"/>
              <a:t>Consequences</a:t>
            </a:r>
          </a:p>
          <a:p>
            <a:pPr>
              <a:buFont typeface="Wingdings" panose="05000000000000000000" pitchFamily="2" charset="2"/>
              <a:buChar char="Ø"/>
            </a:pPr>
            <a:r>
              <a:rPr lang="en-US" dirty="0"/>
              <a:t>It can cause great harm to their health and in the worst case cause them their lives. </a:t>
            </a:r>
          </a:p>
          <a:p>
            <a:pPr>
              <a:buFont typeface="Wingdings" panose="05000000000000000000" pitchFamily="2" charset="2"/>
              <a:buChar char="Ø"/>
            </a:pPr>
            <a:r>
              <a:rPr lang="en-US" dirty="0"/>
              <a:t>It can damage their eyes and smelling ability at the primary level</a:t>
            </a:r>
          </a:p>
          <a:p>
            <a:endParaRPr lang="en-US" dirty="0"/>
          </a:p>
        </p:txBody>
      </p:sp>
    </p:spTree>
    <p:extLst>
      <p:ext uri="{BB962C8B-B14F-4D97-AF65-F5344CB8AC3E}">
        <p14:creationId xmlns:p14="http://schemas.microsoft.com/office/powerpoint/2010/main" val="3765930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Scope of the Project</a:t>
            </a:r>
          </a:p>
        </p:txBody>
      </p:sp>
      <p:sp>
        <p:nvSpPr>
          <p:cNvPr id="3" name="Content Placeholder 2"/>
          <p:cNvSpPr>
            <a:spLocks noGrp="1"/>
          </p:cNvSpPr>
          <p:nvPr>
            <p:ph idx="1"/>
          </p:nvPr>
        </p:nvSpPr>
        <p:spPr/>
        <p:txBody>
          <a:bodyPr>
            <a:normAutofit/>
          </a:bodyPr>
          <a:lstStyle/>
          <a:p>
            <a:r>
              <a:rPr lang="en-US" dirty="0"/>
              <a:t>Right now everyone is conscious about their health regardless of their working environment but in the case of small and medium size businesses most of them do not want to engage in safety and healthcare issues because of the lack of knowledge. </a:t>
            </a:r>
          </a:p>
          <a:p>
            <a:r>
              <a:rPr lang="en-US" dirty="0"/>
              <a:t>The project will target all of the employees of the organisation and develop their knowledge about the importance of ensuring their own safety along with others and how to maintain a safe work environment</a:t>
            </a:r>
          </a:p>
          <a:p>
            <a:endParaRPr lang="en-US" dirty="0"/>
          </a:p>
          <a:p>
            <a:r>
              <a:rPr lang="en-US" dirty="0"/>
              <a:t>As the business is dealing with heavy equipment it is a necessary project as there can be any accident anytime and everyone should be prepared for this kind of incident. </a:t>
            </a:r>
          </a:p>
        </p:txBody>
      </p:sp>
    </p:spTree>
    <p:extLst>
      <p:ext uri="{BB962C8B-B14F-4D97-AF65-F5344CB8AC3E}">
        <p14:creationId xmlns:p14="http://schemas.microsoft.com/office/powerpoint/2010/main" val="765277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Stakeholder Analysis </a:t>
            </a:r>
          </a:p>
        </p:txBody>
      </p:sp>
      <p:sp>
        <p:nvSpPr>
          <p:cNvPr id="3" name="Content Placeholder 2"/>
          <p:cNvSpPr>
            <a:spLocks noGrp="1"/>
          </p:cNvSpPr>
          <p:nvPr>
            <p:ph idx="1"/>
          </p:nvPr>
        </p:nvSpPr>
        <p:spPr/>
        <p:txBody>
          <a:bodyPr>
            <a:normAutofit lnSpcReduction="10000"/>
          </a:bodyPr>
          <a:lstStyle/>
          <a:p>
            <a:pPr>
              <a:buFont typeface="Arial" panose="020B0604020202020204" pitchFamily="34" charset="0"/>
              <a:buChar char="•"/>
            </a:pPr>
            <a:r>
              <a:rPr lang="en-US" dirty="0"/>
              <a:t>The primary stakeholders would be the owners of the business along with the executives who are responsible for the management of the business. They will get high priority. </a:t>
            </a:r>
          </a:p>
          <a:p>
            <a:pPr>
              <a:buFont typeface="Arial" panose="020B0604020202020204" pitchFamily="34" charset="0"/>
              <a:buChar char="•"/>
            </a:pPr>
            <a:r>
              <a:rPr lang="en-US" dirty="0"/>
              <a:t>The second category of stakeholders should be the employees who are responsible to deal with the trucks and other equipment and maintenance of the trucks. This group of stakeholders will also get high priority. </a:t>
            </a:r>
          </a:p>
          <a:p>
            <a:pPr>
              <a:buFont typeface="Arial" panose="020B0604020202020204" pitchFamily="34" charset="0"/>
              <a:buChar char="•"/>
            </a:pPr>
            <a:r>
              <a:rPr lang="en-US" dirty="0"/>
              <a:t>The third category of the stakeholders are the customers and financial supporters who are closely connected with the business and often deal with the business. </a:t>
            </a:r>
          </a:p>
          <a:p>
            <a:br>
              <a:rPr lang="en-US" dirty="0"/>
            </a:br>
            <a:r>
              <a:rPr lang="en-US" dirty="0"/>
              <a:t>In order to manage the stakeholders the project will first provide a brief explanation about the necessity of the project and clarify what the project wants to achieve. </a:t>
            </a:r>
          </a:p>
          <a:p>
            <a:endParaRPr lang="en-US" dirty="0"/>
          </a:p>
        </p:txBody>
      </p:sp>
    </p:spTree>
    <p:extLst>
      <p:ext uri="{BB962C8B-B14F-4D97-AF65-F5344CB8AC3E}">
        <p14:creationId xmlns:p14="http://schemas.microsoft.com/office/powerpoint/2010/main" val="139847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Importance of the Project </a:t>
            </a:r>
          </a:p>
        </p:txBody>
      </p:sp>
      <p:sp>
        <p:nvSpPr>
          <p:cNvPr id="3" name="Content Placeholder 2"/>
          <p:cNvSpPr>
            <a:spLocks noGrp="1"/>
          </p:cNvSpPr>
          <p:nvPr>
            <p:ph idx="1"/>
          </p:nvPr>
        </p:nvSpPr>
        <p:spPr/>
        <p:txBody>
          <a:bodyPr>
            <a:normAutofit/>
          </a:bodyPr>
          <a:lstStyle/>
          <a:p>
            <a:r>
              <a:rPr lang="en-US" dirty="0"/>
              <a:t>The primary purpose of the training is to develop awareness among the employees and other stakeholders so that everyone has the necessary idea about safety and health training. </a:t>
            </a:r>
          </a:p>
          <a:p>
            <a:r>
              <a:rPr lang="en-US" dirty="0"/>
              <a:t>This project will also help the stakeholders especially the employees to develop a positive attitude towards health safety</a:t>
            </a:r>
          </a:p>
          <a:p>
            <a:r>
              <a:rPr lang="en-US" dirty="0"/>
              <a:t>This project will also help the employers to understand the legal duties associated with the safety of the employees in the working environment</a:t>
            </a:r>
          </a:p>
          <a:p>
            <a:r>
              <a:rPr lang="en-US" dirty="0"/>
              <a:t>This project will help to understand the financial cost of accidents that the organization may need to take care of. </a:t>
            </a:r>
          </a:p>
        </p:txBody>
      </p:sp>
    </p:spTree>
    <p:extLst>
      <p:ext uri="{BB962C8B-B14F-4D97-AF65-F5344CB8AC3E}">
        <p14:creationId xmlns:p14="http://schemas.microsoft.com/office/powerpoint/2010/main" val="1729414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The Iron Triangle</a:t>
            </a:r>
          </a:p>
        </p:txBody>
      </p:sp>
      <p:sp>
        <p:nvSpPr>
          <p:cNvPr id="3" name="Content Placeholder 2"/>
          <p:cNvSpPr>
            <a:spLocks noGrp="1"/>
          </p:cNvSpPr>
          <p:nvPr>
            <p:ph idx="1"/>
          </p:nvPr>
        </p:nvSpPr>
        <p:spPr/>
        <p:txBody>
          <a:bodyPr>
            <a:normAutofit/>
          </a:bodyPr>
          <a:lstStyle/>
          <a:p>
            <a:r>
              <a:rPr lang="en-US" dirty="0"/>
              <a:t>Time - the project should be a four day long project that involves every employees of the organization, therefore it is viable for the organization to complete the project on time</a:t>
            </a:r>
          </a:p>
          <a:p>
            <a:br>
              <a:rPr lang="en-US" dirty="0"/>
            </a:br>
            <a:r>
              <a:rPr lang="en-US" dirty="0"/>
              <a:t>Cost - the budget of the project will not be high like any other project because only some of the professional trainers will provide the necessary training to the employees </a:t>
            </a:r>
          </a:p>
          <a:p>
            <a:br>
              <a:rPr lang="en-US" dirty="0"/>
            </a:br>
            <a:r>
              <a:rPr lang="en-US" dirty="0"/>
              <a:t>Quality Performance - with the help of the project it is expected that the employees will understand the necessity of safety in the working environment and how to help each other in case of any incident. </a:t>
            </a:r>
          </a:p>
        </p:txBody>
      </p:sp>
    </p:spTree>
    <p:extLst>
      <p:ext uri="{BB962C8B-B14F-4D97-AF65-F5344CB8AC3E}">
        <p14:creationId xmlns:p14="http://schemas.microsoft.com/office/powerpoint/2010/main" val="1403996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Success Factors</a:t>
            </a:r>
          </a:p>
        </p:txBody>
      </p:sp>
      <p:sp>
        <p:nvSpPr>
          <p:cNvPr id="3" name="Content Placeholder 2"/>
          <p:cNvSpPr>
            <a:spLocks noGrp="1"/>
          </p:cNvSpPr>
          <p:nvPr>
            <p:ph idx="1"/>
          </p:nvPr>
        </p:nvSpPr>
        <p:spPr/>
        <p:txBody>
          <a:bodyPr/>
          <a:lstStyle/>
          <a:p>
            <a:r>
              <a:rPr lang="en-US" dirty="0"/>
              <a:t>This particular project aims to make the employees compliant with workplace safety and behavior. Professional trainers will provide the necessary guidelines, training and Advisors to make the employees confident about their safety in the work environment. </a:t>
            </a:r>
          </a:p>
          <a:p>
            <a:r>
              <a:rPr lang="en-US" dirty="0"/>
              <a:t>After the successful completion of the project it is expected that the employees will be more focused about their own safety concerns and work carefully with heavy equipment. </a:t>
            </a:r>
          </a:p>
          <a:p>
            <a:pPr marL="0" indent="0">
              <a:buNone/>
            </a:pPr>
            <a:br>
              <a:rPr lang="en-US" dirty="0"/>
            </a:br>
            <a:endParaRPr lang="en-US" dirty="0"/>
          </a:p>
        </p:txBody>
      </p:sp>
    </p:spTree>
    <p:extLst>
      <p:ext uri="{BB962C8B-B14F-4D97-AF65-F5344CB8AC3E}">
        <p14:creationId xmlns:p14="http://schemas.microsoft.com/office/powerpoint/2010/main" val="246396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Gantt Chart</a:t>
            </a:r>
          </a:p>
        </p:txBody>
      </p:sp>
      <p:graphicFrame>
        <p:nvGraphicFramePr>
          <p:cNvPr id="7" name="Table 6"/>
          <p:cNvGraphicFramePr>
            <a:graphicFrameLocks noGrp="1"/>
          </p:cNvGraphicFramePr>
          <p:nvPr>
            <p:extLst>
              <p:ext uri="{D42A27DB-BD31-4B8C-83A1-F6EECF244321}">
                <p14:modId xmlns:p14="http://schemas.microsoft.com/office/powerpoint/2010/main" val="357529967"/>
              </p:ext>
            </p:extLst>
          </p:nvPr>
        </p:nvGraphicFramePr>
        <p:xfrm>
          <a:off x="1846694" y="2094679"/>
          <a:ext cx="8074940" cy="3190554"/>
        </p:xfrm>
        <a:graphic>
          <a:graphicData uri="http://schemas.openxmlformats.org/drawingml/2006/table">
            <a:tbl>
              <a:tblPr firstRow="1" firstCol="1" bandRow="1"/>
              <a:tblGrid>
                <a:gridCol w="1614988">
                  <a:extLst>
                    <a:ext uri="{9D8B030D-6E8A-4147-A177-3AD203B41FA5}">
                      <a16:colId xmlns:a16="http://schemas.microsoft.com/office/drawing/2014/main" val="3602810029"/>
                    </a:ext>
                  </a:extLst>
                </a:gridCol>
                <a:gridCol w="1614988">
                  <a:extLst>
                    <a:ext uri="{9D8B030D-6E8A-4147-A177-3AD203B41FA5}">
                      <a16:colId xmlns:a16="http://schemas.microsoft.com/office/drawing/2014/main" val="2176672775"/>
                    </a:ext>
                  </a:extLst>
                </a:gridCol>
                <a:gridCol w="1614988">
                  <a:extLst>
                    <a:ext uri="{9D8B030D-6E8A-4147-A177-3AD203B41FA5}">
                      <a16:colId xmlns:a16="http://schemas.microsoft.com/office/drawing/2014/main" val="1917923583"/>
                    </a:ext>
                  </a:extLst>
                </a:gridCol>
                <a:gridCol w="1614988">
                  <a:extLst>
                    <a:ext uri="{9D8B030D-6E8A-4147-A177-3AD203B41FA5}">
                      <a16:colId xmlns:a16="http://schemas.microsoft.com/office/drawing/2014/main" val="981879421"/>
                    </a:ext>
                  </a:extLst>
                </a:gridCol>
                <a:gridCol w="1614988">
                  <a:extLst>
                    <a:ext uri="{9D8B030D-6E8A-4147-A177-3AD203B41FA5}">
                      <a16:colId xmlns:a16="http://schemas.microsoft.com/office/drawing/2014/main" val="1307173974"/>
                    </a:ext>
                  </a:extLst>
                </a:gridCol>
              </a:tblGrid>
              <a:tr h="319055">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kern="120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Day 1</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kern="120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Day 2</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kern="120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Day 3 </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kern="120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Day 4</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3809754"/>
                  </a:ext>
                </a:extLst>
              </a:tr>
              <a:tr h="957166">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Basic information about safety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3725397"/>
                  </a:ext>
                </a:extLst>
              </a:tr>
              <a:tr h="638111">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Healthcare safety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2648153"/>
                  </a:ext>
                </a:extLst>
              </a:tr>
              <a:tr h="638111">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Workplace safety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1139676"/>
                  </a:ext>
                </a:extLst>
              </a:tr>
              <a:tr h="638111">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Legal understandings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3695187581"/>
                  </a:ext>
                </a:extLst>
              </a:tr>
            </a:tbl>
          </a:graphicData>
        </a:graphic>
      </p:graphicFrame>
    </p:spTree>
    <p:extLst>
      <p:ext uri="{BB962C8B-B14F-4D97-AF65-F5344CB8AC3E}">
        <p14:creationId xmlns:p14="http://schemas.microsoft.com/office/powerpoint/2010/main" val="2717233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References</a:t>
            </a:r>
          </a:p>
        </p:txBody>
      </p:sp>
      <p:sp>
        <p:nvSpPr>
          <p:cNvPr id="3" name="Content Placeholder 2"/>
          <p:cNvSpPr>
            <a:spLocks noGrp="1"/>
          </p:cNvSpPr>
          <p:nvPr>
            <p:ph idx="1"/>
          </p:nvPr>
        </p:nvSpPr>
        <p:spPr/>
        <p:txBody>
          <a:bodyPr>
            <a:normAutofit/>
          </a:bodyPr>
          <a:lstStyle/>
          <a:p>
            <a:r>
              <a:rPr lang="en-US" dirty="0"/>
              <a:t>Kendall I.G., Rollins C.S. (2003). Advanced Project Portfolio Management and the PMO, J. Ross Publishing, Inc.</a:t>
            </a:r>
          </a:p>
          <a:p>
            <a:r>
              <a:rPr lang="en-US" dirty="0" err="1"/>
              <a:t>Kušar</a:t>
            </a:r>
            <a:r>
              <a:rPr lang="en-US" dirty="0"/>
              <a:t> J., </a:t>
            </a:r>
            <a:r>
              <a:rPr lang="en-US" dirty="0" err="1"/>
              <a:t>Rihar</a:t>
            </a:r>
            <a:r>
              <a:rPr lang="en-US" dirty="0"/>
              <a:t> L., </a:t>
            </a:r>
            <a:r>
              <a:rPr lang="en-US" dirty="0" err="1"/>
              <a:t>Kisiček</a:t>
            </a:r>
            <a:r>
              <a:rPr lang="en-US" dirty="0"/>
              <a:t> K., </a:t>
            </a:r>
            <a:r>
              <a:rPr lang="en-US" dirty="0" err="1"/>
              <a:t>Starbek</a:t>
            </a:r>
            <a:r>
              <a:rPr lang="en-US" dirty="0"/>
              <a:t> M. (2004). Experiences at Project Management Office Implementation. Project network of Slovenia, vol. 7, no. 4, p. 42-46</a:t>
            </a:r>
          </a:p>
          <a:p>
            <a:r>
              <a:rPr lang="en-US" dirty="0"/>
              <a:t>Meredith R.J., Mantel J.S. (2003). Project Management, A Managerial Approach (fifth edition), John Wiley &amp;</a:t>
            </a:r>
            <a:r>
              <a:rPr lang="en-US" dirty="0" err="1"/>
              <a:t>vSons</a:t>
            </a:r>
            <a:r>
              <a:rPr lang="en-US" dirty="0"/>
              <a:t>, Inc.</a:t>
            </a:r>
          </a:p>
          <a:p>
            <a:r>
              <a:rPr lang="en-US" dirty="0"/>
              <a:t>PMBOK Guide (2004). A guide to the project management body of knowledge, 3rd ed., Newtown Square: Project Management Institute.</a:t>
            </a:r>
          </a:p>
          <a:p>
            <a:pPr marL="0" indent="0">
              <a:buNone/>
            </a:pPr>
            <a:endParaRPr lang="en-US" dirty="0"/>
          </a:p>
        </p:txBody>
      </p:sp>
    </p:spTree>
    <p:extLst>
      <p:ext uri="{BB962C8B-B14F-4D97-AF65-F5344CB8AC3E}">
        <p14:creationId xmlns:p14="http://schemas.microsoft.com/office/powerpoint/2010/main" val="16494955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34</TotalTime>
  <Words>952</Words>
  <Application>Microsoft Office PowerPoint</Application>
  <PresentationFormat>Widescreen</PresentationFormat>
  <Paragraphs>84</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Trebuchet MS</vt:lpstr>
      <vt:lpstr>Tw Cen MT</vt:lpstr>
      <vt:lpstr>Wingdings</vt:lpstr>
      <vt:lpstr>Wingdings 3</vt:lpstr>
      <vt:lpstr>Facet</vt:lpstr>
      <vt:lpstr>  Managing Projects in the Organisation   </vt:lpstr>
      <vt:lpstr>Introduction and Objectives </vt:lpstr>
      <vt:lpstr>The main reasons for selecting the project</vt:lpstr>
      <vt:lpstr>Activators, Behaviors, Consequences (ABC) CHART </vt:lpstr>
      <vt:lpstr>Scope of the Project</vt:lpstr>
      <vt:lpstr>Stakeholder Analysis </vt:lpstr>
      <vt:lpstr>Importance of the Project </vt:lpstr>
      <vt:lpstr>The Iron Triangle</vt:lpstr>
      <vt:lpstr>Success Factors</vt:lpstr>
      <vt:lpstr>Gantt Chart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Projects in the Organisation</dc:title>
  <dc:creator>xion</dc:creator>
  <cp:lastModifiedBy>Kamrul Hasan</cp:lastModifiedBy>
  <cp:revision>8</cp:revision>
  <dcterms:created xsi:type="dcterms:W3CDTF">2022-07-27T19:59:28Z</dcterms:created>
  <dcterms:modified xsi:type="dcterms:W3CDTF">2022-08-01T23:04:18Z</dcterms:modified>
</cp:coreProperties>
</file>