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F79DFB-4ACD-4C79-91A2-00A52261872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4202E39-FAC4-459B-89B0-E8A5910252DF}">
      <dgm:prSet/>
      <dgm:spPr/>
      <dgm:t>
        <a:bodyPr/>
        <a:lstStyle/>
        <a:p>
          <a:r>
            <a:rPr lang="en-GB"/>
            <a:t>Personal evaluation</a:t>
          </a:r>
          <a:endParaRPr lang="en-US"/>
        </a:p>
      </dgm:t>
    </dgm:pt>
    <dgm:pt modelId="{9414EC9C-4C7E-4584-8B58-81446AAB2221}" type="parTrans" cxnId="{EBA11023-D203-4A53-BCBF-0FB61BACD227}">
      <dgm:prSet/>
      <dgm:spPr/>
      <dgm:t>
        <a:bodyPr/>
        <a:lstStyle/>
        <a:p>
          <a:endParaRPr lang="en-US"/>
        </a:p>
      </dgm:t>
    </dgm:pt>
    <dgm:pt modelId="{EEB92391-DA58-4251-B857-C8963784DCAF}" type="sibTrans" cxnId="{EBA11023-D203-4A53-BCBF-0FB61BACD227}">
      <dgm:prSet/>
      <dgm:spPr/>
      <dgm:t>
        <a:bodyPr/>
        <a:lstStyle/>
        <a:p>
          <a:endParaRPr lang="en-US"/>
        </a:p>
      </dgm:t>
    </dgm:pt>
    <dgm:pt modelId="{9EC8DE6A-4EDF-4DCE-BA0F-C54BE5C7FB41}">
      <dgm:prSet/>
      <dgm:spPr/>
      <dgm:t>
        <a:bodyPr/>
        <a:lstStyle/>
        <a:p>
          <a:r>
            <a:rPr lang="en-GB"/>
            <a:t>Opportunity to work on yourself</a:t>
          </a:r>
          <a:endParaRPr lang="en-US"/>
        </a:p>
      </dgm:t>
    </dgm:pt>
    <dgm:pt modelId="{4EE6B9C5-C767-41EB-98C6-9AA822DE4DA8}" type="parTrans" cxnId="{FD3B3834-E36E-4BD3-94A5-99BB119924A9}">
      <dgm:prSet/>
      <dgm:spPr/>
      <dgm:t>
        <a:bodyPr/>
        <a:lstStyle/>
        <a:p>
          <a:endParaRPr lang="en-US"/>
        </a:p>
      </dgm:t>
    </dgm:pt>
    <dgm:pt modelId="{4C543463-0158-4140-9D5A-51D8510A115A}" type="sibTrans" cxnId="{FD3B3834-E36E-4BD3-94A5-99BB119924A9}">
      <dgm:prSet/>
      <dgm:spPr/>
      <dgm:t>
        <a:bodyPr/>
        <a:lstStyle/>
        <a:p>
          <a:endParaRPr lang="en-US"/>
        </a:p>
      </dgm:t>
    </dgm:pt>
    <dgm:pt modelId="{CC2E872E-776A-4ED3-B31C-09AF1B2EE4A2}">
      <dgm:prSet/>
      <dgm:spPr/>
      <dgm:t>
        <a:bodyPr/>
        <a:lstStyle/>
        <a:p>
          <a:r>
            <a:rPr lang="en-GB"/>
            <a:t>Better your strengths</a:t>
          </a:r>
          <a:endParaRPr lang="en-US"/>
        </a:p>
      </dgm:t>
    </dgm:pt>
    <dgm:pt modelId="{9544D2FB-0F83-4A2A-A09C-CE59ECD5C9FE}" type="parTrans" cxnId="{39010513-6751-4099-8739-CB401700DB35}">
      <dgm:prSet/>
      <dgm:spPr/>
      <dgm:t>
        <a:bodyPr/>
        <a:lstStyle/>
        <a:p>
          <a:endParaRPr lang="en-US"/>
        </a:p>
      </dgm:t>
    </dgm:pt>
    <dgm:pt modelId="{192E57FE-62A8-4837-A2D2-D59A43905888}" type="sibTrans" cxnId="{39010513-6751-4099-8739-CB401700DB35}">
      <dgm:prSet/>
      <dgm:spPr/>
      <dgm:t>
        <a:bodyPr/>
        <a:lstStyle/>
        <a:p>
          <a:endParaRPr lang="en-US"/>
        </a:p>
      </dgm:t>
    </dgm:pt>
    <dgm:pt modelId="{ABE803BD-737A-4280-B96E-A4D2587944F9}">
      <dgm:prSet/>
      <dgm:spPr/>
      <dgm:t>
        <a:bodyPr/>
        <a:lstStyle/>
        <a:p>
          <a:r>
            <a:rPr lang="en-GB"/>
            <a:t>Open up opportunities</a:t>
          </a:r>
          <a:endParaRPr lang="en-US"/>
        </a:p>
      </dgm:t>
    </dgm:pt>
    <dgm:pt modelId="{C379212C-96D3-4CD4-835D-3E4E5289E497}" type="parTrans" cxnId="{DACF0F7C-D855-4741-A99F-6C2AFBD31364}">
      <dgm:prSet/>
      <dgm:spPr/>
      <dgm:t>
        <a:bodyPr/>
        <a:lstStyle/>
        <a:p>
          <a:endParaRPr lang="en-US"/>
        </a:p>
      </dgm:t>
    </dgm:pt>
    <dgm:pt modelId="{868D052B-3EE6-49E2-A56C-2096248F2621}" type="sibTrans" cxnId="{DACF0F7C-D855-4741-A99F-6C2AFBD31364}">
      <dgm:prSet/>
      <dgm:spPr/>
      <dgm:t>
        <a:bodyPr/>
        <a:lstStyle/>
        <a:p>
          <a:endParaRPr lang="en-US"/>
        </a:p>
      </dgm:t>
    </dgm:pt>
    <dgm:pt modelId="{42D2C0C0-DA56-4B10-AAD0-EB5EEF750353}" type="pres">
      <dgm:prSet presAssocID="{CCF79DFB-4ACD-4C79-91A2-00A522618720}" presName="root" presStyleCnt="0">
        <dgm:presLayoutVars>
          <dgm:dir/>
          <dgm:resizeHandles val="exact"/>
        </dgm:presLayoutVars>
      </dgm:prSet>
      <dgm:spPr/>
    </dgm:pt>
    <dgm:pt modelId="{C3F3988F-47A4-4AFF-B64C-2E0CEAF066A1}" type="pres">
      <dgm:prSet presAssocID="{74202E39-FAC4-459B-89B0-E8A5910252DF}" presName="compNode" presStyleCnt="0"/>
      <dgm:spPr/>
    </dgm:pt>
    <dgm:pt modelId="{8DDBEC14-CEB9-4B5C-BC7E-59560A6505C7}" type="pres">
      <dgm:prSet presAssocID="{74202E39-FAC4-459B-89B0-E8A5910252D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60F92ACD-D894-49FC-B7F0-5D6E5C81E6A3}" type="pres">
      <dgm:prSet presAssocID="{74202E39-FAC4-459B-89B0-E8A5910252DF}" presName="spaceRect" presStyleCnt="0"/>
      <dgm:spPr/>
    </dgm:pt>
    <dgm:pt modelId="{301CD82A-3B5E-490C-AB32-5AD37A0D6DC7}" type="pres">
      <dgm:prSet presAssocID="{74202E39-FAC4-459B-89B0-E8A5910252DF}" presName="textRect" presStyleLbl="revTx" presStyleIdx="0" presStyleCnt="4">
        <dgm:presLayoutVars>
          <dgm:chMax val="1"/>
          <dgm:chPref val="1"/>
        </dgm:presLayoutVars>
      </dgm:prSet>
      <dgm:spPr/>
    </dgm:pt>
    <dgm:pt modelId="{95DA5F2E-0E1B-43CB-863A-F00254634426}" type="pres">
      <dgm:prSet presAssocID="{EEB92391-DA58-4251-B857-C8963784DCAF}" presName="sibTrans" presStyleCnt="0"/>
      <dgm:spPr/>
    </dgm:pt>
    <dgm:pt modelId="{1D11F000-E9E4-4ADE-BBFE-A51E06A13F6B}" type="pres">
      <dgm:prSet presAssocID="{9EC8DE6A-4EDF-4DCE-BA0F-C54BE5C7FB41}" presName="compNode" presStyleCnt="0"/>
      <dgm:spPr/>
    </dgm:pt>
    <dgm:pt modelId="{C4E6B27F-92FA-49F0-872A-3D975C852C12}" type="pres">
      <dgm:prSet presAssocID="{9EC8DE6A-4EDF-4DCE-BA0F-C54BE5C7FB4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11AEA35-4A9A-4AA5-8973-C722D361CF2C}" type="pres">
      <dgm:prSet presAssocID="{9EC8DE6A-4EDF-4DCE-BA0F-C54BE5C7FB41}" presName="spaceRect" presStyleCnt="0"/>
      <dgm:spPr/>
    </dgm:pt>
    <dgm:pt modelId="{B964E40A-9269-4B67-AEFA-02778CEF19C5}" type="pres">
      <dgm:prSet presAssocID="{9EC8DE6A-4EDF-4DCE-BA0F-C54BE5C7FB41}" presName="textRect" presStyleLbl="revTx" presStyleIdx="1" presStyleCnt="4">
        <dgm:presLayoutVars>
          <dgm:chMax val="1"/>
          <dgm:chPref val="1"/>
        </dgm:presLayoutVars>
      </dgm:prSet>
      <dgm:spPr/>
    </dgm:pt>
    <dgm:pt modelId="{C59E0FE4-62D7-49F5-A7D9-F5245C29E98E}" type="pres">
      <dgm:prSet presAssocID="{4C543463-0158-4140-9D5A-51D8510A115A}" presName="sibTrans" presStyleCnt="0"/>
      <dgm:spPr/>
    </dgm:pt>
    <dgm:pt modelId="{9197AA48-A470-4810-9FB4-E7D3D9528404}" type="pres">
      <dgm:prSet presAssocID="{CC2E872E-776A-4ED3-B31C-09AF1B2EE4A2}" presName="compNode" presStyleCnt="0"/>
      <dgm:spPr/>
    </dgm:pt>
    <dgm:pt modelId="{254D1AB5-C02B-4C89-BBE2-343B4344120E}" type="pres">
      <dgm:prSet presAssocID="{CC2E872E-776A-4ED3-B31C-09AF1B2EE4A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1D1EDD56-933C-49A9-BC5C-3DBF9534ED43}" type="pres">
      <dgm:prSet presAssocID="{CC2E872E-776A-4ED3-B31C-09AF1B2EE4A2}" presName="spaceRect" presStyleCnt="0"/>
      <dgm:spPr/>
    </dgm:pt>
    <dgm:pt modelId="{10DBEE72-7A12-4B29-9B5B-6ACC0EAEAD56}" type="pres">
      <dgm:prSet presAssocID="{CC2E872E-776A-4ED3-B31C-09AF1B2EE4A2}" presName="textRect" presStyleLbl="revTx" presStyleIdx="2" presStyleCnt="4">
        <dgm:presLayoutVars>
          <dgm:chMax val="1"/>
          <dgm:chPref val="1"/>
        </dgm:presLayoutVars>
      </dgm:prSet>
      <dgm:spPr/>
    </dgm:pt>
    <dgm:pt modelId="{F17C594B-B650-4F20-A12D-4247CBF67BD6}" type="pres">
      <dgm:prSet presAssocID="{192E57FE-62A8-4837-A2D2-D59A43905888}" presName="sibTrans" presStyleCnt="0"/>
      <dgm:spPr/>
    </dgm:pt>
    <dgm:pt modelId="{CFB54918-F40B-45A3-AD5B-63111D61EA71}" type="pres">
      <dgm:prSet presAssocID="{ABE803BD-737A-4280-B96E-A4D2587944F9}" presName="compNode" presStyleCnt="0"/>
      <dgm:spPr/>
    </dgm:pt>
    <dgm:pt modelId="{A6762792-EB37-47BF-BC2C-3E93836ECCE6}" type="pres">
      <dgm:prSet presAssocID="{ABE803BD-737A-4280-B96E-A4D2587944F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1EF1D65-7396-4A71-A999-DD064721042D}" type="pres">
      <dgm:prSet presAssocID="{ABE803BD-737A-4280-B96E-A4D2587944F9}" presName="spaceRect" presStyleCnt="0"/>
      <dgm:spPr/>
    </dgm:pt>
    <dgm:pt modelId="{D317DC83-18F1-4B99-AAD8-6129F0AF00EF}" type="pres">
      <dgm:prSet presAssocID="{ABE803BD-737A-4280-B96E-A4D2587944F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9010513-6751-4099-8739-CB401700DB35}" srcId="{CCF79DFB-4ACD-4C79-91A2-00A522618720}" destId="{CC2E872E-776A-4ED3-B31C-09AF1B2EE4A2}" srcOrd="2" destOrd="0" parTransId="{9544D2FB-0F83-4A2A-A09C-CE59ECD5C9FE}" sibTransId="{192E57FE-62A8-4837-A2D2-D59A43905888}"/>
    <dgm:cxn modelId="{EBA11023-D203-4A53-BCBF-0FB61BACD227}" srcId="{CCF79DFB-4ACD-4C79-91A2-00A522618720}" destId="{74202E39-FAC4-459B-89B0-E8A5910252DF}" srcOrd="0" destOrd="0" parTransId="{9414EC9C-4C7E-4584-8B58-81446AAB2221}" sibTransId="{EEB92391-DA58-4251-B857-C8963784DCAF}"/>
    <dgm:cxn modelId="{FD3B3834-E36E-4BD3-94A5-99BB119924A9}" srcId="{CCF79DFB-4ACD-4C79-91A2-00A522618720}" destId="{9EC8DE6A-4EDF-4DCE-BA0F-C54BE5C7FB41}" srcOrd="1" destOrd="0" parTransId="{4EE6B9C5-C767-41EB-98C6-9AA822DE4DA8}" sibTransId="{4C543463-0158-4140-9D5A-51D8510A115A}"/>
    <dgm:cxn modelId="{ABEEE744-12D8-440B-9480-8B099C3FB533}" type="presOf" srcId="{CC2E872E-776A-4ED3-B31C-09AF1B2EE4A2}" destId="{10DBEE72-7A12-4B29-9B5B-6ACC0EAEAD56}" srcOrd="0" destOrd="0" presId="urn:microsoft.com/office/officeart/2018/2/layout/IconLabelList"/>
    <dgm:cxn modelId="{D32BD055-2D64-4569-B437-34B6CAAFC2F2}" type="presOf" srcId="{ABE803BD-737A-4280-B96E-A4D2587944F9}" destId="{D317DC83-18F1-4B99-AAD8-6129F0AF00EF}" srcOrd="0" destOrd="0" presId="urn:microsoft.com/office/officeart/2018/2/layout/IconLabelList"/>
    <dgm:cxn modelId="{DACF0F7C-D855-4741-A99F-6C2AFBD31364}" srcId="{CCF79DFB-4ACD-4C79-91A2-00A522618720}" destId="{ABE803BD-737A-4280-B96E-A4D2587944F9}" srcOrd="3" destOrd="0" parTransId="{C379212C-96D3-4CD4-835D-3E4E5289E497}" sibTransId="{868D052B-3EE6-49E2-A56C-2096248F2621}"/>
    <dgm:cxn modelId="{0AD59DA2-B21D-44B8-BEAE-5A072A2BDCF3}" type="presOf" srcId="{9EC8DE6A-4EDF-4DCE-BA0F-C54BE5C7FB41}" destId="{B964E40A-9269-4B67-AEFA-02778CEF19C5}" srcOrd="0" destOrd="0" presId="urn:microsoft.com/office/officeart/2018/2/layout/IconLabelList"/>
    <dgm:cxn modelId="{96B9F0C2-B844-4004-A997-2597DE53F60F}" type="presOf" srcId="{CCF79DFB-4ACD-4C79-91A2-00A522618720}" destId="{42D2C0C0-DA56-4B10-AAD0-EB5EEF750353}" srcOrd="0" destOrd="0" presId="urn:microsoft.com/office/officeart/2018/2/layout/IconLabelList"/>
    <dgm:cxn modelId="{21A303CE-5B97-4A99-960A-8815C4A094DC}" type="presOf" srcId="{74202E39-FAC4-459B-89B0-E8A5910252DF}" destId="{301CD82A-3B5E-490C-AB32-5AD37A0D6DC7}" srcOrd="0" destOrd="0" presId="urn:microsoft.com/office/officeart/2018/2/layout/IconLabelList"/>
    <dgm:cxn modelId="{40C36EB4-CBD2-45A8-B505-D46C82E32552}" type="presParOf" srcId="{42D2C0C0-DA56-4B10-AAD0-EB5EEF750353}" destId="{C3F3988F-47A4-4AFF-B64C-2E0CEAF066A1}" srcOrd="0" destOrd="0" presId="urn:microsoft.com/office/officeart/2018/2/layout/IconLabelList"/>
    <dgm:cxn modelId="{CE210D41-5418-4622-A381-98BA158D6127}" type="presParOf" srcId="{C3F3988F-47A4-4AFF-B64C-2E0CEAF066A1}" destId="{8DDBEC14-CEB9-4B5C-BC7E-59560A6505C7}" srcOrd="0" destOrd="0" presId="urn:microsoft.com/office/officeart/2018/2/layout/IconLabelList"/>
    <dgm:cxn modelId="{2EBFD38A-34B5-431C-B99E-8C1CD6FD582A}" type="presParOf" srcId="{C3F3988F-47A4-4AFF-B64C-2E0CEAF066A1}" destId="{60F92ACD-D894-49FC-B7F0-5D6E5C81E6A3}" srcOrd="1" destOrd="0" presId="urn:microsoft.com/office/officeart/2018/2/layout/IconLabelList"/>
    <dgm:cxn modelId="{56E8F997-0C9E-4E5A-B2C9-2041D59769AF}" type="presParOf" srcId="{C3F3988F-47A4-4AFF-B64C-2E0CEAF066A1}" destId="{301CD82A-3B5E-490C-AB32-5AD37A0D6DC7}" srcOrd="2" destOrd="0" presId="urn:microsoft.com/office/officeart/2018/2/layout/IconLabelList"/>
    <dgm:cxn modelId="{2EB9294C-A224-4EFC-9E1A-D198AABDE601}" type="presParOf" srcId="{42D2C0C0-DA56-4B10-AAD0-EB5EEF750353}" destId="{95DA5F2E-0E1B-43CB-863A-F00254634426}" srcOrd="1" destOrd="0" presId="urn:microsoft.com/office/officeart/2018/2/layout/IconLabelList"/>
    <dgm:cxn modelId="{5D9C531A-33CF-4032-8A12-69B9F80874AA}" type="presParOf" srcId="{42D2C0C0-DA56-4B10-AAD0-EB5EEF750353}" destId="{1D11F000-E9E4-4ADE-BBFE-A51E06A13F6B}" srcOrd="2" destOrd="0" presId="urn:microsoft.com/office/officeart/2018/2/layout/IconLabelList"/>
    <dgm:cxn modelId="{7CB4C712-17DA-4F1C-84D1-EAB07EA85D6B}" type="presParOf" srcId="{1D11F000-E9E4-4ADE-BBFE-A51E06A13F6B}" destId="{C4E6B27F-92FA-49F0-872A-3D975C852C12}" srcOrd="0" destOrd="0" presId="urn:microsoft.com/office/officeart/2018/2/layout/IconLabelList"/>
    <dgm:cxn modelId="{20E0E8EC-2EA7-4840-8B7A-BB9442959BD0}" type="presParOf" srcId="{1D11F000-E9E4-4ADE-BBFE-A51E06A13F6B}" destId="{011AEA35-4A9A-4AA5-8973-C722D361CF2C}" srcOrd="1" destOrd="0" presId="urn:microsoft.com/office/officeart/2018/2/layout/IconLabelList"/>
    <dgm:cxn modelId="{65A3D2B0-EF11-428E-8FB9-A24F7EA1B90A}" type="presParOf" srcId="{1D11F000-E9E4-4ADE-BBFE-A51E06A13F6B}" destId="{B964E40A-9269-4B67-AEFA-02778CEF19C5}" srcOrd="2" destOrd="0" presId="urn:microsoft.com/office/officeart/2018/2/layout/IconLabelList"/>
    <dgm:cxn modelId="{19E0901B-AB7B-4326-BA42-F825A7857160}" type="presParOf" srcId="{42D2C0C0-DA56-4B10-AAD0-EB5EEF750353}" destId="{C59E0FE4-62D7-49F5-A7D9-F5245C29E98E}" srcOrd="3" destOrd="0" presId="urn:microsoft.com/office/officeart/2018/2/layout/IconLabelList"/>
    <dgm:cxn modelId="{0F0885EE-20ED-486D-8101-AC9832C2A6A3}" type="presParOf" srcId="{42D2C0C0-DA56-4B10-AAD0-EB5EEF750353}" destId="{9197AA48-A470-4810-9FB4-E7D3D9528404}" srcOrd="4" destOrd="0" presId="urn:microsoft.com/office/officeart/2018/2/layout/IconLabelList"/>
    <dgm:cxn modelId="{E4BADFD5-FF82-4EAC-9ADC-B5A38CBCBA87}" type="presParOf" srcId="{9197AA48-A470-4810-9FB4-E7D3D9528404}" destId="{254D1AB5-C02B-4C89-BBE2-343B4344120E}" srcOrd="0" destOrd="0" presId="urn:microsoft.com/office/officeart/2018/2/layout/IconLabelList"/>
    <dgm:cxn modelId="{535B1C10-F332-4AE1-B24D-6E00F978614D}" type="presParOf" srcId="{9197AA48-A470-4810-9FB4-E7D3D9528404}" destId="{1D1EDD56-933C-49A9-BC5C-3DBF9534ED43}" srcOrd="1" destOrd="0" presId="urn:microsoft.com/office/officeart/2018/2/layout/IconLabelList"/>
    <dgm:cxn modelId="{F90F63A6-6CD6-4D27-8E26-21FE60C94F13}" type="presParOf" srcId="{9197AA48-A470-4810-9FB4-E7D3D9528404}" destId="{10DBEE72-7A12-4B29-9B5B-6ACC0EAEAD56}" srcOrd="2" destOrd="0" presId="urn:microsoft.com/office/officeart/2018/2/layout/IconLabelList"/>
    <dgm:cxn modelId="{F94CB254-86B0-4544-9F6C-93656960468E}" type="presParOf" srcId="{42D2C0C0-DA56-4B10-AAD0-EB5EEF750353}" destId="{F17C594B-B650-4F20-A12D-4247CBF67BD6}" srcOrd="5" destOrd="0" presId="urn:microsoft.com/office/officeart/2018/2/layout/IconLabelList"/>
    <dgm:cxn modelId="{B85D7736-8B0E-488B-B32D-6A886BE2D0C7}" type="presParOf" srcId="{42D2C0C0-DA56-4B10-AAD0-EB5EEF750353}" destId="{CFB54918-F40B-45A3-AD5B-63111D61EA71}" srcOrd="6" destOrd="0" presId="urn:microsoft.com/office/officeart/2018/2/layout/IconLabelList"/>
    <dgm:cxn modelId="{0CD1B645-13F1-40EC-83C4-7A9C6704313C}" type="presParOf" srcId="{CFB54918-F40B-45A3-AD5B-63111D61EA71}" destId="{A6762792-EB37-47BF-BC2C-3E93836ECCE6}" srcOrd="0" destOrd="0" presId="urn:microsoft.com/office/officeart/2018/2/layout/IconLabelList"/>
    <dgm:cxn modelId="{83C46825-F8BF-4FD2-9B81-B7CA273DD4A5}" type="presParOf" srcId="{CFB54918-F40B-45A3-AD5B-63111D61EA71}" destId="{D1EF1D65-7396-4A71-A999-DD064721042D}" srcOrd="1" destOrd="0" presId="urn:microsoft.com/office/officeart/2018/2/layout/IconLabelList"/>
    <dgm:cxn modelId="{5BF1F8B7-CEBD-4D61-97E4-90A633D1A4AB}" type="presParOf" srcId="{CFB54918-F40B-45A3-AD5B-63111D61EA71}" destId="{D317DC83-18F1-4B99-AAD8-6129F0AF00E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DBEC14-CEB9-4B5C-BC7E-59560A6505C7}">
      <dsp:nvSpPr>
        <dsp:cNvPr id="0" name=""/>
        <dsp:cNvSpPr/>
      </dsp:nvSpPr>
      <dsp:spPr>
        <a:xfrm>
          <a:off x="772957" y="1086057"/>
          <a:ext cx="1068246" cy="10682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1CD82A-3B5E-490C-AB32-5AD37A0D6DC7}">
      <dsp:nvSpPr>
        <dsp:cNvPr id="0" name=""/>
        <dsp:cNvSpPr/>
      </dsp:nvSpPr>
      <dsp:spPr>
        <a:xfrm>
          <a:off x="120140" y="2469997"/>
          <a:ext cx="237388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Personal evaluation</a:t>
          </a:r>
          <a:endParaRPr lang="en-US" sz="2300" kern="1200"/>
        </a:p>
      </dsp:txBody>
      <dsp:txXfrm>
        <a:off x="120140" y="2469997"/>
        <a:ext cx="2373880" cy="720000"/>
      </dsp:txXfrm>
    </dsp:sp>
    <dsp:sp modelId="{C4E6B27F-92FA-49F0-872A-3D975C852C12}">
      <dsp:nvSpPr>
        <dsp:cNvPr id="0" name=""/>
        <dsp:cNvSpPr/>
      </dsp:nvSpPr>
      <dsp:spPr>
        <a:xfrm>
          <a:off x="3562266" y="1086057"/>
          <a:ext cx="1068246" cy="10682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64E40A-9269-4B67-AEFA-02778CEF19C5}">
      <dsp:nvSpPr>
        <dsp:cNvPr id="0" name=""/>
        <dsp:cNvSpPr/>
      </dsp:nvSpPr>
      <dsp:spPr>
        <a:xfrm>
          <a:off x="2909449" y="2469997"/>
          <a:ext cx="237388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Opportunity to work on yourself</a:t>
          </a:r>
          <a:endParaRPr lang="en-US" sz="2300" kern="1200"/>
        </a:p>
      </dsp:txBody>
      <dsp:txXfrm>
        <a:off x="2909449" y="2469997"/>
        <a:ext cx="2373880" cy="720000"/>
      </dsp:txXfrm>
    </dsp:sp>
    <dsp:sp modelId="{254D1AB5-C02B-4C89-BBE2-343B4344120E}">
      <dsp:nvSpPr>
        <dsp:cNvPr id="0" name=""/>
        <dsp:cNvSpPr/>
      </dsp:nvSpPr>
      <dsp:spPr>
        <a:xfrm>
          <a:off x="6351576" y="1086057"/>
          <a:ext cx="1068246" cy="10682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DBEE72-7A12-4B29-9B5B-6ACC0EAEAD56}">
      <dsp:nvSpPr>
        <dsp:cNvPr id="0" name=""/>
        <dsp:cNvSpPr/>
      </dsp:nvSpPr>
      <dsp:spPr>
        <a:xfrm>
          <a:off x="5698759" y="2469997"/>
          <a:ext cx="237388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Better your strengths</a:t>
          </a:r>
          <a:endParaRPr lang="en-US" sz="2300" kern="1200"/>
        </a:p>
      </dsp:txBody>
      <dsp:txXfrm>
        <a:off x="5698759" y="2469997"/>
        <a:ext cx="2373880" cy="720000"/>
      </dsp:txXfrm>
    </dsp:sp>
    <dsp:sp modelId="{A6762792-EB37-47BF-BC2C-3E93836ECCE6}">
      <dsp:nvSpPr>
        <dsp:cNvPr id="0" name=""/>
        <dsp:cNvSpPr/>
      </dsp:nvSpPr>
      <dsp:spPr>
        <a:xfrm>
          <a:off x="9140886" y="1086057"/>
          <a:ext cx="1068246" cy="106824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17DC83-18F1-4B99-AAD8-6129F0AF00EF}">
      <dsp:nvSpPr>
        <dsp:cNvPr id="0" name=""/>
        <dsp:cNvSpPr/>
      </dsp:nvSpPr>
      <dsp:spPr>
        <a:xfrm>
          <a:off x="8488069" y="2469997"/>
          <a:ext cx="237388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Open up opportunities</a:t>
          </a:r>
          <a:endParaRPr lang="en-US" sz="2300" kern="1200"/>
        </a:p>
      </dsp:txBody>
      <dsp:txXfrm>
        <a:off x="8488069" y="2469997"/>
        <a:ext cx="237388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4/25/2023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084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736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579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797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118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045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893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58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091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33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724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4/25/2023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537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5" name="Top Left">
            <a:extLst>
              <a:ext uri="{FF2B5EF4-FFF2-40B4-BE49-F238E27FC236}">
                <a16:creationId xmlns:a16="http://schemas.microsoft.com/office/drawing/2014/main" id="{F99A87B6-0764-47AD-BF24-B54A16F944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C50E14B7-3770-407C-A359-030533E14B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4F5BFEC0-D7AC-4F30-9697-1A7804BE7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1D47A7E9-69C2-466A-8E0A-1E82502C74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37B64B2C-0074-40A5-AD7B-10234F3673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4EAC4AF-90F7-4D5B-9D52-8B5CC855B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C772208-699E-460A-B31E-D49D3EFE3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899AB563-7EE7-4EB1-A6C7-E885E47748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A4ABF96-0400-4F13-B053-5AB9AB2902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1F0EB5D-4C2B-C37F-F390-AB253D262A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5653" y="744909"/>
            <a:ext cx="4798447" cy="3155419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3400" b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Working with Others in Health and Social Care: My Experiences and Development</a:t>
            </a:r>
            <a:br>
              <a:rPr lang="en-GB" sz="34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3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E93EA0-EECB-77F1-952E-D8A7DB626D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4212" y="4032146"/>
            <a:ext cx="4798446" cy="2054306"/>
          </a:xfrm>
        </p:spPr>
        <p:txBody>
          <a:bodyPr anchor="t">
            <a:normAutofit lnSpcReduction="10000"/>
          </a:bodyPr>
          <a:lstStyle/>
          <a:p>
            <a:pPr algn="l"/>
            <a:r>
              <a:rPr lang="en-US" sz="2200" dirty="0"/>
              <a:t>Student names: Lauren Lloyd, Ellie Draper and Jenna Jones</a:t>
            </a:r>
          </a:p>
          <a:p>
            <a:pPr algn="l"/>
            <a:r>
              <a:rPr lang="en-US" sz="2200" dirty="0"/>
              <a:t>Student numbers: 2205664, 1905853, 2206023</a:t>
            </a:r>
          </a:p>
          <a:p>
            <a:pPr algn="l"/>
            <a:r>
              <a:rPr lang="en-US" sz="2200" dirty="0"/>
              <a:t>Lecturer: Jan Howells-Jonson</a:t>
            </a:r>
            <a:endParaRPr lang="en-GB" sz="2200" dirty="0"/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42AA428C-081A-CE0E-A42C-C7F09BCD02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925"/>
          <a:stretch/>
        </p:blipFill>
        <p:spPr>
          <a:xfrm>
            <a:off x="5996628" y="10"/>
            <a:ext cx="6195372" cy="6857990"/>
          </a:xfrm>
          <a:prstGeom prst="rect">
            <a:avLst/>
          </a:prstGeom>
        </p:spPr>
      </p:pic>
      <p:grpSp>
        <p:nvGrpSpPr>
          <p:cNvPr id="55" name="Cross">
            <a:extLst>
              <a:ext uri="{FF2B5EF4-FFF2-40B4-BE49-F238E27FC236}">
                <a16:creationId xmlns:a16="http://schemas.microsoft.com/office/drawing/2014/main" id="{5C0E6139-8A19-4905-87E2-E547D7B7F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937192" y="3369564"/>
            <a:ext cx="118872" cy="118872"/>
            <a:chOff x="1175347" y="3733800"/>
            <a:chExt cx="118872" cy="118872"/>
          </a:xfrm>
        </p:grpSpPr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BC05FFBD-B86A-4BD3-A147-FA95CE03C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EB69F8B1-78FB-4562-8A0D-8D2963675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59" name="Bottom Right">
            <a:extLst>
              <a:ext uri="{FF2B5EF4-FFF2-40B4-BE49-F238E27FC236}">
                <a16:creationId xmlns:a16="http://schemas.microsoft.com/office/drawing/2014/main" id="{EE8A2E90-75F0-4F59-AE03-FE737F410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60" name="Graphic 157">
              <a:extLst>
                <a:ext uri="{FF2B5EF4-FFF2-40B4-BE49-F238E27FC236}">
                  <a16:creationId xmlns:a16="http://schemas.microsoft.com/office/drawing/2014/main" id="{291613E8-1172-4437-97E9-F15A295649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62" name="Freeform: Shape 61">
                <a:extLst>
                  <a:ext uri="{FF2B5EF4-FFF2-40B4-BE49-F238E27FC236}">
                    <a16:creationId xmlns:a16="http://schemas.microsoft.com/office/drawing/2014/main" id="{CE1404A3-DA0A-451F-80F9-341A4001020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6D9F30DE-11BA-476B-B25D-CED39DBB6A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253755C4-9D54-4D38-856A-7D1D31BC46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F2D176F7-5471-4C65-B496-F05544AF39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E3541E62-142A-4078-8B35-723AF8B137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B2037584-8C21-4B8F-9EC5-5F978F32ED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8" name="Freeform: Shape 67">
                <a:extLst>
                  <a:ext uri="{FF2B5EF4-FFF2-40B4-BE49-F238E27FC236}">
                    <a16:creationId xmlns:a16="http://schemas.microsoft.com/office/drawing/2014/main" id="{318287BF-F368-4F91-A36C-A729B478EF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A54A80ED-1507-4424-AE0D-E8B52DAC01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8162654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A0FD9-E193-0210-A7EF-8830DB0A5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3632" y="-125583"/>
            <a:ext cx="3791164" cy="1325563"/>
          </a:xfrm>
        </p:spPr>
        <p:txBody>
          <a:bodyPr>
            <a:normAutofit/>
          </a:bodyPr>
          <a:lstStyle/>
          <a:p>
            <a:r>
              <a:rPr lang="en-US" dirty="0"/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9EC1E3-7861-ADFA-5274-BD150B5BB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25905" y="965770"/>
            <a:ext cx="9374312" cy="976045"/>
          </a:xfrm>
        </p:spPr>
        <p:txBody>
          <a:bodyPr/>
          <a:lstStyle/>
          <a:p>
            <a:pPr marL="0" indent="0">
              <a:buNone/>
            </a:pPr>
            <a:r>
              <a:rPr lang="en-US" sz="3600" dirty="0"/>
              <a:t>Purpose of a SWOT analysis</a:t>
            </a:r>
          </a:p>
          <a:p>
            <a:pPr marL="0" indent="0">
              <a:buNone/>
            </a:pPr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  <p:sp>
        <p:nvSpPr>
          <p:cNvPr id="4" name="Arrow: Circular 3">
            <a:extLst>
              <a:ext uri="{FF2B5EF4-FFF2-40B4-BE49-F238E27FC236}">
                <a16:creationId xmlns:a16="http://schemas.microsoft.com/office/drawing/2014/main" id="{9C049618-0852-5B41-7738-75415D9FA395}"/>
              </a:ext>
            </a:extLst>
          </p:cNvPr>
          <p:cNvSpPr/>
          <p:nvPr/>
        </p:nvSpPr>
        <p:spPr>
          <a:xfrm>
            <a:off x="4439797" y="1990878"/>
            <a:ext cx="4502133" cy="4502133"/>
          </a:xfrm>
          <a:prstGeom prst="circularArrow">
            <a:avLst>
              <a:gd name="adj1" fmla="val 8255"/>
              <a:gd name="adj2" fmla="val 576644"/>
              <a:gd name="adj3" fmla="val 2961441"/>
              <a:gd name="adj4" fmla="val 53340"/>
              <a:gd name="adj5" fmla="val 963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5" name="Arrow: Circular 4">
            <a:extLst>
              <a:ext uri="{FF2B5EF4-FFF2-40B4-BE49-F238E27FC236}">
                <a16:creationId xmlns:a16="http://schemas.microsoft.com/office/drawing/2014/main" id="{F5B80DBC-747F-1BBE-232E-7B38FB6A3E71}"/>
              </a:ext>
            </a:extLst>
          </p:cNvPr>
          <p:cNvSpPr/>
          <p:nvPr/>
        </p:nvSpPr>
        <p:spPr>
          <a:xfrm>
            <a:off x="2820547" y="1625891"/>
            <a:ext cx="5917334" cy="5232109"/>
          </a:xfrm>
          <a:prstGeom prst="circularArrow">
            <a:avLst>
              <a:gd name="adj1" fmla="val 8255"/>
              <a:gd name="adj2" fmla="val 576644"/>
              <a:gd name="adj3" fmla="val 16854467"/>
              <a:gd name="adj4" fmla="val 14968889"/>
              <a:gd name="adj5" fmla="val 963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6" name="Arrow: Circular 5">
            <a:extLst>
              <a:ext uri="{FF2B5EF4-FFF2-40B4-BE49-F238E27FC236}">
                <a16:creationId xmlns:a16="http://schemas.microsoft.com/office/drawing/2014/main" id="{CC415115-895C-D822-85FA-431F91F777FF}"/>
              </a:ext>
            </a:extLst>
          </p:cNvPr>
          <p:cNvSpPr/>
          <p:nvPr/>
        </p:nvSpPr>
        <p:spPr>
          <a:xfrm>
            <a:off x="2398051" y="2061974"/>
            <a:ext cx="4502133" cy="4502133"/>
          </a:xfrm>
          <a:prstGeom prst="circularArrow">
            <a:avLst>
              <a:gd name="adj1" fmla="val 8255"/>
              <a:gd name="adj2" fmla="val 576644"/>
              <a:gd name="adj3" fmla="val 10170016"/>
              <a:gd name="adj4" fmla="val 7261914"/>
              <a:gd name="adj5" fmla="val 963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785101-832F-3E49-659C-4B62150F7AC5}"/>
              </a:ext>
            </a:extLst>
          </p:cNvPr>
          <p:cNvSpPr txBox="1"/>
          <p:nvPr/>
        </p:nvSpPr>
        <p:spPr>
          <a:xfrm>
            <a:off x="3969744" y="3227455"/>
            <a:ext cx="425251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What is a SWOT analysis?</a:t>
            </a:r>
          </a:p>
          <a:p>
            <a:r>
              <a:rPr lang="en-GB" sz="2400" dirty="0"/>
              <a:t>        (Sarsby, 2016)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9AC8311-D821-B18D-5830-C904E32AB500}"/>
              </a:ext>
            </a:extLst>
          </p:cNvPr>
          <p:cNvSpPr txBox="1"/>
          <p:nvPr/>
        </p:nvSpPr>
        <p:spPr>
          <a:xfrm>
            <a:off x="4549966" y="4897773"/>
            <a:ext cx="33160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Why is it used?</a:t>
            </a:r>
          </a:p>
          <a:p>
            <a:r>
              <a:rPr lang="en-GB" sz="2400" dirty="0"/>
              <a:t>   (Fine, 2009)</a:t>
            </a:r>
          </a:p>
        </p:txBody>
      </p:sp>
    </p:spTree>
    <p:extLst>
      <p:ext uri="{BB962C8B-B14F-4D97-AF65-F5344CB8AC3E}">
        <p14:creationId xmlns:p14="http://schemas.microsoft.com/office/powerpoint/2010/main" val="11266966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2" name="Top Left">
            <a:extLst>
              <a:ext uri="{FF2B5EF4-FFF2-40B4-BE49-F238E27FC236}">
                <a16:creationId xmlns:a16="http://schemas.microsoft.com/office/drawing/2014/main" id="{30E2593C-D80A-46DA-80DF-172357084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A9D4F6-4E29-4BDA-A516-7F3F736DB7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F21C7B06-772C-4D26-AF38-02786B9F8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98F1E44D-5255-4ED6-8D25-0616BC280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D4D73AC6-0076-449C-8676-7D0AD28D6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6592273B-D4FB-437C-A81B-0CEEEB089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25058A91-09D6-41A3-B732-BD9820CAF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B46C089-E160-4CFA-9B80-559D7A221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3A4BDAFA-2631-4743-B907-D9504D8E54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AADFFE9-690D-FAE2-04C9-E4F01590A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0109" y="505378"/>
            <a:ext cx="4814412" cy="1664573"/>
          </a:xfrm>
        </p:spPr>
        <p:txBody>
          <a:bodyPr>
            <a:normAutofit/>
          </a:bodyPr>
          <a:lstStyle/>
          <a:p>
            <a:r>
              <a:rPr lang="en-GB" sz="4800" dirty="0"/>
              <a:t>Strengths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E2CA9-2503-CF4F-3028-84DE17913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8551" y="2321816"/>
            <a:ext cx="4814102" cy="372861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Lauren – Communication</a:t>
            </a:r>
          </a:p>
          <a:p>
            <a:pPr marL="0" indent="0">
              <a:buNone/>
            </a:pPr>
            <a:r>
              <a:rPr lang="en-GB" sz="2000" dirty="0"/>
              <a:t>   O’Carrol and Park (2007)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0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Ellie – Prepared</a:t>
            </a:r>
          </a:p>
          <a:p>
            <a:pPr marL="0" indent="0">
              <a:buNone/>
            </a:pPr>
            <a:r>
              <a:rPr lang="en-GB" sz="2000" dirty="0"/>
              <a:t>   (Miller, 2014)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0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Jenna - Time keeping</a:t>
            </a:r>
          </a:p>
          <a:p>
            <a:pPr marL="0" indent="0">
              <a:buNone/>
            </a:pPr>
            <a:r>
              <a:rPr lang="en-GB" sz="2000" dirty="0"/>
              <a:t>  (Maryniak, 2023)</a:t>
            </a:r>
          </a:p>
        </p:txBody>
      </p:sp>
      <p:pic>
        <p:nvPicPr>
          <p:cNvPr id="5" name="Picture 4" descr="Calendar on table">
            <a:extLst>
              <a:ext uri="{FF2B5EF4-FFF2-40B4-BE49-F238E27FC236}">
                <a16:creationId xmlns:a16="http://schemas.microsoft.com/office/drawing/2014/main" id="{9242D3F7-0226-0FE6-9D08-43268198B1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269" b="-1"/>
          <a:stretch/>
        </p:blipFill>
        <p:spPr>
          <a:xfrm>
            <a:off x="6626806" y="1019556"/>
            <a:ext cx="4817466" cy="4818888"/>
          </a:xfrm>
          <a:prstGeom prst="rect">
            <a:avLst/>
          </a:prstGeom>
        </p:spPr>
      </p:pic>
      <p:grpSp>
        <p:nvGrpSpPr>
          <p:cNvPr id="52" name="Bottom Right">
            <a:extLst>
              <a:ext uri="{FF2B5EF4-FFF2-40B4-BE49-F238E27FC236}">
                <a16:creationId xmlns:a16="http://schemas.microsoft.com/office/drawing/2014/main" id="{521AD032-2A8E-46DA-9ADE-ABE5E787FE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4C99AC15-8ABA-4F63-9321-20BC70B7C5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54" name="Graphic 157">
              <a:extLst>
                <a:ext uri="{FF2B5EF4-FFF2-40B4-BE49-F238E27FC236}">
                  <a16:creationId xmlns:a16="http://schemas.microsoft.com/office/drawing/2014/main" id="{4A4D9C63-9AE2-409A-AD6F-D6B96CC608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1C414FAE-71E1-463A-AE68-63329132E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2AA2E51D-8749-4E45-B4DD-111ED901B4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FF8F5908-4C35-43FC-A898-D3C8C3A093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B573C509-A7F3-4312-B67F-C55BB88DDF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79AB9BF4-2BB4-4BE7-98EB-B320312ED0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971E7EF4-D2C5-4968-AC34-A0674E1F82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2" name="Freeform: Shape 61">
                <a:extLst>
                  <a:ext uri="{FF2B5EF4-FFF2-40B4-BE49-F238E27FC236}">
                    <a16:creationId xmlns:a16="http://schemas.microsoft.com/office/drawing/2014/main" id="{235D9000-8CED-4925-95A2-3F12C80234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F857165-8DF4-4025-B0D6-1079CDA8F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202450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ADD1535-ED83-48B3-8EB1-671A080F0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70C64DB-421C-4FFD-8EB1-A7D1A5DC1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C04BFFB-0C30-49E1-B4F0-243531219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68C7354-F4EF-4BC5-BF44-01614E0B9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45981B8-FB15-43E7-B1CE-AE4A5E9B1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5F05D22-2B12-4452-A804-346878D55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26EE6B-DF99-4B8A-8859-82A92A598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E8FB053-1663-44BA-8128-0C19BD762A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5E5E4F4-4EE0-49E3-98E5-F1E2BB91A7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25F79C1-7DD5-2E07-3C21-488FAB5AC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388" y="873682"/>
            <a:ext cx="4390807" cy="1664573"/>
          </a:xfrm>
        </p:spPr>
        <p:txBody>
          <a:bodyPr>
            <a:normAutofit/>
          </a:bodyPr>
          <a:lstStyle/>
          <a:p>
            <a:r>
              <a:rPr lang="en-GB" dirty="0"/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445C9-36FB-853C-92BF-1618EF22AC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8903" y="2529397"/>
            <a:ext cx="4390524" cy="3728613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000" dirty="0"/>
              <a:t>Ellie – Overthinking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/>
              <a:t>   (Sperber, 2023)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000" dirty="0"/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000" dirty="0"/>
              <a:t>Jenna – Anxious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/>
              <a:t>   (NHS, 2023)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000" dirty="0"/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000" dirty="0"/>
              <a:t>Lauren – Self-confidence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/>
              <a:t>   (Waechter, 2019)</a:t>
            </a:r>
          </a:p>
        </p:txBody>
      </p:sp>
      <p:pic>
        <p:nvPicPr>
          <p:cNvPr id="5" name="Picture 4" descr="White stones balanced in a stack">
            <a:extLst>
              <a:ext uri="{FF2B5EF4-FFF2-40B4-BE49-F238E27FC236}">
                <a16:creationId xmlns:a16="http://schemas.microsoft.com/office/drawing/2014/main" id="{74545C7B-7C0A-143D-65E9-A77FFC2C81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700" r="-1" b="-1"/>
          <a:stretch/>
        </p:blipFill>
        <p:spPr>
          <a:xfrm>
            <a:off x="5996628" y="10"/>
            <a:ext cx="6195372" cy="6857990"/>
          </a:xfrm>
          <a:prstGeom prst="rect">
            <a:avLst/>
          </a:prstGeom>
        </p:spPr>
      </p:pic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01081332-6CA1-49C2-A979-7709509AD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826B0664-73BC-4FCB-A447-57F7F67647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23242A3E-DBD8-44D5-930F-DA776CA069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F331C242-2FF0-40D4-BF95-4A27680F26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500FE3B-EB2C-4A5D-ABA7-35137B2BA5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E1EA3BF-3A9F-4CD0-9640-6FF67F4430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17F4411F-5B81-451C-A006-8754E1618A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E4D64BD-20E2-44CF-AEB4-A87A43376B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0B309630-6603-4319-BAB8-93102ABEB3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540FCD4-859A-4602-9CBC-C697E3877A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087152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ADD1535-ED83-48B3-8EB1-671A080F0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70C64DB-421C-4FFD-8EB1-A7D1A5DC1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C04BFFB-0C30-49E1-B4F0-243531219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68C7354-F4EF-4BC5-BF44-01614E0B9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45981B8-FB15-43E7-B1CE-AE4A5E9B1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5F05D22-2B12-4452-A804-346878D55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26EE6B-DF99-4B8A-8859-82A92A598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E8FB053-1663-44BA-8128-0C19BD762A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5E5E4F4-4EE0-49E3-98E5-F1E2BB91A7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AB1A31F-E4D1-81ED-D634-AEE8F87DF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099" y="813875"/>
            <a:ext cx="4390807" cy="1664573"/>
          </a:xfrm>
        </p:spPr>
        <p:txBody>
          <a:bodyPr>
            <a:normAutofit/>
          </a:bodyPr>
          <a:lstStyle/>
          <a:p>
            <a:r>
              <a:rPr lang="en-GB" dirty="0"/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B3276-96BE-BA48-3AAD-B7292C665A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2285" y="2628863"/>
            <a:ext cx="4390524" cy="372861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Jenna, Lauren and Ellie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Opportunities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University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Swot analysis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Similar experiences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(Premuzic, 2019)</a:t>
            </a:r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D29B670E-8698-C6CC-F065-2604F98A57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680" r="31019" b="-1"/>
          <a:stretch/>
        </p:blipFill>
        <p:spPr>
          <a:xfrm>
            <a:off x="5996628" y="10"/>
            <a:ext cx="6195372" cy="6857990"/>
          </a:xfrm>
          <a:prstGeom prst="rect">
            <a:avLst/>
          </a:prstGeom>
        </p:spPr>
      </p:pic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01081332-6CA1-49C2-A979-7709509AD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826B0664-73BC-4FCB-A447-57F7F67647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23242A3E-DBD8-44D5-930F-DA776CA069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F331C242-2FF0-40D4-BF95-4A27680F26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500FE3B-EB2C-4A5D-ABA7-35137B2BA5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E1EA3BF-3A9F-4CD0-9640-6FF67F4430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17F4411F-5B81-451C-A006-8754E1618A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E4D64BD-20E2-44CF-AEB4-A87A43376B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0B309630-6603-4319-BAB8-93102ABEB3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540FCD4-859A-4602-9CBC-C697E3877A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8807382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A5E74-21F0-FB43-FBA0-6D2C33100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0591" y="-179405"/>
            <a:ext cx="2521945" cy="1325563"/>
          </a:xfrm>
        </p:spPr>
        <p:txBody>
          <a:bodyPr>
            <a:normAutofit/>
          </a:bodyPr>
          <a:lstStyle/>
          <a:p>
            <a:r>
              <a:rPr lang="en-GB" sz="4800" dirty="0"/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9AEF0D-E939-7E57-86ED-34EEEF0046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46158"/>
            <a:ext cx="10515600" cy="5030805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Lauren – Learns better hands on, rather than theory</a:t>
            </a:r>
          </a:p>
          <a:p>
            <a:pPr marL="0" indent="0">
              <a:buNone/>
            </a:pPr>
            <a:r>
              <a:rPr lang="en-GB" dirty="0"/>
              <a:t>   (Arnholz, 2019)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Ellie – Overthinking that leads to doubting myself</a:t>
            </a:r>
          </a:p>
          <a:p>
            <a:pPr marL="0" indent="0">
              <a:buNone/>
            </a:pPr>
            <a:r>
              <a:rPr lang="en-GB" dirty="0"/>
              <a:t>   (Birch Psychology, 2023)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Jenna – Self confidence</a:t>
            </a:r>
          </a:p>
          <a:p>
            <a:pPr marL="0" indent="0">
              <a:buNone/>
            </a:pPr>
            <a:r>
              <a:rPr lang="en-GB" dirty="0"/>
              <a:t>   (Makarem et al, 2019)</a:t>
            </a:r>
          </a:p>
        </p:txBody>
      </p:sp>
    </p:spTree>
    <p:extLst>
      <p:ext uri="{BB962C8B-B14F-4D97-AF65-F5344CB8AC3E}">
        <p14:creationId xmlns:p14="http://schemas.microsoft.com/office/powerpoint/2010/main" val="19973755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32D15CB3-AC64-41F7-86F8-22A111F3D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B8FAC53-55F6-4B51-8FAD-977E5E7D7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C29D267-CD4D-4FD7-8F45-1C8FB4235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EFC9A2B-D1CA-4247-836D-EAB80EB5E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4F9AB28-B3F0-425B-8E51-E16DDB8536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891B00CE-2CF5-4DF1-A345-4516E2E83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B332657-F1E9-428F-BA70-8DD848E55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66A6EF8-94C7-4127-9EF9-584AD6885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B1C2001-8549-4C7B-86AB-049B0C99EF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3398E77-B74A-0CBE-844C-B9497A476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68425"/>
            <a:ext cx="9988166" cy="149940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Conclusion</a:t>
            </a:r>
            <a:endParaRPr lang="en-GB"/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921D9B61-CDA2-49D1-82AA-534691496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A202591B-301C-460E-801A-4C116AC08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257EC7EC-4934-4A65-B3AA-6AE3BD0739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01FEC27-F3E2-41E5-8C3B-FF66A13D84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CBFE67A7-A995-43D6-8414-EBB2A758A0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DB28E40-FF5E-459D-B516-A16554BBBF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9724247A-6615-4D27-80F0-3392762826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95168B2-CEF6-486B-AD0C-D063CDD988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27C133D-9749-4B34-9018-29F3FF86C0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0388060-18B7-4BD6-A3C5-F6B8E1467E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91B15F-38B9-65B1-2EF9-4BEF3DF41D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4457272"/>
              </p:ext>
            </p:extLst>
          </p:nvPr>
        </p:nvGraphicFramePr>
        <p:xfrm>
          <a:off x="600306" y="1847031"/>
          <a:ext cx="10982090" cy="42760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95754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50BBD-3EB9-A69F-0B62-74FF23337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7657" y="-164263"/>
            <a:ext cx="4216685" cy="796836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A8E3F-89A5-3404-DC83-59161A53D2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0855" y="1143434"/>
            <a:ext cx="10515600" cy="5251424"/>
          </a:xfrm>
        </p:spPr>
        <p:txBody>
          <a:bodyPr>
            <a:noAutofit/>
          </a:bodyPr>
          <a:lstStyle/>
          <a:p>
            <a:pPr marL="0" indent="0">
              <a:lnSpc>
                <a:spcPct val="110000"/>
              </a:lnSpc>
              <a:spcBef>
                <a:spcPts val="1000"/>
              </a:spcBef>
              <a:buNone/>
            </a:pP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Arnholz, J. (2019) </a:t>
            </a:r>
            <a:r>
              <a:rPr lang="en-GB" sz="1200" i="1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Is hands on leaning better</a:t>
            </a: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? Available at: https://www.byf.org/educators. (Accessed on 15</a:t>
            </a:r>
            <a:r>
              <a:rPr lang="en-GB" sz="1200" kern="1200" baseline="300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th</a:t>
            </a: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 April 2023).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spcBef>
                <a:spcPts val="1000"/>
              </a:spcBef>
              <a:buNone/>
            </a:pP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Birch Psychology (“023) </a:t>
            </a:r>
            <a:r>
              <a:rPr lang="en-GB" sz="1200" i="1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Overthinking: The culprit behind low-self-esteem</a:t>
            </a: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. Available at: https://www.birchpsychology.com/overthinking-the-culprit-behind-low-self-esteem. (Accessed on 15</a:t>
            </a:r>
            <a:r>
              <a:rPr lang="en-GB" sz="1200" kern="1200" baseline="300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th</a:t>
            </a: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 April 2023).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spcBef>
                <a:spcPts val="1000"/>
              </a:spcBef>
              <a:buNone/>
            </a:pP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Fine, L. G. (2009) </a:t>
            </a:r>
            <a:r>
              <a:rPr lang="en-GB" sz="1200" i="1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The SWOT analysis: Using your strengths to overcome weaknesses, using opportunities to overcome threats</a:t>
            </a: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. New York: Kick it, LLC.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spcBef>
                <a:spcPts val="1000"/>
              </a:spcBef>
              <a:buNone/>
            </a:pP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Makarem, A., Heshmati-Nabavi, F., Afshar, L., Yazdani, S., Pouresmail, Z. and Hoseinpour, Z. (2019) ‘</a:t>
            </a:r>
            <a:r>
              <a:rPr lang="en-GB" sz="1200" i="1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The comparison of professional confidence in Nursing students and clinical nurses</a:t>
            </a: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; National library of mediciene, volume 24, issue 4, pp. 261-267.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spcBef>
                <a:spcPts val="1000"/>
              </a:spcBef>
              <a:buNone/>
            </a:pP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Maryniak, K. (2023) </a:t>
            </a:r>
            <a:r>
              <a:rPr lang="en-GB" sz="1200" i="1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Managing your time</a:t>
            </a: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. Available at: https://www.rn.com/featured-stories/time-management. (Accessed on 13</a:t>
            </a:r>
            <a:r>
              <a:rPr lang="en-GB" sz="1200" kern="1200" baseline="300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th</a:t>
            </a: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 April 2023)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spcBef>
                <a:spcPts val="1000"/>
              </a:spcBef>
              <a:buNone/>
            </a:pP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Miller, S. L. (2014) </a:t>
            </a:r>
            <a:r>
              <a:rPr lang="en-GB" sz="1200" i="1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Assisting students to prepare for a clinical practice placement</a:t>
            </a: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. Available at: https://www.journals.rcni.com/nursing-standard/assisting-students-to-prepare-for-a-clinical-practice-placement. (Accessed on 13</a:t>
            </a:r>
            <a:r>
              <a:rPr lang="en-GB" sz="1200" kern="1200" baseline="300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th</a:t>
            </a: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 April 2023)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spcBef>
                <a:spcPts val="1000"/>
              </a:spcBef>
              <a:buNone/>
            </a:pP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NHS (2023) </a:t>
            </a:r>
            <a:r>
              <a:rPr lang="en-GB" sz="1200" i="1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Managing anxiety</a:t>
            </a: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. Available at: https://www.nhs.uk/every-mind-matters/mental-health-issues-anxiety. (Accessed on 13</a:t>
            </a:r>
            <a:r>
              <a:rPr lang="en-GB" sz="1200" kern="1200" baseline="300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th</a:t>
            </a: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 April 2023).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spcBef>
                <a:spcPts val="1000"/>
              </a:spcBef>
              <a:buNone/>
            </a:pP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O’Carroll, M. and Park, A. (2007) </a:t>
            </a:r>
            <a:r>
              <a:rPr lang="en-GB" sz="1200" i="1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Essential mental health nursing skills</a:t>
            </a: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. London: Elsevier Limited.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spcBef>
                <a:spcPts val="1000"/>
              </a:spcBef>
              <a:buNone/>
            </a:pP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Premuzic, T. (2019) </a:t>
            </a:r>
            <a:r>
              <a:rPr lang="en-GB" sz="1200" i="1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Does higher education still prepare people for jobs</a:t>
            </a: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? Available at: https://www.hbr.org/2019/01/does-higher-education-still-prepare-people. (Accessed on 13</a:t>
            </a:r>
            <a:r>
              <a:rPr lang="en-GB" sz="1200" kern="1200" baseline="300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th</a:t>
            </a: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 April 2023).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spcBef>
                <a:spcPts val="1000"/>
              </a:spcBef>
              <a:buNone/>
            </a:pP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Sarsby, A. (2016) </a:t>
            </a:r>
            <a:r>
              <a:rPr lang="en-GB" sz="1200" i="1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SWOT analysis: A guide to swot for business studies students</a:t>
            </a: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. Suffolk: Spectaris Limited.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spcBef>
                <a:spcPts val="1000"/>
              </a:spcBef>
              <a:buNone/>
            </a:pP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Sperber, S. (2023) </a:t>
            </a:r>
            <a:r>
              <a:rPr lang="en-GB" sz="1200" i="1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Overthinking: Definition, causes and how to stop</a:t>
            </a: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. Available at: https://www.berkeleywellbeing.com/overthinking. (Accessed on 13</a:t>
            </a:r>
            <a:r>
              <a:rPr lang="en-GB" sz="1200" kern="1200" baseline="300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th</a:t>
            </a: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 April 2023).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spcBef>
                <a:spcPts val="1000"/>
              </a:spcBef>
              <a:buNone/>
            </a:pP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Waechter, P. (2019) </a:t>
            </a:r>
            <a:r>
              <a:rPr lang="en-GB" sz="1200" i="1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The importance of self-confidence</a:t>
            </a:r>
            <a:r>
              <a:rPr lang="en-GB" sz="1200" kern="1200" dirty="0">
                <a:solidFill>
                  <a:srgbClr val="1B2F2D"/>
                </a:solidFill>
                <a:effectLst/>
                <a:latin typeface="Segoe UI" panose="020B0502040204020203" pitchFamily="34" charset="0"/>
                <a:ea typeface="+mn-ea"/>
                <a:cs typeface="+mn-cs"/>
              </a:rPr>
              <a:t>. Berlin: Epubli.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35883678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AnalogousFromDarkSeedLeftStep">
      <a:dk1>
        <a:srgbClr val="000000"/>
      </a:dk1>
      <a:lt1>
        <a:srgbClr val="FFFFFF"/>
      </a:lt1>
      <a:dk2>
        <a:srgbClr val="1B2F2D"/>
      </a:dk2>
      <a:lt2>
        <a:srgbClr val="F3F3F0"/>
      </a:lt2>
      <a:accent1>
        <a:srgbClr val="4F38E2"/>
      </a:accent1>
      <a:accent2>
        <a:srgbClr val="1E4FCF"/>
      </a:accent2>
      <a:accent3>
        <a:srgbClr val="2FABE0"/>
      </a:accent3>
      <a:accent4>
        <a:srgbClr val="1CC2AF"/>
      </a:accent4>
      <a:accent5>
        <a:srgbClr val="2AC472"/>
      </a:accent5>
      <a:accent6>
        <a:srgbClr val="1DC926"/>
      </a:accent6>
      <a:hlink>
        <a:srgbClr val="349D77"/>
      </a:hlink>
      <a:folHlink>
        <a:srgbClr val="7F7F7F"/>
      </a:folHlink>
    </a:clrScheme>
    <a:fontScheme name="Custom 23">
      <a:majorFont>
        <a:latin typeface="Rockwell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599</Words>
  <Application>Microsoft Office PowerPoint</Application>
  <PresentationFormat>Widescreen</PresentationFormat>
  <Paragraphs>63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Arial</vt:lpstr>
      <vt:lpstr>Avenir Next LT Pro</vt:lpstr>
      <vt:lpstr>AvenirNext LT Pro Medium</vt:lpstr>
      <vt:lpstr>Rockwell</vt:lpstr>
      <vt:lpstr>Segoe UI</vt:lpstr>
      <vt:lpstr>Times New Roman</vt:lpstr>
      <vt:lpstr>Wingdings</vt:lpstr>
      <vt:lpstr>ExploreVTI</vt:lpstr>
      <vt:lpstr>Working with Others in Health and Social Care: My Experiences and Development </vt:lpstr>
      <vt:lpstr>Introduction</vt:lpstr>
      <vt:lpstr>Strengths </vt:lpstr>
      <vt:lpstr>Weaknesses</vt:lpstr>
      <vt:lpstr>Opportunities</vt:lpstr>
      <vt:lpstr>Threats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with Others in Health and Social Care: My Experiences and Development </dc:title>
  <dc:creator>Lauren Lloyd</dc:creator>
  <cp:lastModifiedBy>Lauren Lloyd (2205664)</cp:lastModifiedBy>
  <cp:revision>1</cp:revision>
  <dcterms:created xsi:type="dcterms:W3CDTF">2023-04-03T18:20:27Z</dcterms:created>
  <dcterms:modified xsi:type="dcterms:W3CDTF">2023-04-25T11:38:39Z</dcterms:modified>
</cp:coreProperties>
</file>