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7"/>
  </p:notesMasterIdLst>
  <p:handoutMasterIdLst>
    <p:handoutMasterId r:id="rId48"/>
  </p:handoutMasterIdLst>
  <p:sldIdLst>
    <p:sldId id="256" r:id="rId4"/>
    <p:sldId id="257" r:id="rId5"/>
    <p:sldId id="258" r:id="rId6"/>
    <p:sldId id="259" r:id="rId7"/>
    <p:sldId id="260" r:id="rId8"/>
    <p:sldId id="297" r:id="rId9"/>
    <p:sldId id="261" r:id="rId10"/>
    <p:sldId id="264" r:id="rId11"/>
    <p:sldId id="299" r:id="rId12"/>
    <p:sldId id="263" r:id="rId13"/>
    <p:sldId id="265" r:id="rId14"/>
    <p:sldId id="267" r:id="rId15"/>
    <p:sldId id="296" r:id="rId16"/>
    <p:sldId id="266" r:id="rId17"/>
    <p:sldId id="294" r:id="rId18"/>
    <p:sldId id="321" r:id="rId19"/>
    <p:sldId id="298" r:id="rId20"/>
    <p:sldId id="274" r:id="rId21"/>
    <p:sldId id="293" r:id="rId22"/>
    <p:sldId id="292" r:id="rId23"/>
    <p:sldId id="275" r:id="rId24"/>
    <p:sldId id="268" r:id="rId25"/>
    <p:sldId id="276" r:id="rId26"/>
    <p:sldId id="277" r:id="rId27"/>
    <p:sldId id="302" r:id="rId28"/>
    <p:sldId id="304" r:id="rId29"/>
    <p:sldId id="305" r:id="rId30"/>
    <p:sldId id="306" r:id="rId31"/>
    <p:sldId id="307" r:id="rId32"/>
    <p:sldId id="303" r:id="rId33"/>
    <p:sldId id="309" r:id="rId34"/>
    <p:sldId id="311" r:id="rId35"/>
    <p:sldId id="313" r:id="rId36"/>
    <p:sldId id="314" r:id="rId37"/>
    <p:sldId id="315" r:id="rId38"/>
    <p:sldId id="317" r:id="rId39"/>
    <p:sldId id="312" r:id="rId40"/>
    <p:sldId id="318" r:id="rId41"/>
    <p:sldId id="319" r:id="rId42"/>
    <p:sldId id="320" r:id="rId43"/>
    <p:sldId id="283" r:id="rId44"/>
    <p:sldId id="288" r:id="rId45"/>
    <p:sldId id="282" r:id="rId4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56" autoAdjust="0"/>
  </p:normalViewPr>
  <p:slideViewPr>
    <p:cSldViewPr>
      <p:cViewPr varScale="1">
        <p:scale>
          <a:sx n="57" d="100"/>
          <a:sy n="57" d="100"/>
        </p:scale>
        <p:origin x="108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5.xml"/><Relationship Id="rId51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9/24/2020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formationisbeautiful.net/visualizations/worlds-biggest-data-breaches-hacks/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ucidchart.com/pages/er-diagrams" TargetMode="External"/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ucidchart.com/pages/er-diagrams" TargetMode="External"/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ucidchart.com/pages/er-diagrams" TargetMode="External"/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https://www.informationisbeautiful.net/visualizations/worlds-biggest-data-breaches-hacks/</a:t>
            </a:r>
            <a:r>
              <a:rPr lang="en-GB" dirty="0"/>
              <a:t> [accessed: 27-Sep-2019]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7770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Quote sources:</a:t>
            </a:r>
            <a:r>
              <a:rPr lang="en-GB" baseline="0" dirty="0"/>
              <a:t> </a:t>
            </a:r>
            <a:r>
              <a:rPr lang="en-GB" dirty="0"/>
              <a:t>https://www.springboard.com/blog/41-shareable-data-quotes/ [accessed: 02-Oct-2018, 27-Sep-2019]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r>
              <a:rPr lang="en-GB" sz="1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“Torture the data, and it will confess to anything.”</a:t>
            </a:r>
          </a:p>
          <a:p>
            <a:pPr algn="r"/>
            <a:r>
              <a:rPr lang="en-GB" sz="1050" i="1" dirty="0"/>
              <a:t>Ronald </a:t>
            </a:r>
            <a:r>
              <a:rPr lang="en-GB" sz="1050" i="1" dirty="0" err="1"/>
              <a:t>Coase</a:t>
            </a:r>
            <a:r>
              <a:rPr lang="en-GB" sz="1050" i="1" dirty="0"/>
              <a:t>, winner of the Nobel Prize in Economics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5650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https://www.perftesting.co.uk/wp-content/uploads/2011/09/Screen-Shot-2011-09-28-at-10.43.58.png [accessed: 27-Sep-2019]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8030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aseline="30000" dirty="0"/>
              <a:t>1</a:t>
            </a:r>
            <a:r>
              <a:rPr lang="en-GB" sz="1200" dirty="0"/>
              <a:t>The relational model was introduced by E.F. </a:t>
            </a:r>
            <a:r>
              <a:rPr lang="en-GB" sz="1200" dirty="0" err="1"/>
              <a:t>Codd</a:t>
            </a:r>
            <a:r>
              <a:rPr lang="en-GB" sz="1200" dirty="0"/>
              <a:t> in 1970 in his paper, “A Relational Model of Data for Large Shared Data Banks”.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493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649327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When the information needs of an organisation are analysed, they are defined in terms of entities, attributes and relations.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2083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204476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49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8356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8153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noun</a:t>
            </a:r>
            <a:r>
              <a:rPr lang="en-GB" baseline="0" dirty="0"/>
              <a:t> is a word that refers to a person, place, thing, event, substance, or quality:</a:t>
            </a:r>
          </a:p>
          <a:p>
            <a:r>
              <a:rPr lang="en-GB" baseline="0" dirty="0"/>
              <a:t>'Doctor', 'coal', and 'beauty' are all nouns.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0949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amount of data gathered depends on the nature of the problem and the policies of the enterprise.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Too much study too soon leads to paralysis by analysis.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Too little thought can result in an unnecessary waste of both time and money due to working on the wrong solution to the wrong problem.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26793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Tips for creating ER Diagrams: </a:t>
            </a:r>
            <a:r>
              <a:rPr lang="en-GB" dirty="0">
                <a:hlinkClick r:id="rId3"/>
              </a:rPr>
              <a:t>https://www.lucidchart.com/pages/er-diagrams</a:t>
            </a:r>
            <a:r>
              <a:rPr lang="en-GB" dirty="0"/>
              <a:t> [accessed: 29-Sep-2019]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6874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Tips for creating ER Diagrams: </a:t>
            </a:r>
            <a:r>
              <a:rPr lang="en-GB" dirty="0">
                <a:hlinkClick r:id="rId3"/>
              </a:rPr>
              <a:t>https://www.lucidchart.com/pages/er-diagrams</a:t>
            </a:r>
            <a:r>
              <a:rPr lang="en-GB" dirty="0"/>
              <a:t> [accessed: 29-Sep-2019]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43485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Tips for creating ER Diagrams: </a:t>
            </a:r>
            <a:r>
              <a:rPr lang="en-GB" dirty="0">
                <a:hlinkClick r:id="rId3"/>
              </a:rPr>
              <a:t>https://www.lucidchart.com/pages/er-diagrams</a:t>
            </a:r>
            <a:r>
              <a:rPr lang="en-GB" dirty="0"/>
              <a:t> [accessed: 29-Sep-2019]</a:t>
            </a:r>
          </a:p>
          <a:p>
            <a:endParaRPr lang="en-GB" dirty="0"/>
          </a:p>
          <a:p>
            <a:r>
              <a:rPr lang="en-GB" dirty="0"/>
              <a:t>Later on,</a:t>
            </a:r>
            <a:r>
              <a:rPr lang="en-GB" baseline="0" dirty="0"/>
              <a:t> we will discuss how to properly module such relationships in a database.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72147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7436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9/24/2020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9/24/2020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9/24/2020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9/24/2020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9/24/2020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9/24/2020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9/24/2020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7475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microsoft.com/en-gb/sql-server/sql-server-editions-expres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sql/ssms/download-sql-server-management-studio-ssms?view=sql-server-2017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formationisbeautiful.net/visualizations/worlds-biggest-data-breaches-hacks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pringboard.com/blog/41-shareable-data-quote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noun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s://dictionary.cambridge.org/dictionary/english/verb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emf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1a: Database Systems (DBS)</a:t>
            </a:r>
          </a:p>
          <a:p>
            <a:r>
              <a:rPr lang="en-GB" dirty="0"/>
              <a:t>Beverley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Overview of Module</a:t>
            </a:r>
          </a:p>
          <a:p>
            <a:r>
              <a:rPr lang="en-GB" dirty="0"/>
              <a:t>Introduction to Databases and Database Management Systems</a:t>
            </a:r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aim of this module is to provide you with a systematic theoretical and practical understanding of the design, implementation and application of database systems. Including more advanced concepts that underpin multi-user database architectures for business applications.</a:t>
            </a:r>
          </a:p>
        </p:txBody>
      </p:sp>
    </p:spTree>
    <p:extLst>
      <p:ext uri="{BB962C8B-B14F-4D97-AF65-F5344CB8AC3E}">
        <p14:creationId xmlns:p14="http://schemas.microsoft.com/office/powerpoint/2010/main" val="18924359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100% Coursework</a:t>
            </a:r>
          </a:p>
          <a:p>
            <a:pPr lvl="1"/>
            <a:r>
              <a:rPr lang="en-GB" dirty="0"/>
              <a:t>Hand out:	Today</a:t>
            </a:r>
          </a:p>
          <a:p>
            <a:pPr lvl="1"/>
            <a:r>
              <a:rPr lang="en-GB" dirty="0"/>
              <a:t>Hand in:	Dec 2020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7346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Materials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Books</a:t>
            </a:r>
          </a:p>
          <a:p>
            <a:pPr lvl="1"/>
            <a:r>
              <a:rPr lang="en-GB" dirty="0"/>
              <a:t>The reading list is available on </a:t>
            </a:r>
            <a:r>
              <a:rPr lang="en-GB" dirty="0">
                <a:hlinkClick r:id="rId2"/>
              </a:rPr>
              <a:t>Moodle</a:t>
            </a:r>
            <a:r>
              <a:rPr lang="en-GB" dirty="0"/>
              <a:t> under the reading materials section.</a:t>
            </a:r>
          </a:p>
          <a:p>
            <a:r>
              <a:rPr lang="en-GB" dirty="0"/>
              <a:t>Online Resources</a:t>
            </a:r>
          </a:p>
          <a:p>
            <a:pPr lvl="1"/>
            <a:r>
              <a:rPr lang="en-GB" dirty="0"/>
              <a:t>A list of online resources is also available on Moodle in the sidebar.</a:t>
            </a:r>
          </a:p>
        </p:txBody>
      </p:sp>
    </p:spTree>
    <p:extLst>
      <p:ext uri="{BB962C8B-B14F-4D97-AF65-F5344CB8AC3E}">
        <p14:creationId xmlns:p14="http://schemas.microsoft.com/office/powerpoint/2010/main" val="36614804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SQL Server</a:t>
            </a:r>
            <a:br>
              <a:rPr lang="en-GB" dirty="0"/>
            </a:br>
            <a:r>
              <a:rPr lang="en-GB" sz="3100" dirty="0"/>
              <a:t>Microsoft SQL Server Express 2017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 will be using Microsoft SQL Server Express </a:t>
            </a:r>
            <a:r>
              <a:rPr lang="en-GB" b="1" u="sng" dirty="0"/>
              <a:t>2019</a:t>
            </a:r>
            <a:r>
              <a:rPr lang="en-GB" dirty="0"/>
              <a:t> version. Download from:</a:t>
            </a:r>
          </a:p>
          <a:p>
            <a:pPr lvl="1"/>
            <a:r>
              <a:rPr lang="en-GB" dirty="0">
                <a:hlinkClick r:id="rId2"/>
              </a:rPr>
              <a:t>Microsoft® SQL Server® 2019 Express</a:t>
            </a:r>
            <a:r>
              <a:rPr lang="en-GB" dirty="0"/>
              <a:t> (Select the SQL Server 2019 Express version, not </a:t>
            </a:r>
            <a:r>
              <a:rPr lang="en-GB" dirty="0" err="1"/>
              <a:t>LocalDB</a:t>
            </a:r>
            <a:r>
              <a:rPr lang="en-GB" dirty="0"/>
              <a:t>)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232DF6-D431-4E4D-87FE-E2A95E4FA0D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8113" t="4928" r="822" b="60490"/>
          <a:stretch/>
        </p:blipFill>
        <p:spPr>
          <a:xfrm>
            <a:off x="1511932" y="3429000"/>
            <a:ext cx="6120136" cy="3068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3715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SQL Server</a:t>
            </a:r>
            <a:br>
              <a:rPr lang="en-GB" dirty="0"/>
            </a:br>
            <a:r>
              <a:rPr lang="en-GB" sz="3100" dirty="0"/>
              <a:t>SQL Server Management Studio (SSMS)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will also need the management tools used to configure, monitor, and administer instances of SQL Server and databases:</a:t>
            </a:r>
            <a:endParaRPr lang="en-GB" dirty="0">
              <a:hlinkClick r:id="rId2"/>
            </a:endParaRPr>
          </a:p>
          <a:p>
            <a:pPr lvl="1"/>
            <a:r>
              <a:rPr lang="en-GB" dirty="0">
                <a:hlinkClick r:id="rId2"/>
              </a:rPr>
              <a:t>SQL Server Management Studio (SSMS)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79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Databases and Database Management Systems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3008306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Question(s)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a database?</a:t>
            </a:r>
          </a:p>
          <a:p>
            <a:r>
              <a:rPr lang="en-GB" dirty="0"/>
              <a:t>Why do we need databases?</a:t>
            </a:r>
          </a:p>
        </p:txBody>
      </p:sp>
    </p:spTree>
    <p:extLst>
      <p:ext uri="{BB962C8B-B14F-4D97-AF65-F5344CB8AC3E}">
        <p14:creationId xmlns:p14="http://schemas.microsoft.com/office/powerpoint/2010/main" val="4669614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Data is used everywhere.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r>
              <a:rPr lang="en-GB" dirty="0"/>
              <a:t>Personal Data</a:t>
            </a:r>
          </a:p>
          <a:p>
            <a:pPr lvl="1"/>
            <a:r>
              <a:rPr lang="en-GB" dirty="0"/>
              <a:t>Product Data</a:t>
            </a:r>
          </a:p>
          <a:p>
            <a:pPr lvl="1"/>
            <a:r>
              <a:rPr lang="en-GB" dirty="0"/>
              <a:t>Media Data, etc.</a:t>
            </a:r>
          </a:p>
          <a:p>
            <a:r>
              <a:rPr lang="en-GB" b="1" i="1" dirty="0"/>
              <a:t>It needs to be stored somewhere!</a:t>
            </a:r>
          </a:p>
          <a:p>
            <a:endParaRPr lang="en-GB" dirty="0"/>
          </a:p>
        </p:txBody>
      </p:sp>
      <p:grpSp>
        <p:nvGrpSpPr>
          <p:cNvPr id="20" name="Group 19"/>
          <p:cNvGrpSpPr/>
          <p:nvPr/>
        </p:nvGrpSpPr>
        <p:grpSpPr>
          <a:xfrm>
            <a:off x="1043608" y="2112867"/>
            <a:ext cx="7322927" cy="1848069"/>
            <a:chOff x="1043608" y="2112867"/>
            <a:chExt cx="7322927" cy="1848069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43608" y="2132856"/>
              <a:ext cx="2047875" cy="771525"/>
            </a:xfrm>
            <a:prstGeom prst="rect">
              <a:avLst/>
            </a:prstGeom>
          </p:spPr>
        </p:pic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75856" y="2195561"/>
              <a:ext cx="2286000" cy="646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40152" y="2204864"/>
              <a:ext cx="1257300" cy="3810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43608" y="3186931"/>
              <a:ext cx="952500" cy="771525"/>
            </a:xfrm>
            <a:prstGeom prst="rect">
              <a:avLst/>
            </a:prstGeom>
          </p:spPr>
        </p:pic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14741" y="3355029"/>
              <a:ext cx="971550" cy="4810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69772" y="3490961"/>
              <a:ext cx="804863" cy="2254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3648635" y="2743646"/>
              <a:ext cx="1524000" cy="762000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7480710" y="3186931"/>
              <a:ext cx="885825" cy="771525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2427068" y="3379984"/>
              <a:ext cx="1780952" cy="580952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5871863" y="2789718"/>
              <a:ext cx="1364847" cy="276499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7527970" y="2112867"/>
              <a:ext cx="791303" cy="94599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88433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Data is valuable.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It needs to be managed - controlled access to it.</a:t>
            </a:r>
          </a:p>
        </p:txBody>
      </p:sp>
      <p:pic>
        <p:nvPicPr>
          <p:cNvPr id="4" name="Picture 3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02107" y="2060848"/>
            <a:ext cx="6900913" cy="3957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299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Question(s)</a:t>
            </a:r>
          </a:p>
        </p:txBody>
      </p:sp>
      <p:sp>
        <p:nvSpPr>
          <p:cNvPr id="4" name="Rectangle 3"/>
          <p:cNvSpPr/>
          <p:nvPr/>
        </p:nvSpPr>
        <p:spPr>
          <a:xfrm>
            <a:off x="1671432" y="2967335"/>
            <a:ext cx="580113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Data = Information</a:t>
            </a: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True or False?</a:t>
            </a:r>
          </a:p>
        </p:txBody>
      </p:sp>
    </p:spTree>
    <p:extLst>
      <p:ext uri="{BB962C8B-B14F-4D97-AF65-F5344CB8AC3E}">
        <p14:creationId xmlns:p14="http://schemas.microsoft.com/office/powerpoint/2010/main" val="17047986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01413" y="1772816"/>
            <a:ext cx="8640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“You can have data without information, but you cannot have information without data.”</a:t>
            </a:r>
            <a:endParaRPr lang="en-GB" sz="2000" dirty="0"/>
          </a:p>
          <a:p>
            <a:pPr algn="r"/>
            <a:r>
              <a:rPr lang="en-GB" sz="1600" i="1" dirty="0"/>
              <a:t>Daniel Keys Moran, Computer programmer and science fiction author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1413" y="5013176"/>
            <a:ext cx="8640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“If somebody tortures the data enough (open or not), it will confess anything.”</a:t>
            </a:r>
          </a:p>
          <a:p>
            <a:pPr algn="r"/>
            <a:r>
              <a:rPr lang="en-GB" sz="1600" i="1" dirty="0"/>
              <a:t>Paolo </a:t>
            </a:r>
            <a:r>
              <a:rPr lang="en-GB" sz="1600" i="1" dirty="0" err="1"/>
              <a:t>Magrassi</a:t>
            </a:r>
            <a:r>
              <a:rPr lang="en-GB" sz="1600" i="1" dirty="0"/>
              <a:t>, former vice president, research director, Gartner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76778" y="3843045"/>
            <a:ext cx="8640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“We’re entering a new world in which data may be more important than software.”</a:t>
            </a:r>
            <a:endParaRPr lang="en-GB" sz="2000" dirty="0"/>
          </a:p>
          <a:p>
            <a:pPr algn="r"/>
            <a:r>
              <a:rPr lang="en-GB" sz="1600" i="1" dirty="0"/>
              <a:t>Tim O’Reilly, founder, O’Reilly Media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94184" y="2852936"/>
            <a:ext cx="8640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“Data that is loved tends to survive.”</a:t>
            </a:r>
            <a:endParaRPr lang="en-GB" sz="2000" dirty="0"/>
          </a:p>
          <a:p>
            <a:pPr algn="r"/>
            <a:r>
              <a:rPr lang="en-GB" sz="1600" i="1" dirty="0"/>
              <a:t>Kurt </a:t>
            </a:r>
            <a:r>
              <a:rPr lang="en-GB" sz="1600" i="1" dirty="0" err="1"/>
              <a:t>Bollacker</a:t>
            </a:r>
            <a:r>
              <a:rPr lang="en-GB" sz="1600" i="1" dirty="0"/>
              <a:t>, computer scientist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779503" y="6381328"/>
            <a:ext cx="598349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</a:t>
            </a:r>
            <a:r>
              <a:rPr lang="en-GB" sz="1400" dirty="0">
                <a:hlinkClick r:id="rId3"/>
              </a:rPr>
              <a:t>Shareable Data Quotes That Will Change How You Think About Data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951277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Data is </a:t>
            </a:r>
            <a:r>
              <a:rPr lang="en-GB" u="sng" dirty="0"/>
              <a:t>not</a:t>
            </a:r>
            <a:r>
              <a:rPr lang="en-GB" dirty="0"/>
              <a:t> information!</a:t>
            </a:r>
          </a:p>
          <a:p>
            <a:pPr marL="365760" lvl="1" indent="0">
              <a:buNone/>
            </a:pPr>
            <a:r>
              <a:rPr lang="en-GB" dirty="0"/>
              <a:t>Information is data made meaningful – typically by applications. E.g.:</a:t>
            </a:r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b="1" i="1" dirty="0"/>
              <a:t>It needs to shared!</a:t>
            </a:r>
          </a:p>
          <a:p>
            <a:pPr lvl="1"/>
            <a:r>
              <a:rPr lang="en-GB" dirty="0"/>
              <a:t>Accessed by applications that can make it meaningful</a:t>
            </a:r>
          </a:p>
          <a:p>
            <a:pPr lvl="1"/>
            <a:r>
              <a:rPr lang="en-GB" dirty="0"/>
              <a:t>Simultaneous, multiple access to it too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8374387"/>
              </p:ext>
            </p:extLst>
          </p:nvPr>
        </p:nvGraphicFramePr>
        <p:xfrm>
          <a:off x="1043608" y="2708920"/>
          <a:ext cx="7794448" cy="28803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97224">
                  <a:extLst>
                    <a:ext uri="{9D8B030D-6E8A-4147-A177-3AD203B41FA5}">
                      <a16:colId xmlns:a16="http://schemas.microsoft.com/office/drawing/2014/main" val="1106366461"/>
                    </a:ext>
                  </a:extLst>
                </a:gridCol>
                <a:gridCol w="3897224">
                  <a:extLst>
                    <a:ext uri="{9D8B030D-6E8A-4147-A177-3AD203B41FA5}">
                      <a16:colId xmlns:a16="http://schemas.microsoft.com/office/drawing/2014/main" val="11406498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Consumer applications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Registration services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12683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Search engines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Price comparison sites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86787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Online banking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1813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Travel reservation sites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82264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Health care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endParaRPr kumimoji="0" lang="en-GB" sz="2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17573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Libraries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endParaRPr kumimoji="0" lang="en-GB" sz="2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59905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Etc.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endParaRPr kumimoji="0" lang="en-GB" sz="2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117930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0072" y="3467681"/>
            <a:ext cx="3339560" cy="2502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922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Historical Development of Database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File-based Systems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Hierarchical and network models</a:t>
            </a:r>
          </a:p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Relational model, proposed by E.F. Codd</a:t>
            </a:r>
            <a:r>
              <a:rPr lang="en-GB" baseline="30000" dirty="0"/>
              <a:t>1</a:t>
            </a:r>
            <a:r>
              <a:rPr lang="en-GB" dirty="0"/>
              <a:t> in 1970</a:t>
            </a:r>
          </a:p>
          <a:p>
            <a:pPr lvl="2"/>
            <a:r>
              <a:rPr lang="en-GB" dirty="0"/>
              <a:t>Had strong theoretical foundation and addressed the disadvantages of former approaches.</a:t>
            </a:r>
          </a:p>
          <a:p>
            <a:pPr lvl="2"/>
            <a:r>
              <a:rPr lang="en-GB" dirty="0"/>
              <a:t>Led to introduction of a structured query language, SQL</a:t>
            </a:r>
          </a:p>
          <a:p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Object-Relational</a:t>
            </a:r>
          </a:p>
          <a:p>
            <a:r>
              <a:rPr lang="en-GB" dirty="0"/>
              <a:t>Current</a:t>
            </a:r>
          </a:p>
          <a:p>
            <a:pPr lvl="1"/>
            <a:r>
              <a:rPr lang="en-GB" dirty="0"/>
              <a:t>Data Warehouses</a:t>
            </a:r>
          </a:p>
          <a:p>
            <a:pPr lvl="1"/>
            <a:r>
              <a:rPr lang="en-GB" dirty="0"/>
              <a:t>Big Data database technologies: NoSQL and </a:t>
            </a:r>
            <a:r>
              <a:rPr lang="en-GB" dirty="0" err="1"/>
              <a:t>NewSQL</a:t>
            </a:r>
            <a:endParaRPr lang="en-GB" dirty="0"/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923928" y="4797152"/>
            <a:ext cx="29330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400" dirty="0">
                <a:solidFill>
                  <a:prstClr val="black"/>
                </a:solidFill>
              </a:rPr>
              <a:t>Object-Oriented</a:t>
            </a:r>
          </a:p>
        </p:txBody>
      </p:sp>
    </p:spTree>
    <p:extLst>
      <p:ext uri="{BB962C8B-B14F-4D97-AF65-F5344CB8AC3E}">
        <p14:creationId xmlns:p14="http://schemas.microsoft.com/office/powerpoint/2010/main" val="2543561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6</a:t>
            </a:r>
          </a:p>
        </p:txBody>
      </p:sp>
      <p:sp>
        <p:nvSpPr>
          <p:cNvPr id="25602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 b="1">
                <a:latin typeface="CG Times" pitchFamily="18" charset="0"/>
              </a:rPr>
              <a:t>File-based Processing</a:t>
            </a:r>
          </a:p>
        </p:txBody>
      </p:sp>
      <p:pic>
        <p:nvPicPr>
          <p:cNvPr id="25603" name="Picture 4"/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82725"/>
            <a:ext cx="5737225" cy="514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Database?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</a:t>
            </a:r>
            <a:r>
              <a:rPr lang="en-GB" b="1" dirty="0"/>
              <a:t>shared collection </a:t>
            </a:r>
            <a:r>
              <a:rPr lang="en-GB" dirty="0"/>
              <a:t>of </a:t>
            </a:r>
            <a:r>
              <a:rPr lang="en-GB" b="1" dirty="0"/>
              <a:t>logically, related data, and a description of this data</a:t>
            </a:r>
            <a:r>
              <a:rPr lang="en-GB" dirty="0"/>
              <a:t>, designed to meet the information needs of an organisation.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9118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database consists of:</a:t>
            </a:r>
          </a:p>
          <a:p>
            <a:pPr lvl="1"/>
            <a:r>
              <a:rPr lang="en-GB" b="1" dirty="0"/>
              <a:t>The System </a:t>
            </a:r>
            <a:r>
              <a:rPr lang="en-GB" b="1" dirty="0" err="1"/>
              <a:t>Catalog</a:t>
            </a:r>
            <a:r>
              <a:rPr lang="en-GB" dirty="0"/>
              <a:t>, aka the data dictionary or metadata (data about the data).</a:t>
            </a:r>
          </a:p>
          <a:p>
            <a:pPr lvl="2"/>
            <a:r>
              <a:rPr lang="en-GB" dirty="0"/>
              <a:t>Provides the description of the data to enable data independence.</a:t>
            </a:r>
          </a:p>
          <a:p>
            <a:pPr lvl="1"/>
            <a:r>
              <a:rPr lang="en-GB" b="1" dirty="0"/>
              <a:t>Logically, related data</a:t>
            </a:r>
            <a:r>
              <a:rPr lang="en-GB" dirty="0"/>
              <a:t> comprises entities, attributes and relationships of an organisation’s information.</a:t>
            </a:r>
          </a:p>
          <a:p>
            <a:r>
              <a:rPr lang="en-GB" dirty="0"/>
              <a:t>As a result, </a:t>
            </a:r>
            <a:r>
              <a:rPr lang="en-GB" b="1" dirty="0"/>
              <a:t>a database is </a:t>
            </a:r>
            <a:r>
              <a:rPr lang="en-GB" dirty="0"/>
              <a:t>also defined as </a:t>
            </a:r>
            <a:r>
              <a:rPr lang="en-GB" b="1" i="1" dirty="0"/>
              <a:t>a self-describing collection of integrated records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stores the operational data and also its description.</a:t>
            </a:r>
          </a:p>
        </p:txBody>
      </p:sp>
    </p:spTree>
    <p:extLst>
      <p:ext uri="{BB962C8B-B14F-4D97-AF65-F5344CB8AC3E}">
        <p14:creationId xmlns:p14="http://schemas.microsoft.com/office/powerpoint/2010/main" val="2755166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Database: Logically Related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Logically related data is made up of:</a:t>
            </a:r>
          </a:p>
          <a:p>
            <a:pPr lvl="1"/>
            <a:r>
              <a:rPr lang="en-GB" b="1" dirty="0"/>
              <a:t>Entities</a:t>
            </a:r>
            <a:r>
              <a:rPr lang="en-GB" dirty="0"/>
              <a:t>: a distinct object (person, place, thing, concept or event) in the organisation that is to be represented in the database.</a:t>
            </a:r>
          </a:p>
          <a:p>
            <a:pPr lvl="1"/>
            <a:r>
              <a:rPr lang="en-GB" b="1" dirty="0"/>
              <a:t>Attributes</a:t>
            </a:r>
            <a:r>
              <a:rPr lang="en-GB" dirty="0"/>
              <a:t>: a property that describes some aspect of the object that we wish to record in the database.</a:t>
            </a:r>
          </a:p>
          <a:p>
            <a:pPr lvl="1"/>
            <a:r>
              <a:rPr lang="en-GB" b="1" dirty="0"/>
              <a:t>Relationships</a:t>
            </a:r>
            <a:r>
              <a:rPr lang="en-GB" dirty="0"/>
              <a:t>: an association between entities.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000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Logically Related Data</a:t>
            </a:r>
            <a:br>
              <a:rPr lang="en-GB" dirty="0"/>
            </a:br>
            <a:r>
              <a:rPr lang="en-GB" sz="3100" dirty="0"/>
              <a:t>A Simple Example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941" y="1600200"/>
            <a:ext cx="8504814" cy="464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5759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Database Management System (DBMS)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DBMS is </a:t>
            </a:r>
            <a:r>
              <a:rPr lang="en-GB" b="1" dirty="0"/>
              <a:t>a software system </a:t>
            </a:r>
            <a:r>
              <a:rPr lang="en-GB" dirty="0"/>
              <a:t>that</a:t>
            </a:r>
            <a:r>
              <a:rPr lang="en-GB" b="1" dirty="0"/>
              <a:t> enables users to define, create, maintain and control access to the database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Access to the database is through the DBMS.</a:t>
            </a:r>
          </a:p>
          <a:p>
            <a:pPr lvl="1"/>
            <a:r>
              <a:rPr lang="en-GB" dirty="0"/>
              <a:t>It sits between application programs and the backend database.</a:t>
            </a:r>
          </a:p>
          <a:p>
            <a:pPr lvl="1"/>
            <a:r>
              <a:rPr lang="en-GB" dirty="0"/>
              <a:t>The DBMS is the software that users and application programs interact with to manipulate data in the database.</a:t>
            </a:r>
          </a:p>
          <a:p>
            <a:r>
              <a:rPr lang="en-GB" dirty="0"/>
              <a:t>Example DBMSs include: Access, Oracle, MySQL, MS SQL Server, etc.</a:t>
            </a:r>
          </a:p>
        </p:txBody>
      </p:sp>
    </p:spTree>
    <p:extLst>
      <p:ext uri="{BB962C8B-B14F-4D97-AF65-F5344CB8AC3E}">
        <p14:creationId xmlns:p14="http://schemas.microsoft.com/office/powerpoint/2010/main" val="3551668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r>
              <a:rPr lang="en-US" altLang="en-US" sz="1400">
                <a:latin typeface="Times New Roman" panose="02020603050405020304" pitchFamily="18" charset="0"/>
              </a:rPr>
              <a:t>13</a:t>
            </a:r>
          </a:p>
        </p:txBody>
      </p:sp>
      <p:sp>
        <p:nvSpPr>
          <p:cNvPr id="39938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>
            <a:normAutofit fontScale="90000"/>
          </a:bodyPr>
          <a:lstStyle/>
          <a:p>
            <a:pPr eaLnBrk="1" hangingPunct="1"/>
            <a:r>
              <a:rPr lang="en-US" altLang="en-US" b="1">
                <a:latin typeface="CG Times" pitchFamily="18" charset="0"/>
              </a:rPr>
              <a:t>Database Management System (DBMS)</a:t>
            </a:r>
          </a:p>
        </p:txBody>
      </p:sp>
      <p:pic>
        <p:nvPicPr>
          <p:cNvPr id="39939" name="Picture 4"/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92" y="1649843"/>
            <a:ext cx="7478216" cy="518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DBMS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 DBMS provides:</a:t>
            </a:r>
          </a:p>
          <a:p>
            <a:r>
              <a:rPr lang="en-GB" dirty="0"/>
              <a:t>A </a:t>
            </a:r>
            <a:r>
              <a:rPr lang="en-GB" b="1" dirty="0"/>
              <a:t>Data Definition Language (DDL)</a:t>
            </a:r>
            <a:r>
              <a:rPr lang="en-GB" dirty="0"/>
              <a:t>: to allow users define the database.</a:t>
            </a:r>
          </a:p>
          <a:p>
            <a:pPr lvl="1"/>
            <a:r>
              <a:rPr lang="en-GB" dirty="0"/>
              <a:t>Enables specification of the structures, data types and constraints on the data stored in the database.</a:t>
            </a:r>
          </a:p>
          <a:p>
            <a:r>
              <a:rPr lang="en-GB" dirty="0"/>
              <a:t>A </a:t>
            </a:r>
            <a:r>
              <a:rPr lang="en-GB" b="1" dirty="0"/>
              <a:t>Data Manipulation Language (DML)</a:t>
            </a:r>
            <a:r>
              <a:rPr lang="en-GB" dirty="0"/>
              <a:t>: a query language to provide an enquiry facility to the data.</a:t>
            </a:r>
          </a:p>
          <a:p>
            <a:pPr lvl="1"/>
            <a:r>
              <a:rPr lang="en-GB" dirty="0"/>
              <a:t>Enables users to insert, update, delete and retrieve data from the database.</a:t>
            </a:r>
          </a:p>
          <a:p>
            <a:pPr lvl="1"/>
            <a:r>
              <a:rPr lang="en-GB" dirty="0"/>
              <a:t>The most common query language is the </a:t>
            </a:r>
            <a:r>
              <a:rPr lang="en-GB" b="1" dirty="0"/>
              <a:t>Structured Query Language (SQL or See-</a:t>
            </a:r>
            <a:r>
              <a:rPr lang="en-GB" b="1" dirty="0" err="1"/>
              <a:t>Quel</a:t>
            </a:r>
            <a:r>
              <a:rPr lang="en-GB" b="1" dirty="0"/>
              <a:t>)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26778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DBMS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DBMS also provides </a:t>
            </a:r>
            <a:r>
              <a:rPr lang="en-GB" b="1" dirty="0"/>
              <a:t>controlled access to the database</a:t>
            </a:r>
            <a:r>
              <a:rPr lang="en-GB" dirty="0"/>
              <a:t>.</a:t>
            </a:r>
          </a:p>
          <a:p>
            <a:r>
              <a:rPr lang="en-GB" dirty="0"/>
              <a:t>It provides: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security system</a:t>
            </a:r>
            <a:r>
              <a:rPr lang="en-GB" dirty="0"/>
              <a:t>: preventing unauthorised users.</a:t>
            </a:r>
          </a:p>
          <a:p>
            <a:pPr lvl="1"/>
            <a:r>
              <a:rPr lang="en-GB" dirty="0"/>
              <a:t>An </a:t>
            </a:r>
            <a:r>
              <a:rPr lang="en-GB" b="1" i="1" dirty="0"/>
              <a:t>integrity system</a:t>
            </a:r>
            <a:r>
              <a:rPr lang="en-GB" dirty="0"/>
              <a:t>: maintains the consistency of the stored data.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concurrency control system</a:t>
            </a:r>
            <a:r>
              <a:rPr lang="en-GB" dirty="0"/>
              <a:t>: which allows shared access of the database.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recovery control system</a:t>
            </a:r>
            <a:r>
              <a:rPr lang="en-GB" dirty="0"/>
              <a:t>: which restores the database to a previous consistent state following a hardware or software failure.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user-accessible </a:t>
            </a:r>
            <a:r>
              <a:rPr lang="en-GB" b="1" i="1" dirty="0" err="1"/>
              <a:t>catalog</a:t>
            </a:r>
            <a:r>
              <a:rPr lang="en-GB" dirty="0"/>
              <a:t>: which contains descriptions of the data in the database.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375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Components of a DBMS Environment</a:t>
            </a:r>
          </a:p>
        </p:txBody>
      </p:sp>
      <p:sp>
        <p:nvSpPr>
          <p:cNvPr id="6" name="Rectangle 5"/>
          <p:cNvSpPr/>
          <p:nvPr/>
        </p:nvSpPr>
        <p:spPr>
          <a:xfrm>
            <a:off x="3923928" y="3647553"/>
            <a:ext cx="2016224" cy="936104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The bridge between</a:t>
            </a:r>
          </a:p>
        </p:txBody>
      </p:sp>
      <p:sp>
        <p:nvSpPr>
          <p:cNvPr id="4" name="Rectangle 3"/>
          <p:cNvSpPr/>
          <p:nvPr/>
        </p:nvSpPr>
        <p:spPr>
          <a:xfrm>
            <a:off x="4139952" y="3143497"/>
            <a:ext cx="15841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Data</a:t>
            </a:r>
          </a:p>
        </p:txBody>
      </p:sp>
      <p:sp>
        <p:nvSpPr>
          <p:cNvPr id="7" name="Rectangle 6"/>
          <p:cNvSpPr/>
          <p:nvPr/>
        </p:nvSpPr>
        <p:spPr>
          <a:xfrm>
            <a:off x="698309" y="3147844"/>
            <a:ext cx="2016224" cy="936104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Hardware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Software</a:t>
            </a:r>
          </a:p>
        </p:txBody>
      </p:sp>
      <p:sp>
        <p:nvSpPr>
          <p:cNvPr id="8" name="Rectangle 7"/>
          <p:cNvSpPr/>
          <p:nvPr/>
        </p:nvSpPr>
        <p:spPr>
          <a:xfrm>
            <a:off x="914333" y="3937403"/>
            <a:ext cx="1584176" cy="64807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Machine</a:t>
            </a:r>
          </a:p>
        </p:txBody>
      </p:sp>
      <p:sp>
        <p:nvSpPr>
          <p:cNvPr id="9" name="Rectangle 8"/>
          <p:cNvSpPr/>
          <p:nvPr/>
        </p:nvSpPr>
        <p:spPr>
          <a:xfrm>
            <a:off x="6774767" y="3143497"/>
            <a:ext cx="2016224" cy="936104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Procedures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People</a:t>
            </a:r>
          </a:p>
        </p:txBody>
      </p:sp>
      <p:sp>
        <p:nvSpPr>
          <p:cNvPr id="10" name="Rectangle 9"/>
          <p:cNvSpPr/>
          <p:nvPr/>
        </p:nvSpPr>
        <p:spPr>
          <a:xfrm>
            <a:off x="6990791" y="3933056"/>
            <a:ext cx="1584176" cy="64807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Human</a:t>
            </a:r>
          </a:p>
        </p:txBody>
      </p:sp>
      <p:sp>
        <p:nvSpPr>
          <p:cNvPr id="12" name="Rectangle 11"/>
          <p:cNvSpPr/>
          <p:nvPr/>
        </p:nvSpPr>
        <p:spPr>
          <a:xfrm>
            <a:off x="233278" y="1640024"/>
            <a:ext cx="2880320" cy="10801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en-GB" sz="1400" b="1" dirty="0">
                <a:solidFill>
                  <a:prstClr val="black"/>
                </a:solidFill>
              </a:rPr>
              <a:t>Hardware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</a:rPr>
              <a:t>Servers for the DBMS and PCs for applications to run on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</a:rPr>
              <a:t>Network configurations, etc.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79512" y="5013176"/>
            <a:ext cx="2880320" cy="129614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en-GB" sz="1400" b="1" dirty="0">
                <a:solidFill>
                  <a:prstClr val="black"/>
                </a:solidFill>
              </a:rPr>
              <a:t>Software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</a:rPr>
              <a:t>The DBMS Software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</a:rPr>
              <a:t>OS and any network software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</a:rPr>
              <a:t>Application Programs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</a:rPr>
              <a:t>DBMS Query Interfaces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347864" y="5085184"/>
            <a:ext cx="3168352" cy="10801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72000" rIns="72000" rtlCol="0" anchor="ctr"/>
          <a:lstStyle/>
          <a:p>
            <a:pPr algn="ctr"/>
            <a:r>
              <a:rPr lang="en-GB" sz="1400" b="1" dirty="0"/>
              <a:t>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operational data used by the organisation.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metadata: “data about the data”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774767" y="5085184"/>
            <a:ext cx="2231848" cy="10801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People</a:t>
            </a:r>
          </a:p>
          <a:p>
            <a:r>
              <a:rPr lang="en-GB" sz="1400" dirty="0"/>
              <a:t>Different user roles in the database environment.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774767" y="1725041"/>
            <a:ext cx="2231848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Procedures</a:t>
            </a:r>
          </a:p>
          <a:p>
            <a:r>
              <a:rPr lang="en-GB" sz="1400" dirty="0"/>
              <a:t>Rules governing the design and use of the database</a:t>
            </a:r>
          </a:p>
        </p:txBody>
      </p:sp>
      <p:cxnSp>
        <p:nvCxnSpPr>
          <p:cNvPr id="21" name="Elbow Connector 20"/>
          <p:cNvCxnSpPr>
            <a:stCxn id="8" idx="3"/>
            <a:endCxn id="4" idx="1"/>
          </p:cNvCxnSpPr>
          <p:nvPr/>
        </p:nvCxnSpPr>
        <p:spPr>
          <a:xfrm flipV="1">
            <a:off x="2498509" y="3467533"/>
            <a:ext cx="1641443" cy="793906"/>
          </a:xfrm>
          <a:prstGeom prst="bentConnector3">
            <a:avLst/>
          </a:prstGeom>
          <a:ln w="19050"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Elbow Connector 23"/>
          <p:cNvCxnSpPr>
            <a:stCxn id="4" idx="3"/>
            <a:endCxn id="10" idx="1"/>
          </p:cNvCxnSpPr>
          <p:nvPr/>
        </p:nvCxnSpPr>
        <p:spPr>
          <a:xfrm>
            <a:off x="5724128" y="3467533"/>
            <a:ext cx="1266663" cy="789559"/>
          </a:xfrm>
          <a:prstGeom prst="bentConnector3">
            <a:avLst/>
          </a:prstGeom>
          <a:ln w="19050" cap="flat" cmpd="sng" algn="ctr">
            <a:solidFill>
              <a:schemeClr val="accent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5403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6" grpId="0" animBg="1"/>
      <p:bldP spid="17" grpId="0" animBg="1"/>
      <p:bldP spid="19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Design</a:t>
            </a:r>
          </a:p>
        </p:txBody>
      </p:sp>
    </p:spTree>
    <p:extLst>
      <p:ext uri="{BB962C8B-B14F-4D97-AF65-F5344CB8AC3E}">
        <p14:creationId xmlns:p14="http://schemas.microsoft.com/office/powerpoint/2010/main" val="2398794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Phases of Database Design</a:t>
            </a:r>
          </a:p>
        </p:txBody>
      </p:sp>
      <p:graphicFrame>
        <p:nvGraphicFramePr>
          <p:cNvPr id="11" name="Content Placeholder 10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556792"/>
          <a:ext cx="8153400" cy="4679998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1943001">
                  <a:extLst>
                    <a:ext uri="{9D8B030D-6E8A-4147-A177-3AD203B41FA5}">
                      <a16:colId xmlns:a16="http://schemas.microsoft.com/office/drawing/2014/main" val="285751451"/>
                    </a:ext>
                  </a:extLst>
                </a:gridCol>
                <a:gridCol w="6210399">
                  <a:extLst>
                    <a:ext uri="{9D8B030D-6E8A-4147-A177-3AD203B41FA5}">
                      <a16:colId xmlns:a16="http://schemas.microsoft.com/office/drawing/2014/main" val="2666647660"/>
                    </a:ext>
                  </a:extLst>
                </a:gridCol>
              </a:tblGrid>
              <a:tr h="768544">
                <a:tc row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  <a:lnT w="10000" cap="flat" cmpd="sng" algn="ctr">
                      <a:noFill/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546321733"/>
                  </a:ext>
                </a:extLst>
              </a:tr>
              <a:tr h="768544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/>
                        <a:t>Process of constructing a model of the organisation’s data independent of all physical considerations.</a:t>
                      </a:r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67198902"/>
                  </a:ext>
                </a:extLst>
              </a:tr>
              <a:tr h="802911">
                <a:tc row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Prior to physical design stage, you only</a:t>
                      </a:r>
                      <a:r>
                        <a:rPr lang="en-GB" sz="1500" baseline="0" dirty="0"/>
                        <a:t> need to know the DBMS data model. By the physical design stage, you need to know the specific DBMS.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604065054"/>
                  </a:ext>
                </a:extLst>
              </a:tr>
              <a:tr h="802911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Constructing a model of the organisation’s data based on a specific data model i.e. relational</a:t>
                      </a:r>
                      <a:r>
                        <a:rPr lang="en-GB" sz="1500" baseline="0" dirty="0"/>
                        <a:t>, etc., but independent of a particular DBMS or other physical considerations.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083563572"/>
                  </a:ext>
                </a:extLst>
              </a:tr>
              <a:tr h="768544">
                <a:tc row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  <a:lnB w="10000" cap="flat" cmpd="sng" algn="ctr">
                      <a:noFill/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Deciding</a:t>
                      </a:r>
                      <a:r>
                        <a:rPr lang="en-GB" sz="1500" baseline="0" dirty="0"/>
                        <a:t> and designing how the database is to be implemented on physical storage. Target DBMS must be known at this stage.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073133470"/>
                  </a:ext>
                </a:extLst>
              </a:tr>
              <a:tr h="768544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Evaluate</a:t>
                      </a:r>
                      <a:r>
                        <a:rPr lang="en-GB" sz="1500" baseline="0" dirty="0"/>
                        <a:t> p</a:t>
                      </a:r>
                      <a:r>
                        <a:rPr lang="en-GB" sz="1500" dirty="0"/>
                        <a:t>erformance</a:t>
                      </a:r>
                      <a:r>
                        <a:rPr lang="en-GB" sz="1500" baseline="0" dirty="0"/>
                        <a:t> and tune as required.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9121339"/>
                  </a:ext>
                </a:extLst>
              </a:tr>
            </a:tbl>
          </a:graphicData>
        </a:graphic>
      </p:graphicFrame>
      <p:grpSp>
        <p:nvGrpSpPr>
          <p:cNvPr id="42" name="Group 41"/>
          <p:cNvGrpSpPr/>
          <p:nvPr/>
        </p:nvGrpSpPr>
        <p:grpSpPr>
          <a:xfrm>
            <a:off x="107504" y="1558448"/>
            <a:ext cx="2177295" cy="5301208"/>
            <a:chOff x="107504" y="1600200"/>
            <a:chExt cx="2177295" cy="5301208"/>
          </a:xfrm>
        </p:grpSpPr>
        <p:sp>
          <p:nvSpPr>
            <p:cNvPr id="43" name="TextBox 42"/>
            <p:cNvSpPr txBox="1"/>
            <p:nvPr/>
          </p:nvSpPr>
          <p:spPr>
            <a:xfrm>
              <a:off x="107504" y="2330696"/>
              <a:ext cx="677108" cy="2018895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en-GB" sz="1600" dirty="0"/>
                <a:t>Logical/conceptual database design</a:t>
              </a:r>
            </a:p>
          </p:txBody>
        </p:sp>
        <p:sp>
          <p:nvSpPr>
            <p:cNvPr id="44" name="Rectangle 43"/>
            <p:cNvSpPr/>
            <p:nvPr/>
          </p:nvSpPr>
          <p:spPr>
            <a:xfrm>
              <a:off x="772631" y="1600200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Analyse user requirements</a:t>
              </a:r>
            </a:p>
          </p:txBody>
        </p:sp>
        <p:sp>
          <p:nvSpPr>
            <p:cNvPr id="45" name="Rectangle 44"/>
            <p:cNvSpPr/>
            <p:nvPr/>
          </p:nvSpPr>
          <p:spPr>
            <a:xfrm>
              <a:off x="772631" y="2387177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Conceptual Model</a:t>
              </a:r>
            </a:p>
          </p:txBody>
        </p:sp>
        <p:sp>
          <p:nvSpPr>
            <p:cNvPr id="46" name="Rectangle 45"/>
            <p:cNvSpPr/>
            <p:nvPr/>
          </p:nvSpPr>
          <p:spPr>
            <a:xfrm>
              <a:off x="772631" y="3174154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DBMS Selection</a:t>
              </a:r>
            </a:p>
          </p:txBody>
        </p:sp>
        <p:sp>
          <p:nvSpPr>
            <p:cNvPr id="47" name="Rectangle 46"/>
            <p:cNvSpPr/>
            <p:nvPr/>
          </p:nvSpPr>
          <p:spPr>
            <a:xfrm>
              <a:off x="772631" y="3961131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Logical Model</a:t>
              </a:r>
            </a:p>
          </p:txBody>
        </p:sp>
        <p:sp>
          <p:nvSpPr>
            <p:cNvPr id="48" name="Rectangle 47"/>
            <p:cNvSpPr/>
            <p:nvPr/>
          </p:nvSpPr>
          <p:spPr>
            <a:xfrm>
              <a:off x="769649" y="4748108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Physical Model</a:t>
              </a:r>
            </a:p>
          </p:txBody>
        </p:sp>
        <p:sp>
          <p:nvSpPr>
            <p:cNvPr id="49" name="Rectangle 48"/>
            <p:cNvSpPr/>
            <p:nvPr/>
          </p:nvSpPr>
          <p:spPr>
            <a:xfrm>
              <a:off x="769649" y="5535085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Evaluate Physical Model and Tune System</a:t>
              </a:r>
            </a:p>
          </p:txBody>
        </p:sp>
        <p:sp>
          <p:nvSpPr>
            <p:cNvPr id="50" name="Rectangle 49"/>
            <p:cNvSpPr/>
            <p:nvPr/>
          </p:nvSpPr>
          <p:spPr>
            <a:xfrm>
              <a:off x="769649" y="6322062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Implement System</a:t>
              </a:r>
            </a:p>
          </p:txBody>
        </p:sp>
        <p:cxnSp>
          <p:nvCxnSpPr>
            <p:cNvPr id="51" name="Straight Connector 50"/>
            <p:cNvCxnSpPr/>
            <p:nvPr/>
          </p:nvCxnSpPr>
          <p:spPr>
            <a:xfrm>
              <a:off x="179512" y="4653136"/>
              <a:ext cx="2102305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Arrow Connector 51"/>
            <p:cNvCxnSpPr>
              <a:endCxn id="61" idx="0"/>
            </p:cNvCxnSpPr>
            <p:nvPr/>
          </p:nvCxnSpPr>
          <p:spPr>
            <a:xfrm>
              <a:off x="467544" y="1888232"/>
              <a:ext cx="0" cy="2772000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Arrow Connector 52"/>
            <p:cNvCxnSpPr/>
            <p:nvPr/>
          </p:nvCxnSpPr>
          <p:spPr>
            <a:xfrm>
              <a:off x="467544" y="4653136"/>
              <a:ext cx="0" cy="1944000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Arrow Connector 53"/>
            <p:cNvCxnSpPr>
              <a:stCxn id="44" idx="2"/>
              <a:endCxn id="45" idx="0"/>
            </p:cNvCxnSpPr>
            <p:nvPr/>
          </p:nvCxnSpPr>
          <p:spPr>
            <a:xfrm>
              <a:off x="1528715" y="2179546"/>
              <a:ext cx="0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Arrow Connector 54"/>
            <p:cNvCxnSpPr>
              <a:stCxn id="45" idx="2"/>
              <a:endCxn id="46" idx="0"/>
            </p:cNvCxnSpPr>
            <p:nvPr/>
          </p:nvCxnSpPr>
          <p:spPr>
            <a:xfrm>
              <a:off x="1528715" y="2966523"/>
              <a:ext cx="0" cy="207631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Arrow Connector 55"/>
            <p:cNvCxnSpPr>
              <a:stCxn id="46" idx="2"/>
              <a:endCxn id="47" idx="0"/>
            </p:cNvCxnSpPr>
            <p:nvPr/>
          </p:nvCxnSpPr>
          <p:spPr>
            <a:xfrm>
              <a:off x="1528715" y="3753500"/>
              <a:ext cx="0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Arrow Connector 56"/>
            <p:cNvCxnSpPr>
              <a:stCxn id="47" idx="2"/>
              <a:endCxn id="48" idx="0"/>
            </p:cNvCxnSpPr>
            <p:nvPr/>
          </p:nvCxnSpPr>
          <p:spPr>
            <a:xfrm flipH="1">
              <a:off x="1525733" y="4540477"/>
              <a:ext cx="2982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Arrow Connector 57"/>
            <p:cNvCxnSpPr>
              <a:endCxn id="49" idx="0"/>
            </p:cNvCxnSpPr>
            <p:nvPr/>
          </p:nvCxnSpPr>
          <p:spPr>
            <a:xfrm flipH="1">
              <a:off x="1525733" y="5324172"/>
              <a:ext cx="2982" cy="210913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Arrow Connector 58"/>
            <p:cNvCxnSpPr>
              <a:stCxn id="49" idx="2"/>
              <a:endCxn id="50" idx="0"/>
            </p:cNvCxnSpPr>
            <p:nvPr/>
          </p:nvCxnSpPr>
          <p:spPr>
            <a:xfrm>
              <a:off x="1525733" y="6114431"/>
              <a:ext cx="0" cy="207631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Elbow Connector 59"/>
            <p:cNvCxnSpPr>
              <a:stCxn id="50" idx="1"/>
              <a:endCxn id="44" idx="1"/>
            </p:cNvCxnSpPr>
            <p:nvPr/>
          </p:nvCxnSpPr>
          <p:spPr>
            <a:xfrm rot="10800000" flipH="1">
              <a:off x="769649" y="1889873"/>
              <a:ext cx="2982" cy="4721862"/>
            </a:xfrm>
            <a:prstGeom prst="bentConnector3">
              <a:avLst>
                <a:gd name="adj1" fmla="val -20388296"/>
              </a:avLst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TextBox 60"/>
            <p:cNvSpPr txBox="1"/>
            <p:nvPr/>
          </p:nvSpPr>
          <p:spPr>
            <a:xfrm>
              <a:off x="128990" y="4581128"/>
              <a:ext cx="677108" cy="1572379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en-GB" sz="1600" dirty="0"/>
                <a:t>Physical database design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876584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Modelling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28617"/>
          </a:xfrm>
        </p:spPr>
        <p:txBody>
          <a:bodyPr>
            <a:normAutofit/>
          </a:bodyPr>
          <a:lstStyle/>
          <a:p>
            <a:r>
              <a:rPr lang="en-GB" dirty="0"/>
              <a:t>We define our database in form of schemas.</a:t>
            </a:r>
          </a:p>
          <a:p>
            <a:r>
              <a:rPr lang="en-GB" dirty="0"/>
              <a:t>Schemas are written in DDL.</a:t>
            </a:r>
          </a:p>
          <a:p>
            <a:r>
              <a:rPr lang="en-GB" b="1" dirty="0"/>
              <a:t>Schemas</a:t>
            </a:r>
            <a:r>
              <a:rPr lang="en-GB" dirty="0"/>
              <a:t>, however, are </a:t>
            </a:r>
            <a:r>
              <a:rPr lang="en-GB" b="1" i="1" dirty="0"/>
              <a:t>too low level</a:t>
            </a:r>
            <a:r>
              <a:rPr lang="en-GB" dirty="0"/>
              <a:t> to describe the data requirements of an organisation </a:t>
            </a:r>
            <a:r>
              <a:rPr lang="en-GB" b="1" i="1" dirty="0"/>
              <a:t>in a way that is easy to understand by a variety of users</a:t>
            </a:r>
            <a:r>
              <a:rPr lang="en-GB" dirty="0"/>
              <a:t>.</a:t>
            </a:r>
          </a:p>
          <a:p>
            <a:r>
              <a:rPr lang="en-GB" dirty="0"/>
              <a:t>A data model provides a higher-level description of the schema and is a collection of concepts used to: </a:t>
            </a:r>
          </a:p>
          <a:p>
            <a:pPr lvl="1"/>
            <a:r>
              <a:rPr lang="en-GB" dirty="0"/>
              <a:t>describe data, relationships between the data, and constraints on the data in an organisation.</a:t>
            </a:r>
          </a:p>
          <a:p>
            <a:pPr lvl="1"/>
            <a:r>
              <a:rPr lang="en-GB" dirty="0"/>
              <a:t>define the types of operations allowed on the data.</a:t>
            </a:r>
          </a:p>
        </p:txBody>
      </p:sp>
    </p:spTree>
    <p:extLst>
      <p:ext uri="{BB962C8B-B14F-4D97-AF65-F5344CB8AC3E}">
        <p14:creationId xmlns:p14="http://schemas.microsoft.com/office/powerpoint/2010/main" val="2342218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Criteria for an Optimal Data Model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120640"/>
        </p:xfrm>
        <a:graphic>
          <a:graphicData uri="http://schemas.openxmlformats.org/drawingml/2006/table">
            <a:tbl>
              <a:tblPr bandRow="1">
                <a:tableStyleId>{B301B821-A1FF-4177-AEE7-76D212191A09}</a:tableStyleId>
              </a:tblPr>
              <a:tblGrid>
                <a:gridCol w="2159025">
                  <a:extLst>
                    <a:ext uri="{9D8B030D-6E8A-4147-A177-3AD203B41FA5}">
                      <a16:colId xmlns:a16="http://schemas.microsoft.com/office/drawing/2014/main" val="330599907"/>
                    </a:ext>
                  </a:extLst>
                </a:gridCol>
                <a:gridCol w="5994375">
                  <a:extLst>
                    <a:ext uri="{9D8B030D-6E8A-4147-A177-3AD203B41FA5}">
                      <a16:colId xmlns:a16="http://schemas.microsoft.com/office/drawing/2014/main" val="41674194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Structural Validity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Consistency</a:t>
                      </a:r>
                      <a:r>
                        <a:rPr lang="en-GB" baseline="0" dirty="0"/>
                        <a:t> with the way the organisation defines and organises information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97304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Simplicity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Ease of understanding by both IS/IT professionals</a:t>
                      </a:r>
                      <a:r>
                        <a:rPr lang="en-GB" baseline="0" dirty="0"/>
                        <a:t> and non-technical users.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95524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Expressive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Ability to</a:t>
                      </a:r>
                      <a:r>
                        <a:rPr lang="en-GB" baseline="0" dirty="0"/>
                        <a:t> distinguish between different data, relationships between data and constraints.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64205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Non-redundancy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Exclusion</a:t>
                      </a:r>
                      <a:r>
                        <a:rPr lang="en-GB" baseline="0" dirty="0"/>
                        <a:t> of extraneous information, in particular, the representation of any one piece of information exactly once.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22706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Shareable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specific to any particular application or technology and thereby usable by</a:t>
                      </a:r>
                      <a:r>
                        <a:rPr lang="en-GB" baseline="0" dirty="0"/>
                        <a:t> many.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92148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Extensibility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Ability to</a:t>
                      </a:r>
                      <a:r>
                        <a:rPr lang="en-GB" baseline="0" dirty="0"/>
                        <a:t> support new requirements with minimal effect on existing users.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80413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Integrity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Consistency</a:t>
                      </a:r>
                      <a:r>
                        <a:rPr lang="en-GB" baseline="0" dirty="0"/>
                        <a:t> with the way the enterprise uses and manages information.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31987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Diagrammatic Representation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Ability to represent a model using an easily understood diagrammatic notation.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12681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7252844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Design Approaches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Bottom-up: </a:t>
            </a:r>
          </a:p>
          <a:p>
            <a:pPr lvl="1"/>
            <a:r>
              <a:rPr lang="en-GB" dirty="0"/>
              <a:t>Starts with attributes (properties) and </a:t>
            </a:r>
          </a:p>
          <a:p>
            <a:pPr lvl="1"/>
            <a:r>
              <a:rPr lang="en-GB" dirty="0"/>
              <a:t>Groups these into relations (tables).</a:t>
            </a:r>
          </a:p>
          <a:p>
            <a:r>
              <a:rPr lang="en-GB" dirty="0"/>
              <a:t>Top-down: </a:t>
            </a:r>
          </a:p>
          <a:p>
            <a:pPr lvl="1"/>
            <a:r>
              <a:rPr lang="en-GB" dirty="0"/>
              <a:t>Reverse of bottom-up</a:t>
            </a:r>
          </a:p>
          <a:p>
            <a:pPr lvl="1"/>
            <a:r>
              <a:rPr lang="en-GB" dirty="0"/>
              <a:t>More appropriate strategy for complex databases</a:t>
            </a:r>
          </a:p>
          <a:p>
            <a:pPr lvl="1"/>
            <a:r>
              <a:rPr lang="en-GB" dirty="0"/>
              <a:t>We will use this approach</a:t>
            </a:r>
          </a:p>
          <a:p>
            <a:r>
              <a:rPr lang="en-GB" dirty="0"/>
              <a:t>Inside-out</a:t>
            </a:r>
          </a:p>
          <a:p>
            <a:r>
              <a:rPr lang="en-GB" dirty="0"/>
              <a:t>Mixed strategy</a:t>
            </a:r>
          </a:p>
        </p:txBody>
      </p:sp>
    </p:spTree>
    <p:extLst>
      <p:ext uri="{BB962C8B-B14F-4D97-AF65-F5344CB8AC3E}">
        <p14:creationId xmlns:p14="http://schemas.microsoft.com/office/powerpoint/2010/main" val="197736650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Entity-Relationship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/>
          </a:bodyPr>
          <a:lstStyle/>
          <a:p>
            <a:r>
              <a:rPr lang="en-GB" dirty="0"/>
              <a:t>Proposed by Peter Chen in 1970</a:t>
            </a:r>
          </a:p>
          <a:p>
            <a:r>
              <a:rPr lang="en-GB" dirty="0"/>
              <a:t>Conceptual level model</a:t>
            </a:r>
          </a:p>
          <a:p>
            <a:r>
              <a:rPr lang="en-GB" dirty="0"/>
              <a:t>Top-down approach that begins by identifying:</a:t>
            </a:r>
          </a:p>
          <a:p>
            <a:pPr lvl="1"/>
            <a:r>
              <a:rPr lang="en-GB" b="1" dirty="0"/>
              <a:t>Entities</a:t>
            </a:r>
            <a:r>
              <a:rPr lang="en-GB" dirty="0"/>
              <a:t>: real-world objects about which data is collected</a:t>
            </a:r>
          </a:p>
          <a:p>
            <a:pPr lvl="1"/>
            <a:r>
              <a:rPr lang="en-GB" b="1" dirty="0"/>
              <a:t>Relationships</a:t>
            </a:r>
            <a:r>
              <a:rPr lang="en-GB" dirty="0"/>
              <a:t>: associations among entities</a:t>
            </a:r>
          </a:p>
          <a:p>
            <a:pPr lvl="1"/>
            <a:r>
              <a:rPr lang="en-GB" dirty="0"/>
              <a:t>More details, e.g. </a:t>
            </a:r>
            <a:r>
              <a:rPr lang="en-GB" b="1" i="1" dirty="0"/>
              <a:t>attributes and any constraints on the entities </a:t>
            </a:r>
            <a:r>
              <a:rPr lang="en-GB" dirty="0"/>
              <a:t>needed to be stored are then added</a:t>
            </a:r>
          </a:p>
          <a:p>
            <a:r>
              <a:rPr lang="en-GB" dirty="0"/>
              <a:t>Represented by ER models/diagrams, typically using UML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9135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Concepts of the ER Model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Entity Types</a:t>
            </a:r>
            <a:r>
              <a:rPr lang="en-GB" dirty="0"/>
              <a:t>:</a:t>
            </a:r>
          </a:p>
          <a:p>
            <a:pPr lvl="1"/>
            <a:r>
              <a:rPr lang="en-GB" b="1" i="1" dirty="0"/>
              <a:t>Group of objects with the same properties</a:t>
            </a:r>
            <a:r>
              <a:rPr lang="en-GB" dirty="0"/>
              <a:t>, which are identified by the company as having an independent existence (i.e. distinct object).</a:t>
            </a:r>
          </a:p>
          <a:p>
            <a:pPr lvl="1"/>
            <a:r>
              <a:rPr lang="en-GB" dirty="0"/>
              <a:t>Entities can be physical, i.e. “real objects” or conceptual, i.e. “abstract”.</a:t>
            </a:r>
          </a:p>
          <a:p>
            <a:pPr lvl="1"/>
            <a:r>
              <a:rPr lang="en-GB" dirty="0"/>
              <a:t>Typical examples are: person, place, thing, concept or event.</a:t>
            </a:r>
          </a:p>
          <a:p>
            <a:r>
              <a:rPr lang="en-GB" dirty="0"/>
              <a:t>Tip (for identifying entities): </a:t>
            </a:r>
          </a:p>
          <a:p>
            <a:pPr lvl="1"/>
            <a:r>
              <a:rPr lang="en-GB" b="1" dirty="0">
                <a:hlinkClick r:id="rId3"/>
              </a:rPr>
              <a:t>Nouns</a:t>
            </a:r>
            <a:r>
              <a:rPr lang="en-GB" dirty="0"/>
              <a:t> identified during requirements gathering for the database </a:t>
            </a:r>
            <a:r>
              <a:rPr lang="en-GB" b="1" i="1" dirty="0"/>
              <a:t>are usually your entities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5189840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Concepts of the ER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Entity Occurrence</a:t>
            </a:r>
          </a:p>
          <a:p>
            <a:pPr lvl="1"/>
            <a:r>
              <a:rPr lang="en-GB" dirty="0"/>
              <a:t>A uniquely identifiable object of an entity type.</a:t>
            </a:r>
          </a:p>
          <a:p>
            <a:r>
              <a:rPr lang="en-GB" dirty="0"/>
              <a:t>Tip:</a:t>
            </a:r>
          </a:p>
          <a:p>
            <a:pPr lvl="1"/>
            <a:r>
              <a:rPr lang="en-GB" dirty="0"/>
              <a:t>When creating database models, it is important to know the how many possible entity objects there may be.</a:t>
            </a:r>
          </a:p>
          <a:p>
            <a:pPr lvl="2"/>
            <a:r>
              <a:rPr lang="en-GB" dirty="0"/>
              <a:t>Zero (0)</a:t>
            </a:r>
          </a:p>
          <a:p>
            <a:pPr lvl="2"/>
            <a:r>
              <a:rPr lang="en-GB" dirty="0"/>
              <a:t>One (1)</a:t>
            </a:r>
          </a:p>
          <a:p>
            <a:pPr lvl="2"/>
            <a:r>
              <a:rPr lang="en-GB" dirty="0"/>
              <a:t>Many (*)</a:t>
            </a:r>
          </a:p>
        </p:txBody>
      </p:sp>
    </p:spTree>
    <p:extLst>
      <p:ext uri="{BB962C8B-B14F-4D97-AF65-F5344CB8AC3E}">
        <p14:creationId xmlns:p14="http://schemas.microsoft.com/office/powerpoint/2010/main" val="328889523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Concepts of the ER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Relationship Type</a:t>
            </a:r>
          </a:p>
          <a:p>
            <a:pPr lvl="1"/>
            <a:r>
              <a:rPr lang="en-GB" dirty="0"/>
              <a:t>Set of meaningful associations among entity types.</a:t>
            </a:r>
          </a:p>
          <a:p>
            <a:r>
              <a:rPr lang="en-GB" b="1" dirty="0"/>
              <a:t>Relationship Occurrence</a:t>
            </a:r>
          </a:p>
          <a:p>
            <a:pPr lvl="1"/>
            <a:r>
              <a:rPr lang="en-GB" dirty="0"/>
              <a:t>A uniquely identifiable association that includes one occurrence from each participating entity.</a:t>
            </a:r>
          </a:p>
          <a:p>
            <a:r>
              <a:rPr lang="en-GB" dirty="0"/>
              <a:t>Tip:</a:t>
            </a:r>
          </a:p>
          <a:p>
            <a:pPr lvl="1"/>
            <a:r>
              <a:rPr lang="en-GB" dirty="0"/>
              <a:t>Think of relationships as </a:t>
            </a:r>
            <a:r>
              <a:rPr lang="en-GB" b="1" dirty="0">
                <a:hlinkClick r:id="rId2"/>
              </a:rPr>
              <a:t>verbs</a:t>
            </a:r>
            <a:r>
              <a:rPr lang="en-GB" dirty="0"/>
              <a:t> (what the entity can do or experience)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834033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Concepts of the ER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Attributes</a:t>
            </a:r>
          </a:p>
          <a:p>
            <a:pPr lvl="1"/>
            <a:r>
              <a:rPr lang="en-GB" dirty="0"/>
              <a:t>A property of an entity or relationship type.</a:t>
            </a:r>
          </a:p>
          <a:p>
            <a:r>
              <a:rPr lang="en-GB" dirty="0"/>
              <a:t>Tip</a:t>
            </a:r>
          </a:p>
          <a:p>
            <a:pPr lvl="1"/>
            <a:r>
              <a:rPr lang="en-GB" dirty="0"/>
              <a:t>Think of attributes as qualities or characteristics an entity has.</a:t>
            </a:r>
          </a:p>
        </p:txBody>
      </p:sp>
    </p:spTree>
    <p:extLst>
      <p:ext uri="{BB962C8B-B14F-4D97-AF65-F5344CB8AC3E}">
        <p14:creationId xmlns:p14="http://schemas.microsoft.com/office/powerpoint/2010/main" val="300778778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Database Requirements Collection and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Key step in data modelling used to identify the requirements for the database.</a:t>
            </a:r>
          </a:p>
          <a:p>
            <a:r>
              <a:rPr lang="en-GB" dirty="0"/>
              <a:t>Fact-finding techniques are used to discover requirements:</a:t>
            </a:r>
          </a:p>
          <a:p>
            <a:pPr lvl="1"/>
            <a:r>
              <a:rPr lang="en-GB" dirty="0"/>
              <a:t>Examining documentation</a:t>
            </a:r>
          </a:p>
          <a:p>
            <a:pPr lvl="1"/>
            <a:r>
              <a:rPr lang="en-GB" dirty="0"/>
              <a:t>Interviewing</a:t>
            </a:r>
          </a:p>
          <a:p>
            <a:pPr lvl="1"/>
            <a:r>
              <a:rPr lang="en-GB" dirty="0"/>
              <a:t>Observing the company in operation</a:t>
            </a:r>
          </a:p>
          <a:p>
            <a:pPr lvl="1"/>
            <a:r>
              <a:rPr lang="en-GB" dirty="0"/>
              <a:t>Research</a:t>
            </a:r>
          </a:p>
          <a:p>
            <a:pPr lvl="1"/>
            <a:r>
              <a:rPr lang="en-GB" dirty="0"/>
              <a:t>Questionnaires</a:t>
            </a:r>
          </a:p>
        </p:txBody>
      </p:sp>
    </p:spTree>
    <p:extLst>
      <p:ext uri="{BB962C8B-B14F-4D97-AF65-F5344CB8AC3E}">
        <p14:creationId xmlns:p14="http://schemas.microsoft.com/office/powerpoint/2010/main" val="151115921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en-GB" dirty="0"/>
              <a:t>A university database wishes to record student information and the module(s) each student is enrolled on.</a:t>
            </a:r>
          </a:p>
          <a:p>
            <a:r>
              <a:rPr lang="en-GB" dirty="0"/>
              <a:t>What are the entities?</a:t>
            </a:r>
          </a:p>
          <a:p>
            <a:pPr lvl="1"/>
            <a:r>
              <a:rPr lang="en-GB" dirty="0"/>
              <a:t>What will the occurrence of these entities be?</a:t>
            </a:r>
          </a:p>
          <a:p>
            <a:r>
              <a:rPr lang="en-GB" dirty="0"/>
              <a:t>What are the relationships between the entities?</a:t>
            </a:r>
          </a:p>
          <a:p>
            <a:r>
              <a:rPr lang="en-GB" dirty="0"/>
              <a:t>Can you identify some example attributes for each entity?</a:t>
            </a:r>
          </a:p>
        </p:txBody>
      </p:sp>
      <p:sp>
        <p:nvSpPr>
          <p:cNvPr id="4" name="Rectangle 3"/>
          <p:cNvSpPr/>
          <p:nvPr/>
        </p:nvSpPr>
        <p:spPr>
          <a:xfrm>
            <a:off x="971600" y="1700808"/>
            <a:ext cx="1728192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804248" y="1700808"/>
            <a:ext cx="1368152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3887924" y="2119512"/>
            <a:ext cx="1728192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683568" y="2564904"/>
            <a:ext cx="1872208" cy="432048"/>
          </a:xfrm>
          <a:prstGeom prst="rect">
            <a:avLst/>
          </a:prstGeom>
          <a:solidFill>
            <a:schemeClr val="bg2">
              <a:alpha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372200" y="2132856"/>
            <a:ext cx="1368152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876256" y="5805264"/>
            <a:ext cx="1368152" cy="432048"/>
          </a:xfrm>
          <a:prstGeom prst="rect">
            <a:avLst/>
          </a:prstGeom>
          <a:solidFill>
            <a:schemeClr val="bg2">
              <a:alpha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Verbs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76256" y="5229200"/>
            <a:ext cx="1368152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Nouns</a:t>
            </a:r>
          </a:p>
        </p:txBody>
      </p:sp>
    </p:spTree>
    <p:extLst>
      <p:ext uri="{BB962C8B-B14F-4D97-AF65-F5344CB8AC3E}">
        <p14:creationId xmlns:p14="http://schemas.microsoft.com/office/powerpoint/2010/main" val="585275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7" grpId="0" animBg="1"/>
      <p:bldP spid="9" grpId="0" animBg="1"/>
      <p:bldP spid="10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Simple Example</a:t>
            </a:r>
            <a:br>
              <a:rPr lang="en-GB" dirty="0"/>
            </a:br>
            <a:r>
              <a:rPr lang="en-GB" sz="3100" dirty="0"/>
              <a:t>Basic 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6722" y="1628800"/>
            <a:ext cx="8153400" cy="4495800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One student (1) enrols on 1 – many modules (student must enrol on at least 1 module).</a:t>
            </a:r>
          </a:p>
          <a:p>
            <a:r>
              <a:rPr lang="en-GB" dirty="0"/>
              <a:t>There is actually another relationship between these entities. </a:t>
            </a:r>
            <a:r>
              <a:rPr lang="en-GB" b="1" dirty="0"/>
              <a:t>Can you identify it</a:t>
            </a:r>
            <a:r>
              <a:rPr lang="en-GB" dirty="0"/>
              <a:t>?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940568" y="2420888"/>
            <a:ext cx="256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       Enrols on           1..*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855932"/>
              </p:ext>
            </p:extLst>
          </p:nvPr>
        </p:nvGraphicFramePr>
        <p:xfrm>
          <a:off x="612648" y="1666778"/>
          <a:ext cx="232792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27920">
                  <a:extLst>
                    <a:ext uri="{9D8B030D-6E8A-4147-A177-3AD203B41FA5}">
                      <a16:colId xmlns:a16="http://schemas.microsoft.com/office/drawing/2014/main" val="399663873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Student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58890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StudentNumber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88406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FirstName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75613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Surname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25084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DOB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35610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7788974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1323338"/>
              </p:ext>
            </p:extLst>
          </p:nvPr>
        </p:nvGraphicFramePr>
        <p:xfrm>
          <a:off x="5515456" y="1666778"/>
          <a:ext cx="232792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27920">
                  <a:extLst>
                    <a:ext uri="{9D8B030D-6E8A-4147-A177-3AD203B41FA5}">
                      <a16:colId xmlns:a16="http://schemas.microsoft.com/office/drawing/2014/main" val="399663873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Module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58890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ModuleCode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88406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ModuleName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75613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Credits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25084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Semester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35610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7788974"/>
                  </a:ext>
                </a:extLst>
              </a:tr>
            </a:tbl>
          </a:graphicData>
        </a:graphic>
      </p:graphicFrame>
      <p:cxnSp>
        <p:nvCxnSpPr>
          <p:cNvPr id="9" name="Straight Arrow Connector 8"/>
          <p:cNvCxnSpPr>
            <a:stCxn id="6" idx="3"/>
            <a:endCxn id="7" idx="1"/>
          </p:cNvCxnSpPr>
          <p:nvPr/>
        </p:nvCxnSpPr>
        <p:spPr>
          <a:xfrm>
            <a:off x="2940568" y="2779298"/>
            <a:ext cx="2574888" cy="0"/>
          </a:xfrm>
          <a:prstGeom prst="straightConnector1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376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Simple Example</a:t>
            </a:r>
            <a:br>
              <a:rPr lang="en-GB" dirty="0"/>
            </a:br>
            <a:r>
              <a:rPr lang="en-GB" sz="3100" dirty="0"/>
              <a:t>Basic 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6722" y="1628800"/>
            <a:ext cx="8153400" cy="4495800"/>
          </a:xfrm>
        </p:spPr>
        <p:txBody>
          <a:bodyPr/>
          <a:lstStyle/>
          <a:p>
            <a:r>
              <a:rPr lang="en-GB" dirty="0"/>
              <a:t>There are actually two relationships between the entities:</a:t>
            </a:r>
          </a:p>
          <a:p>
            <a:pPr lvl="1"/>
            <a:r>
              <a:rPr lang="en-GB" dirty="0"/>
              <a:t>1 student enrols on 1..* modules</a:t>
            </a:r>
          </a:p>
          <a:p>
            <a:pPr lvl="1"/>
            <a:r>
              <a:rPr lang="en-GB" dirty="0"/>
              <a:t>1 module has 0..* students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204936" y="3868256"/>
            <a:ext cx="256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        Enrols on           1..*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1557797"/>
              </p:ext>
            </p:extLst>
          </p:nvPr>
        </p:nvGraphicFramePr>
        <p:xfrm>
          <a:off x="877016" y="3864284"/>
          <a:ext cx="232792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27920">
                  <a:extLst>
                    <a:ext uri="{9D8B030D-6E8A-4147-A177-3AD203B41FA5}">
                      <a16:colId xmlns:a16="http://schemas.microsoft.com/office/drawing/2014/main" val="399663873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Student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58890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StudentNumber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88406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FirstName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75613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Surname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25084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DOB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35610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7788974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6254632"/>
              </p:ext>
            </p:extLst>
          </p:nvPr>
        </p:nvGraphicFramePr>
        <p:xfrm>
          <a:off x="5772472" y="3868256"/>
          <a:ext cx="232792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27920">
                  <a:extLst>
                    <a:ext uri="{9D8B030D-6E8A-4147-A177-3AD203B41FA5}">
                      <a16:colId xmlns:a16="http://schemas.microsoft.com/office/drawing/2014/main" val="399663873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Module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58890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ModuleCode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88406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ModuleName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75613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Credits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25084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Semester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35610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7788974"/>
                  </a:ext>
                </a:extLst>
              </a:tr>
            </a:tbl>
          </a:graphicData>
        </a:graphic>
      </p:graphicFrame>
      <p:cxnSp>
        <p:nvCxnSpPr>
          <p:cNvPr id="9" name="Straight Arrow Connector 8"/>
          <p:cNvCxnSpPr/>
          <p:nvPr/>
        </p:nvCxnSpPr>
        <p:spPr>
          <a:xfrm>
            <a:off x="3204936" y="4237588"/>
            <a:ext cx="2567536" cy="3972"/>
          </a:xfrm>
          <a:prstGeom prst="straightConnector1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3204936" y="5533732"/>
            <a:ext cx="2567536" cy="3972"/>
          </a:xfrm>
          <a:prstGeom prst="straightConnector1">
            <a:avLst/>
          </a:prstGeom>
          <a:ln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3204936" y="5164400"/>
            <a:ext cx="256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0..*          has                     1</a:t>
            </a:r>
          </a:p>
        </p:txBody>
      </p:sp>
    </p:spTree>
    <p:extLst>
      <p:ext uri="{BB962C8B-B14F-4D97-AF65-F5344CB8AC3E}">
        <p14:creationId xmlns:p14="http://schemas.microsoft.com/office/powerpoint/2010/main" val="2235021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2" grpId="0"/>
      <p:bldP spid="14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Read the extra lecture notes on Moodle for today’s session.</a:t>
            </a:r>
          </a:p>
        </p:txBody>
      </p:sp>
    </p:spTree>
    <p:extLst>
      <p:ext uri="{BB962C8B-B14F-4D97-AF65-F5344CB8AC3E}">
        <p14:creationId xmlns:p14="http://schemas.microsoft.com/office/powerpoint/2010/main" val="392403984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Components of a DBMS</a:t>
            </a:r>
            <a:br>
              <a:rPr lang="en-GB" dirty="0"/>
            </a:br>
            <a:r>
              <a:rPr lang="en-GB" sz="3100" dirty="0"/>
              <a:t>Hardware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15616" y="1778430"/>
            <a:ext cx="2376264" cy="3967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End Users</a:t>
            </a:r>
          </a:p>
        </p:txBody>
      </p:sp>
      <p:sp>
        <p:nvSpPr>
          <p:cNvPr id="5" name="Rectangle 4"/>
          <p:cNvSpPr/>
          <p:nvPr/>
        </p:nvSpPr>
        <p:spPr>
          <a:xfrm>
            <a:off x="1115616" y="2172843"/>
            <a:ext cx="1202432" cy="67454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Naïve Users</a:t>
            </a:r>
          </a:p>
        </p:txBody>
      </p:sp>
      <p:sp>
        <p:nvSpPr>
          <p:cNvPr id="6" name="Rectangle 5"/>
          <p:cNvSpPr/>
          <p:nvPr/>
        </p:nvSpPr>
        <p:spPr>
          <a:xfrm>
            <a:off x="2318048" y="2179645"/>
            <a:ext cx="1173832" cy="6687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Casual Users</a:t>
            </a:r>
          </a:p>
        </p:txBody>
      </p:sp>
      <p:sp>
        <p:nvSpPr>
          <p:cNvPr id="7" name="Rectangle 6"/>
          <p:cNvSpPr/>
          <p:nvPr/>
        </p:nvSpPr>
        <p:spPr>
          <a:xfrm>
            <a:off x="4355976" y="1778430"/>
            <a:ext cx="1584176" cy="107240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Application Developers</a:t>
            </a:r>
          </a:p>
        </p:txBody>
      </p:sp>
      <p:sp>
        <p:nvSpPr>
          <p:cNvPr id="8" name="Rectangle 7"/>
          <p:cNvSpPr/>
          <p:nvPr/>
        </p:nvSpPr>
        <p:spPr>
          <a:xfrm>
            <a:off x="6804248" y="1778430"/>
            <a:ext cx="1656184" cy="106895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Database Administrators and Designers</a:t>
            </a:r>
          </a:p>
        </p:txBody>
      </p:sp>
      <p:sp>
        <p:nvSpPr>
          <p:cNvPr id="9" name="Rectangle 8"/>
          <p:cNvSpPr/>
          <p:nvPr/>
        </p:nvSpPr>
        <p:spPr>
          <a:xfrm>
            <a:off x="849288" y="3214015"/>
            <a:ext cx="1346448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Prewritten Programs</a:t>
            </a:r>
          </a:p>
        </p:txBody>
      </p:sp>
      <p:sp>
        <p:nvSpPr>
          <p:cNvPr id="10" name="Rectangle 9"/>
          <p:cNvSpPr/>
          <p:nvPr/>
        </p:nvSpPr>
        <p:spPr>
          <a:xfrm>
            <a:off x="2433464" y="3224070"/>
            <a:ext cx="1346448" cy="90434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Interactive Query Language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355976" y="3218617"/>
            <a:ext cx="1584176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Programs in C#, ASP.NET, Java, etc.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781960" y="4601152"/>
            <a:ext cx="5374216" cy="56965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Data Manipulation Language (</a:t>
            </a:r>
            <a:r>
              <a:rPr lang="en-GB" sz="1600" b="1" dirty="0"/>
              <a:t>DML</a:t>
            </a:r>
            <a:r>
              <a:rPr lang="en-GB" sz="1600" dirty="0"/>
              <a:t>)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804248" y="4601152"/>
            <a:ext cx="1656184" cy="56965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500" b="1" dirty="0"/>
              <a:t>DDL + </a:t>
            </a:r>
            <a:r>
              <a:rPr lang="en-GB" sz="1600" b="1" dirty="0"/>
              <a:t>DML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81960" y="5373216"/>
            <a:ext cx="76784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DBMS</a:t>
            </a:r>
          </a:p>
        </p:txBody>
      </p:sp>
      <p:cxnSp>
        <p:nvCxnSpPr>
          <p:cNvPr id="15" name="Straight Connector 14"/>
          <p:cNvCxnSpPr/>
          <p:nvPr/>
        </p:nvCxnSpPr>
        <p:spPr>
          <a:xfrm>
            <a:off x="1691680" y="2847384"/>
            <a:ext cx="0" cy="366631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2915816" y="2852936"/>
            <a:ext cx="0" cy="366631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stCxn id="7" idx="2"/>
            <a:endCxn id="11" idx="0"/>
          </p:cNvCxnSpPr>
          <p:nvPr/>
        </p:nvCxnSpPr>
        <p:spPr>
          <a:xfrm>
            <a:off x="5148064" y="2850839"/>
            <a:ext cx="0" cy="367778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8" idx="2"/>
            <a:endCxn id="26" idx="0"/>
          </p:cNvCxnSpPr>
          <p:nvPr/>
        </p:nvCxnSpPr>
        <p:spPr>
          <a:xfrm>
            <a:off x="7632340" y="2847384"/>
            <a:ext cx="0" cy="3766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9" idx="2"/>
          </p:cNvCxnSpPr>
          <p:nvPr/>
        </p:nvCxnSpPr>
        <p:spPr>
          <a:xfrm>
            <a:off x="1522512" y="4128415"/>
            <a:ext cx="0" cy="4727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10" idx="2"/>
          </p:cNvCxnSpPr>
          <p:nvPr/>
        </p:nvCxnSpPr>
        <p:spPr>
          <a:xfrm>
            <a:off x="3106688" y="4128415"/>
            <a:ext cx="0" cy="4727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1" idx="2"/>
          </p:cNvCxnSpPr>
          <p:nvPr/>
        </p:nvCxnSpPr>
        <p:spPr>
          <a:xfrm>
            <a:off x="5148064" y="4133017"/>
            <a:ext cx="0" cy="4681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3" idx="2"/>
          </p:cNvCxnSpPr>
          <p:nvPr/>
        </p:nvCxnSpPr>
        <p:spPr>
          <a:xfrm>
            <a:off x="7632340" y="5170809"/>
            <a:ext cx="0" cy="216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Can 22"/>
          <p:cNvSpPr/>
          <p:nvPr/>
        </p:nvSpPr>
        <p:spPr>
          <a:xfrm>
            <a:off x="2915816" y="6143697"/>
            <a:ext cx="936104" cy="508577"/>
          </a:xfrm>
          <a:prstGeom prst="ca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Database</a:t>
            </a:r>
          </a:p>
        </p:txBody>
      </p:sp>
      <p:cxnSp>
        <p:nvCxnSpPr>
          <p:cNvPr id="24" name="Straight Arrow Connector 23"/>
          <p:cNvCxnSpPr/>
          <p:nvPr/>
        </p:nvCxnSpPr>
        <p:spPr>
          <a:xfrm>
            <a:off x="3347864" y="5177343"/>
            <a:ext cx="0" cy="216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4" idx="2"/>
            <a:endCxn id="38" idx="0"/>
          </p:cNvCxnSpPr>
          <p:nvPr/>
        </p:nvCxnSpPr>
        <p:spPr>
          <a:xfrm flipH="1">
            <a:off x="4620006" y="5733256"/>
            <a:ext cx="1190" cy="264011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/>
          <p:cNvSpPr/>
          <p:nvPr/>
        </p:nvSpPr>
        <p:spPr>
          <a:xfrm>
            <a:off x="6804248" y="3224070"/>
            <a:ext cx="1656184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Commands to create, modify, query and manage database</a:t>
            </a:r>
          </a:p>
        </p:txBody>
      </p:sp>
      <p:cxnSp>
        <p:nvCxnSpPr>
          <p:cNvPr id="27" name="Straight Arrow Connector 26"/>
          <p:cNvCxnSpPr>
            <a:stCxn id="26" idx="2"/>
            <a:endCxn id="13" idx="0"/>
          </p:cNvCxnSpPr>
          <p:nvPr/>
        </p:nvCxnSpPr>
        <p:spPr>
          <a:xfrm>
            <a:off x="7632340" y="4138470"/>
            <a:ext cx="0" cy="4626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1497014" y="2924944"/>
            <a:ext cx="410690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2699792" y="2924944"/>
            <a:ext cx="410690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4880073" y="2924944"/>
            <a:ext cx="535981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write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7364349" y="2924944"/>
            <a:ext cx="535981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write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691680" y="4283638"/>
            <a:ext cx="2823465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Issuing query calls to the database using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7364349" y="4253037"/>
            <a:ext cx="540533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using</a:t>
            </a:r>
          </a:p>
        </p:txBody>
      </p:sp>
      <p:pic>
        <p:nvPicPr>
          <p:cNvPr id="34" name="Picture 3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5611" y="2233888"/>
            <a:ext cx="628341" cy="552450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6309" y="2219552"/>
            <a:ext cx="628341" cy="552450"/>
          </a:xfrm>
          <a:prstGeom prst="rect">
            <a:avLst/>
          </a:prstGeom>
        </p:spPr>
      </p:pic>
      <p:pic>
        <p:nvPicPr>
          <p:cNvPr id="36" name="Picture 3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5981" y="2219552"/>
            <a:ext cx="628341" cy="552450"/>
          </a:xfrm>
          <a:prstGeom prst="rect">
            <a:avLst/>
          </a:prstGeom>
        </p:spPr>
      </p:pic>
      <p:pic>
        <p:nvPicPr>
          <p:cNvPr id="37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0276" y="2172843"/>
            <a:ext cx="628341" cy="552450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5976" y="5997267"/>
            <a:ext cx="528060" cy="804672"/>
          </a:xfrm>
          <a:prstGeom prst="rect">
            <a:avLst/>
          </a:prstGeom>
        </p:spPr>
      </p:pic>
      <p:sp>
        <p:nvSpPr>
          <p:cNvPr id="42" name="TextBox 41"/>
          <p:cNvSpPr txBox="1"/>
          <p:nvPr/>
        </p:nvSpPr>
        <p:spPr>
          <a:xfrm>
            <a:off x="3992975" y="6644123"/>
            <a:ext cx="12540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Database Server</a:t>
            </a:r>
          </a:p>
        </p:txBody>
      </p:sp>
      <p:cxnSp>
        <p:nvCxnSpPr>
          <p:cNvPr id="44" name="Straight Connector 43"/>
          <p:cNvCxnSpPr>
            <a:stCxn id="38" idx="1"/>
            <a:endCxn id="23" idx="4"/>
          </p:cNvCxnSpPr>
          <p:nvPr/>
        </p:nvCxnSpPr>
        <p:spPr>
          <a:xfrm flipH="1" flipV="1">
            <a:off x="3851920" y="6397986"/>
            <a:ext cx="504056" cy="16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/>
          <p:cNvGrpSpPr/>
          <p:nvPr/>
        </p:nvGrpSpPr>
        <p:grpSpPr>
          <a:xfrm>
            <a:off x="273224" y="3305400"/>
            <a:ext cx="976747" cy="1131712"/>
            <a:chOff x="273224" y="3305400"/>
            <a:chExt cx="976747" cy="1131712"/>
          </a:xfrm>
        </p:grpSpPr>
        <p:pic>
          <p:nvPicPr>
            <p:cNvPr id="45" name="Picture 4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33273" y="3305400"/>
              <a:ext cx="495056" cy="754380"/>
            </a:xfrm>
            <a:prstGeom prst="rect">
              <a:avLst/>
            </a:prstGeom>
          </p:spPr>
        </p:pic>
        <p:sp>
          <p:nvSpPr>
            <p:cNvPr id="48" name="TextBox 47"/>
            <p:cNvSpPr txBox="1"/>
            <p:nvPr/>
          </p:nvSpPr>
          <p:spPr>
            <a:xfrm>
              <a:off x="273224" y="3975447"/>
              <a:ext cx="97674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dirty="0"/>
                <a:t>Carmarthen Office</a:t>
              </a:r>
            </a:p>
          </p:txBody>
        </p:sp>
      </p:grpSp>
      <p:grpSp>
        <p:nvGrpSpPr>
          <p:cNvPr id="39" name="Group 38"/>
          <p:cNvGrpSpPr/>
          <p:nvPr/>
        </p:nvGrpSpPr>
        <p:grpSpPr>
          <a:xfrm>
            <a:off x="5538152" y="3305008"/>
            <a:ext cx="976747" cy="1131712"/>
            <a:chOff x="5538152" y="3305008"/>
            <a:chExt cx="976747" cy="1131712"/>
          </a:xfrm>
        </p:grpSpPr>
        <p:pic>
          <p:nvPicPr>
            <p:cNvPr id="49" name="Picture 4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798201" y="3305008"/>
              <a:ext cx="495056" cy="754380"/>
            </a:xfrm>
            <a:prstGeom prst="rect">
              <a:avLst/>
            </a:prstGeom>
          </p:spPr>
        </p:pic>
        <p:sp>
          <p:nvSpPr>
            <p:cNvPr id="50" name="TextBox 49"/>
            <p:cNvSpPr txBox="1"/>
            <p:nvPr/>
          </p:nvSpPr>
          <p:spPr>
            <a:xfrm>
              <a:off x="5538152" y="3975055"/>
              <a:ext cx="97674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dirty="0"/>
                <a:t>Swansea Office</a:t>
              </a:r>
            </a:p>
          </p:txBody>
        </p:sp>
      </p:grpSp>
      <p:grpSp>
        <p:nvGrpSpPr>
          <p:cNvPr id="40" name="Group 39"/>
          <p:cNvGrpSpPr/>
          <p:nvPr/>
        </p:nvGrpSpPr>
        <p:grpSpPr>
          <a:xfrm>
            <a:off x="8177822" y="3313095"/>
            <a:ext cx="976747" cy="947046"/>
            <a:chOff x="8177822" y="3313095"/>
            <a:chExt cx="976747" cy="947046"/>
          </a:xfrm>
        </p:grpSpPr>
        <p:pic>
          <p:nvPicPr>
            <p:cNvPr id="51" name="Picture 5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437871" y="3313095"/>
              <a:ext cx="495056" cy="754380"/>
            </a:xfrm>
            <a:prstGeom prst="rect">
              <a:avLst/>
            </a:prstGeom>
          </p:spPr>
        </p:pic>
        <p:sp>
          <p:nvSpPr>
            <p:cNvPr id="52" name="TextBox 51"/>
            <p:cNvSpPr txBox="1"/>
            <p:nvPr/>
          </p:nvSpPr>
          <p:spPr>
            <a:xfrm>
              <a:off x="8177822" y="3983142"/>
              <a:ext cx="97674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dirty="0"/>
                <a:t>Head Office</a:t>
              </a:r>
            </a:p>
          </p:txBody>
        </p:sp>
      </p:grpSp>
      <p:sp>
        <p:nvSpPr>
          <p:cNvPr id="55" name="TextBox 54"/>
          <p:cNvSpPr txBox="1"/>
          <p:nvPr/>
        </p:nvSpPr>
        <p:spPr>
          <a:xfrm>
            <a:off x="5940151" y="5805390"/>
            <a:ext cx="301237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Hardware</a:t>
            </a:r>
          </a:p>
          <a:p>
            <a:r>
              <a:rPr lang="en-GB" sz="1600" dirty="0"/>
              <a:t>The client computers, application servers, network configurations, etc.</a:t>
            </a:r>
          </a:p>
        </p:txBody>
      </p:sp>
    </p:spTree>
    <p:extLst>
      <p:ext uri="{BB962C8B-B14F-4D97-AF65-F5344CB8AC3E}">
        <p14:creationId xmlns:p14="http://schemas.microsoft.com/office/powerpoint/2010/main" val="2718503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Components of a DBMS</a:t>
            </a:r>
            <a:br>
              <a:rPr lang="en-GB" dirty="0"/>
            </a:br>
            <a:r>
              <a:rPr lang="en-GB" sz="3100" dirty="0"/>
              <a:t>Software &amp; People</a:t>
            </a:r>
          </a:p>
        </p:txBody>
      </p:sp>
      <p:sp>
        <p:nvSpPr>
          <p:cNvPr id="4" name="Rectangle 3"/>
          <p:cNvSpPr/>
          <p:nvPr/>
        </p:nvSpPr>
        <p:spPr>
          <a:xfrm>
            <a:off x="1115616" y="1778430"/>
            <a:ext cx="2376264" cy="3967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End Users</a:t>
            </a:r>
          </a:p>
        </p:txBody>
      </p:sp>
      <p:sp>
        <p:nvSpPr>
          <p:cNvPr id="5" name="Rectangle 4"/>
          <p:cNvSpPr/>
          <p:nvPr/>
        </p:nvSpPr>
        <p:spPr>
          <a:xfrm>
            <a:off x="1115616" y="2172843"/>
            <a:ext cx="1202432" cy="67454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Naïve Users</a:t>
            </a:r>
          </a:p>
        </p:txBody>
      </p:sp>
      <p:sp>
        <p:nvSpPr>
          <p:cNvPr id="6" name="Rectangle 5"/>
          <p:cNvSpPr/>
          <p:nvPr/>
        </p:nvSpPr>
        <p:spPr>
          <a:xfrm>
            <a:off x="2318048" y="2179645"/>
            <a:ext cx="1173832" cy="6687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Casual Users</a:t>
            </a:r>
          </a:p>
        </p:txBody>
      </p:sp>
      <p:sp>
        <p:nvSpPr>
          <p:cNvPr id="7" name="Rectangle 6"/>
          <p:cNvSpPr/>
          <p:nvPr/>
        </p:nvSpPr>
        <p:spPr>
          <a:xfrm>
            <a:off x="4355976" y="1778430"/>
            <a:ext cx="1584176" cy="107240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Application Developers</a:t>
            </a:r>
          </a:p>
        </p:txBody>
      </p:sp>
      <p:sp>
        <p:nvSpPr>
          <p:cNvPr id="8" name="Rectangle 7"/>
          <p:cNvSpPr/>
          <p:nvPr/>
        </p:nvSpPr>
        <p:spPr>
          <a:xfrm>
            <a:off x="6804248" y="1778430"/>
            <a:ext cx="1656184" cy="106895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Database Administrators and Designers</a:t>
            </a:r>
          </a:p>
        </p:txBody>
      </p:sp>
      <p:sp>
        <p:nvSpPr>
          <p:cNvPr id="9" name="Rectangle 8"/>
          <p:cNvSpPr/>
          <p:nvPr/>
        </p:nvSpPr>
        <p:spPr>
          <a:xfrm>
            <a:off x="849288" y="3214015"/>
            <a:ext cx="1346448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Prewritten Programs</a:t>
            </a:r>
          </a:p>
        </p:txBody>
      </p:sp>
      <p:sp>
        <p:nvSpPr>
          <p:cNvPr id="10" name="Rectangle 9"/>
          <p:cNvSpPr/>
          <p:nvPr/>
        </p:nvSpPr>
        <p:spPr>
          <a:xfrm>
            <a:off x="2433464" y="3224070"/>
            <a:ext cx="1346448" cy="90434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Interactive Query Language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355976" y="3218617"/>
            <a:ext cx="1584176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Programs in C#, ASP.NET, Java, etc.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781960" y="4601152"/>
            <a:ext cx="5374216" cy="56965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Data Manipulation Language (</a:t>
            </a:r>
            <a:r>
              <a:rPr lang="en-GB" sz="1600" b="1" dirty="0"/>
              <a:t>DML</a:t>
            </a:r>
            <a:r>
              <a:rPr lang="en-GB" sz="1600" dirty="0"/>
              <a:t>)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804248" y="4601152"/>
            <a:ext cx="1656184" cy="56965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500" b="1" dirty="0"/>
              <a:t>DDL + </a:t>
            </a:r>
            <a:r>
              <a:rPr lang="en-GB" sz="1600" b="1" dirty="0"/>
              <a:t>DML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81960" y="5373216"/>
            <a:ext cx="76784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DBMS</a:t>
            </a:r>
          </a:p>
        </p:txBody>
      </p:sp>
      <p:cxnSp>
        <p:nvCxnSpPr>
          <p:cNvPr id="15" name="Straight Connector 14"/>
          <p:cNvCxnSpPr/>
          <p:nvPr/>
        </p:nvCxnSpPr>
        <p:spPr>
          <a:xfrm>
            <a:off x="1691680" y="2847384"/>
            <a:ext cx="0" cy="366631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2915816" y="2852936"/>
            <a:ext cx="0" cy="366631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stCxn id="7" idx="2"/>
            <a:endCxn id="11" idx="0"/>
          </p:cNvCxnSpPr>
          <p:nvPr/>
        </p:nvCxnSpPr>
        <p:spPr>
          <a:xfrm>
            <a:off x="5148064" y="2850839"/>
            <a:ext cx="0" cy="367778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8" idx="2"/>
            <a:endCxn id="26" idx="0"/>
          </p:cNvCxnSpPr>
          <p:nvPr/>
        </p:nvCxnSpPr>
        <p:spPr>
          <a:xfrm>
            <a:off x="7632340" y="2847384"/>
            <a:ext cx="0" cy="3766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9" idx="2"/>
          </p:cNvCxnSpPr>
          <p:nvPr/>
        </p:nvCxnSpPr>
        <p:spPr>
          <a:xfrm>
            <a:off x="1522512" y="4128415"/>
            <a:ext cx="0" cy="4727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10" idx="2"/>
          </p:cNvCxnSpPr>
          <p:nvPr/>
        </p:nvCxnSpPr>
        <p:spPr>
          <a:xfrm>
            <a:off x="3106688" y="4128415"/>
            <a:ext cx="0" cy="4727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1" idx="2"/>
          </p:cNvCxnSpPr>
          <p:nvPr/>
        </p:nvCxnSpPr>
        <p:spPr>
          <a:xfrm>
            <a:off x="5148064" y="4133017"/>
            <a:ext cx="0" cy="4681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3" idx="2"/>
          </p:cNvCxnSpPr>
          <p:nvPr/>
        </p:nvCxnSpPr>
        <p:spPr>
          <a:xfrm>
            <a:off x="7632340" y="5170809"/>
            <a:ext cx="0" cy="216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Can 22"/>
          <p:cNvSpPr/>
          <p:nvPr/>
        </p:nvSpPr>
        <p:spPr>
          <a:xfrm>
            <a:off x="2915816" y="6143697"/>
            <a:ext cx="936104" cy="508577"/>
          </a:xfrm>
          <a:prstGeom prst="ca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Database</a:t>
            </a:r>
          </a:p>
        </p:txBody>
      </p:sp>
      <p:cxnSp>
        <p:nvCxnSpPr>
          <p:cNvPr id="24" name="Straight Arrow Connector 23"/>
          <p:cNvCxnSpPr/>
          <p:nvPr/>
        </p:nvCxnSpPr>
        <p:spPr>
          <a:xfrm>
            <a:off x="3347864" y="5177343"/>
            <a:ext cx="0" cy="216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4" idx="2"/>
            <a:endCxn id="38" idx="0"/>
          </p:cNvCxnSpPr>
          <p:nvPr/>
        </p:nvCxnSpPr>
        <p:spPr>
          <a:xfrm flipH="1">
            <a:off x="4620006" y="5733256"/>
            <a:ext cx="1190" cy="264011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/>
          <p:cNvSpPr/>
          <p:nvPr/>
        </p:nvSpPr>
        <p:spPr>
          <a:xfrm>
            <a:off x="6804248" y="3224070"/>
            <a:ext cx="1656184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Commands to create, modify, query and manage database</a:t>
            </a:r>
          </a:p>
        </p:txBody>
      </p:sp>
      <p:cxnSp>
        <p:nvCxnSpPr>
          <p:cNvPr id="27" name="Straight Arrow Connector 26"/>
          <p:cNvCxnSpPr>
            <a:stCxn id="26" idx="2"/>
            <a:endCxn id="13" idx="0"/>
          </p:cNvCxnSpPr>
          <p:nvPr/>
        </p:nvCxnSpPr>
        <p:spPr>
          <a:xfrm>
            <a:off x="7632340" y="4138470"/>
            <a:ext cx="0" cy="4626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1497014" y="2924944"/>
            <a:ext cx="410690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2699792" y="2924944"/>
            <a:ext cx="410690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4880073" y="2924944"/>
            <a:ext cx="535981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write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7364349" y="2924944"/>
            <a:ext cx="535981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write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691680" y="4283638"/>
            <a:ext cx="2823465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Issuing query calls to the database using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7364349" y="4253037"/>
            <a:ext cx="540533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using</a:t>
            </a:r>
          </a:p>
        </p:txBody>
      </p:sp>
      <p:pic>
        <p:nvPicPr>
          <p:cNvPr id="38" name="Picture 3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5976" y="5997267"/>
            <a:ext cx="528060" cy="804672"/>
          </a:xfrm>
          <a:prstGeom prst="rect">
            <a:avLst/>
          </a:prstGeom>
        </p:spPr>
      </p:pic>
      <p:sp>
        <p:nvSpPr>
          <p:cNvPr id="42" name="TextBox 41"/>
          <p:cNvSpPr txBox="1"/>
          <p:nvPr/>
        </p:nvSpPr>
        <p:spPr>
          <a:xfrm>
            <a:off x="3992975" y="6644123"/>
            <a:ext cx="12540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Database Server</a:t>
            </a:r>
          </a:p>
        </p:txBody>
      </p:sp>
      <p:cxnSp>
        <p:nvCxnSpPr>
          <p:cNvPr id="44" name="Straight Connector 43"/>
          <p:cNvCxnSpPr>
            <a:stCxn id="38" idx="1"/>
            <a:endCxn id="23" idx="4"/>
          </p:cNvCxnSpPr>
          <p:nvPr/>
        </p:nvCxnSpPr>
        <p:spPr>
          <a:xfrm flipH="1" flipV="1">
            <a:off x="3851920" y="6397986"/>
            <a:ext cx="504056" cy="16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Left Brace 52"/>
          <p:cNvSpPr/>
          <p:nvPr/>
        </p:nvSpPr>
        <p:spPr>
          <a:xfrm>
            <a:off x="273224" y="1778430"/>
            <a:ext cx="336376" cy="100790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lIns="0" rIns="468000" rtlCol="0" anchor="b" anchorCtr="1"/>
          <a:lstStyle/>
          <a:p>
            <a:pPr algn="ctr"/>
            <a:r>
              <a:rPr lang="en-GB" b="1" dirty="0"/>
              <a:t>People</a:t>
            </a:r>
          </a:p>
        </p:txBody>
      </p:sp>
      <p:sp>
        <p:nvSpPr>
          <p:cNvPr id="54" name="Left Brace 53"/>
          <p:cNvSpPr/>
          <p:nvPr/>
        </p:nvSpPr>
        <p:spPr>
          <a:xfrm>
            <a:off x="251520" y="3124130"/>
            <a:ext cx="336376" cy="260912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lIns="0" rIns="468000" rtlCol="0" anchor="b" anchorCtr="1"/>
          <a:lstStyle/>
          <a:p>
            <a:pPr algn="ctr"/>
            <a:r>
              <a:rPr lang="en-GB" b="1" dirty="0"/>
              <a:t>Software</a:t>
            </a:r>
          </a:p>
        </p:txBody>
      </p:sp>
    </p:spTree>
    <p:extLst>
      <p:ext uri="{BB962C8B-B14F-4D97-AF65-F5344CB8AC3E}">
        <p14:creationId xmlns:p14="http://schemas.microsoft.com/office/powerpoint/2010/main" val="2800438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54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Components of a DBMS</a:t>
            </a:r>
            <a:br>
              <a:rPr lang="en-GB" dirty="0"/>
            </a:br>
            <a:r>
              <a:rPr lang="en-GB" sz="3100" dirty="0"/>
              <a:t>Procedures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Documented procedures on how to use or run the system.</a:t>
            </a:r>
          </a:p>
          <a:p>
            <a:r>
              <a:rPr lang="en-GB" dirty="0"/>
              <a:t>May include instructions on how to:</a:t>
            </a:r>
          </a:p>
          <a:p>
            <a:pPr lvl="1"/>
            <a:r>
              <a:rPr lang="en-GB" dirty="0"/>
              <a:t>Log on to the DBMS</a:t>
            </a:r>
          </a:p>
          <a:p>
            <a:pPr lvl="1"/>
            <a:r>
              <a:rPr lang="en-GB" dirty="0"/>
              <a:t>Use a particular DBMS facility or application program</a:t>
            </a:r>
          </a:p>
          <a:p>
            <a:pPr lvl="1"/>
            <a:r>
              <a:rPr lang="en-GB" dirty="0"/>
              <a:t>Start and stop the DBMS</a:t>
            </a:r>
          </a:p>
          <a:p>
            <a:pPr lvl="1"/>
            <a:r>
              <a:rPr lang="en-GB" dirty="0"/>
              <a:t>Make backup copies of the database</a:t>
            </a:r>
          </a:p>
          <a:p>
            <a:pPr lvl="1"/>
            <a:r>
              <a:rPr lang="en-GB" dirty="0"/>
              <a:t>Handle hardware or software failures</a:t>
            </a:r>
          </a:p>
          <a:p>
            <a:pPr lvl="1"/>
            <a:r>
              <a:rPr lang="en-GB" dirty="0"/>
              <a:t>Change the structure of a table or archive data to secondary storage</a:t>
            </a:r>
          </a:p>
        </p:txBody>
      </p:sp>
    </p:spTree>
    <p:extLst>
      <p:ext uri="{BB962C8B-B14F-4D97-AF65-F5344CB8AC3E}">
        <p14:creationId xmlns:p14="http://schemas.microsoft.com/office/powerpoint/2010/main" val="1600070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11779</TotalTime>
  <Words>2466</Words>
  <Application>Microsoft Office PowerPoint</Application>
  <PresentationFormat>On-screen Show (4:3)</PresentationFormat>
  <Paragraphs>399</Paragraphs>
  <Slides>43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2" baseType="lpstr">
      <vt:lpstr>MS PGothic</vt:lpstr>
      <vt:lpstr>Arial</vt:lpstr>
      <vt:lpstr>Calibri</vt:lpstr>
      <vt:lpstr>Cambria</vt:lpstr>
      <vt:lpstr>CG Times</vt:lpstr>
      <vt:lpstr>Times New Roman</vt:lpstr>
      <vt:lpstr>Wingdings</vt:lpstr>
      <vt:lpstr>Wingdings 2</vt:lpstr>
      <vt:lpstr>Median</vt:lpstr>
      <vt:lpstr>Introduction</vt:lpstr>
      <vt:lpstr>Today’s Lecture</vt:lpstr>
      <vt:lpstr>Module Aim</vt:lpstr>
      <vt:lpstr>Module Assessment</vt:lpstr>
      <vt:lpstr>Reading Materials</vt:lpstr>
      <vt:lpstr>SQL Server Microsoft SQL Server Express 2017</vt:lpstr>
      <vt:lpstr>SQL Server SQL Server Management Studio (SSMS)</vt:lpstr>
      <vt:lpstr>Introduction</vt:lpstr>
      <vt:lpstr>Question(s)</vt:lpstr>
      <vt:lpstr>Why Database Management Systems?</vt:lpstr>
      <vt:lpstr>Why Database Management Systems?</vt:lpstr>
      <vt:lpstr>Question(s)</vt:lpstr>
      <vt:lpstr>Why Database Management Systems?</vt:lpstr>
      <vt:lpstr>Why Database Management Systems?</vt:lpstr>
      <vt:lpstr>Historical Development of Database Systems</vt:lpstr>
      <vt:lpstr>File-based Processing</vt:lpstr>
      <vt:lpstr>What is a Database?</vt:lpstr>
      <vt:lpstr>The Database</vt:lpstr>
      <vt:lpstr>Database: Logically Related Data</vt:lpstr>
      <vt:lpstr>Logically Related Data A Simple Example</vt:lpstr>
      <vt:lpstr>The Database Management System (DBMS)</vt:lpstr>
      <vt:lpstr>Database Management System (DBMS)</vt:lpstr>
      <vt:lpstr>DBMS Functions</vt:lpstr>
      <vt:lpstr>DBMS Functions</vt:lpstr>
      <vt:lpstr>Components of a DBMS Environment</vt:lpstr>
      <vt:lpstr>Database Design</vt:lpstr>
      <vt:lpstr>Phases of Database Design</vt:lpstr>
      <vt:lpstr>Data Modelling</vt:lpstr>
      <vt:lpstr>Criteria for an Optimal Data Model</vt:lpstr>
      <vt:lpstr>Database Design Approaches</vt:lpstr>
      <vt:lpstr>Entity-Relationship Model</vt:lpstr>
      <vt:lpstr>Concepts of the ER Model</vt:lpstr>
      <vt:lpstr>Concepts of the ER Model</vt:lpstr>
      <vt:lpstr>Concepts of the ER Model</vt:lpstr>
      <vt:lpstr>Concepts of the ER Model</vt:lpstr>
      <vt:lpstr>Database Requirements Collection and Analysis</vt:lpstr>
      <vt:lpstr>Simple Example</vt:lpstr>
      <vt:lpstr>Simple Example Basic Solution</vt:lpstr>
      <vt:lpstr>Simple Example Basic Solution</vt:lpstr>
      <vt:lpstr>Homework</vt:lpstr>
      <vt:lpstr>Components of a DBMS Hardware</vt:lpstr>
      <vt:lpstr>Components of a DBMS Software &amp; People</vt:lpstr>
      <vt:lpstr>Components of a DBMS Procedures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Beverley Holland</cp:lastModifiedBy>
  <cp:revision>1409</cp:revision>
  <cp:lastPrinted>2014-09-29T16:21:25Z</cp:lastPrinted>
  <dcterms:created xsi:type="dcterms:W3CDTF">2013-09-18T07:00:31Z</dcterms:created>
  <dcterms:modified xsi:type="dcterms:W3CDTF">2020-09-24T10:46:22Z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