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59" r:id="rId4"/>
    <p:sldId id="261" r:id="rId5"/>
    <p:sldId id="262"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10FCD2A-03CC-4FCF-8CD9-C297C8205467}" type="datetimeFigureOut">
              <a:rPr lang="en-GB" smtClean="0"/>
              <a:t>18/09/2014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3220010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0FCD2A-03CC-4FCF-8CD9-C297C8205467}" type="datetimeFigureOut">
              <a:rPr lang="en-GB" smtClean="0"/>
              <a:t>18/09/2014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2535309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10FCD2A-03CC-4FCF-8CD9-C297C8205467}" type="datetimeFigureOut">
              <a:rPr lang="en-GB" smtClean="0"/>
              <a:t>18/09/2014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4290888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10FCD2A-03CC-4FCF-8CD9-C297C8205467}" type="datetimeFigureOut">
              <a:rPr lang="en-GB" smtClean="0"/>
              <a:t>18/09/2014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466787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10FCD2A-03CC-4FCF-8CD9-C297C8205467}" type="datetimeFigureOut">
              <a:rPr lang="en-GB" smtClean="0"/>
              <a:t>18/09/2014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2236152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10FCD2A-03CC-4FCF-8CD9-C297C8205467}" type="datetimeFigureOut">
              <a:rPr lang="en-GB" smtClean="0"/>
              <a:t>18/09/2014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3697834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0FCD2A-03CC-4FCF-8CD9-C297C8205467}" type="datetimeFigureOut">
              <a:rPr lang="en-GB" smtClean="0"/>
              <a:t>18/09/2014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3001504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0FCD2A-03CC-4FCF-8CD9-C297C8205467}" type="datetimeFigureOut">
              <a:rPr lang="en-GB" smtClean="0"/>
              <a:t>18/09/2014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4288221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0FCD2A-03CC-4FCF-8CD9-C297C8205467}" type="datetimeFigureOut">
              <a:rPr lang="en-GB" smtClean="0"/>
              <a:t>18/09/2014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1192672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0FCD2A-03CC-4FCF-8CD9-C297C8205467}" type="datetimeFigureOut">
              <a:rPr lang="en-GB" smtClean="0"/>
              <a:t>18/09/2014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1116774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0FCD2A-03CC-4FCF-8CD9-C297C8205467}" type="datetimeFigureOut">
              <a:rPr lang="en-GB" smtClean="0"/>
              <a:t>18/09/2014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9865D-F3B8-44A7-B643-BB828932D039}" type="slidenum">
              <a:rPr lang="en-GB" smtClean="0"/>
              <a:t>‹#›</a:t>
            </a:fld>
            <a:endParaRPr lang="en-GB"/>
          </a:p>
        </p:txBody>
      </p:sp>
    </p:spTree>
    <p:extLst>
      <p:ext uri="{BB962C8B-B14F-4D97-AF65-F5344CB8AC3E}">
        <p14:creationId xmlns:p14="http://schemas.microsoft.com/office/powerpoint/2010/main" val="33941110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075" y="227013"/>
            <a:ext cx="7477125"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63525" y="1598613"/>
            <a:ext cx="3616325" cy="44973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032250" y="1598613"/>
            <a:ext cx="3617913" cy="44973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301625" y="6242050"/>
            <a:ext cx="1782763" cy="474663"/>
          </a:xfrm>
        </p:spPr>
        <p:txBody>
          <a:bodyPr/>
          <a:lstStyle>
            <a:lvl1pPr>
              <a:defRPr/>
            </a:lvl1pPr>
          </a:lstStyle>
          <a:p>
            <a:endParaRPr lang="en-GB"/>
          </a:p>
        </p:txBody>
      </p:sp>
      <p:sp>
        <p:nvSpPr>
          <p:cNvPr id="6" name="Footer Placeholder 5"/>
          <p:cNvSpPr>
            <a:spLocks noGrp="1"/>
          </p:cNvSpPr>
          <p:nvPr>
            <p:ph type="ftr" sz="quarter" idx="11"/>
          </p:nvPr>
        </p:nvSpPr>
        <p:spPr>
          <a:xfrm>
            <a:off x="2257425" y="6248400"/>
            <a:ext cx="3455988" cy="474663"/>
          </a:xfrm>
        </p:spPr>
        <p:txBody>
          <a:bodyPr/>
          <a:lstStyle>
            <a:lvl1pPr>
              <a:defRPr/>
            </a:lvl1pPr>
          </a:lstStyle>
          <a:p>
            <a:endParaRPr lang="en-GB"/>
          </a:p>
        </p:txBody>
      </p:sp>
      <p:sp>
        <p:nvSpPr>
          <p:cNvPr id="7" name="Slide Number Placeholder 6"/>
          <p:cNvSpPr>
            <a:spLocks noGrp="1"/>
          </p:cNvSpPr>
          <p:nvPr>
            <p:ph type="sldNum" sz="quarter" idx="12"/>
          </p:nvPr>
        </p:nvSpPr>
        <p:spPr>
          <a:xfrm>
            <a:off x="5867400" y="6248400"/>
            <a:ext cx="1755775" cy="474663"/>
          </a:xfrm>
        </p:spPr>
        <p:txBody>
          <a:bodyPr/>
          <a:lstStyle>
            <a:lvl1pPr>
              <a:defRPr/>
            </a:lvl1pPr>
          </a:lstStyle>
          <a:p>
            <a:fld id="{ABD29354-8518-4A04-9683-00B448558E79}" type="slidenum">
              <a:rPr lang="en-GB"/>
              <a:pPr/>
              <a:t>‹#›</a:t>
            </a:fld>
            <a:endParaRPr lang="en-GB"/>
          </a:p>
        </p:txBody>
      </p:sp>
    </p:spTree>
    <p:extLst>
      <p:ext uri="{BB962C8B-B14F-4D97-AF65-F5344CB8AC3E}">
        <p14:creationId xmlns:p14="http://schemas.microsoft.com/office/powerpoint/2010/main" val="2719654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0FCD2A-03CC-4FCF-8CD9-C297C8205467}" type="datetimeFigureOut">
              <a:rPr lang="en-GB" smtClean="0"/>
              <a:t>18/09/2014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79865D-F3B8-44A7-B643-BB828932D039}" type="slidenum">
              <a:rPr lang="en-GB" smtClean="0"/>
              <a:t>‹#›</a:t>
            </a:fld>
            <a:endParaRPr lang="en-GB"/>
          </a:p>
        </p:txBody>
      </p:sp>
    </p:spTree>
    <p:extLst>
      <p:ext uri="{BB962C8B-B14F-4D97-AF65-F5344CB8AC3E}">
        <p14:creationId xmlns:p14="http://schemas.microsoft.com/office/powerpoint/2010/main" val="267244533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AHAN5007</a:t>
            </a:r>
            <a:br>
              <a:rPr lang="en-GB" dirty="0" smtClean="0"/>
            </a:br>
            <a:r>
              <a:rPr lang="en-GB" dirty="0" smtClean="0"/>
              <a:t>The Body, Culture and Society</a:t>
            </a:r>
            <a:endParaRPr lang="en-GB" dirty="0"/>
          </a:p>
        </p:txBody>
      </p:sp>
      <p:sp>
        <p:nvSpPr>
          <p:cNvPr id="3" name="Subtitle 2"/>
          <p:cNvSpPr>
            <a:spLocks noGrp="1"/>
          </p:cNvSpPr>
          <p:nvPr>
            <p:ph type="subTitle" idx="1"/>
          </p:nvPr>
        </p:nvSpPr>
        <p:spPr/>
        <p:txBody>
          <a:bodyPr/>
          <a:lstStyle/>
          <a:p>
            <a:r>
              <a:rPr lang="en-GB" dirty="0" smtClean="0"/>
              <a:t>Symbolism, Belief </a:t>
            </a:r>
            <a:r>
              <a:rPr lang="en-GB" smtClean="0"/>
              <a:t>and </a:t>
            </a:r>
            <a:r>
              <a:rPr lang="en-GB" smtClean="0"/>
              <a:t>Healing</a:t>
            </a:r>
            <a:endParaRPr lang="en-GB" dirty="0" smtClean="0"/>
          </a:p>
        </p:txBody>
      </p:sp>
    </p:spTree>
    <p:extLst>
      <p:ext uri="{BB962C8B-B14F-4D97-AF65-F5344CB8AC3E}">
        <p14:creationId xmlns:p14="http://schemas.microsoft.com/office/powerpoint/2010/main" val="2885263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r>
              <a:rPr lang="en-GB"/>
              <a:t>Symbols in Healing</a:t>
            </a:r>
          </a:p>
        </p:txBody>
      </p:sp>
      <p:sp>
        <p:nvSpPr>
          <p:cNvPr id="189443" name="Rectangle 3"/>
          <p:cNvSpPr>
            <a:spLocks noGrp="1" noChangeArrowheads="1"/>
          </p:cNvSpPr>
          <p:nvPr>
            <p:ph sz="half" idx="1"/>
          </p:nvPr>
        </p:nvSpPr>
        <p:spPr/>
        <p:txBody>
          <a:bodyPr>
            <a:normAutofit fontScale="92500" lnSpcReduction="10000"/>
          </a:bodyPr>
          <a:lstStyle/>
          <a:p>
            <a:pPr>
              <a:lnSpc>
                <a:spcPct val="90000"/>
              </a:lnSpc>
            </a:pPr>
            <a:r>
              <a:rPr lang="en-GB" sz="2800" dirty="0" smtClean="0"/>
              <a:t>Belief </a:t>
            </a:r>
            <a:r>
              <a:rPr lang="en-GB" sz="2800" dirty="0"/>
              <a:t>is reinforced during the </a:t>
            </a:r>
            <a:r>
              <a:rPr lang="en-GB" sz="2800" dirty="0" err="1"/>
              <a:t>ethnomedical</a:t>
            </a:r>
            <a:r>
              <a:rPr lang="en-GB" sz="2800" dirty="0"/>
              <a:t> healing process by the use of symbols </a:t>
            </a:r>
          </a:p>
          <a:p>
            <a:pPr>
              <a:lnSpc>
                <a:spcPct val="90000"/>
              </a:lnSpc>
            </a:pPr>
            <a:r>
              <a:rPr lang="en-GB" sz="2800" dirty="0"/>
              <a:t>By manipulating the symbol, the practitioner symbolically treats the </a:t>
            </a:r>
            <a:r>
              <a:rPr lang="en-GB" sz="2800" dirty="0" smtClean="0"/>
              <a:t>illness</a:t>
            </a:r>
          </a:p>
          <a:p>
            <a:pPr>
              <a:lnSpc>
                <a:spcPct val="90000"/>
              </a:lnSpc>
            </a:pPr>
            <a:r>
              <a:rPr lang="en-GB" sz="2800" dirty="0" smtClean="0"/>
              <a:t>Treatment experienced through belief</a:t>
            </a:r>
          </a:p>
          <a:p>
            <a:pPr>
              <a:lnSpc>
                <a:spcPct val="90000"/>
              </a:lnSpc>
            </a:pPr>
            <a:r>
              <a:rPr lang="en-GB" dirty="0" smtClean="0"/>
              <a:t>The body also responds</a:t>
            </a:r>
            <a:r>
              <a:rPr lang="en-GB" sz="2800" dirty="0" smtClean="0"/>
              <a:t> accordingly </a:t>
            </a:r>
            <a:endParaRPr lang="en-GB" sz="2800" dirty="0"/>
          </a:p>
          <a:p>
            <a:pPr>
              <a:lnSpc>
                <a:spcPct val="90000"/>
              </a:lnSpc>
            </a:pPr>
            <a:endParaRPr lang="en-GB" sz="2800" dirty="0"/>
          </a:p>
        </p:txBody>
      </p:sp>
      <p:sp>
        <p:nvSpPr>
          <p:cNvPr id="2" name="Content Placeholder 1"/>
          <p:cNvSpPr>
            <a:spLocks noGrp="1"/>
          </p:cNvSpPr>
          <p:nvPr>
            <p:ph sz="half" idx="2"/>
          </p:nvPr>
        </p:nvSpPr>
        <p:spPr/>
        <p:txBody>
          <a:bodyPr>
            <a:normAutofit fontScale="92500" lnSpcReduction="10000"/>
          </a:bodyPr>
          <a:lstStyle/>
          <a:p>
            <a:endParaRPr lang="en-GB" dirty="0"/>
          </a:p>
        </p:txBody>
      </p:sp>
      <p:pic>
        <p:nvPicPr>
          <p:cNvPr id="1026" name="Picture 2" descr="C:\Users\sf001\AppData\Local\Microsoft\Windows\Temporary Internet Files\Content.IE5\KHMRHZWP\MP900422108[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1556792"/>
            <a:ext cx="1842111" cy="266429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4359439"/>
            <a:ext cx="2684252" cy="1697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7387" y="3140968"/>
            <a:ext cx="2054737" cy="3121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16125" y="1534074"/>
            <a:ext cx="2375999" cy="1780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72798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p:txBody>
          <a:bodyPr/>
          <a:lstStyle/>
          <a:p>
            <a:r>
              <a:rPr lang="en-GB"/>
              <a:t>Belief and Healing</a:t>
            </a:r>
          </a:p>
        </p:txBody>
      </p:sp>
      <p:sp>
        <p:nvSpPr>
          <p:cNvPr id="190467" name="Rectangle 3"/>
          <p:cNvSpPr>
            <a:spLocks noGrp="1" noChangeArrowheads="1"/>
          </p:cNvSpPr>
          <p:nvPr>
            <p:ph type="body" idx="1"/>
          </p:nvPr>
        </p:nvSpPr>
        <p:spPr/>
        <p:txBody>
          <a:bodyPr/>
          <a:lstStyle/>
          <a:p>
            <a:pPr>
              <a:lnSpc>
                <a:spcPct val="90000"/>
              </a:lnSpc>
            </a:pPr>
            <a:r>
              <a:rPr lang="en-GB"/>
              <a:t>It is clear that belief plays a crucial part in healing, but how does this come about?</a:t>
            </a:r>
          </a:p>
          <a:p>
            <a:pPr>
              <a:lnSpc>
                <a:spcPct val="90000"/>
              </a:lnSpc>
            </a:pPr>
            <a:r>
              <a:rPr lang="en-GB"/>
              <a:t>Whose belief?</a:t>
            </a:r>
          </a:p>
          <a:p>
            <a:pPr lvl="1">
              <a:lnSpc>
                <a:spcPct val="90000"/>
              </a:lnSpc>
            </a:pPr>
            <a:r>
              <a:rPr lang="en-GB"/>
              <a:t>of the practitioner, in the efficacy of his or her techniques</a:t>
            </a:r>
          </a:p>
          <a:p>
            <a:pPr lvl="1">
              <a:lnSpc>
                <a:spcPct val="90000"/>
              </a:lnSpc>
            </a:pPr>
            <a:r>
              <a:rPr lang="en-GB"/>
              <a:t>of the patient, in the efficacy of the practitioner</a:t>
            </a:r>
          </a:p>
          <a:p>
            <a:pPr lvl="1">
              <a:lnSpc>
                <a:spcPct val="90000"/>
              </a:lnSpc>
            </a:pPr>
            <a:r>
              <a:rPr lang="en-GB"/>
              <a:t>of the social group</a:t>
            </a:r>
          </a:p>
        </p:txBody>
      </p:sp>
    </p:spTree>
    <p:extLst>
      <p:ext uri="{BB962C8B-B14F-4D97-AF65-F5344CB8AC3E}">
        <p14:creationId xmlns:p14="http://schemas.microsoft.com/office/powerpoint/2010/main" val="1211503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p:txBody>
          <a:bodyPr>
            <a:normAutofit fontScale="90000"/>
          </a:bodyPr>
          <a:lstStyle/>
          <a:p>
            <a:r>
              <a:rPr lang="en-GB" sz="3600" dirty="0"/>
              <a:t>L</a:t>
            </a:r>
            <a:r>
              <a:rPr lang="en-GB" sz="3600" dirty="0">
                <a:cs typeface="Arial" charset="0"/>
              </a:rPr>
              <a:t>évi-Strauss – </a:t>
            </a:r>
            <a:r>
              <a:rPr lang="en-GB" sz="3600" i="1" dirty="0">
                <a:cs typeface="Arial" charset="0"/>
              </a:rPr>
              <a:t>The Sorcerer and His Magic</a:t>
            </a:r>
            <a:r>
              <a:rPr lang="en-GB" sz="3600" dirty="0">
                <a:cs typeface="Arial" charset="0"/>
              </a:rPr>
              <a:t> (1963)</a:t>
            </a:r>
          </a:p>
        </p:txBody>
      </p:sp>
      <p:sp>
        <p:nvSpPr>
          <p:cNvPr id="191491" name="Rectangle 3"/>
          <p:cNvSpPr>
            <a:spLocks noGrp="1" noChangeArrowheads="1"/>
          </p:cNvSpPr>
          <p:nvPr>
            <p:ph type="body" sz="half" idx="1"/>
          </p:nvPr>
        </p:nvSpPr>
        <p:spPr/>
        <p:txBody>
          <a:bodyPr/>
          <a:lstStyle/>
          <a:p>
            <a:pPr>
              <a:lnSpc>
                <a:spcPct val="90000"/>
              </a:lnSpc>
            </a:pPr>
            <a:r>
              <a:rPr lang="en-GB" sz="2800"/>
              <a:t>Quesalid’s feather </a:t>
            </a:r>
          </a:p>
          <a:p>
            <a:pPr>
              <a:lnSpc>
                <a:spcPct val="90000"/>
              </a:lnSpc>
            </a:pPr>
            <a:r>
              <a:rPr lang="en-GB" sz="2800"/>
              <a:t>Cuna Indian shamans’ incantations to facilitate difficult childbirth</a:t>
            </a:r>
          </a:p>
          <a:p>
            <a:pPr>
              <a:lnSpc>
                <a:spcPct val="90000"/>
              </a:lnSpc>
            </a:pPr>
            <a:r>
              <a:rPr lang="en-GB" sz="2800"/>
              <a:t>Symbols work because they correspond in structure with an underlying reality.</a:t>
            </a:r>
          </a:p>
        </p:txBody>
      </p:sp>
      <p:sp>
        <p:nvSpPr>
          <p:cNvPr id="191492" name="Rectangle 4"/>
          <p:cNvSpPr>
            <a:spLocks noGrp="1" noChangeArrowheads="1"/>
          </p:cNvSpPr>
          <p:nvPr>
            <p:ph sz="half" idx="2"/>
          </p:nvPr>
        </p:nvSpPr>
        <p:spPr/>
        <p:txBody>
          <a:bodyPr/>
          <a:lstStyle/>
          <a:p>
            <a:pPr>
              <a:lnSpc>
                <a:spcPct val="90000"/>
              </a:lnSpc>
            </a:pPr>
            <a:endParaRPr lang="en-US" sz="2800"/>
          </a:p>
        </p:txBody>
      </p:sp>
      <p:pic>
        <p:nvPicPr>
          <p:cNvPr id="191494" name="Picture 6" descr="Quesalid.&#10;Quesalid era un indio canadiense, cuya historia conocemos por Levy-Strauss. Era un hombre cultivado, adaptado al mundo occidental. Un día decidió iniciar una especie de cruzada contra la irracionalidad de los chamanes de su raza. Pensó que la mejor manera de desenmascarar sus supercherías era hacerse pasar por uno de ellos. Aprender sus trucos y trampas. Deshacer el engaño desde dentro. Y así lo hizo. Aprendió todas las burdas trampas del chamanismo. Pero cuando quiso culminar su cruzada se vio demasiado implicado, demasiado envuelto en el mundo de la hechicería. Los enfermos solicitaban su intervención, él aplicaba las fórmulas y los trucos&amp;#8230;y resulta que aquello funcionaba. Una y otra vez. Quesalid no lo podía entender. Y así vivió durante años el indio Quesalid. Partido en dos, dividido entre la razón y el mito, ejerciendo un arte cuya falsedad conocía, pero que, por alguna misteriosa razón, funcionaba. Es una historia fascinante. Y a mí me extraña que no se haya escrito más sobre ella. Se merece una pelícu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879" y="1628800"/>
            <a:ext cx="6056845"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234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p:txBody>
          <a:bodyPr/>
          <a:lstStyle/>
          <a:p>
            <a:r>
              <a:rPr lang="en-GB"/>
              <a:t>The Placebo Effect</a:t>
            </a:r>
          </a:p>
        </p:txBody>
      </p:sp>
      <p:sp>
        <p:nvSpPr>
          <p:cNvPr id="193539" name="Rectangle 3"/>
          <p:cNvSpPr>
            <a:spLocks noGrp="1" noChangeArrowheads="1"/>
          </p:cNvSpPr>
          <p:nvPr>
            <p:ph type="body" idx="1"/>
          </p:nvPr>
        </p:nvSpPr>
        <p:spPr/>
        <p:txBody>
          <a:bodyPr/>
          <a:lstStyle/>
          <a:p>
            <a:pPr>
              <a:lnSpc>
                <a:spcPct val="90000"/>
              </a:lnSpc>
            </a:pPr>
            <a:r>
              <a:rPr lang="en-GB"/>
              <a:t>An inactive substance given as medicine producing a healing effect</a:t>
            </a:r>
          </a:p>
          <a:p>
            <a:pPr>
              <a:lnSpc>
                <a:spcPct val="90000"/>
              </a:lnSpc>
            </a:pPr>
            <a:r>
              <a:rPr lang="en-GB"/>
              <a:t>Suggested explanations:</a:t>
            </a:r>
          </a:p>
          <a:p>
            <a:pPr lvl="1">
              <a:lnSpc>
                <a:spcPct val="90000"/>
              </a:lnSpc>
            </a:pPr>
            <a:r>
              <a:rPr lang="en-GB"/>
              <a:t>Release of endogenous opiods</a:t>
            </a:r>
          </a:p>
          <a:p>
            <a:pPr lvl="1">
              <a:lnSpc>
                <a:spcPct val="90000"/>
              </a:lnSpc>
            </a:pPr>
            <a:r>
              <a:rPr lang="en-GB"/>
              <a:t>Reduction of stress, restoring the body to more optimal functioning</a:t>
            </a:r>
          </a:p>
          <a:p>
            <a:pPr lvl="1">
              <a:lnSpc>
                <a:spcPct val="90000"/>
              </a:lnSpc>
            </a:pPr>
            <a:r>
              <a:rPr lang="en-GB"/>
              <a:t>Seems to relate somehow to interpretation of stimuli and expectations</a:t>
            </a:r>
          </a:p>
          <a:p>
            <a:pPr lvl="1">
              <a:lnSpc>
                <a:spcPct val="90000"/>
              </a:lnSpc>
            </a:pPr>
            <a:r>
              <a:rPr lang="en-GB"/>
              <a:t>‘Meaning response’ (Moerman)</a:t>
            </a:r>
          </a:p>
        </p:txBody>
      </p:sp>
    </p:spTree>
    <p:extLst>
      <p:ext uri="{BB962C8B-B14F-4D97-AF65-F5344CB8AC3E}">
        <p14:creationId xmlns:p14="http://schemas.microsoft.com/office/powerpoint/2010/main" val="1355259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174</Words>
  <Application>Microsoft Office PowerPoint</Application>
  <PresentationFormat>On-screen Show (4:3)</PresentationFormat>
  <Paragraphs>24</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AHAN5007 The Body, Culture and Society</vt:lpstr>
      <vt:lpstr>Symbols in Healing</vt:lpstr>
      <vt:lpstr>Belief and Healing</vt:lpstr>
      <vt:lpstr>Lévi-Strauss – The Sorcerer and His Magic (1963)</vt:lpstr>
      <vt:lpstr>The Placebo Effect</vt:lpstr>
    </vt:vector>
  </TitlesOfParts>
  <Company>University of Wales Trinity Saint David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AHAN5007 The Body, Culture and Society</dc:title>
  <dc:creator>Rachel Casiday</dc:creator>
  <cp:lastModifiedBy>Rachel Casiday</cp:lastModifiedBy>
  <cp:revision>3</cp:revision>
  <dcterms:created xsi:type="dcterms:W3CDTF">2014-02-13T14:51:37Z</dcterms:created>
  <dcterms:modified xsi:type="dcterms:W3CDTF">2014-09-18T09:04:21Z</dcterms:modified>
</cp:coreProperties>
</file>