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1" r:id="rId3"/>
    <p:sldId id="257" r:id="rId4"/>
    <p:sldId id="258" r:id="rId5"/>
    <p:sldId id="259" r:id="rId6"/>
    <p:sldId id="262" r:id="rId7"/>
    <p:sldId id="260"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1/7/2019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1/7/2019</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1/7/2019</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XcbSCnUXOkk"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1EBE1-C52D-4BCD-9D70-43C8613698A4}"/>
              </a:ext>
            </a:extLst>
          </p:cNvPr>
          <p:cNvSpPr>
            <a:spLocks noGrp="1"/>
          </p:cNvSpPr>
          <p:nvPr>
            <p:ph type="ctrTitle"/>
          </p:nvPr>
        </p:nvSpPr>
        <p:spPr/>
        <p:txBody>
          <a:bodyPr/>
          <a:lstStyle/>
          <a:p>
            <a:r>
              <a:rPr lang="en-GB" dirty="0"/>
              <a:t>Community Sports Development </a:t>
            </a:r>
          </a:p>
        </p:txBody>
      </p:sp>
      <p:sp>
        <p:nvSpPr>
          <p:cNvPr id="3" name="Subtitle 2">
            <a:extLst>
              <a:ext uri="{FF2B5EF4-FFF2-40B4-BE49-F238E27FC236}">
                <a16:creationId xmlns:a16="http://schemas.microsoft.com/office/drawing/2014/main" id="{B16E7DB8-76FC-49D8-A587-F25FF7EF028B}"/>
              </a:ext>
            </a:extLst>
          </p:cNvPr>
          <p:cNvSpPr>
            <a:spLocks noGrp="1"/>
          </p:cNvSpPr>
          <p:nvPr>
            <p:ph type="subTitle" idx="1"/>
          </p:nvPr>
        </p:nvSpPr>
        <p:spPr/>
        <p:txBody>
          <a:bodyPr/>
          <a:lstStyle/>
          <a:p>
            <a:r>
              <a:rPr lang="en-GB" dirty="0"/>
              <a:t>Creating a sustainable session at </a:t>
            </a:r>
            <a:r>
              <a:rPr lang="en-GB" dirty="0" err="1"/>
              <a:t>Llangatwg</a:t>
            </a:r>
            <a:r>
              <a:rPr lang="en-GB" dirty="0"/>
              <a:t> Community School</a:t>
            </a:r>
          </a:p>
        </p:txBody>
      </p:sp>
    </p:spTree>
    <p:extLst>
      <p:ext uri="{BB962C8B-B14F-4D97-AF65-F5344CB8AC3E}">
        <p14:creationId xmlns:p14="http://schemas.microsoft.com/office/powerpoint/2010/main" val="321268458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park run kid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4698"/>
            <a:ext cx="12192000" cy="725320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2AC8F6B4-733A-42D0-8054-CF078D0F9D32}"/>
              </a:ext>
            </a:extLst>
          </p:cNvPr>
          <p:cNvSpPr/>
          <p:nvPr/>
        </p:nvSpPr>
        <p:spPr>
          <a:xfrm>
            <a:off x="2113972" y="211521"/>
            <a:ext cx="7063578" cy="1569660"/>
          </a:xfrm>
          <a:prstGeom prst="rect">
            <a:avLst/>
          </a:prstGeom>
          <a:noFill/>
        </p:spPr>
        <p:txBody>
          <a:bodyPr wrap="square" lIns="91440" tIns="45720" rIns="91440" bIns="45720">
            <a:spAutoFit/>
          </a:bodyPr>
          <a:lstStyle/>
          <a:p>
            <a:pPr algn="ctr"/>
            <a:r>
              <a:rPr lang="en-US" sz="9600" b="1" dirty="0">
                <a:ln w="12700" cmpd="sng">
                  <a:solidFill>
                    <a:schemeClr val="accent4"/>
                  </a:solidFill>
                  <a:prstDash val="solid"/>
                </a:ln>
                <a:solidFill>
                  <a:srgbClr val="FF0000"/>
                </a:solidFill>
              </a:rPr>
              <a:t>Mini Racers</a:t>
            </a:r>
            <a:endParaRPr lang="en-US" sz="9600" b="1" cap="none" spc="0" dirty="0">
              <a:ln w="12700" cmpd="sng">
                <a:solidFill>
                  <a:schemeClr val="accent4"/>
                </a:solidFill>
                <a:prstDash val="solid"/>
              </a:ln>
              <a:solidFill>
                <a:srgbClr val="FF0000"/>
              </a:solidFill>
              <a:effectLst/>
            </a:endParaRPr>
          </a:p>
        </p:txBody>
      </p:sp>
      <p:sp>
        <p:nvSpPr>
          <p:cNvPr id="5" name="TextBox 4">
            <a:extLst>
              <a:ext uri="{FF2B5EF4-FFF2-40B4-BE49-F238E27FC236}">
                <a16:creationId xmlns:a16="http://schemas.microsoft.com/office/drawing/2014/main" id="{C75FAA40-7B0A-4381-B04C-919E253AD08D}"/>
              </a:ext>
            </a:extLst>
          </p:cNvPr>
          <p:cNvSpPr txBox="1"/>
          <p:nvPr/>
        </p:nvSpPr>
        <p:spPr>
          <a:xfrm>
            <a:off x="2113972" y="5269865"/>
            <a:ext cx="7288695" cy="923330"/>
          </a:xfrm>
          <a:prstGeom prst="rect">
            <a:avLst/>
          </a:prstGeom>
          <a:noFill/>
        </p:spPr>
        <p:txBody>
          <a:bodyPr wrap="square" rtlCol="0">
            <a:spAutoFit/>
          </a:bodyPr>
          <a:lstStyle/>
          <a:p>
            <a:pPr algn="ctr"/>
            <a:r>
              <a:rPr lang="en-GB" dirty="0"/>
              <a:t>A Running and Multi-Sports Session to Develop Children’s core running techniques and develop their understanding of healthy lifestyles </a:t>
            </a:r>
          </a:p>
        </p:txBody>
      </p:sp>
    </p:spTree>
    <p:extLst>
      <p:ext uri="{BB962C8B-B14F-4D97-AF65-F5344CB8AC3E}">
        <p14:creationId xmlns:p14="http://schemas.microsoft.com/office/powerpoint/2010/main" val="428797776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2660D-4607-4C85-B5C8-17EC5A8007B5}"/>
              </a:ext>
            </a:extLst>
          </p:cNvPr>
          <p:cNvSpPr>
            <a:spLocks noGrp="1"/>
          </p:cNvSpPr>
          <p:nvPr>
            <p:ph type="title"/>
          </p:nvPr>
        </p:nvSpPr>
        <p:spPr/>
        <p:txBody>
          <a:bodyPr/>
          <a:lstStyle/>
          <a:p>
            <a:r>
              <a:rPr lang="en-GB" dirty="0"/>
              <a:t>The Reasons</a:t>
            </a:r>
          </a:p>
        </p:txBody>
      </p:sp>
      <p:sp>
        <p:nvSpPr>
          <p:cNvPr id="3" name="Content Placeholder 2">
            <a:extLst>
              <a:ext uri="{FF2B5EF4-FFF2-40B4-BE49-F238E27FC236}">
                <a16:creationId xmlns:a16="http://schemas.microsoft.com/office/drawing/2014/main" id="{A17D62A7-543D-4268-B92A-EA53D2209A69}"/>
              </a:ext>
            </a:extLst>
          </p:cNvPr>
          <p:cNvSpPr>
            <a:spLocks noGrp="1"/>
          </p:cNvSpPr>
          <p:nvPr>
            <p:ph idx="1"/>
          </p:nvPr>
        </p:nvSpPr>
        <p:spPr/>
        <p:txBody>
          <a:bodyPr>
            <a:normAutofit fontScale="92500"/>
          </a:bodyPr>
          <a:lstStyle/>
          <a:p>
            <a:pPr marL="0" indent="0">
              <a:buNone/>
            </a:pPr>
            <a:r>
              <a:rPr lang="en-GB" dirty="0"/>
              <a:t>An increased strain on NHS resources, coupled with cuts to key services, has led to some of the biggest challenges our health service has faced</a:t>
            </a:r>
          </a:p>
          <a:p>
            <a:pPr marL="0" indent="0">
              <a:buNone/>
            </a:pPr>
            <a:endParaRPr lang="en-GB" dirty="0"/>
          </a:p>
          <a:p>
            <a:pPr marL="0" indent="0">
              <a:buNone/>
            </a:pPr>
            <a:r>
              <a:rPr lang="en-GB" dirty="0"/>
              <a:t>11.7% children in NPT area are classed as obese (Public Health Wales, 2018)</a:t>
            </a:r>
          </a:p>
          <a:p>
            <a:pPr marL="0" indent="0">
              <a:buNone/>
            </a:pPr>
            <a:endParaRPr lang="en-GB" dirty="0"/>
          </a:p>
          <a:p>
            <a:pPr marL="0" indent="0">
              <a:buNone/>
            </a:pPr>
            <a:r>
              <a:rPr lang="en-GB" dirty="0"/>
              <a:t>It starts from the bottom up!</a:t>
            </a:r>
          </a:p>
          <a:p>
            <a:pPr marL="0" indent="0">
              <a:buNone/>
            </a:pPr>
            <a:endParaRPr lang="en-GB" dirty="0"/>
          </a:p>
          <a:p>
            <a:pPr marL="0" indent="0">
              <a:buNone/>
            </a:pPr>
            <a:r>
              <a:rPr lang="en-GB" dirty="0"/>
              <a:t>Looking after future generations should be the number 1 priority!</a:t>
            </a:r>
          </a:p>
        </p:txBody>
      </p:sp>
    </p:spTree>
    <p:extLst>
      <p:ext uri="{BB962C8B-B14F-4D97-AF65-F5344CB8AC3E}">
        <p14:creationId xmlns:p14="http://schemas.microsoft.com/office/powerpoint/2010/main" val="9151141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969BC-B6DF-45ED-ACF1-A33A51CAA6BD}"/>
              </a:ext>
            </a:extLst>
          </p:cNvPr>
          <p:cNvSpPr>
            <a:spLocks noGrp="1"/>
          </p:cNvSpPr>
          <p:nvPr>
            <p:ph type="title"/>
          </p:nvPr>
        </p:nvSpPr>
        <p:spPr/>
        <p:txBody>
          <a:bodyPr/>
          <a:lstStyle/>
          <a:p>
            <a:r>
              <a:rPr lang="en-GB" dirty="0"/>
              <a:t>The Benefits (Physical &amp; Mental)</a:t>
            </a:r>
          </a:p>
        </p:txBody>
      </p:sp>
      <p:sp>
        <p:nvSpPr>
          <p:cNvPr id="3" name="Content Placeholder 2">
            <a:extLst>
              <a:ext uri="{FF2B5EF4-FFF2-40B4-BE49-F238E27FC236}">
                <a16:creationId xmlns:a16="http://schemas.microsoft.com/office/drawing/2014/main" id="{3600BC3F-6546-437D-9456-6C0EC34ECFC5}"/>
              </a:ext>
            </a:extLst>
          </p:cNvPr>
          <p:cNvSpPr>
            <a:spLocks noGrp="1"/>
          </p:cNvSpPr>
          <p:nvPr>
            <p:ph idx="1"/>
          </p:nvPr>
        </p:nvSpPr>
        <p:spPr/>
        <p:txBody>
          <a:bodyPr>
            <a:normAutofit lnSpcReduction="10000"/>
          </a:bodyPr>
          <a:lstStyle/>
          <a:p>
            <a:r>
              <a:rPr lang="en-GB" dirty="0"/>
              <a:t>Improve cardiovascular function</a:t>
            </a:r>
          </a:p>
          <a:p>
            <a:r>
              <a:rPr lang="en-GB" dirty="0"/>
              <a:t>Improve bone strength and density</a:t>
            </a:r>
          </a:p>
          <a:p>
            <a:r>
              <a:rPr lang="en-GB" dirty="0"/>
              <a:t>Increase concentration</a:t>
            </a:r>
          </a:p>
          <a:p>
            <a:r>
              <a:rPr lang="en-GB" dirty="0"/>
              <a:t>Improve self esteem </a:t>
            </a:r>
          </a:p>
          <a:p>
            <a:r>
              <a:rPr lang="en-GB" dirty="0"/>
              <a:t>Increase children's confidence </a:t>
            </a:r>
          </a:p>
          <a:p>
            <a:r>
              <a:rPr lang="en-GB" dirty="0"/>
              <a:t>Promote a healthy well being and lifestyle amongst children</a:t>
            </a:r>
          </a:p>
          <a:p>
            <a:pPr marL="0" indent="0">
              <a:buNone/>
            </a:pPr>
            <a:endParaRPr lang="en-GB" dirty="0"/>
          </a:p>
          <a:p>
            <a:pPr marL="0" indent="0" algn="ctr">
              <a:buNone/>
            </a:pPr>
            <a:r>
              <a:rPr lang="en-GB" dirty="0"/>
              <a:t>A Chance to Socialise! </a:t>
            </a:r>
          </a:p>
          <a:p>
            <a:endParaRPr lang="en-GB" dirty="0"/>
          </a:p>
          <a:p>
            <a:endParaRPr lang="en-GB" dirty="0"/>
          </a:p>
          <a:p>
            <a:endParaRPr lang="en-GB" dirty="0"/>
          </a:p>
        </p:txBody>
      </p:sp>
    </p:spTree>
    <p:extLst>
      <p:ext uri="{BB962C8B-B14F-4D97-AF65-F5344CB8AC3E}">
        <p14:creationId xmlns:p14="http://schemas.microsoft.com/office/powerpoint/2010/main" val="619043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D9279-1791-41B7-B341-1133D3C03F02}"/>
              </a:ext>
            </a:extLst>
          </p:cNvPr>
          <p:cNvSpPr>
            <a:spLocks noGrp="1"/>
          </p:cNvSpPr>
          <p:nvPr>
            <p:ph type="title"/>
          </p:nvPr>
        </p:nvSpPr>
        <p:spPr/>
        <p:txBody>
          <a:bodyPr/>
          <a:lstStyle/>
          <a:p>
            <a:r>
              <a:rPr lang="en-GB" dirty="0"/>
              <a:t>The Key Statistics</a:t>
            </a:r>
          </a:p>
        </p:txBody>
      </p:sp>
      <p:sp>
        <p:nvSpPr>
          <p:cNvPr id="9" name="Oval 8">
            <a:extLst>
              <a:ext uri="{FF2B5EF4-FFF2-40B4-BE49-F238E27FC236}">
                <a16:creationId xmlns:a16="http://schemas.microsoft.com/office/drawing/2014/main" id="{77D30ABF-0049-4337-947B-C7E31E217874}"/>
              </a:ext>
            </a:extLst>
          </p:cNvPr>
          <p:cNvSpPr/>
          <p:nvPr/>
        </p:nvSpPr>
        <p:spPr>
          <a:xfrm>
            <a:off x="431697" y="2052336"/>
            <a:ext cx="3392556" cy="164326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50% Take Part in Sport!</a:t>
            </a:r>
          </a:p>
        </p:txBody>
      </p:sp>
      <p:sp>
        <p:nvSpPr>
          <p:cNvPr id="10" name="Oval 9">
            <a:extLst>
              <a:ext uri="{FF2B5EF4-FFF2-40B4-BE49-F238E27FC236}">
                <a16:creationId xmlns:a16="http://schemas.microsoft.com/office/drawing/2014/main" id="{3E439731-E8C5-4F13-806A-3ADADF15BEB6}"/>
              </a:ext>
            </a:extLst>
          </p:cNvPr>
          <p:cNvSpPr/>
          <p:nvPr/>
        </p:nvSpPr>
        <p:spPr>
          <a:xfrm>
            <a:off x="8044569" y="2405376"/>
            <a:ext cx="3392556" cy="164326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69% Enjoy Sport Outside of School</a:t>
            </a:r>
          </a:p>
        </p:txBody>
      </p:sp>
      <p:sp>
        <p:nvSpPr>
          <p:cNvPr id="11" name="Oval 10">
            <a:extLst>
              <a:ext uri="{FF2B5EF4-FFF2-40B4-BE49-F238E27FC236}">
                <a16:creationId xmlns:a16="http://schemas.microsoft.com/office/drawing/2014/main" id="{17897DE3-AC62-410D-9A2F-895185A3F50C}"/>
              </a:ext>
            </a:extLst>
          </p:cNvPr>
          <p:cNvSpPr/>
          <p:nvPr/>
        </p:nvSpPr>
        <p:spPr>
          <a:xfrm>
            <a:off x="4327335" y="2164049"/>
            <a:ext cx="3392556" cy="164326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31% Opinions are Listened to</a:t>
            </a:r>
          </a:p>
        </p:txBody>
      </p:sp>
      <p:sp>
        <p:nvSpPr>
          <p:cNvPr id="12" name="Oval 11">
            <a:extLst>
              <a:ext uri="{FF2B5EF4-FFF2-40B4-BE49-F238E27FC236}">
                <a16:creationId xmlns:a16="http://schemas.microsoft.com/office/drawing/2014/main" id="{5EA2E7DD-BB7A-4A1C-9BC4-8F4EA0ACFBAD}"/>
              </a:ext>
            </a:extLst>
          </p:cNvPr>
          <p:cNvSpPr/>
          <p:nvPr/>
        </p:nvSpPr>
        <p:spPr>
          <a:xfrm>
            <a:off x="1113183" y="4721088"/>
            <a:ext cx="3392556" cy="164326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82% Confident in Trying something new!</a:t>
            </a:r>
          </a:p>
        </p:txBody>
      </p:sp>
      <p:sp>
        <p:nvSpPr>
          <p:cNvPr id="13" name="TextBox 12">
            <a:extLst>
              <a:ext uri="{FF2B5EF4-FFF2-40B4-BE49-F238E27FC236}">
                <a16:creationId xmlns:a16="http://schemas.microsoft.com/office/drawing/2014/main" id="{FBA7AC5D-EE91-4D91-8304-03BF1415EA62}"/>
              </a:ext>
            </a:extLst>
          </p:cNvPr>
          <p:cNvSpPr txBox="1"/>
          <p:nvPr/>
        </p:nvSpPr>
        <p:spPr>
          <a:xfrm>
            <a:off x="7116417" y="6215270"/>
            <a:ext cx="2849218" cy="369332"/>
          </a:xfrm>
          <a:prstGeom prst="rect">
            <a:avLst/>
          </a:prstGeom>
          <a:noFill/>
        </p:spPr>
        <p:txBody>
          <a:bodyPr wrap="square" rtlCol="0">
            <a:spAutoFit/>
          </a:bodyPr>
          <a:lstStyle/>
          <a:p>
            <a:r>
              <a:rPr lang="en-GB" dirty="0"/>
              <a:t>Sport Wales Survey, 2018</a:t>
            </a:r>
          </a:p>
        </p:txBody>
      </p:sp>
      <p:sp>
        <p:nvSpPr>
          <p:cNvPr id="8" name="Oval 7">
            <a:extLst>
              <a:ext uri="{FF2B5EF4-FFF2-40B4-BE49-F238E27FC236}">
                <a16:creationId xmlns:a16="http://schemas.microsoft.com/office/drawing/2014/main" id="{9062366D-6DBD-42C5-B5FC-CB21D4EBEA50}"/>
              </a:ext>
            </a:extLst>
          </p:cNvPr>
          <p:cNvSpPr/>
          <p:nvPr/>
        </p:nvSpPr>
        <p:spPr>
          <a:xfrm>
            <a:off x="4652013" y="4031606"/>
            <a:ext cx="3392556" cy="164326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44% Boys</a:t>
            </a:r>
          </a:p>
          <a:p>
            <a:pPr algn="ctr"/>
            <a:r>
              <a:rPr lang="en-GB" dirty="0"/>
              <a:t>45% Girls </a:t>
            </a:r>
          </a:p>
          <a:p>
            <a:pPr algn="ctr"/>
            <a:endParaRPr lang="en-GB" dirty="0"/>
          </a:p>
          <a:p>
            <a:pPr algn="ctr"/>
            <a:r>
              <a:rPr lang="en-GB" dirty="0"/>
              <a:t>Participate outside of School</a:t>
            </a:r>
          </a:p>
        </p:txBody>
      </p:sp>
      <p:sp>
        <p:nvSpPr>
          <p:cNvPr id="14" name="Oval 13">
            <a:extLst>
              <a:ext uri="{FF2B5EF4-FFF2-40B4-BE49-F238E27FC236}">
                <a16:creationId xmlns:a16="http://schemas.microsoft.com/office/drawing/2014/main" id="{415CF4B9-FFD1-438F-A8B5-19EDA2FA27B3}"/>
              </a:ext>
            </a:extLst>
          </p:cNvPr>
          <p:cNvSpPr/>
          <p:nvPr/>
        </p:nvSpPr>
        <p:spPr>
          <a:xfrm>
            <a:off x="8410379" y="4387729"/>
            <a:ext cx="3392556" cy="164326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26% Boys</a:t>
            </a:r>
          </a:p>
          <a:p>
            <a:pPr algn="ctr"/>
            <a:r>
              <a:rPr lang="en-GB" dirty="0"/>
              <a:t>23% Girls</a:t>
            </a:r>
          </a:p>
          <a:p>
            <a:pPr algn="ctr"/>
            <a:endParaRPr lang="en-GB" dirty="0"/>
          </a:p>
          <a:p>
            <a:pPr algn="ctr"/>
            <a:r>
              <a:rPr lang="en-GB" dirty="0"/>
              <a:t>Extracurricular Activity </a:t>
            </a:r>
          </a:p>
        </p:txBody>
      </p:sp>
    </p:spTree>
    <p:extLst>
      <p:ext uri="{BB962C8B-B14F-4D97-AF65-F5344CB8AC3E}">
        <p14:creationId xmlns:p14="http://schemas.microsoft.com/office/powerpoint/2010/main" val="388243854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1000"/>
                                        <p:tgtEl>
                                          <p:spTgt spid="14"/>
                                        </p:tgtEl>
                                      </p:cBhvr>
                                    </p:animEffect>
                                    <p:anim calcmode="lin" valueType="num">
                                      <p:cBhvr>
                                        <p:cTn id="22" dur="1000" fill="hold"/>
                                        <p:tgtEl>
                                          <p:spTgt spid="14"/>
                                        </p:tgtEl>
                                        <p:attrNameLst>
                                          <p:attrName>ppt_x</p:attrName>
                                        </p:attrNameLst>
                                      </p:cBhvr>
                                      <p:tavLst>
                                        <p:tav tm="0">
                                          <p:val>
                                            <p:strVal val="#ppt_x"/>
                                          </p:val>
                                        </p:tav>
                                        <p:tav tm="100000">
                                          <p:val>
                                            <p:strVal val="#ppt_x"/>
                                          </p:val>
                                        </p:tav>
                                      </p:tavLst>
                                    </p:anim>
                                    <p:anim calcmode="lin" valueType="num">
                                      <p:cBhvr>
                                        <p:cTn id="2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1000"/>
                                        <p:tgtEl>
                                          <p:spTgt spid="11"/>
                                        </p:tgtEl>
                                      </p:cBhvr>
                                    </p:animEffect>
                                    <p:anim calcmode="lin" valueType="num">
                                      <p:cBhvr>
                                        <p:cTn id="36" dur="1000" fill="hold"/>
                                        <p:tgtEl>
                                          <p:spTgt spid="11"/>
                                        </p:tgtEl>
                                        <p:attrNameLst>
                                          <p:attrName>ppt_x</p:attrName>
                                        </p:attrNameLst>
                                      </p:cBhvr>
                                      <p:tavLst>
                                        <p:tav tm="0">
                                          <p:val>
                                            <p:strVal val="#ppt_x"/>
                                          </p:val>
                                        </p:tav>
                                        <p:tav tm="100000">
                                          <p:val>
                                            <p:strVal val="#ppt_x"/>
                                          </p:val>
                                        </p:tav>
                                      </p:tavLst>
                                    </p:anim>
                                    <p:anim calcmode="lin" valueType="num">
                                      <p:cBhvr>
                                        <p:cTn id="3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1000"/>
                                        <p:tgtEl>
                                          <p:spTgt spid="12"/>
                                        </p:tgtEl>
                                      </p:cBhvr>
                                    </p:animEffect>
                                    <p:anim calcmode="lin" valueType="num">
                                      <p:cBhvr>
                                        <p:cTn id="43" dur="1000" fill="hold"/>
                                        <p:tgtEl>
                                          <p:spTgt spid="12"/>
                                        </p:tgtEl>
                                        <p:attrNameLst>
                                          <p:attrName>ppt_x</p:attrName>
                                        </p:attrNameLst>
                                      </p:cBhvr>
                                      <p:tavLst>
                                        <p:tav tm="0">
                                          <p:val>
                                            <p:strVal val="#ppt_x"/>
                                          </p:val>
                                        </p:tav>
                                        <p:tav tm="100000">
                                          <p:val>
                                            <p:strVal val="#ppt_x"/>
                                          </p:val>
                                        </p:tav>
                                      </p:tavLst>
                                    </p:anim>
                                    <p:anim calcmode="lin" valueType="num">
                                      <p:cBhvr>
                                        <p:cTn id="44"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8" grpId="0" animBg="1"/>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6F98388-6B17-492B-923D-14FE1E8099B6}"/>
              </a:ext>
            </a:extLst>
          </p:cNvPr>
          <p:cNvSpPr txBox="1"/>
          <p:nvPr/>
        </p:nvSpPr>
        <p:spPr>
          <a:xfrm>
            <a:off x="7633252" y="5910470"/>
            <a:ext cx="2173357" cy="369332"/>
          </a:xfrm>
          <a:prstGeom prst="rect">
            <a:avLst/>
          </a:prstGeom>
          <a:noFill/>
        </p:spPr>
        <p:txBody>
          <a:bodyPr wrap="square" rtlCol="0">
            <a:spAutoFit/>
          </a:bodyPr>
          <a:lstStyle/>
          <a:p>
            <a:endParaRPr lang="en-GB" dirty="0"/>
          </a:p>
        </p:txBody>
      </p:sp>
      <p:sp>
        <p:nvSpPr>
          <p:cNvPr id="7" name="Title 6"/>
          <p:cNvSpPr>
            <a:spLocks noGrp="1"/>
          </p:cNvSpPr>
          <p:nvPr>
            <p:ph type="title"/>
          </p:nvPr>
        </p:nvSpPr>
        <p:spPr/>
        <p:txBody>
          <a:bodyPr/>
          <a:lstStyle/>
          <a:p>
            <a:r>
              <a:rPr lang="en-GB" dirty="0" smtClean="0"/>
              <a:t>Similar Schemes </a:t>
            </a:r>
            <a:endParaRPr lang="en-GB" dirty="0"/>
          </a:p>
        </p:txBody>
      </p:sp>
      <p:sp>
        <p:nvSpPr>
          <p:cNvPr id="8" name="Content Placeholder 7"/>
          <p:cNvSpPr>
            <a:spLocks noGrp="1"/>
          </p:cNvSpPr>
          <p:nvPr>
            <p:ph idx="1"/>
          </p:nvPr>
        </p:nvSpPr>
        <p:spPr>
          <a:xfrm>
            <a:off x="461893" y="2078079"/>
            <a:ext cx="9832290" cy="4655229"/>
          </a:xfrm>
        </p:spPr>
        <p:txBody>
          <a:bodyPr>
            <a:normAutofit/>
          </a:bodyPr>
          <a:lstStyle/>
          <a:p>
            <a:r>
              <a:rPr lang="en-GB" dirty="0" smtClean="0"/>
              <a:t>Kids Run Free – Create free, fun and sustainable outdoor running opportunities for children to encourage them to become healthier, happier and more confident! (</a:t>
            </a:r>
            <a:r>
              <a:rPr lang="en-GB" dirty="0" err="1" smtClean="0"/>
              <a:t>KidsRunFree</a:t>
            </a:r>
            <a:r>
              <a:rPr lang="en-GB" dirty="0" smtClean="0"/>
              <a:t>, </a:t>
            </a:r>
            <a:r>
              <a:rPr lang="en-GB" dirty="0" smtClean="0"/>
              <a:t>2018)</a:t>
            </a:r>
            <a:endParaRPr lang="en-GB" dirty="0" smtClean="0"/>
          </a:p>
          <a:p>
            <a:pPr marL="0" indent="0">
              <a:buNone/>
            </a:pPr>
            <a:endParaRPr lang="en-GB" dirty="0" smtClean="0"/>
          </a:p>
          <a:p>
            <a:endParaRPr lang="en-GB" dirty="0" smtClean="0"/>
          </a:p>
          <a:p>
            <a:endParaRPr lang="en-GB" dirty="0"/>
          </a:p>
          <a:p>
            <a:endParaRPr lang="en-GB" dirty="0" smtClean="0"/>
          </a:p>
          <a:p>
            <a:r>
              <a:rPr lang="en-GB" dirty="0" smtClean="0"/>
              <a:t>Athletics 365 – Multi-Event, young people development program, designed to introduce the fundamental skills of athletics – less emphasis on the outcome, more emphasis on the technical aspect involved (England Athletics, </a:t>
            </a:r>
            <a:r>
              <a:rPr lang="en-GB" dirty="0" smtClean="0"/>
              <a:t>2018)</a:t>
            </a:r>
            <a:endParaRPr lang="en-GB" dirty="0" smtClean="0"/>
          </a:p>
          <a:p>
            <a:pPr marL="0" indent="0">
              <a:buNone/>
            </a:pPr>
            <a:endParaRPr lang="en-GB" dirty="0"/>
          </a:p>
          <a:p>
            <a:pPr marL="0" indent="0">
              <a:buNone/>
            </a:pPr>
            <a:endParaRPr lang="en-GB" dirty="0"/>
          </a:p>
        </p:txBody>
      </p:sp>
      <p:pic>
        <p:nvPicPr>
          <p:cNvPr id="1026" name="Picture 2" descr="Image result for england athletic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58453" y="5069187"/>
            <a:ext cx="1682566" cy="168256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kids run fre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30796" y="2078079"/>
            <a:ext cx="1737880" cy="1737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233132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8"/>
                                        </p:tgtEl>
                                        <p:attrNameLst>
                                          <p:attrName>style.visibility</p:attrName>
                                        </p:attrNameLst>
                                      </p:cBhvr>
                                      <p:to>
                                        <p:strVal val="visible"/>
                                      </p:to>
                                    </p:set>
                                    <p:animEffect transition="in" filter="fade">
                                      <p:cBhvr>
                                        <p:cTn id="14" dur="1000"/>
                                        <p:tgtEl>
                                          <p:spTgt spid="1028"/>
                                        </p:tgtEl>
                                      </p:cBhvr>
                                    </p:animEffect>
                                    <p:anim calcmode="lin" valueType="num">
                                      <p:cBhvr>
                                        <p:cTn id="15" dur="1000" fill="hold"/>
                                        <p:tgtEl>
                                          <p:spTgt spid="1028"/>
                                        </p:tgtEl>
                                        <p:attrNameLst>
                                          <p:attrName>ppt_x</p:attrName>
                                        </p:attrNameLst>
                                      </p:cBhvr>
                                      <p:tavLst>
                                        <p:tav tm="0">
                                          <p:val>
                                            <p:strVal val="#ppt_x"/>
                                          </p:val>
                                        </p:tav>
                                        <p:tav tm="100000">
                                          <p:val>
                                            <p:strVal val="#ppt_x"/>
                                          </p:val>
                                        </p:tav>
                                      </p:tavLst>
                                    </p:anim>
                                    <p:anim calcmode="lin" valueType="num">
                                      <p:cBhvr>
                                        <p:cTn id="16"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xEl>
                                              <p:pRg st="5" end="5"/>
                                            </p:txEl>
                                          </p:spTgt>
                                        </p:tgtEl>
                                        <p:attrNameLst>
                                          <p:attrName>style.visibility</p:attrName>
                                        </p:attrNameLst>
                                      </p:cBhvr>
                                      <p:to>
                                        <p:strVal val="visible"/>
                                      </p:to>
                                    </p:set>
                                    <p:animEffect transition="in" filter="fade">
                                      <p:cBhvr>
                                        <p:cTn id="21" dur="1000"/>
                                        <p:tgtEl>
                                          <p:spTgt spid="8">
                                            <p:txEl>
                                              <p:pRg st="5" end="5"/>
                                            </p:txEl>
                                          </p:spTgt>
                                        </p:tgtEl>
                                      </p:cBhvr>
                                    </p:animEffect>
                                    <p:anim calcmode="lin" valueType="num">
                                      <p:cBhvr>
                                        <p:cTn id="22" dur="100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026"/>
                                        </p:tgtEl>
                                        <p:attrNameLst>
                                          <p:attrName>style.visibility</p:attrName>
                                        </p:attrNameLst>
                                      </p:cBhvr>
                                      <p:to>
                                        <p:strVal val="visible"/>
                                      </p:to>
                                    </p:set>
                                    <p:animEffect transition="in" filter="fade">
                                      <p:cBhvr>
                                        <p:cTn id="28" dur="1000"/>
                                        <p:tgtEl>
                                          <p:spTgt spid="1026"/>
                                        </p:tgtEl>
                                      </p:cBhvr>
                                    </p:animEffect>
                                    <p:anim calcmode="lin" valueType="num">
                                      <p:cBhvr>
                                        <p:cTn id="29" dur="1000" fill="hold"/>
                                        <p:tgtEl>
                                          <p:spTgt spid="1026"/>
                                        </p:tgtEl>
                                        <p:attrNameLst>
                                          <p:attrName>ppt_x</p:attrName>
                                        </p:attrNameLst>
                                      </p:cBhvr>
                                      <p:tavLst>
                                        <p:tav tm="0">
                                          <p:val>
                                            <p:strVal val="#ppt_x"/>
                                          </p:val>
                                        </p:tav>
                                        <p:tav tm="100000">
                                          <p:val>
                                            <p:strVal val="#ppt_x"/>
                                          </p:val>
                                        </p:tav>
                                      </p:tavLst>
                                    </p:anim>
                                    <p:anim calcmode="lin" valueType="num">
                                      <p:cBhvr>
                                        <p:cTn id="30"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title="Nike: Find Your Greatness  — Jogger">
            <a:hlinkClick r:id="" action="ppaction://media"/>
            <a:extLst>
              <a:ext uri="{FF2B5EF4-FFF2-40B4-BE49-F238E27FC236}">
                <a16:creationId xmlns:a16="http://schemas.microsoft.com/office/drawing/2014/main" id="{67F823D9-09E4-49C8-BE40-759B0B3C9E06}"/>
              </a:ext>
            </a:extLst>
          </p:cNvPr>
          <p:cNvPicPr>
            <a:picLocks noGrp="1" noRot="1" noChangeAspect="1"/>
          </p:cNvPicPr>
          <p:nvPr>
            <p:ph idx="1"/>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6518309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E489DE-10EF-4FF9-B7F9-E7F370C00A58}"/>
              </a:ext>
            </a:extLst>
          </p:cNvPr>
          <p:cNvSpPr txBox="1"/>
          <p:nvPr/>
        </p:nvSpPr>
        <p:spPr>
          <a:xfrm>
            <a:off x="304439" y="2214559"/>
            <a:ext cx="9607826" cy="3693319"/>
          </a:xfrm>
          <a:prstGeom prst="rect">
            <a:avLst/>
          </a:prstGeom>
          <a:noFill/>
        </p:spPr>
        <p:txBody>
          <a:bodyPr wrap="square" rtlCol="0">
            <a:spAutoFit/>
          </a:bodyPr>
          <a:lstStyle/>
          <a:p>
            <a:pPr marL="285750" indent="-285750">
              <a:buFont typeface="Arial" panose="020B0604020202020204" pitchFamily="34" charset="0"/>
              <a:buChar char="•"/>
            </a:pPr>
            <a:r>
              <a:rPr lang="en-GB" dirty="0"/>
              <a:t>Use of Hall and Astroturf provides ample space</a:t>
            </a:r>
          </a:p>
          <a:p>
            <a:endParaRPr lang="en-GB" dirty="0"/>
          </a:p>
          <a:p>
            <a:pPr marL="285750" indent="-285750">
              <a:buFont typeface="Arial" panose="020B0604020202020204" pitchFamily="34" charset="0"/>
              <a:buChar char="•"/>
            </a:pPr>
            <a:r>
              <a:rPr lang="en-GB" dirty="0"/>
              <a:t>Low cost as basic equipment required</a:t>
            </a:r>
          </a:p>
          <a:p>
            <a:endParaRPr lang="en-GB" dirty="0"/>
          </a:p>
          <a:p>
            <a:pPr marL="285750" indent="-285750">
              <a:buFont typeface="Arial" panose="020B0604020202020204" pitchFamily="34" charset="0"/>
              <a:buChar char="•"/>
            </a:pPr>
            <a:r>
              <a:rPr lang="en-GB" dirty="0"/>
              <a:t>Conjunction with Welsh Athletics (Run, Jump Throw)</a:t>
            </a:r>
          </a:p>
          <a:p>
            <a:endParaRPr lang="en-GB" dirty="0" smtClean="0"/>
          </a:p>
          <a:p>
            <a:pPr marL="285750" indent="-285750">
              <a:buFont typeface="Arial" panose="020B0604020202020204" pitchFamily="34" charset="0"/>
              <a:buChar char="•"/>
            </a:pPr>
            <a:r>
              <a:rPr lang="en-GB" dirty="0" smtClean="0"/>
              <a:t>Minimum charge to participants due to low expenditure required</a:t>
            </a:r>
            <a:endParaRPr lang="en-GB" dirty="0"/>
          </a:p>
          <a:p>
            <a:endParaRPr lang="en-GB" dirty="0" smtClean="0"/>
          </a:p>
          <a:p>
            <a:endParaRPr lang="en-GB" dirty="0"/>
          </a:p>
          <a:p>
            <a:endParaRPr lang="en-GB" dirty="0" smtClean="0"/>
          </a:p>
          <a:p>
            <a:r>
              <a:rPr lang="en-GB" dirty="0" smtClean="0"/>
              <a:t>“</a:t>
            </a:r>
            <a:r>
              <a:rPr lang="en-GB" dirty="0"/>
              <a:t>The </a:t>
            </a:r>
            <a:r>
              <a:rPr lang="en-GB" b="1" dirty="0"/>
              <a:t>Run, Jump, Throw</a:t>
            </a:r>
            <a:r>
              <a:rPr lang="en-GB" dirty="0"/>
              <a:t> initiative in Wales looks to help facilitate the delivery and experience of introductory athletics to young developing athletes in a multitude of ways”</a:t>
            </a:r>
          </a:p>
          <a:p>
            <a:r>
              <a:rPr lang="en-GB" dirty="0"/>
              <a:t>(Welsh Athletics, 2018)</a:t>
            </a:r>
          </a:p>
        </p:txBody>
      </p:sp>
      <p:pic>
        <p:nvPicPr>
          <p:cNvPr id="1026" name="Picture 2" descr="Run Jump Throw logo">
            <a:extLst>
              <a:ext uri="{FF2B5EF4-FFF2-40B4-BE49-F238E27FC236}">
                <a16:creationId xmlns:a16="http://schemas.microsoft.com/office/drawing/2014/main" id="{B4FFA24F-75D7-441B-873F-062D2D3BDB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50763" y="5045824"/>
            <a:ext cx="1939882" cy="149024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fontScale="90000"/>
          </a:bodyPr>
          <a:lstStyle/>
          <a:p>
            <a:r>
              <a:rPr lang="en-GB" dirty="0"/>
              <a:t/>
            </a:r>
            <a:br>
              <a:rPr lang="en-GB" dirty="0"/>
            </a:br>
            <a:r>
              <a:rPr lang="en-GB" dirty="0" smtClean="0"/>
              <a:t>The Session</a:t>
            </a:r>
            <a:br>
              <a:rPr lang="en-GB" dirty="0" smtClean="0"/>
            </a:br>
            <a:endParaRPr lang="en-GB" dirty="0"/>
          </a:p>
        </p:txBody>
      </p:sp>
    </p:spTree>
    <p:extLst>
      <p:ext uri="{BB962C8B-B14F-4D97-AF65-F5344CB8AC3E}">
        <p14:creationId xmlns:p14="http://schemas.microsoft.com/office/powerpoint/2010/main" val="35349504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1000"/>
                                        <p:tgtEl>
                                          <p:spTgt spid="4">
                                            <p:txEl>
                                              <p:pRg st="2" end="2"/>
                                            </p:txEl>
                                          </p:spTgt>
                                        </p:tgtEl>
                                      </p:cBhvr>
                                    </p:animEffect>
                                    <p:anim calcmode="lin" valueType="num">
                                      <p:cBhvr>
                                        <p:cTn id="1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1000"/>
                                        <p:tgtEl>
                                          <p:spTgt spid="4">
                                            <p:txEl>
                                              <p:pRg st="4" end="4"/>
                                            </p:txEl>
                                          </p:spTgt>
                                        </p:tgtEl>
                                      </p:cBhvr>
                                    </p:animEffect>
                                    <p:anim calcmode="lin" valueType="num">
                                      <p:cBhvr>
                                        <p:cTn id="1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1000"/>
                                        <p:tgtEl>
                                          <p:spTgt spid="4">
                                            <p:txEl>
                                              <p:pRg st="6" end="6"/>
                                            </p:txEl>
                                          </p:spTgt>
                                        </p:tgtEl>
                                      </p:cBhvr>
                                    </p:animEffect>
                                    <p:anim calcmode="lin" valueType="num">
                                      <p:cBhvr>
                                        <p:cTn id="23"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4">
                                            <p:txEl>
                                              <p:pRg st="10" end="10"/>
                                            </p:txEl>
                                          </p:spTgt>
                                        </p:tgtEl>
                                        <p:attrNameLst>
                                          <p:attrName>style.visibility</p:attrName>
                                        </p:attrNameLst>
                                      </p:cBhvr>
                                      <p:to>
                                        <p:strVal val="visible"/>
                                      </p:to>
                                    </p:set>
                                    <p:animEffect transition="in" filter="fade">
                                      <p:cBhvr>
                                        <p:cTn id="29" dur="1000"/>
                                        <p:tgtEl>
                                          <p:spTgt spid="4">
                                            <p:txEl>
                                              <p:pRg st="10" end="10"/>
                                            </p:txEl>
                                          </p:spTgt>
                                        </p:tgtEl>
                                      </p:cBhvr>
                                    </p:animEffect>
                                    <p:anim calcmode="lin" valueType="num">
                                      <p:cBhvr>
                                        <p:cTn id="30"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10" end="1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4">
                                            <p:txEl>
                                              <p:pRg st="11" end="11"/>
                                            </p:txEl>
                                          </p:spTgt>
                                        </p:tgtEl>
                                        <p:attrNameLst>
                                          <p:attrName>style.visibility</p:attrName>
                                        </p:attrNameLst>
                                      </p:cBhvr>
                                      <p:to>
                                        <p:strVal val="visible"/>
                                      </p:to>
                                    </p:set>
                                    <p:animEffect transition="in" filter="fade">
                                      <p:cBhvr>
                                        <p:cTn id="34" dur="1000"/>
                                        <p:tgtEl>
                                          <p:spTgt spid="4">
                                            <p:txEl>
                                              <p:pRg st="11" end="11"/>
                                            </p:txEl>
                                          </p:spTgt>
                                        </p:tgtEl>
                                      </p:cBhvr>
                                    </p:animEffect>
                                    <p:anim calcmode="lin" valueType="num">
                                      <p:cBhvr>
                                        <p:cTn id="35" dur="1000" fill="hold"/>
                                        <p:tgtEl>
                                          <p:spTgt spid="4">
                                            <p:txEl>
                                              <p:pRg st="11" end="11"/>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1026"/>
                                        </p:tgtEl>
                                        <p:attrNameLst>
                                          <p:attrName>style.visibility</p:attrName>
                                        </p:attrNameLst>
                                      </p:cBhvr>
                                      <p:to>
                                        <p:strVal val="visible"/>
                                      </p:to>
                                    </p:set>
                                    <p:animEffect transition="in" filter="fade">
                                      <p:cBhvr>
                                        <p:cTn id="41" dur="1000"/>
                                        <p:tgtEl>
                                          <p:spTgt spid="1026"/>
                                        </p:tgtEl>
                                      </p:cBhvr>
                                    </p:animEffect>
                                    <p:anim calcmode="lin" valueType="num">
                                      <p:cBhvr>
                                        <p:cTn id="42" dur="1000" fill="hold"/>
                                        <p:tgtEl>
                                          <p:spTgt spid="1026"/>
                                        </p:tgtEl>
                                        <p:attrNameLst>
                                          <p:attrName>ppt_x</p:attrName>
                                        </p:attrNameLst>
                                      </p:cBhvr>
                                      <p:tavLst>
                                        <p:tav tm="0">
                                          <p:val>
                                            <p:strVal val="#ppt_x"/>
                                          </p:val>
                                        </p:tav>
                                        <p:tav tm="100000">
                                          <p:val>
                                            <p:strVal val="#ppt_x"/>
                                          </p:val>
                                        </p:tav>
                                      </p:tavLst>
                                    </p:anim>
                                    <p:anim calcmode="lin" valueType="num">
                                      <p:cBhvr>
                                        <p:cTn id="43"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EB0B2-9878-4A35-9F4F-5C5F87F53662}"/>
              </a:ext>
            </a:extLst>
          </p:cNvPr>
          <p:cNvSpPr>
            <a:spLocks noGrp="1"/>
          </p:cNvSpPr>
          <p:nvPr>
            <p:ph type="title"/>
          </p:nvPr>
        </p:nvSpPr>
        <p:spPr/>
        <p:txBody>
          <a:bodyPr/>
          <a:lstStyle/>
          <a:p>
            <a:r>
              <a:rPr lang="en-GB" dirty="0"/>
              <a:t>Funding</a:t>
            </a:r>
          </a:p>
        </p:txBody>
      </p:sp>
      <p:sp>
        <p:nvSpPr>
          <p:cNvPr id="4" name="TextBox 3">
            <a:extLst>
              <a:ext uri="{FF2B5EF4-FFF2-40B4-BE49-F238E27FC236}">
                <a16:creationId xmlns:a16="http://schemas.microsoft.com/office/drawing/2014/main" id="{EC972329-230C-4EAD-8B0A-4F88FE79F8B2}"/>
              </a:ext>
            </a:extLst>
          </p:cNvPr>
          <p:cNvSpPr txBox="1"/>
          <p:nvPr/>
        </p:nvSpPr>
        <p:spPr>
          <a:xfrm>
            <a:off x="680321" y="2372139"/>
            <a:ext cx="10623783" cy="4247317"/>
          </a:xfrm>
          <a:prstGeom prst="rect">
            <a:avLst/>
          </a:prstGeom>
          <a:noFill/>
        </p:spPr>
        <p:txBody>
          <a:bodyPr wrap="square" rtlCol="0">
            <a:spAutoFit/>
          </a:bodyPr>
          <a:lstStyle/>
          <a:p>
            <a:r>
              <a:rPr lang="en-GB" dirty="0"/>
              <a:t>Community Chest – up to £1,500 available!</a:t>
            </a:r>
          </a:p>
          <a:p>
            <a:endParaRPr lang="en-GB" dirty="0"/>
          </a:p>
          <a:p>
            <a:r>
              <a:rPr lang="en-GB" dirty="0"/>
              <a:t>Sport Wales Development Grant - £1,500 - £25,000!</a:t>
            </a:r>
          </a:p>
          <a:p>
            <a:pPr marL="285750" indent="-285750">
              <a:buFont typeface="Arial" panose="020B0604020202020204" pitchFamily="34" charset="0"/>
              <a:buChar char="•"/>
            </a:pPr>
            <a:r>
              <a:rPr lang="en-GB" dirty="0"/>
              <a:t>Coach Education</a:t>
            </a:r>
          </a:p>
          <a:p>
            <a:pPr marL="285750" indent="-285750">
              <a:buFont typeface="Arial" panose="020B0604020202020204" pitchFamily="34" charset="0"/>
              <a:buChar char="•"/>
            </a:pPr>
            <a:r>
              <a:rPr lang="en-GB" dirty="0"/>
              <a:t>Purchase of necessary equipment</a:t>
            </a:r>
          </a:p>
          <a:p>
            <a:pPr marL="285750" indent="-285750">
              <a:buFont typeface="Arial" panose="020B0604020202020204" pitchFamily="34" charset="0"/>
              <a:buChar char="•"/>
            </a:pPr>
            <a:endParaRPr lang="en-GB" dirty="0"/>
          </a:p>
          <a:p>
            <a:r>
              <a:rPr lang="en-GB" dirty="0"/>
              <a:t>Healthy &amp; Active Fund – “The Healthy &amp; Active Fund (HAF) is a new programme managed and delivered in partnership by Sport Wales, the Welsh Government and Public Health Wales.  The Fund seeks to improve people's mental and physical health by enabling active lifestyles” (Sport Wales, </a:t>
            </a:r>
            <a:r>
              <a:rPr lang="en-GB" dirty="0" smtClean="0"/>
              <a:t>2019)</a:t>
            </a:r>
            <a:endParaRPr lang="en-GB" dirty="0"/>
          </a:p>
          <a:p>
            <a:endParaRPr lang="en-GB" dirty="0"/>
          </a:p>
          <a:p>
            <a:r>
              <a:rPr lang="en-GB" dirty="0"/>
              <a:t>Aviva Community Fund </a:t>
            </a:r>
          </a:p>
          <a:p>
            <a:endParaRPr lang="en-GB" dirty="0"/>
          </a:p>
          <a:p>
            <a:pPr algn="r"/>
            <a:r>
              <a:rPr lang="en-GB" dirty="0"/>
              <a:t>Club Solution, </a:t>
            </a:r>
            <a:r>
              <a:rPr lang="en-GB" dirty="0" smtClean="0"/>
              <a:t>2019</a:t>
            </a:r>
            <a:endParaRPr lang="en-GB" dirty="0"/>
          </a:p>
          <a:p>
            <a:endParaRPr lang="en-GB" dirty="0"/>
          </a:p>
        </p:txBody>
      </p:sp>
    </p:spTree>
    <p:extLst>
      <p:ext uri="{BB962C8B-B14F-4D97-AF65-F5344CB8AC3E}">
        <p14:creationId xmlns:p14="http://schemas.microsoft.com/office/powerpoint/2010/main" val="269563033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1000"/>
                                        <p:tgtEl>
                                          <p:spTgt spid="4">
                                            <p:txEl>
                                              <p:pRg st="2" end="2"/>
                                            </p:txEl>
                                          </p:spTgt>
                                        </p:tgtEl>
                                      </p:cBhvr>
                                    </p:animEffect>
                                    <p:anim calcmode="lin" valueType="num">
                                      <p:cBhvr>
                                        <p:cTn id="1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1000"/>
                                        <p:tgtEl>
                                          <p:spTgt spid="4">
                                            <p:txEl>
                                              <p:pRg st="3" end="3"/>
                                            </p:txEl>
                                          </p:spTgt>
                                        </p:tgtEl>
                                      </p:cBhvr>
                                    </p:animEffect>
                                    <p:anim calcmode="lin" valueType="num">
                                      <p:cBhvr>
                                        <p:cTn id="1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1000"/>
                                        <p:tgtEl>
                                          <p:spTgt spid="4">
                                            <p:txEl>
                                              <p:pRg st="4" end="4"/>
                                            </p:txEl>
                                          </p:spTgt>
                                        </p:tgtEl>
                                      </p:cBhvr>
                                    </p:animEffect>
                                    <p:anim calcmode="lin" valueType="num">
                                      <p:cBhvr>
                                        <p:cTn id="2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Effect transition="in" filter="fade">
                                      <p:cBhvr>
                                        <p:cTn id="27" dur="1000"/>
                                        <p:tgtEl>
                                          <p:spTgt spid="4">
                                            <p:txEl>
                                              <p:pRg st="6" end="6"/>
                                            </p:txEl>
                                          </p:spTgt>
                                        </p:tgtEl>
                                      </p:cBhvr>
                                    </p:animEffect>
                                    <p:anim calcmode="lin" valueType="num">
                                      <p:cBhvr>
                                        <p:cTn id="28"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6" end="6"/>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4">
                                            <p:txEl>
                                              <p:pRg st="8" end="8"/>
                                            </p:txEl>
                                          </p:spTgt>
                                        </p:tgtEl>
                                        <p:attrNameLst>
                                          <p:attrName>style.visibility</p:attrName>
                                        </p:attrNameLst>
                                      </p:cBhvr>
                                      <p:to>
                                        <p:strVal val="visible"/>
                                      </p:to>
                                    </p:set>
                                    <p:animEffect transition="in" filter="fade">
                                      <p:cBhvr>
                                        <p:cTn id="32" dur="1000"/>
                                        <p:tgtEl>
                                          <p:spTgt spid="4">
                                            <p:txEl>
                                              <p:pRg st="8" end="8"/>
                                            </p:txEl>
                                          </p:spTgt>
                                        </p:tgtEl>
                                      </p:cBhvr>
                                    </p:animEffect>
                                    <p:anim calcmode="lin" valueType="num">
                                      <p:cBhvr>
                                        <p:cTn id="33"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915CF-6B74-4ED6-943C-413EA810C16E}"/>
              </a:ext>
            </a:extLst>
          </p:cNvPr>
          <p:cNvSpPr>
            <a:spLocks noGrp="1"/>
          </p:cNvSpPr>
          <p:nvPr>
            <p:ph type="title"/>
          </p:nvPr>
        </p:nvSpPr>
        <p:spPr/>
        <p:txBody>
          <a:bodyPr/>
          <a:lstStyle/>
          <a:p>
            <a:r>
              <a:rPr lang="en-GB" dirty="0"/>
              <a:t>Getting the word out!</a:t>
            </a:r>
          </a:p>
        </p:txBody>
      </p:sp>
      <p:sp>
        <p:nvSpPr>
          <p:cNvPr id="3" name="Content Placeholder 2">
            <a:extLst>
              <a:ext uri="{FF2B5EF4-FFF2-40B4-BE49-F238E27FC236}">
                <a16:creationId xmlns:a16="http://schemas.microsoft.com/office/drawing/2014/main" id="{BC5DB0C8-B0CB-40C1-A438-3F19303A69DA}"/>
              </a:ext>
            </a:extLst>
          </p:cNvPr>
          <p:cNvSpPr>
            <a:spLocks noGrp="1"/>
          </p:cNvSpPr>
          <p:nvPr>
            <p:ph idx="1"/>
          </p:nvPr>
        </p:nvSpPr>
        <p:spPr/>
        <p:txBody>
          <a:bodyPr/>
          <a:lstStyle/>
          <a:p>
            <a:r>
              <a:rPr lang="en-GB" dirty="0"/>
              <a:t>Social Media (Facebook, Twitter, Instagram)</a:t>
            </a:r>
          </a:p>
          <a:p>
            <a:pPr marL="0" indent="0">
              <a:buNone/>
            </a:pPr>
            <a:endParaRPr lang="en-GB" dirty="0"/>
          </a:p>
          <a:p>
            <a:r>
              <a:rPr lang="en-GB" dirty="0"/>
              <a:t>Partnerships with Local </a:t>
            </a:r>
            <a:r>
              <a:rPr lang="en-GB" dirty="0" smtClean="0"/>
              <a:t>Schools</a:t>
            </a:r>
          </a:p>
          <a:p>
            <a:pPr marL="0" indent="0">
              <a:buNone/>
            </a:pPr>
            <a:endParaRPr lang="en-GB" dirty="0"/>
          </a:p>
          <a:p>
            <a:r>
              <a:rPr lang="en-GB" dirty="0" smtClean="0"/>
              <a:t>The Secret Stash (Bag with hidden goodies)</a:t>
            </a:r>
            <a:endParaRPr lang="en-GB" dirty="0"/>
          </a:p>
          <a:p>
            <a:pPr marL="0" indent="0">
              <a:buNone/>
            </a:pPr>
            <a:endParaRPr lang="en-GB" dirty="0"/>
          </a:p>
          <a:p>
            <a:pPr marL="0" indent="0">
              <a:buNone/>
            </a:pPr>
            <a:endParaRPr lang="en-GB" dirty="0"/>
          </a:p>
          <a:p>
            <a:endParaRPr lang="en-GB" dirty="0"/>
          </a:p>
        </p:txBody>
      </p:sp>
      <p:pic>
        <p:nvPicPr>
          <p:cNvPr id="3074" name="Picture 2" descr="Image result for park ru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
            <a:ext cx="12192000"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76123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nodeType="clickEffect">
                                  <p:stCondLst>
                                    <p:cond delay="0"/>
                                  </p:stCondLst>
                                  <p:childTnLst>
                                    <p:set>
                                      <p:cBhvr>
                                        <p:cTn id="27" dur="1" fill="hold">
                                          <p:stCondLst>
                                            <p:cond delay="0"/>
                                          </p:stCondLst>
                                        </p:cTn>
                                        <p:tgtEl>
                                          <p:spTgt spid="3074"/>
                                        </p:tgtEl>
                                        <p:attrNameLst>
                                          <p:attrName>style.visibility</p:attrName>
                                        </p:attrNameLst>
                                      </p:cBhvr>
                                      <p:to>
                                        <p:strVal val="visible"/>
                                      </p:to>
                                    </p:set>
                                    <p:animEffect transition="in" filter="wipe(down)">
                                      <p:cBhvr>
                                        <p:cTn id="28"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51266" y="2892828"/>
            <a:ext cx="6292734" cy="1200329"/>
          </a:xfrm>
          <a:prstGeom prst="rect">
            <a:avLst/>
          </a:prstGeom>
          <a:noFill/>
        </p:spPr>
        <p:txBody>
          <a:bodyPr wrap="square" rtlCol="0">
            <a:spAutoFit/>
          </a:bodyPr>
          <a:lstStyle/>
          <a:p>
            <a:r>
              <a:rPr lang="en-GB" sz="7200" dirty="0" smtClean="0"/>
              <a:t>Any Questions?</a:t>
            </a:r>
            <a:endParaRPr lang="en-GB" sz="7200" dirty="0"/>
          </a:p>
        </p:txBody>
      </p:sp>
    </p:spTree>
    <p:extLst>
      <p:ext uri="{BB962C8B-B14F-4D97-AF65-F5344CB8AC3E}">
        <p14:creationId xmlns:p14="http://schemas.microsoft.com/office/powerpoint/2010/main" val="26847970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TextBox 2"/>
          <p:cNvSpPr txBox="1"/>
          <p:nvPr/>
        </p:nvSpPr>
        <p:spPr>
          <a:xfrm>
            <a:off x="556953" y="2244436"/>
            <a:ext cx="9659389" cy="3416320"/>
          </a:xfrm>
          <a:prstGeom prst="rect">
            <a:avLst/>
          </a:prstGeom>
          <a:noFill/>
        </p:spPr>
        <p:txBody>
          <a:bodyPr wrap="square" rtlCol="0">
            <a:spAutoFit/>
          </a:bodyPr>
          <a:lstStyle/>
          <a:p>
            <a:r>
              <a:rPr lang="en-GB" sz="1200" dirty="0" smtClean="0"/>
              <a:t>Sport Wales (2018). School Sport Survey 2018: State of the Nation Report. [online] Cardiff. Sport Wales [viewed 28 December 2018]. </a:t>
            </a:r>
            <a:r>
              <a:rPr lang="en-GB" sz="1200" dirty="0"/>
              <a:t>Available from http://sport.wales/media/1985082/state_of_nation_2018_final_eng__002_.pdf</a:t>
            </a:r>
            <a:endParaRPr lang="en-GB" sz="1200" dirty="0" smtClean="0"/>
          </a:p>
          <a:p>
            <a:endParaRPr lang="en-GB" sz="1200" dirty="0"/>
          </a:p>
          <a:p>
            <a:r>
              <a:rPr lang="en-GB" sz="1200" dirty="0" smtClean="0"/>
              <a:t>NHS Wales trust (2018). The Child Measurement Program For Wales 2016/2017 [online]. Cardiff. Public Health Wales NHS Trust [viewed 2 February 2019]. </a:t>
            </a:r>
            <a:r>
              <a:rPr lang="en-GB" sz="1200" dirty="0"/>
              <a:t>Available from http://</a:t>
            </a:r>
            <a:r>
              <a:rPr lang="en-GB" sz="1200" dirty="0" smtClean="0"/>
              <a:t>www.wales.nhs.uk/sitesplus/documents/888/12743%20PHW%20CMP%20Report%20%28Eng%29.pdf</a:t>
            </a:r>
          </a:p>
          <a:p>
            <a:endParaRPr lang="en-GB" sz="1200" dirty="0"/>
          </a:p>
          <a:p>
            <a:r>
              <a:rPr lang="en-GB" sz="1200" dirty="0" err="1"/>
              <a:t>Sport.wales</a:t>
            </a:r>
            <a:r>
              <a:rPr lang="en-GB" sz="1200" dirty="0"/>
              <a:t>. (</a:t>
            </a:r>
            <a:r>
              <a:rPr lang="en-GB" sz="1200" dirty="0" smtClean="0"/>
              <a:t>2018). </a:t>
            </a:r>
            <a:r>
              <a:rPr lang="en-GB" sz="1200" dirty="0"/>
              <a:t>[online] Available at: http://sport.wales/media/1985230/spo013_infographic-bilingual-neath_port_talbot-02-p2.png [Accessed </a:t>
            </a:r>
            <a:r>
              <a:rPr lang="en-GB" sz="1200" dirty="0" smtClean="0"/>
              <a:t>28 Dec. </a:t>
            </a:r>
            <a:r>
              <a:rPr lang="en-GB" sz="1200" dirty="0"/>
              <a:t>2019].</a:t>
            </a:r>
            <a:endParaRPr lang="en-GB" sz="1200" dirty="0" smtClean="0"/>
          </a:p>
          <a:p>
            <a:endParaRPr lang="en-GB" sz="1200" dirty="0"/>
          </a:p>
          <a:p>
            <a:r>
              <a:rPr lang="en-GB" sz="1200" dirty="0" smtClean="0"/>
              <a:t>Kidsrunfree.co.uk</a:t>
            </a:r>
            <a:r>
              <a:rPr lang="en-GB" sz="1200" dirty="0"/>
              <a:t>. (</a:t>
            </a:r>
            <a:r>
              <a:rPr lang="en-GB" sz="1200" dirty="0" smtClean="0"/>
              <a:t>2018).</a:t>
            </a:r>
            <a:r>
              <a:rPr lang="en-GB" sz="1200" dirty="0"/>
              <a:t> </a:t>
            </a:r>
            <a:r>
              <a:rPr lang="en-GB" sz="1200" i="1" dirty="0"/>
              <a:t>Kids Run Free</a:t>
            </a:r>
            <a:r>
              <a:rPr lang="en-GB" sz="1200" dirty="0"/>
              <a:t>. [online] Available at: https://www.kidsrunfree.co.uk/ [Accessed </a:t>
            </a:r>
            <a:r>
              <a:rPr lang="en-GB" sz="1200" dirty="0" smtClean="0"/>
              <a:t>28 Dec. 2018].</a:t>
            </a:r>
          </a:p>
          <a:p>
            <a:endParaRPr lang="en-GB" sz="1200" dirty="0"/>
          </a:p>
          <a:p>
            <a:r>
              <a:rPr lang="en-GB" sz="1200" dirty="0"/>
              <a:t>Young Athletes and Schools. (</a:t>
            </a:r>
            <a:r>
              <a:rPr lang="en-GB" sz="1200" dirty="0" smtClean="0"/>
              <a:t>2018).</a:t>
            </a:r>
            <a:r>
              <a:rPr lang="en-GB" sz="1200" dirty="0"/>
              <a:t> </a:t>
            </a:r>
            <a:r>
              <a:rPr lang="en-GB" sz="1200" i="1" dirty="0"/>
              <a:t>Athletics 365 - Young Athletes and Schools</a:t>
            </a:r>
            <a:r>
              <a:rPr lang="en-GB" sz="1200" dirty="0"/>
              <a:t>. [online] Available at: https://www.englandathletics.org/young-athletes-and-schools/athletics-365/ [Accessed </a:t>
            </a:r>
            <a:r>
              <a:rPr lang="en-GB" sz="1200" dirty="0" smtClean="0"/>
              <a:t>28 Dec. 2018].</a:t>
            </a:r>
          </a:p>
          <a:p>
            <a:endParaRPr lang="en-GB" sz="1200" dirty="0"/>
          </a:p>
          <a:p>
            <a:r>
              <a:rPr lang="en-GB" sz="1200" dirty="0"/>
              <a:t>Welshathletics.org. (</a:t>
            </a:r>
            <a:r>
              <a:rPr lang="en-GB" sz="1200" dirty="0" smtClean="0"/>
              <a:t>2018).</a:t>
            </a:r>
            <a:r>
              <a:rPr lang="en-GB" sz="1200" dirty="0"/>
              <a:t> </a:t>
            </a:r>
            <a:r>
              <a:rPr lang="en-GB" sz="1200" i="1" dirty="0"/>
              <a:t>Run Jump Throw | Get Involved | Welsh Athletics - </a:t>
            </a:r>
            <a:r>
              <a:rPr lang="en-GB" sz="1200" i="1" dirty="0" err="1"/>
              <a:t>Athletau</a:t>
            </a:r>
            <a:r>
              <a:rPr lang="en-GB" sz="1200" i="1" dirty="0"/>
              <a:t> </a:t>
            </a:r>
            <a:r>
              <a:rPr lang="en-GB" sz="1200" i="1" dirty="0" err="1"/>
              <a:t>Cymru</a:t>
            </a:r>
            <a:r>
              <a:rPr lang="en-GB" sz="1200" dirty="0"/>
              <a:t>. [online] Available at: http://www.welshathletics.org/get-involved/become-an-athlete/run-jump-throw.aspx [Accessed </a:t>
            </a:r>
            <a:r>
              <a:rPr lang="en-GB" sz="1200" dirty="0" smtClean="0"/>
              <a:t>28 Dec. 2018].</a:t>
            </a:r>
          </a:p>
          <a:p>
            <a:endParaRPr lang="en-GB" sz="1200" dirty="0"/>
          </a:p>
          <a:p>
            <a:r>
              <a:rPr lang="en-GB" sz="1200" dirty="0" err="1" smtClean="0"/>
              <a:t>Clubsolutions</a:t>
            </a:r>
            <a:r>
              <a:rPr lang="en-GB" sz="1200" dirty="0"/>
              <a:t> </a:t>
            </a:r>
            <a:r>
              <a:rPr lang="en-GB" sz="1200" dirty="0" smtClean="0"/>
              <a:t>(2019</a:t>
            </a:r>
            <a:r>
              <a:rPr lang="en-GB" sz="1200" dirty="0"/>
              <a:t>). </a:t>
            </a:r>
            <a:r>
              <a:rPr lang="en-GB" sz="1200" i="1" dirty="0"/>
              <a:t>Grant Schemes</a:t>
            </a:r>
            <a:r>
              <a:rPr lang="en-GB" sz="1200" dirty="0"/>
              <a:t>. [online] Available at: http://www.clubsolutions.wales/grant-schemes/ [Accessed </a:t>
            </a:r>
            <a:r>
              <a:rPr lang="en-GB" sz="1200" dirty="0" smtClean="0"/>
              <a:t>2 Jan</a:t>
            </a:r>
            <a:r>
              <a:rPr lang="en-GB" sz="1200" dirty="0"/>
              <a:t>. 2019].</a:t>
            </a:r>
          </a:p>
        </p:txBody>
      </p:sp>
    </p:spTree>
    <p:extLst>
      <p:ext uri="{BB962C8B-B14F-4D97-AF65-F5344CB8AC3E}">
        <p14:creationId xmlns:p14="http://schemas.microsoft.com/office/powerpoint/2010/main" val="1969118509"/>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
  <TotalTime>158</TotalTime>
  <Words>484</Words>
  <Application>Microsoft Office PowerPoint</Application>
  <PresentationFormat>Widescreen</PresentationFormat>
  <Paragraphs>90</Paragraphs>
  <Slides>12</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Trebuchet MS</vt:lpstr>
      <vt:lpstr>Berlin</vt:lpstr>
      <vt:lpstr>Community Sports Development </vt:lpstr>
      <vt:lpstr>PowerPoint Presentation</vt:lpstr>
      <vt:lpstr>The Reasons</vt:lpstr>
      <vt:lpstr>The Benefits (Physical &amp; Mental)</vt:lpstr>
      <vt:lpstr>The Key Statistics</vt:lpstr>
      <vt:lpstr>Similar Schemes </vt:lpstr>
      <vt:lpstr>PowerPoint Presentation</vt:lpstr>
      <vt:lpstr> The Session </vt:lpstr>
      <vt:lpstr>Funding</vt:lpstr>
      <vt:lpstr>Getting the word out!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Sports Development</dc:title>
  <dc:creator>Tony</dc:creator>
  <cp:lastModifiedBy>Craig Evans (1050760)</cp:lastModifiedBy>
  <cp:revision>20</cp:revision>
  <dcterms:created xsi:type="dcterms:W3CDTF">2019-01-05T11:57:30Z</dcterms:created>
  <dcterms:modified xsi:type="dcterms:W3CDTF">2019-01-07T10:05:31Z</dcterms:modified>
</cp:coreProperties>
</file>