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0"/>
  </p:notesMasterIdLst>
  <p:sldIdLst>
    <p:sldId id="256" r:id="rId2"/>
    <p:sldId id="257" r:id="rId3"/>
    <p:sldId id="258" r:id="rId4"/>
    <p:sldId id="264" r:id="rId5"/>
    <p:sldId id="260" r:id="rId6"/>
    <p:sldId id="261" r:id="rId7"/>
    <p:sldId id="263"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2" d="100"/>
          <a:sy n="82" d="100"/>
        </p:scale>
        <p:origin x="72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4864DD-7AEA-4C3F-8313-F744D70BB5CB}" type="datetimeFigureOut">
              <a:rPr lang="en-IN" smtClean="0"/>
              <a:t>14/04/21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44AFD7-129A-421E-8441-A1F4185FFFD3}" type="slidenum">
              <a:rPr lang="en-IN" smtClean="0"/>
              <a:t>‹#›</a:t>
            </a:fld>
            <a:endParaRPr lang="en-IN"/>
          </a:p>
        </p:txBody>
      </p:sp>
    </p:spTree>
    <p:extLst>
      <p:ext uri="{BB962C8B-B14F-4D97-AF65-F5344CB8AC3E}">
        <p14:creationId xmlns:p14="http://schemas.microsoft.com/office/powerpoint/2010/main" val="1886499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Academic skills are important as it helps students in boosting their confidence and encourages them to learn new things which will be helpful for them in their future growth and they can improve their qualities. According to me all the students should improve their academic skills because it is essential as, essay writing, reflective writing and other things which a student should know who is taking admission for higher education. Academic skills encourages students and motivates them to become more efficient learners as they are having the capability to learn more things.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944AFD7-129A-421E-8441-A1F4185FFFD3}" type="slidenum">
              <a:rPr lang="en-IN" smtClean="0"/>
              <a:t>3</a:t>
            </a:fld>
            <a:endParaRPr lang="en-IN"/>
          </a:p>
        </p:txBody>
      </p:sp>
    </p:spTree>
    <p:extLst>
      <p:ext uri="{BB962C8B-B14F-4D97-AF65-F5344CB8AC3E}">
        <p14:creationId xmlns:p14="http://schemas.microsoft.com/office/powerpoint/2010/main" val="2744562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rPr>
              <a:t>Opportunity for an organization can be refer to as expand the business in other countries or make plans for the growth of company. Threats can be refer to as competitors because it is not easy to fight against competitors but managers try to make good plans to attract more customers and to capture wide area of market. All the companies are having one aim that is to earn more profit and for that they take necessary steps and give guidance to employees that they have to working to that. Opportunity for an organization can be refer to as expand the business in other countries or make plans for the growth of company. Threats can be refer to as competitors because it is not easy to fight against competitors but managers try to make good plans to attract more customers and to capture wide area of market. All the companies are having one aim that is to earn more profit and for that they take necessary steps and give guidance to employees that they have to working to that. </a:t>
            </a:r>
            <a:endParaRPr lang="en-IN" sz="12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944AFD7-129A-421E-8441-A1F4185FFFD3}" type="slidenum">
              <a:rPr lang="en-IN" smtClean="0"/>
              <a:t>5</a:t>
            </a:fld>
            <a:endParaRPr lang="en-IN"/>
          </a:p>
        </p:txBody>
      </p:sp>
    </p:spTree>
    <p:extLst>
      <p:ext uri="{BB962C8B-B14F-4D97-AF65-F5344CB8AC3E}">
        <p14:creationId xmlns:p14="http://schemas.microsoft.com/office/powerpoint/2010/main" val="34588602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rPr>
              <a:t>. While developing skills a person should its time equally so that all the work can be completed on time. At the workplace it is important for an employee to complete the given task on time and they should work efficiently. A person should know how to finish all the activities properly and also focus on learning new things and developing skills. </a:t>
            </a:r>
            <a:endParaRPr lang="en-IN" sz="12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944AFD7-129A-421E-8441-A1F4185FFFD3}" type="slidenum">
              <a:rPr lang="en-IN" smtClean="0"/>
              <a:t>6</a:t>
            </a:fld>
            <a:endParaRPr lang="en-IN"/>
          </a:p>
        </p:txBody>
      </p:sp>
    </p:spTree>
    <p:extLst>
      <p:ext uri="{BB962C8B-B14F-4D97-AF65-F5344CB8AC3E}">
        <p14:creationId xmlns:p14="http://schemas.microsoft.com/office/powerpoint/2010/main" val="27116193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4/14/21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4/14/21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4/14/21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4/14/21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4/14/21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4/14/21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4/14/21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4/14/21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f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fi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f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CBBDCC4-BFEE-4694-AB96-1BE4EAA33C72}"/>
              </a:ext>
            </a:extLst>
          </p:cNvPr>
          <p:cNvSpPr txBox="1"/>
          <p:nvPr/>
        </p:nvSpPr>
        <p:spPr>
          <a:xfrm>
            <a:off x="2292228" y="2552770"/>
            <a:ext cx="7111080" cy="646331"/>
          </a:xfrm>
          <a:prstGeom prst="rect">
            <a:avLst/>
          </a:prstGeom>
          <a:noFill/>
        </p:spPr>
        <p:txBody>
          <a:bodyPr wrap="square">
            <a:spAutoFit/>
          </a:bodyPr>
          <a:lstStyle/>
          <a:p>
            <a:r>
              <a:rPr lang="en-IN" sz="3600" b="1" i="0" dirty="0">
                <a:solidFill>
                  <a:schemeClr val="accent2">
                    <a:lumMod val="60000"/>
                    <a:lumOff val="40000"/>
                  </a:schemeClr>
                </a:solidFill>
                <a:effectLst/>
                <a:latin typeface="Times New Roman" panose="02020603050405020304" pitchFamily="18" charset="0"/>
                <a:cs typeface="Times New Roman" panose="02020603050405020304" pitchFamily="18" charset="0"/>
              </a:rPr>
              <a:t>Academic And Employability Skills</a:t>
            </a:r>
            <a:endParaRPr lang="en-IN" sz="3600" b="1" dirty="0">
              <a:solidFill>
                <a:schemeClr val="accent2">
                  <a:lumMod val="60000"/>
                  <a:lumOff val="40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779591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77D4B-47B2-4CC7-B9ED-B9D5CF8E9A33}"/>
              </a:ext>
            </a:extLst>
          </p:cNvPr>
          <p:cNvSpPr>
            <a:spLocks noGrp="1"/>
          </p:cNvSpPr>
          <p:nvPr>
            <p:ph type="title"/>
          </p:nvPr>
        </p:nvSpPr>
        <p:spPr/>
        <p:txBody>
          <a:bodyPr/>
          <a:lstStyle/>
          <a:p>
            <a:r>
              <a:rPr lang="en-IN" dirty="0"/>
              <a:t>Table of contents </a:t>
            </a:r>
          </a:p>
        </p:txBody>
      </p:sp>
      <p:sp>
        <p:nvSpPr>
          <p:cNvPr id="3" name="Content Placeholder 2">
            <a:extLst>
              <a:ext uri="{FF2B5EF4-FFF2-40B4-BE49-F238E27FC236}">
                <a16:creationId xmlns:a16="http://schemas.microsoft.com/office/drawing/2014/main" id="{3A069028-4B63-4DAA-9A05-96D4596DAFE6}"/>
              </a:ext>
            </a:extLst>
          </p:cNvPr>
          <p:cNvSpPr>
            <a:spLocks noGrp="1"/>
          </p:cNvSpPr>
          <p:nvPr>
            <p:ph idx="1"/>
          </p:nvPr>
        </p:nvSpPr>
        <p:spPr>
          <a:xfrm>
            <a:off x="677334" y="1864312"/>
            <a:ext cx="3548437" cy="2423604"/>
          </a:xfrm>
        </p:spPr>
        <p:txBody>
          <a:bodyPr/>
          <a:lstStyle/>
          <a:p>
            <a:pPr algn="just"/>
            <a:r>
              <a:rPr lang="en-IN" dirty="0">
                <a:latin typeface="Times New Roman" panose="02020603050405020304" pitchFamily="18" charset="0"/>
                <a:cs typeface="Times New Roman" panose="02020603050405020304" pitchFamily="18" charset="0"/>
              </a:rPr>
              <a:t>Academic skills</a:t>
            </a:r>
          </a:p>
          <a:p>
            <a:pPr algn="just"/>
            <a:r>
              <a:rPr lang="en-IN" dirty="0">
                <a:latin typeface="Times New Roman" panose="02020603050405020304" pitchFamily="18" charset="0"/>
                <a:cs typeface="Times New Roman" panose="02020603050405020304" pitchFamily="18" charset="0"/>
              </a:rPr>
              <a:t>Employability skills</a:t>
            </a:r>
          </a:p>
          <a:p>
            <a:pPr algn="just"/>
            <a:r>
              <a:rPr lang="en-IN" dirty="0">
                <a:latin typeface="Times New Roman" panose="02020603050405020304" pitchFamily="18" charset="0"/>
                <a:cs typeface="Times New Roman" panose="02020603050405020304" pitchFamily="18" charset="0"/>
              </a:rPr>
              <a:t>SWOT Analysis</a:t>
            </a:r>
          </a:p>
          <a:p>
            <a:pPr algn="just"/>
            <a:r>
              <a:rPr lang="en-IN" dirty="0">
                <a:latin typeface="Times New Roman" panose="02020603050405020304" pitchFamily="18" charset="0"/>
                <a:cs typeface="Times New Roman" panose="02020603050405020304" pitchFamily="18" charset="0"/>
              </a:rPr>
              <a:t>Time management </a:t>
            </a:r>
          </a:p>
          <a:p>
            <a:pPr algn="just"/>
            <a:r>
              <a:rPr lang="en-IN" dirty="0">
                <a:latin typeface="Times New Roman" panose="02020603050405020304" pitchFamily="18" charset="0"/>
                <a:cs typeface="Times New Roman" panose="02020603050405020304" pitchFamily="18" charset="0"/>
              </a:rPr>
              <a:t>References </a:t>
            </a:r>
          </a:p>
        </p:txBody>
      </p:sp>
      <p:pic>
        <p:nvPicPr>
          <p:cNvPr id="5" name="Picture 4">
            <a:extLst>
              <a:ext uri="{FF2B5EF4-FFF2-40B4-BE49-F238E27FC236}">
                <a16:creationId xmlns:a16="http://schemas.microsoft.com/office/drawing/2014/main" id="{CCD15393-9586-4C90-B33C-7D1857EDF8A9}"/>
              </a:ext>
            </a:extLst>
          </p:cNvPr>
          <p:cNvPicPr>
            <a:picLocks noChangeAspect="1"/>
          </p:cNvPicPr>
          <p:nvPr/>
        </p:nvPicPr>
        <p:blipFill>
          <a:blip r:embed="rId2"/>
          <a:stretch>
            <a:fillRect/>
          </a:stretch>
        </p:blipFill>
        <p:spPr>
          <a:xfrm>
            <a:off x="4752974" y="2034073"/>
            <a:ext cx="4148429" cy="2733869"/>
          </a:xfrm>
          <a:prstGeom prst="rect">
            <a:avLst/>
          </a:prstGeom>
        </p:spPr>
      </p:pic>
    </p:spTree>
    <p:extLst>
      <p:ext uri="{BB962C8B-B14F-4D97-AF65-F5344CB8AC3E}">
        <p14:creationId xmlns:p14="http://schemas.microsoft.com/office/powerpoint/2010/main" val="39222028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23EFB-C2F4-4504-B150-F770F0F4FC78}"/>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Academic skills </a:t>
            </a:r>
          </a:p>
        </p:txBody>
      </p:sp>
      <p:sp>
        <p:nvSpPr>
          <p:cNvPr id="3" name="Content Placeholder 2">
            <a:extLst>
              <a:ext uri="{FF2B5EF4-FFF2-40B4-BE49-F238E27FC236}">
                <a16:creationId xmlns:a16="http://schemas.microsoft.com/office/drawing/2014/main" id="{2D4D024E-D62F-430F-B259-7ACCCFA99BC6}"/>
              </a:ext>
            </a:extLst>
          </p:cNvPr>
          <p:cNvSpPr>
            <a:spLocks noGrp="1"/>
          </p:cNvSpPr>
          <p:nvPr>
            <p:ph idx="1"/>
          </p:nvPr>
        </p:nvSpPr>
        <p:spPr>
          <a:xfrm>
            <a:off x="677334" y="1595536"/>
            <a:ext cx="8596668" cy="3332066"/>
          </a:xfrm>
        </p:spPr>
        <p:txBody>
          <a:bodyPr>
            <a:normAutofit/>
          </a:bodyPr>
          <a:lstStyle/>
          <a:p>
            <a:pPr algn="just">
              <a:lnSpc>
                <a:spcPct val="150000"/>
              </a:lnSpc>
            </a:pPr>
            <a:r>
              <a:rPr lang="en-GB" sz="1400" dirty="0">
                <a:effectLst/>
                <a:latin typeface="Times New Roman" panose="02020603050405020304" pitchFamily="18" charset="0"/>
                <a:ea typeface="Times New Roman" panose="02020603050405020304" pitchFamily="18" charset="0"/>
              </a:rPr>
              <a:t>Academic skills can be defined as the essential skills that help an individual person in getting good opportunities for future growth. </a:t>
            </a:r>
          </a:p>
          <a:p>
            <a:pPr algn="just">
              <a:lnSpc>
                <a:spcPct val="150000"/>
              </a:lnSpc>
            </a:pPr>
            <a:r>
              <a:rPr lang="en-GB" sz="1400" dirty="0">
                <a:effectLst/>
                <a:latin typeface="Times New Roman" panose="02020603050405020304" pitchFamily="18" charset="0"/>
                <a:ea typeface="Times New Roman" panose="02020603050405020304" pitchFamily="18" charset="0"/>
              </a:rPr>
              <a:t>Academic skills  helps a person in learning new things and developing various skills such as, academic writing, essay writing, reflective writing, report writing and scientific writing. </a:t>
            </a:r>
          </a:p>
          <a:p>
            <a:pPr algn="just">
              <a:lnSpc>
                <a:spcPct val="150000"/>
              </a:lnSpc>
            </a:pPr>
            <a:r>
              <a:rPr lang="en-GB" sz="1400" dirty="0">
                <a:effectLst/>
                <a:latin typeface="Times New Roman" panose="02020603050405020304" pitchFamily="18" charset="0"/>
                <a:ea typeface="Times New Roman" panose="02020603050405020304" pitchFamily="18" charset="0"/>
              </a:rPr>
              <a:t>These are some examples of the academic skills that are required at the higher education as sometimes in the college if mail has to be send then a person should know how to draft mail and should write properly. </a:t>
            </a:r>
          </a:p>
          <a:p>
            <a:pPr algn="just">
              <a:lnSpc>
                <a:spcPct val="150000"/>
              </a:lnSpc>
            </a:pPr>
            <a:r>
              <a:rPr lang="en-GB" sz="1400" dirty="0">
                <a:effectLst/>
                <a:latin typeface="Times New Roman" panose="02020603050405020304" pitchFamily="18" charset="0"/>
                <a:ea typeface="Times New Roman" panose="02020603050405020304" pitchFamily="18" charset="0"/>
              </a:rPr>
              <a:t>Generally academic skills are developed at the school time as in the schools all these things are being taught.</a:t>
            </a:r>
            <a:endParaRPr lang="en-IN" sz="1400" dirty="0">
              <a:effectLst/>
              <a:latin typeface="Times New Roman" panose="02020603050405020304" pitchFamily="18" charset="0"/>
              <a:ea typeface="Times New Roman" panose="02020603050405020304" pitchFamily="18" charset="0"/>
            </a:endParaRPr>
          </a:p>
          <a:p>
            <a:pPr marL="0" indent="0">
              <a:buNone/>
            </a:pPr>
            <a:endParaRPr lang="en-IN" dirty="0"/>
          </a:p>
        </p:txBody>
      </p:sp>
    </p:spTree>
    <p:extLst>
      <p:ext uri="{BB962C8B-B14F-4D97-AF65-F5344CB8AC3E}">
        <p14:creationId xmlns:p14="http://schemas.microsoft.com/office/powerpoint/2010/main" val="1490646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Employability skills </a:t>
            </a:r>
            <a:endParaRPr lang="en-US" dirty="0"/>
          </a:p>
        </p:txBody>
      </p:sp>
      <p:sp>
        <p:nvSpPr>
          <p:cNvPr id="5" name="Content Placeholder 4"/>
          <p:cNvSpPr>
            <a:spLocks noGrp="1"/>
          </p:cNvSpPr>
          <p:nvPr>
            <p:ph sz="half" idx="1"/>
          </p:nvPr>
        </p:nvSpPr>
        <p:spPr>
          <a:xfrm>
            <a:off x="677334" y="2047164"/>
            <a:ext cx="4184035" cy="3994197"/>
          </a:xfrm>
        </p:spPr>
        <p:txBody>
          <a:bodyPr>
            <a:normAutofit fontScale="62500" lnSpcReduction="20000"/>
          </a:bodyPr>
          <a:lstStyle/>
          <a:p>
            <a:pPr algn="just">
              <a:lnSpc>
                <a:spcPct val="160000"/>
              </a:lnSpc>
            </a:pPr>
            <a:r>
              <a:rPr lang="en-GB" sz="2200" dirty="0">
                <a:latin typeface="Times New Roman" panose="02020603050405020304" pitchFamily="18" charset="0"/>
                <a:ea typeface="Times New Roman" panose="02020603050405020304" pitchFamily="18" charset="0"/>
              </a:rPr>
              <a:t>Employability skills refer to as the skills that are needed by an individual person to make them employable, these skills are transferable.</a:t>
            </a:r>
          </a:p>
          <a:p>
            <a:pPr algn="just">
              <a:lnSpc>
                <a:spcPct val="160000"/>
              </a:lnSpc>
            </a:pPr>
            <a:r>
              <a:rPr lang="en-GB" sz="2200" dirty="0">
                <a:latin typeface="Times New Roman" panose="02020603050405020304" pitchFamily="18" charset="0"/>
                <a:ea typeface="Times New Roman" panose="02020603050405020304" pitchFamily="18" charset="0"/>
              </a:rPr>
              <a:t> In the organization what an employer want is that a person should have all the necessary skills that will help the company in generating more profit and helps in accomplishing goals and objectives of the organization. </a:t>
            </a:r>
          </a:p>
          <a:p>
            <a:pPr algn="just">
              <a:lnSpc>
                <a:spcPct val="160000"/>
              </a:lnSpc>
            </a:pPr>
            <a:r>
              <a:rPr lang="en-GB" sz="2200" dirty="0">
                <a:latin typeface="Times New Roman" panose="02020603050405020304" pitchFamily="18" charset="0"/>
                <a:ea typeface="Times New Roman" panose="02020603050405020304" pitchFamily="18" charset="0"/>
              </a:rPr>
              <a:t>Employability skills can be refer to as personal qualities and values that enables an individual person in building reputation in the company and get promotion soon. </a:t>
            </a:r>
          </a:p>
          <a:p>
            <a:pPr marL="0" indent="0">
              <a:lnSpc>
                <a:spcPct val="160000"/>
              </a:lnSpc>
              <a:buNone/>
            </a:pPr>
            <a:endParaRPr lang="en-IN" dirty="0"/>
          </a:p>
        </p:txBody>
      </p:sp>
      <p:pic>
        <p:nvPicPr>
          <p:cNvPr id="7" name="Content Placeholder 6">
            <a:extLst>
              <a:ext uri="{FF2B5EF4-FFF2-40B4-BE49-F238E27FC236}">
                <a16:creationId xmlns:a16="http://schemas.microsoft.com/office/drawing/2014/main" id="{1798EFEF-A6C5-48C9-8B31-9A0E8D6C8318}"/>
              </a:ext>
            </a:extLst>
          </p:cNvPr>
          <p:cNvPicPr>
            <a:picLocks noGrp="1" noChangeAspect="1"/>
          </p:cNvPicPr>
          <p:nvPr>
            <p:ph sz="half" idx="2"/>
          </p:nvPr>
        </p:nvPicPr>
        <p:blipFill>
          <a:blip r:embed="rId2"/>
          <a:stretch>
            <a:fillRect/>
          </a:stretch>
        </p:blipFill>
        <p:spPr>
          <a:xfrm>
            <a:off x="5459104" y="2238234"/>
            <a:ext cx="3264445" cy="3166280"/>
          </a:xfrm>
          <a:prstGeom prst="rect">
            <a:avLst/>
          </a:prstGeom>
        </p:spPr>
      </p:pic>
    </p:spTree>
    <p:extLst>
      <p:ext uri="{BB962C8B-B14F-4D97-AF65-F5344CB8AC3E}">
        <p14:creationId xmlns:p14="http://schemas.microsoft.com/office/powerpoint/2010/main" val="3507875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77EE8-87BA-45CD-8B4A-D4C6D197F465}"/>
              </a:ext>
            </a:extLst>
          </p:cNvPr>
          <p:cNvSpPr>
            <a:spLocks noGrp="1"/>
          </p:cNvSpPr>
          <p:nvPr>
            <p:ph type="title"/>
          </p:nvPr>
        </p:nvSpPr>
        <p:spPr>
          <a:xfrm>
            <a:off x="677334" y="335902"/>
            <a:ext cx="8596668" cy="905069"/>
          </a:xfrm>
        </p:spPr>
        <p:txBody>
          <a:bodyPr>
            <a:normAutofit/>
          </a:bodyPr>
          <a:lstStyle/>
          <a:p>
            <a:r>
              <a:rPr lang="en-IN" b="1" dirty="0">
                <a:latin typeface="Times New Roman" panose="02020603050405020304" pitchFamily="18" charset="0"/>
                <a:cs typeface="Times New Roman" panose="02020603050405020304" pitchFamily="18" charset="0"/>
              </a:rPr>
              <a:t>SWOT Analysis </a:t>
            </a:r>
          </a:p>
        </p:txBody>
      </p:sp>
      <p:sp>
        <p:nvSpPr>
          <p:cNvPr id="3" name="Content Placeholder 2">
            <a:extLst>
              <a:ext uri="{FF2B5EF4-FFF2-40B4-BE49-F238E27FC236}">
                <a16:creationId xmlns:a16="http://schemas.microsoft.com/office/drawing/2014/main" id="{FECBB946-45D2-4C93-B206-D7B2999FC7A4}"/>
              </a:ext>
            </a:extLst>
          </p:cNvPr>
          <p:cNvSpPr>
            <a:spLocks noGrp="1"/>
          </p:cNvSpPr>
          <p:nvPr>
            <p:ph idx="1"/>
          </p:nvPr>
        </p:nvSpPr>
        <p:spPr>
          <a:xfrm>
            <a:off x="845285" y="1548882"/>
            <a:ext cx="4995678" cy="4534677"/>
          </a:xfrm>
        </p:spPr>
        <p:txBody>
          <a:bodyPr>
            <a:noAutofit/>
          </a:bodyPr>
          <a:lstStyle/>
          <a:p>
            <a:pPr algn="just">
              <a:lnSpc>
                <a:spcPct val="150000"/>
              </a:lnSpc>
            </a:pPr>
            <a:r>
              <a:rPr lang="en-GB" sz="1400" dirty="0">
                <a:effectLst/>
                <a:latin typeface="Times New Roman" panose="02020603050405020304" pitchFamily="18" charset="0"/>
                <a:ea typeface="Times New Roman" panose="02020603050405020304" pitchFamily="18" charset="0"/>
              </a:rPr>
              <a:t>SWOT analysis is essential for every organization because it is a tool that helps in  identifying what are the strengths, weakness, opportunity and threat of an employee and of the company which should be improved to gain competitive advantage in the market.</a:t>
            </a:r>
          </a:p>
          <a:p>
            <a:pPr algn="just">
              <a:lnSpc>
                <a:spcPct val="150000"/>
              </a:lnSpc>
            </a:pPr>
            <a:r>
              <a:rPr lang="en-GB" sz="1400" dirty="0">
                <a:effectLst/>
                <a:latin typeface="Times New Roman" panose="02020603050405020304" pitchFamily="18" charset="0"/>
                <a:ea typeface="Times New Roman" panose="02020603050405020304" pitchFamily="18" charset="0"/>
              </a:rPr>
              <a:t> Strengths help in making good plans or strategies that will help the company in capturing wide area of market. </a:t>
            </a:r>
          </a:p>
          <a:p>
            <a:pPr algn="just">
              <a:lnSpc>
                <a:spcPct val="150000"/>
              </a:lnSpc>
            </a:pPr>
            <a:r>
              <a:rPr lang="en-GB" sz="1400" dirty="0">
                <a:effectLst/>
                <a:latin typeface="Times New Roman" panose="02020603050405020304" pitchFamily="18" charset="0"/>
                <a:ea typeface="Times New Roman" panose="02020603050405020304" pitchFamily="18" charset="0"/>
              </a:rPr>
              <a:t>Weakness refers to the points that are not good of an organization as compare to competitors. </a:t>
            </a:r>
          </a:p>
          <a:p>
            <a:pPr algn="just">
              <a:lnSpc>
                <a:spcPct val="150000"/>
              </a:lnSpc>
            </a:pPr>
            <a:r>
              <a:rPr lang="en-GB" sz="1400" dirty="0">
                <a:effectLst/>
                <a:latin typeface="Times New Roman" panose="02020603050405020304" pitchFamily="18" charset="0"/>
                <a:ea typeface="Times New Roman" panose="02020603050405020304" pitchFamily="18" charset="0"/>
              </a:rPr>
              <a:t>So, managers should take necessary steps for the benefit of the company and productivity can be increased. </a:t>
            </a:r>
            <a:endParaRPr lang="en-IN" sz="1400" dirty="0"/>
          </a:p>
        </p:txBody>
      </p:sp>
      <p:pic>
        <p:nvPicPr>
          <p:cNvPr id="5" name="Picture 4">
            <a:extLst>
              <a:ext uri="{FF2B5EF4-FFF2-40B4-BE49-F238E27FC236}">
                <a16:creationId xmlns:a16="http://schemas.microsoft.com/office/drawing/2014/main" id="{694A0FA9-BB27-4506-9395-744AC38D60F1}"/>
              </a:ext>
            </a:extLst>
          </p:cNvPr>
          <p:cNvPicPr>
            <a:picLocks noChangeAspect="1"/>
          </p:cNvPicPr>
          <p:nvPr/>
        </p:nvPicPr>
        <p:blipFill>
          <a:blip r:embed="rId3"/>
          <a:stretch>
            <a:fillRect/>
          </a:stretch>
        </p:blipFill>
        <p:spPr>
          <a:xfrm>
            <a:off x="6750601" y="1847462"/>
            <a:ext cx="2775954" cy="2615778"/>
          </a:xfrm>
          <a:prstGeom prst="rect">
            <a:avLst/>
          </a:prstGeom>
        </p:spPr>
      </p:pic>
    </p:spTree>
    <p:extLst>
      <p:ext uri="{BB962C8B-B14F-4D97-AF65-F5344CB8AC3E}">
        <p14:creationId xmlns:p14="http://schemas.microsoft.com/office/powerpoint/2010/main" val="42242173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FBAFC-5AF7-4D39-A9D0-48CE1897CEB7}"/>
              </a:ext>
            </a:extLst>
          </p:cNvPr>
          <p:cNvSpPr>
            <a:spLocks noGrp="1"/>
          </p:cNvSpPr>
          <p:nvPr>
            <p:ph type="title"/>
          </p:nvPr>
        </p:nvSpPr>
        <p:spPr/>
        <p:txBody>
          <a:bodyPr/>
          <a:lstStyle/>
          <a:p>
            <a:r>
              <a:rPr lang="en-IN" dirty="0"/>
              <a:t>Time management </a:t>
            </a:r>
          </a:p>
        </p:txBody>
      </p:sp>
      <p:sp>
        <p:nvSpPr>
          <p:cNvPr id="3" name="Content Placeholder 2">
            <a:extLst>
              <a:ext uri="{FF2B5EF4-FFF2-40B4-BE49-F238E27FC236}">
                <a16:creationId xmlns:a16="http://schemas.microsoft.com/office/drawing/2014/main" id="{1AAC0DCA-C400-45F6-AFB9-FE5BB9303171}"/>
              </a:ext>
            </a:extLst>
          </p:cNvPr>
          <p:cNvSpPr>
            <a:spLocks noGrp="1"/>
          </p:cNvSpPr>
          <p:nvPr>
            <p:ph idx="1"/>
          </p:nvPr>
        </p:nvSpPr>
        <p:spPr>
          <a:xfrm>
            <a:off x="1047789" y="1996855"/>
            <a:ext cx="5088983" cy="4436497"/>
          </a:xfrm>
        </p:spPr>
        <p:txBody>
          <a:bodyPr>
            <a:normAutofit/>
          </a:bodyPr>
          <a:lstStyle/>
          <a:p>
            <a:pPr algn="just">
              <a:lnSpc>
                <a:spcPct val="150000"/>
              </a:lnSpc>
            </a:pPr>
            <a:r>
              <a:rPr lang="en-GB" sz="1400" dirty="0">
                <a:effectLst/>
                <a:latin typeface="Times New Roman" panose="02020603050405020304" pitchFamily="18" charset="0"/>
                <a:ea typeface="Times New Roman" panose="02020603050405020304" pitchFamily="18" charset="0"/>
              </a:rPr>
              <a:t>Time management is one of the essential tool that help in identifying what are weak points in an individual person and how they have to improve it. </a:t>
            </a:r>
          </a:p>
          <a:p>
            <a:pPr algn="just">
              <a:lnSpc>
                <a:spcPct val="150000"/>
              </a:lnSpc>
            </a:pPr>
            <a:r>
              <a:rPr lang="en-GB" sz="1400" dirty="0">
                <a:effectLst/>
                <a:latin typeface="Times New Roman" panose="02020603050405020304" pitchFamily="18" charset="0"/>
                <a:ea typeface="Times New Roman" panose="02020603050405020304" pitchFamily="18" charset="0"/>
              </a:rPr>
              <a:t>Time management helps in managing the work and this helps a person in doing work properly. </a:t>
            </a:r>
          </a:p>
          <a:p>
            <a:pPr algn="just">
              <a:lnSpc>
                <a:spcPct val="150000"/>
              </a:lnSpc>
            </a:pPr>
            <a:r>
              <a:rPr lang="en-GB" sz="1400" dirty="0">
                <a:effectLst/>
                <a:latin typeface="Times New Roman" panose="02020603050405020304" pitchFamily="18" charset="0"/>
                <a:ea typeface="Times New Roman" panose="02020603050405020304" pitchFamily="18" charset="0"/>
              </a:rPr>
              <a:t>Every employee should know how to manage time and complete their given work on time. </a:t>
            </a:r>
          </a:p>
          <a:p>
            <a:pPr algn="just">
              <a:lnSpc>
                <a:spcPct val="150000"/>
              </a:lnSpc>
            </a:pPr>
            <a:r>
              <a:rPr lang="en-GB" sz="1400" dirty="0">
                <a:effectLst/>
                <a:latin typeface="Times New Roman" panose="02020603050405020304" pitchFamily="18" charset="0"/>
                <a:ea typeface="Times New Roman" panose="02020603050405020304" pitchFamily="18" charset="0"/>
              </a:rPr>
              <a:t>If a person is not able to manage time then he or she will not be able to finish their work on time and they will get punishment.</a:t>
            </a:r>
            <a:endParaRPr lang="en-IN" sz="1400" dirty="0"/>
          </a:p>
        </p:txBody>
      </p:sp>
      <p:pic>
        <p:nvPicPr>
          <p:cNvPr id="5" name="Picture 4">
            <a:extLst>
              <a:ext uri="{FF2B5EF4-FFF2-40B4-BE49-F238E27FC236}">
                <a16:creationId xmlns:a16="http://schemas.microsoft.com/office/drawing/2014/main" id="{E9127739-30FE-4935-B77A-AA7B5D613F4D}"/>
              </a:ext>
            </a:extLst>
          </p:cNvPr>
          <p:cNvPicPr>
            <a:picLocks noChangeAspect="1"/>
          </p:cNvPicPr>
          <p:nvPr/>
        </p:nvPicPr>
        <p:blipFill>
          <a:blip r:embed="rId3"/>
          <a:stretch>
            <a:fillRect/>
          </a:stretch>
        </p:blipFill>
        <p:spPr>
          <a:xfrm>
            <a:off x="6507227" y="1772816"/>
            <a:ext cx="2766775" cy="2442288"/>
          </a:xfrm>
          <a:prstGeom prst="rect">
            <a:avLst/>
          </a:prstGeom>
        </p:spPr>
      </p:pic>
    </p:spTree>
    <p:extLst>
      <p:ext uri="{BB962C8B-B14F-4D97-AF65-F5344CB8AC3E}">
        <p14:creationId xmlns:p14="http://schemas.microsoft.com/office/powerpoint/2010/main" val="1936335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9BC0A-6EC8-4BD9-82B3-AE9267BAFD40}"/>
              </a:ext>
            </a:extLst>
          </p:cNvPr>
          <p:cNvSpPr>
            <a:spLocks noGrp="1"/>
          </p:cNvSpPr>
          <p:nvPr>
            <p:ph type="title"/>
          </p:nvPr>
        </p:nvSpPr>
        <p:spPr>
          <a:xfrm>
            <a:off x="677334" y="609600"/>
            <a:ext cx="8596668" cy="771331"/>
          </a:xfrm>
        </p:spPr>
        <p:txBody>
          <a:bodyPr/>
          <a:lstStyle/>
          <a:p>
            <a:r>
              <a:rPr lang="en-IN" dirty="0"/>
              <a:t>REFERENCES</a:t>
            </a:r>
          </a:p>
        </p:txBody>
      </p:sp>
      <p:sp>
        <p:nvSpPr>
          <p:cNvPr id="3" name="Content Placeholder 2">
            <a:extLst>
              <a:ext uri="{FF2B5EF4-FFF2-40B4-BE49-F238E27FC236}">
                <a16:creationId xmlns:a16="http://schemas.microsoft.com/office/drawing/2014/main" id="{3FE9B7D6-4A69-4517-82D2-52E08382C5B4}"/>
              </a:ext>
            </a:extLst>
          </p:cNvPr>
          <p:cNvSpPr>
            <a:spLocks noGrp="1"/>
          </p:cNvSpPr>
          <p:nvPr>
            <p:ph idx="1"/>
          </p:nvPr>
        </p:nvSpPr>
        <p:spPr>
          <a:xfrm>
            <a:off x="677334" y="1642189"/>
            <a:ext cx="8596668" cy="4399174"/>
          </a:xfrm>
        </p:spPr>
        <p:txBody>
          <a:bodyPr>
            <a:normAutofit/>
          </a:bodyPr>
          <a:lstStyle/>
          <a:p>
            <a:pPr marL="540385" indent="-540385" algn="just">
              <a:lnSpc>
                <a:spcPct val="150000"/>
              </a:lnSpc>
            </a:pPr>
            <a:r>
              <a:rPr lang="en-GB" sz="1800" dirty="0">
                <a:solidFill>
                  <a:srgbClr val="222222"/>
                </a:solidFill>
                <a:effectLst/>
                <a:latin typeface="Times New Roman" panose="02020603050405020304" pitchFamily="18" charset="0"/>
                <a:ea typeface="Times New Roman" panose="02020603050405020304" pitchFamily="18" charset="0"/>
              </a:rPr>
              <a:t>Robinson, J. P., 2000. What are employability skills. </a:t>
            </a:r>
            <a:r>
              <a:rPr lang="en-IN" sz="1800" i="1" dirty="0">
                <a:effectLst/>
                <a:latin typeface="Times New Roman" panose="02020603050405020304" pitchFamily="18" charset="0"/>
                <a:ea typeface="Times New Roman" panose="02020603050405020304" pitchFamily="18" charset="0"/>
              </a:rPr>
              <a:t>The workplace</a:t>
            </a:r>
            <a:r>
              <a:rPr lang="en-IN" sz="1800" dirty="0">
                <a:effectLst/>
                <a:latin typeface="Times New Roman" panose="02020603050405020304" pitchFamily="18" charset="0"/>
                <a:ea typeface="Times New Roman" panose="02020603050405020304" pitchFamily="18" charset="0"/>
              </a:rPr>
              <a:t>. 1(3). pp.1-3.</a:t>
            </a:r>
          </a:p>
          <a:p>
            <a:pPr marL="540385" indent="-540385" algn="just">
              <a:lnSpc>
                <a:spcPct val="150000"/>
              </a:lnSpc>
            </a:pPr>
            <a:r>
              <a:rPr lang="en-GB" sz="1800" dirty="0" err="1">
                <a:solidFill>
                  <a:srgbClr val="222222"/>
                </a:solidFill>
                <a:effectLst/>
                <a:latin typeface="Times New Roman" panose="02020603050405020304" pitchFamily="18" charset="0"/>
                <a:ea typeface="Times New Roman" panose="02020603050405020304" pitchFamily="18" charset="0"/>
              </a:rPr>
              <a:t>Cotronei</a:t>
            </a:r>
            <a:r>
              <a:rPr lang="en-GB" sz="1800" dirty="0">
                <a:solidFill>
                  <a:srgbClr val="222222"/>
                </a:solidFill>
                <a:effectLst/>
                <a:latin typeface="Times New Roman" panose="02020603050405020304" pitchFamily="18" charset="0"/>
                <a:ea typeface="Times New Roman" panose="02020603050405020304" pitchFamily="18" charset="0"/>
              </a:rPr>
              <a:t>-Baird, V. S., 2020. Academic hindrances in the integration of employability skills development in teaching and assessment practice. </a:t>
            </a:r>
            <a:r>
              <a:rPr lang="en-IN" sz="1800" i="1" dirty="0">
                <a:effectLst/>
                <a:latin typeface="Times New Roman" panose="02020603050405020304" pitchFamily="18" charset="0"/>
                <a:ea typeface="Times New Roman" panose="02020603050405020304" pitchFamily="18" charset="0"/>
              </a:rPr>
              <a:t>Higher Education</a:t>
            </a:r>
            <a:r>
              <a:rPr lang="en-IN" sz="1800" dirty="0">
                <a:effectLst/>
                <a:latin typeface="Times New Roman" panose="02020603050405020304" pitchFamily="18" charset="0"/>
                <a:ea typeface="Times New Roman" panose="02020603050405020304" pitchFamily="18" charset="0"/>
              </a:rPr>
              <a:t>. 79(2). pp.203-223.</a:t>
            </a:r>
          </a:p>
          <a:p>
            <a:pPr marL="540385" indent="-540385" algn="just">
              <a:lnSpc>
                <a:spcPct val="150000"/>
              </a:lnSpc>
            </a:pPr>
            <a:r>
              <a:rPr lang="en-GB" sz="1800" dirty="0">
                <a:solidFill>
                  <a:srgbClr val="222222"/>
                </a:solidFill>
                <a:effectLst/>
                <a:latin typeface="Times New Roman" panose="02020603050405020304" pitchFamily="18" charset="0"/>
                <a:ea typeface="Times New Roman" panose="02020603050405020304" pitchFamily="18" charset="0"/>
              </a:rPr>
              <a:t>Wye, C. K. and Lim, Y. M., 2009. Perception Differential between Employers and Undergraduates on the Importance of Employability Skills. </a:t>
            </a:r>
            <a:r>
              <a:rPr lang="en-IN" sz="1800" i="1" dirty="0">
                <a:effectLst/>
                <a:latin typeface="Times New Roman" panose="02020603050405020304" pitchFamily="18" charset="0"/>
                <a:ea typeface="Times New Roman" panose="02020603050405020304" pitchFamily="18" charset="0"/>
              </a:rPr>
              <a:t>International education studies</a:t>
            </a:r>
            <a:r>
              <a:rPr lang="en-IN" sz="1800" dirty="0">
                <a:effectLst/>
                <a:latin typeface="Times New Roman" panose="02020603050405020304" pitchFamily="18" charset="0"/>
                <a:ea typeface="Times New Roman" panose="02020603050405020304" pitchFamily="18" charset="0"/>
              </a:rPr>
              <a:t>. 2(1). pp.95-105.</a:t>
            </a:r>
          </a:p>
          <a:p>
            <a:pPr marL="540385" indent="-540385" algn="just">
              <a:lnSpc>
                <a:spcPct val="150000"/>
              </a:lnSpc>
            </a:pPr>
            <a:r>
              <a:rPr lang="en-GB" sz="1800" dirty="0">
                <a:solidFill>
                  <a:srgbClr val="222222"/>
                </a:solidFill>
                <a:effectLst/>
                <a:latin typeface="Times New Roman" panose="02020603050405020304" pitchFamily="18" charset="0"/>
                <a:ea typeface="Times New Roman" panose="02020603050405020304" pitchFamily="18" charset="0"/>
              </a:rPr>
              <a:t>Nisha, S. M. and </a:t>
            </a:r>
            <a:r>
              <a:rPr lang="en-GB" sz="1800" dirty="0" err="1">
                <a:solidFill>
                  <a:srgbClr val="222222"/>
                </a:solidFill>
                <a:effectLst/>
                <a:latin typeface="Times New Roman" panose="02020603050405020304" pitchFamily="18" charset="0"/>
                <a:ea typeface="Times New Roman" panose="02020603050405020304" pitchFamily="18" charset="0"/>
              </a:rPr>
              <a:t>Rajasekaran</a:t>
            </a:r>
            <a:r>
              <a:rPr lang="en-GB" sz="1800" dirty="0">
                <a:solidFill>
                  <a:srgbClr val="222222"/>
                </a:solidFill>
                <a:effectLst/>
                <a:latin typeface="Times New Roman" panose="02020603050405020304" pitchFamily="18" charset="0"/>
                <a:ea typeface="Times New Roman" panose="02020603050405020304" pitchFamily="18" charset="0"/>
              </a:rPr>
              <a:t>, V., 2018. Employability skills: A review. </a:t>
            </a:r>
            <a:r>
              <a:rPr lang="en-IN" sz="1800" i="1" dirty="0">
                <a:effectLst/>
                <a:latin typeface="Times New Roman" panose="02020603050405020304" pitchFamily="18" charset="0"/>
                <a:ea typeface="Times New Roman" panose="02020603050405020304" pitchFamily="18" charset="0"/>
              </a:rPr>
              <a:t>IUP Journal of Soft Skills</a:t>
            </a:r>
            <a:r>
              <a:rPr lang="en-IN" sz="1800" dirty="0">
                <a:effectLst/>
                <a:latin typeface="Times New Roman" panose="02020603050405020304" pitchFamily="18" charset="0"/>
                <a:ea typeface="Times New Roman" panose="02020603050405020304" pitchFamily="18" charset="0"/>
              </a:rPr>
              <a:t>. 12(1). pp.29-37.</a:t>
            </a:r>
          </a:p>
          <a:p>
            <a:endParaRPr lang="en-IN" dirty="0"/>
          </a:p>
        </p:txBody>
      </p:sp>
    </p:spTree>
    <p:extLst>
      <p:ext uri="{BB962C8B-B14F-4D97-AF65-F5344CB8AC3E}">
        <p14:creationId xmlns:p14="http://schemas.microsoft.com/office/powerpoint/2010/main" val="30603524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86A631E-322E-4AE2-AB71-F509D8CEA7E0}"/>
              </a:ext>
            </a:extLst>
          </p:cNvPr>
          <p:cNvPicPr>
            <a:picLocks noChangeAspect="1"/>
          </p:cNvPicPr>
          <p:nvPr/>
        </p:nvPicPr>
        <p:blipFill>
          <a:blip r:embed="rId2"/>
          <a:stretch>
            <a:fillRect/>
          </a:stretch>
        </p:blipFill>
        <p:spPr>
          <a:xfrm>
            <a:off x="3116063" y="1322773"/>
            <a:ext cx="4051500" cy="3177789"/>
          </a:xfrm>
          <a:prstGeom prst="rect">
            <a:avLst/>
          </a:prstGeom>
        </p:spPr>
      </p:pic>
    </p:spTree>
    <p:extLst>
      <p:ext uri="{BB962C8B-B14F-4D97-AF65-F5344CB8AC3E}">
        <p14:creationId xmlns:p14="http://schemas.microsoft.com/office/powerpoint/2010/main" val="9230451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27</TotalTime>
  <Words>892</Words>
  <Application>Microsoft Office PowerPoint</Application>
  <PresentationFormat>Ecran lat</PresentationFormat>
  <Paragraphs>37</Paragraphs>
  <Slides>8</Slides>
  <Notes>3</Notes>
  <HiddenSlides>0</HiddenSlides>
  <MMClips>0</MMClips>
  <ScaleCrop>false</ScaleCrop>
  <HeadingPairs>
    <vt:vector size="4" baseType="variant">
      <vt:variant>
        <vt:lpstr>Temă</vt:lpstr>
      </vt:variant>
      <vt:variant>
        <vt:i4>1</vt:i4>
      </vt:variant>
      <vt:variant>
        <vt:lpstr>Titluri diapozitive</vt:lpstr>
      </vt:variant>
      <vt:variant>
        <vt:i4>8</vt:i4>
      </vt:variant>
    </vt:vector>
  </HeadingPairs>
  <TitlesOfParts>
    <vt:vector size="9" baseType="lpstr">
      <vt:lpstr>Facet</vt:lpstr>
      <vt:lpstr>Prezentare PowerPoint</vt:lpstr>
      <vt:lpstr>Table of contents </vt:lpstr>
      <vt:lpstr>Academic skills </vt:lpstr>
      <vt:lpstr>Employability skills </vt:lpstr>
      <vt:lpstr>SWOT Analysis </vt:lpstr>
      <vt:lpstr>Time management </vt:lpstr>
      <vt:lpstr>REFERENCES</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shree</dc:creator>
  <cp:lastModifiedBy>Seby Mihailescu</cp:lastModifiedBy>
  <cp:revision>30</cp:revision>
  <dcterms:created xsi:type="dcterms:W3CDTF">2021-04-13T10:28:38Z</dcterms:created>
  <dcterms:modified xsi:type="dcterms:W3CDTF">2021-04-14T13:05:09Z</dcterms:modified>
</cp:coreProperties>
</file>