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9" r:id="rId1"/>
  </p:sldMasterIdLst>
  <p:notesMasterIdLst>
    <p:notesMasterId r:id="rId20"/>
  </p:notesMasterIdLst>
  <p:sldIdLst>
    <p:sldId id="261" r:id="rId2"/>
    <p:sldId id="262" r:id="rId3"/>
    <p:sldId id="274" r:id="rId4"/>
    <p:sldId id="263" r:id="rId5"/>
    <p:sldId id="264" r:id="rId6"/>
    <p:sldId id="266" r:id="rId7"/>
    <p:sldId id="267" r:id="rId8"/>
    <p:sldId id="268" r:id="rId9"/>
    <p:sldId id="270" r:id="rId10"/>
    <p:sldId id="271" r:id="rId11"/>
    <p:sldId id="273" r:id="rId12"/>
    <p:sldId id="269" r:id="rId13"/>
    <p:sldId id="272" r:id="rId14"/>
    <p:sldId id="275" r:id="rId15"/>
    <p:sldId id="276" r:id="rId16"/>
    <p:sldId id="278" r:id="rId17"/>
    <p:sldId id="277" r:id="rId18"/>
    <p:sldId id="279"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43"/>
  </p:normalViewPr>
  <p:slideViewPr>
    <p:cSldViewPr>
      <p:cViewPr varScale="1">
        <p:scale>
          <a:sx n="87" d="100"/>
          <a:sy n="87" d="100"/>
        </p:scale>
        <p:origin x="149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DF98B8C-2063-4257-8E86-052B435B6410}" type="datetimeFigureOut">
              <a:rPr lang="en-GB" smtClean="0"/>
              <a:t>23/02/2018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136945-BE58-4B82-9EAF-D8A749DC6959}" type="slidenum">
              <a:rPr lang="en-GB" smtClean="0"/>
              <a:t>‹#›</a:t>
            </a:fld>
            <a:endParaRPr lang="en-GB"/>
          </a:p>
        </p:txBody>
      </p:sp>
    </p:spTree>
    <p:extLst>
      <p:ext uri="{BB962C8B-B14F-4D97-AF65-F5344CB8AC3E}">
        <p14:creationId xmlns:p14="http://schemas.microsoft.com/office/powerpoint/2010/main" val="694143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Uk</a:t>
            </a:r>
            <a:r>
              <a:rPr lang="en-GB" dirty="0" smtClean="0"/>
              <a:t> dodgeball association, England</a:t>
            </a:r>
            <a:r>
              <a:rPr lang="en-GB" baseline="0" dirty="0" smtClean="0"/>
              <a:t> </a:t>
            </a:r>
            <a:r>
              <a:rPr lang="en-GB" baseline="0" dirty="0" err="1" smtClean="0"/>
              <a:t>hockey</a:t>
            </a:r>
            <a:r>
              <a:rPr lang="en-GB" dirty="0" err="1" smtClean="0"/>
              <a:t>,Pentathlon</a:t>
            </a:r>
            <a:r>
              <a:rPr lang="en-GB" dirty="0" smtClean="0"/>
              <a:t> GB ,FA</a:t>
            </a:r>
            <a:endParaRPr lang="en-GB" dirty="0"/>
          </a:p>
        </p:txBody>
      </p:sp>
      <p:sp>
        <p:nvSpPr>
          <p:cNvPr id="4" name="Slide Number Placeholder 3"/>
          <p:cNvSpPr>
            <a:spLocks noGrp="1"/>
          </p:cNvSpPr>
          <p:nvPr>
            <p:ph type="sldNum" sz="quarter" idx="10"/>
          </p:nvPr>
        </p:nvSpPr>
        <p:spPr/>
        <p:txBody>
          <a:bodyPr/>
          <a:lstStyle/>
          <a:p>
            <a:fld id="{A7136945-BE58-4B82-9EAF-D8A749DC6959}" type="slidenum">
              <a:rPr lang="en-GB" smtClean="0"/>
              <a:t>15</a:t>
            </a:fld>
            <a:endParaRPr lang="en-GB"/>
          </a:p>
        </p:txBody>
      </p:sp>
    </p:spTree>
    <p:extLst>
      <p:ext uri="{BB962C8B-B14F-4D97-AF65-F5344CB8AC3E}">
        <p14:creationId xmlns:p14="http://schemas.microsoft.com/office/powerpoint/2010/main" val="28646946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Uk</a:t>
            </a:r>
            <a:r>
              <a:rPr lang="en-GB" dirty="0" smtClean="0"/>
              <a:t> dodgeball association, England</a:t>
            </a:r>
            <a:r>
              <a:rPr lang="en-GB" baseline="0" dirty="0" smtClean="0"/>
              <a:t> </a:t>
            </a:r>
            <a:r>
              <a:rPr lang="en-GB" baseline="0" dirty="0" err="1" smtClean="0"/>
              <a:t>hockey</a:t>
            </a:r>
            <a:r>
              <a:rPr lang="en-GB" dirty="0" err="1" smtClean="0"/>
              <a:t>,Pentathlon</a:t>
            </a:r>
            <a:r>
              <a:rPr lang="en-GB" smtClean="0"/>
              <a:t> GB </a:t>
            </a:r>
            <a:r>
              <a:rPr lang="en-GB" dirty="0" smtClean="0"/>
              <a:t>,FA</a:t>
            </a:r>
            <a:endParaRPr lang="en-GB" dirty="0"/>
          </a:p>
        </p:txBody>
      </p:sp>
      <p:sp>
        <p:nvSpPr>
          <p:cNvPr id="4" name="Slide Number Placeholder 3"/>
          <p:cNvSpPr>
            <a:spLocks noGrp="1"/>
          </p:cNvSpPr>
          <p:nvPr>
            <p:ph type="sldNum" sz="quarter" idx="10"/>
          </p:nvPr>
        </p:nvSpPr>
        <p:spPr/>
        <p:txBody>
          <a:bodyPr/>
          <a:lstStyle/>
          <a:p>
            <a:fld id="{A7136945-BE58-4B82-9EAF-D8A749DC6959}" type="slidenum">
              <a:rPr lang="en-GB" smtClean="0"/>
              <a:t>16</a:t>
            </a:fld>
            <a:endParaRPr lang="en-GB"/>
          </a:p>
        </p:txBody>
      </p:sp>
    </p:spTree>
    <p:extLst>
      <p:ext uri="{BB962C8B-B14F-4D97-AF65-F5344CB8AC3E}">
        <p14:creationId xmlns:p14="http://schemas.microsoft.com/office/powerpoint/2010/main" val="23524445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Liam Scott , Joe Davies </a:t>
            </a:r>
          </a:p>
          <a:p>
            <a:r>
              <a:rPr lang="en-GB" dirty="0" smtClean="0"/>
              <a:t>Angela </a:t>
            </a:r>
            <a:r>
              <a:rPr lang="en-GB" dirty="0" err="1" smtClean="0"/>
              <a:t>Stevans</a:t>
            </a:r>
            <a:endParaRPr lang="en-GB" dirty="0" smtClean="0"/>
          </a:p>
          <a:p>
            <a:r>
              <a:rPr lang="en-GB" dirty="0" smtClean="0"/>
              <a:t>Hannah</a:t>
            </a:r>
            <a:r>
              <a:rPr lang="en-GB" baseline="0" dirty="0" smtClean="0"/>
              <a:t> Pick </a:t>
            </a:r>
            <a:endParaRPr lang="en-GB" dirty="0"/>
          </a:p>
        </p:txBody>
      </p:sp>
      <p:sp>
        <p:nvSpPr>
          <p:cNvPr id="4" name="Slide Number Placeholder 3"/>
          <p:cNvSpPr>
            <a:spLocks noGrp="1"/>
          </p:cNvSpPr>
          <p:nvPr>
            <p:ph type="sldNum" sz="quarter" idx="10"/>
          </p:nvPr>
        </p:nvSpPr>
        <p:spPr/>
        <p:txBody>
          <a:bodyPr/>
          <a:lstStyle/>
          <a:p>
            <a:fld id="{A7136945-BE58-4B82-9EAF-D8A749DC6959}" type="slidenum">
              <a:rPr lang="en-GB" smtClean="0"/>
              <a:t>17</a:t>
            </a:fld>
            <a:endParaRPr lang="en-GB"/>
          </a:p>
        </p:txBody>
      </p:sp>
    </p:spTree>
    <p:extLst>
      <p:ext uri="{BB962C8B-B14F-4D97-AF65-F5344CB8AC3E}">
        <p14:creationId xmlns:p14="http://schemas.microsoft.com/office/powerpoint/2010/main" val="37997899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Liam Scott , Joe Davies </a:t>
            </a:r>
          </a:p>
          <a:p>
            <a:r>
              <a:rPr lang="en-GB" dirty="0" smtClean="0"/>
              <a:t>Angela </a:t>
            </a:r>
            <a:r>
              <a:rPr lang="en-GB" dirty="0" err="1" smtClean="0"/>
              <a:t>Stevans</a:t>
            </a:r>
            <a:endParaRPr lang="en-GB" dirty="0" smtClean="0"/>
          </a:p>
          <a:p>
            <a:r>
              <a:rPr lang="en-GB" dirty="0" smtClean="0"/>
              <a:t>Hannah</a:t>
            </a:r>
            <a:r>
              <a:rPr lang="en-GB" baseline="0" dirty="0" smtClean="0"/>
              <a:t> Pick </a:t>
            </a:r>
            <a:endParaRPr lang="en-GB" dirty="0"/>
          </a:p>
        </p:txBody>
      </p:sp>
      <p:sp>
        <p:nvSpPr>
          <p:cNvPr id="4" name="Slide Number Placeholder 3"/>
          <p:cNvSpPr>
            <a:spLocks noGrp="1"/>
          </p:cNvSpPr>
          <p:nvPr>
            <p:ph type="sldNum" sz="quarter" idx="10"/>
          </p:nvPr>
        </p:nvSpPr>
        <p:spPr/>
        <p:txBody>
          <a:bodyPr/>
          <a:lstStyle/>
          <a:p>
            <a:fld id="{A7136945-BE58-4B82-9EAF-D8A749DC6959}" type="slidenum">
              <a:rPr lang="en-GB" smtClean="0"/>
              <a:t>18</a:t>
            </a:fld>
            <a:endParaRPr lang="en-GB"/>
          </a:p>
        </p:txBody>
      </p:sp>
    </p:spTree>
    <p:extLst>
      <p:ext uri="{BB962C8B-B14F-4D97-AF65-F5344CB8AC3E}">
        <p14:creationId xmlns:p14="http://schemas.microsoft.com/office/powerpoint/2010/main" val="41582107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23/02/2018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016351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23/02/2018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989295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EF19A5F-9B0D-4C8D-B492-7E9635DE0EAE}" type="datetimeFigureOut">
              <a:rPr lang="en-GB" smtClean="0"/>
              <a:t>23/02/2018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487424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EF19A5F-9B0D-4C8D-B492-7E9635DE0EAE}" type="datetimeFigureOut">
              <a:rPr lang="en-GB" smtClean="0"/>
              <a:t>23/02/2018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662346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EF19A5F-9B0D-4C8D-B492-7E9635DE0EAE}" type="datetimeFigureOut">
              <a:rPr lang="en-GB" smtClean="0"/>
              <a:t>23/02/2018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271095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EF19A5F-9B0D-4C8D-B492-7E9635DE0EAE}" type="datetimeFigureOut">
              <a:rPr lang="en-GB" smtClean="0"/>
              <a:t>23/02/2018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226245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F19A5F-9B0D-4C8D-B492-7E9635DE0EAE}" type="datetimeFigureOut">
              <a:rPr lang="en-GB" smtClean="0"/>
              <a:t>23/02/2018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0299190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23/02/2018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7210905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23/02/2018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638733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23/02/2018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9196472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23/02/2018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883884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F19A5F-9B0D-4C8D-B492-7E9635DE0EAE}" type="datetimeFigureOut">
              <a:rPr lang="en-GB" smtClean="0"/>
              <a:t>23/02/2018</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EC5195-7AAA-4B52-91A8-930F7362668D}" type="slidenum">
              <a:rPr lang="en-GB" smtClean="0"/>
              <a:t>‹#›</a:t>
            </a:fld>
            <a:endParaRPr lang="en-GB"/>
          </a:p>
        </p:txBody>
      </p:sp>
    </p:spTree>
    <p:extLst>
      <p:ext uri="{BB962C8B-B14F-4D97-AF65-F5344CB8AC3E}">
        <p14:creationId xmlns:p14="http://schemas.microsoft.com/office/powerpoint/2010/main" val="3695074368"/>
      </p:ext>
    </p:extLst>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4.tiff"/></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5.jpg"/></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www.boundless.com/sociology/definition/solidarity/" TargetMode="External"/><Relationship Id="rId5" Type="http://schemas.openxmlformats.org/officeDocument/2006/relationships/hyperlink" Target="https://www.boundless.com/sociology/definition/poverty/" TargetMode="External"/><Relationship Id="rId4" Type="http://schemas.openxmlformats.org/officeDocument/2006/relationships/hyperlink" Target="https://www.boundless.com/sociology/definition/social-exclusion/"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jnAXdluC6O8" TargetMode="External"/><Relationship Id="rId2" Type="http://schemas.openxmlformats.org/officeDocument/2006/relationships/image" Target="../media/image7.jp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2.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10.tiff"/></Relationships>
</file>

<file path=ppt/slides/_rels/slide1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2.tif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image" Target="../media/image15.tiff"/><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www.uksport.gov.uk/our-work/investing-in-sport/current-funding-figures"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8.tiff"/><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tiff"/><Relationship Id="rId4" Type="http://schemas.openxmlformats.org/officeDocument/2006/relationships/image" Target="../media/image19.tiff"/></Relationships>
</file>

<file path=ppt/slides/_rels/slide18.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39591" y="5700840"/>
            <a:ext cx="2938038" cy="1157160"/>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975" y="2090522"/>
            <a:ext cx="3619500" cy="2714626"/>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3527377" y="3447835"/>
            <a:ext cx="5616623" cy="1938992"/>
          </a:xfrm>
          <a:prstGeom prst="rect">
            <a:avLst/>
          </a:prstGeom>
          <a:noFill/>
        </p:spPr>
        <p:txBody>
          <a:bodyPr wrap="square" lIns="91440" tIns="45720" rIns="91440" bIns="45720">
            <a:spAutoFit/>
          </a:bodyPr>
          <a:lstStyle/>
          <a:p>
            <a:pPr algn="ctr"/>
            <a:r>
              <a:rPr lang="en-US" sz="6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Mark </a:t>
            </a:r>
          </a:p>
          <a:p>
            <a:pPr algn="ctr"/>
            <a:r>
              <a:rPr lang="en-US" sz="6000" b="1" dirty="0" err="1"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Napieralla</a:t>
            </a:r>
            <a:endParaRPr lang="en-US" sz="4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8" name="Rectangle 7"/>
          <p:cNvSpPr/>
          <p:nvPr/>
        </p:nvSpPr>
        <p:spPr>
          <a:xfrm>
            <a:off x="2915817" y="1802098"/>
            <a:ext cx="3816424" cy="707886"/>
          </a:xfrm>
          <a:prstGeom prst="rect">
            <a:avLst/>
          </a:prstGeom>
          <a:noFill/>
        </p:spPr>
        <p:txBody>
          <a:bodyPr wrap="square" lIns="91440" tIns="45720" rIns="91440" bIns="45720">
            <a:spAutoFit/>
          </a:bodyPr>
          <a:lstStyle/>
          <a:p>
            <a:pPr algn="ctr"/>
            <a:endParaRPr lang="en-US" sz="4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Rectangle 1"/>
          <p:cNvSpPr/>
          <p:nvPr/>
        </p:nvSpPr>
        <p:spPr>
          <a:xfrm>
            <a:off x="4696457" y="2235717"/>
            <a:ext cx="3278463" cy="923330"/>
          </a:xfrm>
          <a:prstGeom prst="rect">
            <a:avLst/>
          </a:prstGeom>
          <a:noFill/>
        </p:spPr>
        <p:txBody>
          <a:bodyPr wrap="none" lIns="91440" tIns="45720" rIns="91440" bIns="45720">
            <a:spAutoFit/>
          </a:bodyPr>
          <a:lstStyle/>
          <a:p>
            <a:pPr algn="ctr"/>
            <a:r>
              <a:rPr lang="en-US" sz="5400" b="1" dirty="0" smtClean="0">
                <a:ln w="6600">
                  <a:solidFill>
                    <a:schemeClr val="accent2"/>
                  </a:solidFill>
                  <a:prstDash val="solid"/>
                </a:ln>
                <a:solidFill>
                  <a:srgbClr val="FFFFFF"/>
                </a:solidFill>
                <a:effectLst>
                  <a:outerShdw dist="38100" dir="2700000" algn="tl" rotWithShape="0">
                    <a:schemeClr val="accent2"/>
                  </a:outerShdw>
                </a:effectLst>
              </a:rPr>
              <a:t>M5X02089</a:t>
            </a:r>
            <a:endParaRPr lang="en-US"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Tree>
    <p:extLst>
      <p:ext uri="{BB962C8B-B14F-4D97-AF65-F5344CB8AC3E}">
        <p14:creationId xmlns:p14="http://schemas.microsoft.com/office/powerpoint/2010/main" val="45310216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2862322"/>
          </a:xfrm>
          <a:prstGeom prst="rect">
            <a:avLst/>
          </a:prstGeom>
          <a:noFill/>
        </p:spPr>
        <p:txBody>
          <a:bodyPr wrap="square" rtlCol="0">
            <a:spAutoFit/>
          </a:bodyPr>
          <a:lstStyle/>
          <a:p>
            <a:r>
              <a:rPr lang="en-GB" b="1" u="sng" dirty="0" smtClean="0"/>
              <a:t>The aims of todays lecture:</a:t>
            </a:r>
          </a:p>
          <a:p>
            <a:endParaRPr lang="en-GB" dirty="0"/>
          </a:p>
          <a:p>
            <a:r>
              <a:rPr lang="en-GB" dirty="0" smtClean="0"/>
              <a:t>To look at the assignment to ensure everyone is clear on how to approach doing it.</a:t>
            </a:r>
          </a:p>
          <a:p>
            <a:endParaRPr lang="en-GB" dirty="0"/>
          </a:p>
          <a:p>
            <a:r>
              <a:rPr lang="en-GB" dirty="0" smtClean="0"/>
              <a:t>Social exclusion in sport</a:t>
            </a:r>
          </a:p>
          <a:p>
            <a:endParaRPr lang="en-GB" dirty="0"/>
          </a:p>
          <a:p>
            <a:r>
              <a:rPr lang="en-GB" dirty="0" smtClean="0"/>
              <a:t>Benefits of sport / activity participation </a:t>
            </a:r>
          </a:p>
          <a:p>
            <a:endParaRPr lang="en-GB" dirty="0"/>
          </a:p>
          <a:p>
            <a:endParaRPr lang="en-GB" dirty="0" smtClean="0"/>
          </a:p>
          <a:p>
            <a:r>
              <a:rPr lang="en-GB" dirty="0" smtClean="0"/>
              <a:t>Specific Sport development officers </a:t>
            </a:r>
            <a:r>
              <a:rPr lang="mr-IN" dirty="0" smtClean="0"/>
              <a:t>–</a:t>
            </a:r>
            <a:r>
              <a:rPr lang="en-GB" dirty="0" smtClean="0"/>
              <a:t> Research task </a:t>
            </a:r>
            <a:endParaRPr lang="en-GB" dirty="0"/>
          </a:p>
        </p:txBody>
      </p:sp>
    </p:spTree>
    <p:extLst>
      <p:ext uri="{BB962C8B-B14F-4D97-AF65-F5344CB8AC3E}">
        <p14:creationId xmlns:p14="http://schemas.microsoft.com/office/powerpoint/2010/main" val="345135270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2448272"/>
            <a:ext cx="8352928" cy="3970318"/>
          </a:xfrm>
          <a:prstGeom prst="rect">
            <a:avLst/>
          </a:prstGeom>
          <a:noFill/>
        </p:spPr>
        <p:txBody>
          <a:bodyPr wrap="square" rtlCol="0">
            <a:spAutoFit/>
          </a:bodyPr>
          <a:lstStyle/>
          <a:p>
            <a:pPr algn="ctr"/>
            <a:r>
              <a:rPr lang="en-GB" sz="2800" b="1" dirty="0"/>
              <a:t>Students are required to devise an operational plan to increase sports participation in the area of </a:t>
            </a:r>
            <a:r>
              <a:rPr lang="en-GB" sz="2800" b="1" dirty="0" err="1"/>
              <a:t>Townhill</a:t>
            </a:r>
            <a:r>
              <a:rPr lang="en-GB" sz="2800" b="1" dirty="0"/>
              <a:t> in Swansea. Students should use the Street Games template provided in order to plan different projects. Students should demonstrate an understanding of the key underlying issues in the national, regional and local sporting landscape and the external drivers that can be utilized to implement a successful development program</a:t>
            </a:r>
            <a:endParaRPr lang="en-US" sz="2800" b="1" dirty="0"/>
          </a:p>
        </p:txBody>
      </p:sp>
      <p:pic>
        <p:nvPicPr>
          <p:cNvPr id="3" name="Picture 2"/>
          <p:cNvPicPr>
            <a:picLocks noChangeAspect="1"/>
          </p:cNvPicPr>
          <p:nvPr/>
        </p:nvPicPr>
        <p:blipFill>
          <a:blip r:embed="rId2"/>
          <a:stretch>
            <a:fillRect/>
          </a:stretch>
        </p:blipFill>
        <p:spPr>
          <a:xfrm>
            <a:off x="3203848" y="188640"/>
            <a:ext cx="2052010" cy="2052010"/>
          </a:xfrm>
          <a:prstGeom prst="rect">
            <a:avLst/>
          </a:prstGeom>
        </p:spPr>
      </p:pic>
      <p:sp>
        <p:nvSpPr>
          <p:cNvPr id="5" name="Rectangle 4"/>
          <p:cNvSpPr/>
          <p:nvPr/>
        </p:nvSpPr>
        <p:spPr>
          <a:xfrm>
            <a:off x="827584" y="787623"/>
            <a:ext cx="1391728" cy="923330"/>
          </a:xfrm>
          <a:prstGeom prst="rect">
            <a:avLst/>
          </a:prstGeom>
          <a:noFill/>
        </p:spPr>
        <p:txBody>
          <a:bodyPr wrap="none" lIns="91440" tIns="45720" rIns="91440" bIns="45720">
            <a:spAutoFit/>
          </a:bodyPr>
          <a:lstStyle/>
          <a:p>
            <a:pPr algn="ctr"/>
            <a:r>
              <a:rPr lang="en-GB" sz="54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50%</a:t>
            </a:r>
            <a:endPar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7" name="Rectangle 6"/>
          <p:cNvSpPr/>
          <p:nvPr/>
        </p:nvSpPr>
        <p:spPr>
          <a:xfrm>
            <a:off x="5388305" y="787623"/>
            <a:ext cx="3960439" cy="1754326"/>
          </a:xfrm>
          <a:prstGeom prst="rect">
            <a:avLst/>
          </a:prstGeom>
          <a:noFill/>
        </p:spPr>
        <p:txBody>
          <a:bodyPr wrap="square" lIns="91440" tIns="45720" rIns="91440" bIns="45720">
            <a:spAutoFit/>
          </a:bodyPr>
          <a:lstStyle/>
          <a:p>
            <a:pPr algn="ctr"/>
            <a:r>
              <a:rPr lang="en-GB" sz="5400" b="1"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Half of 65%</a:t>
            </a:r>
          </a:p>
          <a:p>
            <a:pPr algn="ctr"/>
            <a:endPar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Tree>
    <p:extLst>
      <p:ext uri="{BB962C8B-B14F-4D97-AF65-F5344CB8AC3E}">
        <p14:creationId xmlns:p14="http://schemas.microsoft.com/office/powerpoint/2010/main" val="139763645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52177" y="2924944"/>
            <a:ext cx="3778699" cy="1754326"/>
          </a:xfrm>
          <a:prstGeom prst="rect">
            <a:avLst/>
          </a:prstGeom>
          <a:noFill/>
        </p:spPr>
        <p:txBody>
          <a:bodyPr wrap="square" lIns="91440" tIns="45720" rIns="91440" bIns="45720">
            <a:spAutoFit/>
          </a:bodyPr>
          <a:lstStyle/>
          <a:p>
            <a:pPr algn="ctr"/>
            <a:r>
              <a:rPr lang="en-GB" sz="54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Social Exclusion?</a:t>
            </a:r>
            <a:endPar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pic>
        <p:nvPicPr>
          <p:cNvPr id="3" name="Picture 2"/>
          <p:cNvPicPr>
            <a:picLocks noChangeAspect="1"/>
          </p:cNvPicPr>
          <p:nvPr/>
        </p:nvPicPr>
        <p:blipFill>
          <a:blip r:embed="rId4"/>
          <a:stretch>
            <a:fillRect/>
          </a:stretch>
        </p:blipFill>
        <p:spPr>
          <a:xfrm>
            <a:off x="4631455" y="2166491"/>
            <a:ext cx="4055839" cy="4393826"/>
          </a:xfrm>
          <a:prstGeom prst="rect">
            <a:avLst/>
          </a:prstGeom>
        </p:spPr>
      </p:pic>
    </p:spTree>
    <p:extLst>
      <p:ext uri="{BB962C8B-B14F-4D97-AF65-F5344CB8AC3E}">
        <p14:creationId xmlns:p14="http://schemas.microsoft.com/office/powerpoint/2010/main" val="94795290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950254" y="178520"/>
            <a:ext cx="5271055" cy="923330"/>
          </a:xfrm>
          <a:prstGeom prst="rect">
            <a:avLst/>
          </a:prstGeom>
          <a:noFill/>
        </p:spPr>
        <p:txBody>
          <a:bodyPr wrap="square" lIns="91440" tIns="45720" rIns="91440" bIns="45720">
            <a:spAutoFit/>
          </a:bodyPr>
          <a:lstStyle/>
          <a:p>
            <a:pPr algn="ctr"/>
            <a:r>
              <a:rPr lang="en-GB" sz="54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Social Exclusion?</a:t>
            </a:r>
            <a:endPar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8" name="TextBox 7"/>
          <p:cNvSpPr txBox="1"/>
          <p:nvPr/>
        </p:nvSpPr>
        <p:spPr>
          <a:xfrm>
            <a:off x="799448" y="2121051"/>
            <a:ext cx="7200800" cy="3139321"/>
          </a:xfrm>
          <a:prstGeom prst="rect">
            <a:avLst/>
          </a:prstGeom>
          <a:noFill/>
        </p:spPr>
        <p:txBody>
          <a:bodyPr wrap="square" rtlCol="0">
            <a:spAutoFit/>
          </a:bodyPr>
          <a:lstStyle/>
          <a:p>
            <a:pPr algn="ctr"/>
            <a:r>
              <a:rPr lang="en-US" smtClean="0"/>
              <a:t>“processes </a:t>
            </a:r>
            <a:r>
              <a:rPr lang="en-US" dirty="0"/>
              <a:t>through which individuals and entire communities of people are systematically blocked from rights, opportunities, and resources that are normally available to members of society and that are key to </a:t>
            </a:r>
            <a:r>
              <a:rPr lang="en-US"/>
              <a:t>social </a:t>
            </a:r>
            <a:r>
              <a:rPr lang="en-US" smtClean="0"/>
              <a:t>integration”</a:t>
            </a:r>
            <a:r>
              <a:rPr lang="en-US" dirty="0"/>
              <a:t/>
            </a:r>
            <a:br>
              <a:rPr lang="en-US" dirty="0"/>
            </a:br>
            <a:r>
              <a:rPr lang="en-US" dirty="0"/>
              <a:t/>
            </a:r>
            <a:br>
              <a:rPr lang="en-US" dirty="0"/>
            </a:br>
            <a:r>
              <a:rPr lang="en-US" dirty="0"/>
              <a:t>Source: Boundless. “Social Exclusion.” </a:t>
            </a:r>
            <a:r>
              <a:rPr lang="en-US" i="1" dirty="0"/>
              <a:t>Boundless Sociology</a:t>
            </a:r>
            <a:r>
              <a:rPr lang="en-US" dirty="0"/>
              <a:t> Boundless, 08 Aug. 2016. </a:t>
            </a:r>
            <a:r>
              <a:rPr lang="en-US" dirty="0" smtClean="0"/>
              <a:t>from</a:t>
            </a:r>
            <a:r>
              <a:rPr lang="en-US" dirty="0"/>
              <a:t> </a:t>
            </a:r>
            <a:r>
              <a:rPr lang="en-US" u="sng" dirty="0"/>
              <a:t>https://</a:t>
            </a:r>
            <a:r>
              <a:rPr lang="en-US" u="sng" dirty="0" err="1"/>
              <a:t>www.boundless.com</a:t>
            </a:r>
            <a:r>
              <a:rPr lang="en-US" u="sng" dirty="0"/>
              <a:t>/sociology/textbooks/boundless-sociology-textbook/stratification-inequality-and-social-class-in-the-u-s-9/poverty-78/social-exclusion-465-3315/</a:t>
            </a:r>
            <a:endParaRPr lang="en-US" dirty="0"/>
          </a:p>
          <a:p>
            <a:pPr algn="ctr"/>
            <a:endParaRPr lang="en-US" dirty="0"/>
          </a:p>
        </p:txBody>
      </p:sp>
    </p:spTree>
    <p:extLst>
      <p:ext uri="{BB962C8B-B14F-4D97-AF65-F5344CB8AC3E}">
        <p14:creationId xmlns:p14="http://schemas.microsoft.com/office/powerpoint/2010/main" val="63308391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950254" y="178520"/>
            <a:ext cx="5271055" cy="923330"/>
          </a:xfrm>
          <a:prstGeom prst="rect">
            <a:avLst/>
          </a:prstGeom>
          <a:noFill/>
        </p:spPr>
        <p:txBody>
          <a:bodyPr wrap="square" lIns="91440" tIns="45720" rIns="91440" bIns="45720">
            <a:spAutoFit/>
          </a:bodyPr>
          <a:lstStyle/>
          <a:p>
            <a:pPr algn="ctr"/>
            <a:r>
              <a:rPr lang="en-GB" sz="54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Social Exclusion?</a:t>
            </a:r>
            <a:endPar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7799" y="3993399"/>
            <a:ext cx="7793807" cy="1656184"/>
          </a:xfrm>
          <a:prstGeom prst="rect">
            <a:avLst/>
          </a:prstGeom>
        </p:spPr>
      </p:pic>
      <p:sp>
        <p:nvSpPr>
          <p:cNvPr id="8" name="TextBox 7"/>
          <p:cNvSpPr txBox="1"/>
          <p:nvPr/>
        </p:nvSpPr>
        <p:spPr>
          <a:xfrm>
            <a:off x="827584" y="1988840"/>
            <a:ext cx="7200800" cy="646331"/>
          </a:xfrm>
          <a:prstGeom prst="rect">
            <a:avLst/>
          </a:prstGeom>
          <a:noFill/>
        </p:spPr>
        <p:txBody>
          <a:bodyPr wrap="square" rtlCol="0">
            <a:spAutoFit/>
          </a:bodyPr>
          <a:lstStyle/>
          <a:p>
            <a:pPr algn="ctr"/>
            <a:r>
              <a:rPr lang="en-US" dirty="0" smtClean="0"/>
              <a:t>The Government under </a:t>
            </a:r>
            <a:r>
              <a:rPr lang="en-US" dirty="0" err="1" smtClean="0"/>
              <a:t>Labour</a:t>
            </a:r>
            <a:r>
              <a:rPr lang="en-US" dirty="0" smtClean="0"/>
              <a:t> (Blaire) set up a new social exclusion unit (SEU) and they choose to describe rather than define social exclusion:</a:t>
            </a:r>
            <a:endParaRPr lang="en-US" dirty="0"/>
          </a:p>
        </p:txBody>
      </p:sp>
    </p:spTree>
    <p:extLst>
      <p:ext uri="{BB962C8B-B14F-4D97-AF65-F5344CB8AC3E}">
        <p14:creationId xmlns:p14="http://schemas.microsoft.com/office/powerpoint/2010/main" val="5265839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950254" y="178520"/>
            <a:ext cx="5271055" cy="923330"/>
          </a:xfrm>
          <a:prstGeom prst="rect">
            <a:avLst/>
          </a:prstGeom>
          <a:noFill/>
        </p:spPr>
        <p:txBody>
          <a:bodyPr wrap="square" lIns="91440" tIns="45720" rIns="91440" bIns="45720">
            <a:spAutoFit/>
          </a:bodyPr>
          <a:lstStyle/>
          <a:p>
            <a:pPr algn="ctr"/>
            <a:r>
              <a:rPr lang="en-GB" sz="54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Social Exclusion?</a:t>
            </a:r>
            <a:endPar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8" name="TextBox 7"/>
          <p:cNvSpPr txBox="1"/>
          <p:nvPr/>
        </p:nvSpPr>
        <p:spPr>
          <a:xfrm>
            <a:off x="827584" y="1988840"/>
            <a:ext cx="7200800" cy="2585323"/>
          </a:xfrm>
          <a:prstGeom prst="rect">
            <a:avLst/>
          </a:prstGeom>
          <a:noFill/>
        </p:spPr>
        <p:txBody>
          <a:bodyPr wrap="square" rtlCol="0">
            <a:spAutoFit/>
          </a:bodyPr>
          <a:lstStyle/>
          <a:p>
            <a:pPr algn="ctr"/>
            <a:r>
              <a:rPr lang="en-US" dirty="0">
                <a:hlinkClick r:id="rId4"/>
              </a:rPr>
              <a:t>Social exclusion</a:t>
            </a:r>
            <a:r>
              <a:rPr lang="en-US" dirty="0"/>
              <a:t> is distinct from </a:t>
            </a:r>
            <a:r>
              <a:rPr lang="en-US" dirty="0">
                <a:hlinkClick r:id="rId5"/>
              </a:rPr>
              <a:t>poverty</a:t>
            </a:r>
            <a:r>
              <a:rPr lang="en-US" dirty="0"/>
              <a:t>. Poverty is a distributional outcome, whereas exclusion can be defined as the process of declining participation, </a:t>
            </a:r>
            <a:r>
              <a:rPr lang="en-US" dirty="0">
                <a:hlinkClick r:id="rId6"/>
              </a:rPr>
              <a:t>solidarity</a:t>
            </a:r>
            <a:r>
              <a:rPr lang="en-US" dirty="0"/>
              <a:t>, and access to opportunities</a:t>
            </a:r>
            <a:br>
              <a:rPr lang="en-US" dirty="0"/>
            </a:br>
            <a:r>
              <a:rPr lang="en-US" dirty="0"/>
              <a:t/>
            </a:r>
            <a:br>
              <a:rPr lang="en-US" dirty="0"/>
            </a:br>
            <a:r>
              <a:rPr lang="en-US" dirty="0"/>
              <a:t>Source: Boundless. “Social Exclusion.” </a:t>
            </a:r>
            <a:r>
              <a:rPr lang="en-US" i="1" dirty="0"/>
              <a:t>Boundless Sociology</a:t>
            </a:r>
            <a:r>
              <a:rPr lang="en-US" dirty="0"/>
              <a:t> Boundless, 08 Aug. 2016. </a:t>
            </a:r>
            <a:r>
              <a:rPr lang="en-US" dirty="0" smtClean="0"/>
              <a:t>from</a:t>
            </a:r>
            <a:r>
              <a:rPr lang="en-US" dirty="0"/>
              <a:t> </a:t>
            </a:r>
            <a:r>
              <a:rPr lang="en-US" u="sng" dirty="0"/>
              <a:t>https://</a:t>
            </a:r>
            <a:r>
              <a:rPr lang="en-US" u="sng" dirty="0" err="1"/>
              <a:t>www.boundless.com</a:t>
            </a:r>
            <a:r>
              <a:rPr lang="en-US" u="sng" dirty="0"/>
              <a:t>/sociology/textbooks/boundless-sociology-textbook/stratification-inequality-and-social-class-in-the-u-s-9/poverty-78/social-exclusion-465-3315/</a:t>
            </a:r>
            <a:endParaRPr lang="en-US" dirty="0"/>
          </a:p>
        </p:txBody>
      </p:sp>
    </p:spTree>
    <p:extLst>
      <p:ext uri="{BB962C8B-B14F-4D97-AF65-F5344CB8AC3E}">
        <p14:creationId xmlns:p14="http://schemas.microsoft.com/office/powerpoint/2010/main" val="17434196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6" name="Picture 2" descr="Image result for sports development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950254" y="178520"/>
            <a:ext cx="5271055" cy="923330"/>
          </a:xfrm>
          <a:prstGeom prst="rect">
            <a:avLst/>
          </a:prstGeom>
          <a:noFill/>
        </p:spPr>
        <p:txBody>
          <a:bodyPr wrap="square" lIns="91440" tIns="45720" rIns="91440" bIns="45720">
            <a:spAutoFit/>
          </a:bodyPr>
          <a:lstStyle/>
          <a:p>
            <a:pPr algn="ctr"/>
            <a:r>
              <a:rPr lang="en-GB" sz="54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Social Exclusion?</a:t>
            </a:r>
            <a:endPar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8" name="TextBox 7"/>
          <p:cNvSpPr txBox="1"/>
          <p:nvPr/>
        </p:nvSpPr>
        <p:spPr>
          <a:xfrm>
            <a:off x="845163" y="1225689"/>
            <a:ext cx="7200800" cy="5632311"/>
          </a:xfrm>
          <a:prstGeom prst="rect">
            <a:avLst/>
          </a:prstGeom>
          <a:noFill/>
        </p:spPr>
        <p:txBody>
          <a:bodyPr wrap="square" rtlCol="0">
            <a:spAutoFit/>
          </a:bodyPr>
          <a:lstStyle/>
          <a:p>
            <a:pPr algn="ctr"/>
            <a:r>
              <a:rPr lang="en-US" sz="2400" u="sng" dirty="0" smtClean="0">
                <a:solidFill>
                  <a:schemeClr val="accent5">
                    <a:lumMod val="50000"/>
                  </a:schemeClr>
                </a:solidFill>
              </a:rPr>
              <a:t>Relevant Definitions </a:t>
            </a:r>
          </a:p>
          <a:p>
            <a:pPr algn="ctr"/>
            <a:endParaRPr lang="en-US" sz="2400" dirty="0" smtClean="0">
              <a:solidFill>
                <a:schemeClr val="accent5">
                  <a:lumMod val="50000"/>
                </a:schemeClr>
              </a:solidFill>
            </a:endParaRPr>
          </a:p>
          <a:p>
            <a:pPr algn="ctr"/>
            <a:r>
              <a:rPr lang="en-US" sz="2400" dirty="0" smtClean="0">
                <a:solidFill>
                  <a:schemeClr val="accent5">
                    <a:lumMod val="50000"/>
                  </a:schemeClr>
                </a:solidFill>
              </a:rPr>
              <a:t>Poverty</a:t>
            </a:r>
            <a:r>
              <a:rPr lang="en-US" sz="2400" dirty="0"/>
              <a:t>: the state of being extremely poor </a:t>
            </a:r>
            <a:endParaRPr lang="en-US" sz="2400" dirty="0" smtClean="0"/>
          </a:p>
          <a:p>
            <a:pPr algn="ctr"/>
            <a:endParaRPr lang="en-US" sz="2400" dirty="0"/>
          </a:p>
          <a:p>
            <a:pPr algn="ctr"/>
            <a:r>
              <a:rPr lang="en-US" sz="2400" dirty="0" smtClean="0">
                <a:solidFill>
                  <a:schemeClr val="accent5">
                    <a:lumMod val="50000"/>
                  </a:schemeClr>
                </a:solidFill>
              </a:rPr>
              <a:t>Absolute </a:t>
            </a:r>
            <a:r>
              <a:rPr lang="en-US" sz="2400" dirty="0">
                <a:solidFill>
                  <a:schemeClr val="accent5">
                    <a:lumMod val="50000"/>
                  </a:schemeClr>
                </a:solidFill>
              </a:rPr>
              <a:t>Poverty</a:t>
            </a:r>
            <a:r>
              <a:rPr lang="en-US" sz="2400" dirty="0"/>
              <a:t>: living below normal living standards, not able to get basic needs </a:t>
            </a:r>
            <a:endParaRPr lang="en-US" sz="2400" dirty="0" smtClean="0"/>
          </a:p>
          <a:p>
            <a:pPr algn="ctr"/>
            <a:endParaRPr lang="en-US" sz="2400" dirty="0"/>
          </a:p>
          <a:p>
            <a:pPr algn="ctr"/>
            <a:r>
              <a:rPr lang="en-US" sz="2400" dirty="0" smtClean="0">
                <a:solidFill>
                  <a:schemeClr val="accent5">
                    <a:lumMod val="50000"/>
                  </a:schemeClr>
                </a:solidFill>
              </a:rPr>
              <a:t>Relative </a:t>
            </a:r>
            <a:r>
              <a:rPr lang="en-US" sz="2400" dirty="0">
                <a:solidFill>
                  <a:schemeClr val="accent5">
                    <a:lumMod val="50000"/>
                  </a:schemeClr>
                </a:solidFill>
              </a:rPr>
              <a:t>Poverty</a:t>
            </a:r>
            <a:r>
              <a:rPr lang="en-US" sz="2400" dirty="0"/>
              <a:t>: someone is poor in relation to others around them ( socially defined) </a:t>
            </a:r>
            <a:endParaRPr lang="en-US" sz="2400" dirty="0" smtClean="0"/>
          </a:p>
          <a:p>
            <a:pPr algn="ctr"/>
            <a:endParaRPr lang="en-US" sz="2400" dirty="0"/>
          </a:p>
          <a:p>
            <a:pPr algn="ctr"/>
            <a:r>
              <a:rPr lang="en-US" sz="2400" dirty="0" smtClean="0">
                <a:solidFill>
                  <a:schemeClr val="accent5">
                    <a:lumMod val="50000"/>
                  </a:schemeClr>
                </a:solidFill>
              </a:rPr>
              <a:t>Poverty </a:t>
            </a:r>
            <a:r>
              <a:rPr lang="en-US" sz="2400" dirty="0">
                <a:solidFill>
                  <a:schemeClr val="accent5">
                    <a:lumMod val="50000"/>
                  </a:schemeClr>
                </a:solidFill>
              </a:rPr>
              <a:t>Cycle</a:t>
            </a:r>
            <a:r>
              <a:rPr lang="en-US" sz="2400" dirty="0"/>
              <a:t>: Poverty is passed on from generation to </a:t>
            </a:r>
            <a:r>
              <a:rPr lang="en-US" sz="2400" dirty="0" smtClean="0"/>
              <a:t>generation</a:t>
            </a:r>
          </a:p>
          <a:p>
            <a:pPr algn="ctr"/>
            <a:endParaRPr lang="en-US" sz="2400" dirty="0"/>
          </a:p>
          <a:p>
            <a:pPr algn="ctr"/>
            <a:r>
              <a:rPr lang="en-US" sz="2400" dirty="0"/>
              <a:t>Poverty definitions of Absolute and Relative Poverty, 2016</a:t>
            </a:r>
          </a:p>
        </p:txBody>
      </p:sp>
    </p:spTree>
    <p:extLst>
      <p:ext uri="{BB962C8B-B14F-4D97-AF65-F5344CB8AC3E}">
        <p14:creationId xmlns:p14="http://schemas.microsoft.com/office/powerpoint/2010/main" val="126878989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Rectangle 2"/>
          <p:cNvSpPr/>
          <p:nvPr/>
        </p:nvSpPr>
        <p:spPr>
          <a:xfrm>
            <a:off x="2327226" y="2327176"/>
            <a:ext cx="4176464" cy="1728192"/>
          </a:xfrm>
          <a:prstGeom prst="rect">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GB" sz="2800" dirty="0">
                <a:ln w="0"/>
                <a:solidFill>
                  <a:schemeClr val="tx1"/>
                </a:solidFill>
                <a:effectLst>
                  <a:outerShdw blurRad="38100" dist="19050" dir="2700000" algn="tl" rotWithShape="0">
                    <a:schemeClr val="dk1">
                      <a:alpha val="40000"/>
                    </a:schemeClr>
                  </a:outerShdw>
                </a:effectLst>
              </a:rPr>
              <a:t>How can Sport / physical activity encourage social inclusion?</a:t>
            </a:r>
          </a:p>
          <a:p>
            <a:pPr algn="ctr"/>
            <a:endParaRPr lang="en-US" dirty="0"/>
          </a:p>
        </p:txBody>
      </p:sp>
      <p:sp>
        <p:nvSpPr>
          <p:cNvPr id="5" name="Oval 4"/>
          <p:cNvSpPr/>
          <p:nvPr/>
        </p:nvSpPr>
        <p:spPr>
          <a:xfrm>
            <a:off x="0" y="2023145"/>
            <a:ext cx="1872208" cy="1728192"/>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2400" dirty="0" smtClean="0"/>
              <a:t>Personal</a:t>
            </a:r>
            <a:endParaRPr lang="en-US" sz="2400" dirty="0"/>
          </a:p>
        </p:txBody>
      </p:sp>
      <p:sp>
        <p:nvSpPr>
          <p:cNvPr id="10" name="Oval 9"/>
          <p:cNvSpPr/>
          <p:nvPr/>
        </p:nvSpPr>
        <p:spPr>
          <a:xfrm>
            <a:off x="3479354" y="91975"/>
            <a:ext cx="1872208" cy="1728192"/>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2400" dirty="0" smtClean="0"/>
              <a:t>Social</a:t>
            </a:r>
            <a:endParaRPr lang="en-US" sz="2400" dirty="0"/>
          </a:p>
        </p:txBody>
      </p:sp>
      <p:sp>
        <p:nvSpPr>
          <p:cNvPr id="11" name="Oval 10"/>
          <p:cNvSpPr/>
          <p:nvPr/>
        </p:nvSpPr>
        <p:spPr>
          <a:xfrm>
            <a:off x="6971805" y="1951137"/>
            <a:ext cx="2088232" cy="1872208"/>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2400" smtClean="0"/>
              <a:t>Economic</a:t>
            </a:r>
            <a:endParaRPr lang="en-US" sz="2400" dirty="0"/>
          </a:p>
        </p:txBody>
      </p:sp>
      <p:sp>
        <p:nvSpPr>
          <p:cNvPr id="12" name="Oval 11"/>
          <p:cNvSpPr/>
          <p:nvPr/>
        </p:nvSpPr>
        <p:spPr>
          <a:xfrm>
            <a:off x="2939294" y="4869160"/>
            <a:ext cx="2952328" cy="1800200"/>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2400" smtClean="0"/>
              <a:t>Environmental</a:t>
            </a:r>
            <a:endParaRPr lang="en-US" sz="2400" dirty="0"/>
          </a:p>
        </p:txBody>
      </p:sp>
      <p:cxnSp>
        <p:nvCxnSpPr>
          <p:cNvPr id="7" name="Straight Arrow Connector 6"/>
          <p:cNvCxnSpPr>
            <a:stCxn id="3" idx="0"/>
            <a:endCxn id="10" idx="4"/>
          </p:cNvCxnSpPr>
          <p:nvPr/>
        </p:nvCxnSpPr>
        <p:spPr>
          <a:xfrm flipV="1">
            <a:off x="4415458" y="1820167"/>
            <a:ext cx="0" cy="50700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stCxn id="3" idx="3"/>
          </p:cNvCxnSpPr>
          <p:nvPr/>
        </p:nvCxnSpPr>
        <p:spPr>
          <a:xfrm flipV="1">
            <a:off x="6503690" y="3068960"/>
            <a:ext cx="468115" cy="1223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a:stCxn id="3" idx="2"/>
            <a:endCxn id="12" idx="0"/>
          </p:cNvCxnSpPr>
          <p:nvPr/>
        </p:nvCxnSpPr>
        <p:spPr>
          <a:xfrm>
            <a:off x="4415458" y="4055368"/>
            <a:ext cx="0" cy="81379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a:stCxn id="3" idx="1"/>
          </p:cNvCxnSpPr>
          <p:nvPr/>
        </p:nvCxnSpPr>
        <p:spPr>
          <a:xfrm flipH="1" flipV="1">
            <a:off x="1859111" y="3068960"/>
            <a:ext cx="468115" cy="1223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6740549" y="4309095"/>
            <a:ext cx="2088232" cy="1200329"/>
          </a:xfrm>
          <a:prstGeom prst="rect">
            <a:avLst/>
          </a:prstGeom>
          <a:noFill/>
        </p:spPr>
        <p:txBody>
          <a:bodyPr wrap="square" rtlCol="0">
            <a:spAutoFit/>
          </a:bodyPr>
          <a:lstStyle/>
          <a:p>
            <a:pPr algn="ctr"/>
            <a:r>
              <a:rPr lang="en-US" dirty="0" smtClean="0"/>
              <a:t>What are the benefits of exercise to someone / somewhere? </a:t>
            </a:r>
            <a:endParaRPr lang="en-US" dirty="0"/>
          </a:p>
        </p:txBody>
      </p:sp>
    </p:spTree>
    <p:extLst>
      <p:ext uri="{BB962C8B-B14F-4D97-AF65-F5344CB8AC3E}">
        <p14:creationId xmlns:p14="http://schemas.microsoft.com/office/powerpoint/2010/main" val="127683414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63688" y="-28030"/>
            <a:ext cx="5328592" cy="6847990"/>
          </a:xfrm>
        </p:spPr>
      </p:pic>
    </p:spTree>
    <p:extLst>
      <p:ext uri="{BB962C8B-B14F-4D97-AF65-F5344CB8AC3E}">
        <p14:creationId xmlns:p14="http://schemas.microsoft.com/office/powerpoint/2010/main" val="5100436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95536" y="333619"/>
            <a:ext cx="8176909" cy="576064"/>
          </a:xfrm>
        </p:spPr>
      </p:pic>
      <p:sp>
        <p:nvSpPr>
          <p:cNvPr id="5" name="TextBox 4"/>
          <p:cNvSpPr txBox="1"/>
          <p:nvPr/>
        </p:nvSpPr>
        <p:spPr>
          <a:xfrm>
            <a:off x="427067" y="909683"/>
            <a:ext cx="3312368" cy="369332"/>
          </a:xfrm>
          <a:prstGeom prst="rect">
            <a:avLst/>
          </a:prstGeom>
          <a:noFill/>
        </p:spPr>
        <p:txBody>
          <a:bodyPr wrap="square" rtlCol="0">
            <a:spAutoFit/>
          </a:bodyPr>
          <a:lstStyle/>
          <a:p>
            <a:r>
              <a:rPr lang="en-US" dirty="0" smtClean="0"/>
              <a:t>Local Government annual review</a:t>
            </a:r>
            <a:endParaRPr lang="en-US" dirty="0"/>
          </a:p>
        </p:txBody>
      </p:sp>
      <p:sp>
        <p:nvSpPr>
          <p:cNvPr id="2" name="TextBox 1"/>
          <p:cNvSpPr txBox="1"/>
          <p:nvPr/>
        </p:nvSpPr>
        <p:spPr>
          <a:xfrm>
            <a:off x="271522" y="6021288"/>
            <a:ext cx="8568952" cy="646331"/>
          </a:xfrm>
          <a:prstGeom prst="rect">
            <a:avLst/>
          </a:prstGeom>
          <a:noFill/>
        </p:spPr>
        <p:txBody>
          <a:bodyPr wrap="square" rtlCol="0">
            <a:spAutoFit/>
          </a:bodyPr>
          <a:lstStyle/>
          <a:p>
            <a:r>
              <a:rPr lang="en-GB" dirty="0">
                <a:hlinkClick r:id="rId3"/>
              </a:rPr>
              <a:t>https://</a:t>
            </a:r>
            <a:r>
              <a:rPr lang="en-GB" dirty="0" smtClean="0">
                <a:hlinkClick r:id="rId3"/>
              </a:rPr>
              <a:t>www.youtube.com/watch?v=jnAXdluC6O8</a:t>
            </a:r>
            <a:endParaRPr lang="en-GB" dirty="0" smtClean="0"/>
          </a:p>
          <a:p>
            <a:endParaRPr lang="en-GB" dirty="0"/>
          </a:p>
        </p:txBody>
      </p:sp>
      <p:pic>
        <p:nvPicPr>
          <p:cNvPr id="1028" name="Picture 4" descr="Mexico Women's Team winning the 2012 Homeless World in Mexico Cit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31640" y="1431897"/>
            <a:ext cx="6029325" cy="40671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8390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6" name="Picture 2" descr="Image result for sports development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305743" y="1186340"/>
            <a:ext cx="8280920" cy="3539430"/>
          </a:xfrm>
          <a:prstGeom prst="rect">
            <a:avLst/>
          </a:prstGeom>
          <a:noFill/>
        </p:spPr>
        <p:txBody>
          <a:bodyPr wrap="square" rtlCol="0">
            <a:spAutoFit/>
          </a:bodyPr>
          <a:lstStyle/>
          <a:p>
            <a:pPr marL="457200" indent="-457200" algn="ctr">
              <a:buFont typeface="Wingdings" charset="2"/>
              <a:buChar char="q"/>
            </a:pPr>
            <a:r>
              <a:rPr lang="en-US" sz="3200" dirty="0">
                <a:ln w="0"/>
                <a:effectLst>
                  <a:outerShdw blurRad="38100" dist="19050" dir="2700000" algn="tl" rotWithShape="0">
                    <a:schemeClr val="dk1">
                      <a:alpha val="40000"/>
                    </a:schemeClr>
                  </a:outerShdw>
                </a:effectLst>
              </a:rPr>
              <a:t>I</a:t>
            </a:r>
            <a:r>
              <a:rPr lang="en-US" sz="3200" dirty="0" smtClean="0">
                <a:ln w="0"/>
                <a:effectLst>
                  <a:outerShdw blurRad="38100" dist="19050" dir="2700000" algn="tl" rotWithShape="0">
                    <a:schemeClr val="dk1">
                      <a:alpha val="40000"/>
                    </a:schemeClr>
                  </a:outerShdw>
                </a:effectLst>
              </a:rPr>
              <a:t>nvolves </a:t>
            </a:r>
            <a:r>
              <a:rPr lang="en-US" sz="3200" dirty="0">
                <a:ln w="0"/>
                <a:effectLst>
                  <a:outerShdw blurRad="38100" dist="19050" dir="2700000" algn="tl" rotWithShape="0">
                    <a:schemeClr val="dk1">
                      <a:alpha val="40000"/>
                    </a:schemeClr>
                  </a:outerShdw>
                </a:effectLst>
              </a:rPr>
              <a:t>accessibility to resources, infrastructure and time </a:t>
            </a:r>
            <a:r>
              <a:rPr lang="en-US" sz="3200" dirty="0" smtClean="0">
                <a:ln w="0"/>
                <a:effectLst>
                  <a:outerShdw blurRad="38100" dist="19050" dir="2700000" algn="tl" rotWithShape="0">
                    <a:schemeClr val="dk1">
                      <a:alpha val="40000"/>
                    </a:schemeClr>
                  </a:outerShdw>
                </a:effectLst>
              </a:rPr>
              <a:t> </a:t>
            </a:r>
          </a:p>
          <a:p>
            <a:pPr marL="457200" indent="-457200" algn="ctr">
              <a:buFont typeface="Wingdings" charset="2"/>
              <a:buChar char="q"/>
            </a:pPr>
            <a:r>
              <a:rPr lang="en-US" sz="3200" dirty="0">
                <a:ln w="0"/>
                <a:effectLst>
                  <a:outerShdw blurRad="38100" dist="19050" dir="2700000" algn="tl" rotWithShape="0">
                    <a:schemeClr val="dk1">
                      <a:alpha val="40000"/>
                    </a:schemeClr>
                  </a:outerShdw>
                </a:effectLst>
              </a:rPr>
              <a:t>T</a:t>
            </a:r>
            <a:r>
              <a:rPr lang="en-US" sz="3200" dirty="0" smtClean="0">
                <a:ln w="0"/>
                <a:effectLst>
                  <a:outerShdw blurRad="38100" dist="19050" dir="2700000" algn="tl" rotWithShape="0">
                    <a:schemeClr val="dk1">
                      <a:alpha val="40000"/>
                    </a:schemeClr>
                  </a:outerShdw>
                </a:effectLst>
              </a:rPr>
              <a:t>hose </a:t>
            </a:r>
            <a:r>
              <a:rPr lang="en-US" sz="3200" dirty="0">
                <a:ln w="0"/>
                <a:effectLst>
                  <a:outerShdw blurRad="38100" dist="19050" dir="2700000" algn="tl" rotWithShape="0">
                    <a:schemeClr val="dk1">
                      <a:alpha val="40000"/>
                    </a:schemeClr>
                  </a:outerShdw>
                </a:effectLst>
              </a:rPr>
              <a:t>who have resources are able to </a:t>
            </a:r>
            <a:r>
              <a:rPr lang="en-US" sz="3200" dirty="0" smtClean="0">
                <a:ln w="0"/>
                <a:effectLst>
                  <a:outerShdw blurRad="38100" dist="19050" dir="2700000" algn="tl" rotWithShape="0">
                    <a:schemeClr val="dk1">
                      <a:alpha val="40000"/>
                    </a:schemeClr>
                  </a:outerShdw>
                </a:effectLst>
              </a:rPr>
              <a:t>be constantly </a:t>
            </a:r>
            <a:r>
              <a:rPr lang="en-US" sz="3200" dirty="0">
                <a:ln w="0"/>
                <a:effectLst>
                  <a:outerShdw blurRad="38100" dist="19050" dir="2700000" algn="tl" rotWithShape="0">
                    <a:schemeClr val="dk1">
                      <a:alpha val="40000"/>
                    </a:schemeClr>
                  </a:outerShdw>
                </a:effectLst>
              </a:rPr>
              <a:t>involved in society </a:t>
            </a:r>
            <a:endParaRPr lang="en-US" sz="3200" dirty="0" smtClean="0">
              <a:ln w="0"/>
              <a:effectLst>
                <a:outerShdw blurRad="38100" dist="19050" dir="2700000" algn="tl" rotWithShape="0">
                  <a:schemeClr val="dk1">
                    <a:alpha val="40000"/>
                  </a:schemeClr>
                </a:outerShdw>
              </a:effectLst>
            </a:endParaRPr>
          </a:p>
          <a:p>
            <a:pPr marL="457200" indent="-457200" algn="ctr">
              <a:buFont typeface="Wingdings" charset="2"/>
              <a:buChar char="q"/>
            </a:pPr>
            <a:r>
              <a:rPr lang="en-US" sz="3200" dirty="0" smtClean="0">
                <a:ln w="0"/>
                <a:effectLst>
                  <a:outerShdw blurRad="38100" dist="19050" dir="2700000" algn="tl" rotWithShape="0">
                    <a:schemeClr val="dk1">
                      <a:alpha val="40000"/>
                    </a:schemeClr>
                  </a:outerShdw>
                </a:effectLst>
              </a:rPr>
              <a:t>Some lifestyles are </a:t>
            </a:r>
            <a:r>
              <a:rPr lang="en-US" sz="3200" dirty="0">
                <a:ln w="0"/>
                <a:effectLst>
                  <a:outerShdw blurRad="38100" dist="19050" dir="2700000" algn="tl" rotWithShape="0">
                    <a:schemeClr val="dk1">
                      <a:alpha val="40000"/>
                    </a:schemeClr>
                  </a:outerShdw>
                </a:effectLst>
              </a:rPr>
              <a:t>only accessible to those who live in a certain </a:t>
            </a:r>
            <a:r>
              <a:rPr lang="en-US" sz="3200" dirty="0" smtClean="0">
                <a:ln w="0"/>
                <a:effectLst>
                  <a:outerShdw blurRad="38100" dist="19050" dir="2700000" algn="tl" rotWithShape="0">
                    <a:schemeClr val="dk1">
                      <a:alpha val="40000"/>
                    </a:schemeClr>
                  </a:outerShdw>
                </a:effectLst>
              </a:rPr>
              <a:t>areas </a:t>
            </a:r>
          </a:p>
          <a:p>
            <a:pPr marL="457200" indent="-457200" algn="ctr">
              <a:buFont typeface="Wingdings" charset="2"/>
              <a:buChar char="q"/>
            </a:pPr>
            <a:r>
              <a:rPr lang="en-US" sz="3200" dirty="0">
                <a:ln w="0"/>
                <a:effectLst>
                  <a:outerShdw blurRad="38100" dist="19050" dir="2700000" algn="tl" rotWithShape="0">
                    <a:schemeClr val="dk1">
                      <a:alpha val="40000"/>
                    </a:schemeClr>
                  </a:outerShdw>
                </a:effectLst>
              </a:rPr>
              <a:t>S</a:t>
            </a:r>
            <a:r>
              <a:rPr lang="en-US" sz="3200" dirty="0" smtClean="0">
                <a:ln w="0"/>
                <a:effectLst>
                  <a:outerShdw blurRad="38100" dist="19050" dir="2700000" algn="tl" rotWithShape="0">
                    <a:schemeClr val="dk1">
                      <a:alpha val="40000"/>
                    </a:schemeClr>
                  </a:outerShdw>
                </a:effectLst>
              </a:rPr>
              <a:t>ocial </a:t>
            </a:r>
            <a:r>
              <a:rPr lang="en-US" sz="3200" dirty="0">
                <a:ln w="0"/>
                <a:effectLst>
                  <a:outerShdw blurRad="38100" dist="19050" dir="2700000" algn="tl" rotWithShape="0">
                    <a:schemeClr val="dk1">
                      <a:alpha val="40000"/>
                    </a:schemeClr>
                  </a:outerShdw>
                </a:effectLst>
              </a:rPr>
              <a:t>interactions </a:t>
            </a:r>
            <a:r>
              <a:rPr lang="en-US" sz="3200" dirty="0" smtClean="0">
                <a:ln w="0"/>
                <a:effectLst>
                  <a:outerShdw blurRad="38100" dist="19050" dir="2700000" algn="tl" rotWithShape="0">
                    <a:schemeClr val="dk1">
                      <a:alpha val="40000"/>
                    </a:schemeClr>
                  </a:outerShdw>
                </a:effectLst>
              </a:rPr>
              <a:t>are limited in certain areas</a:t>
            </a:r>
            <a:endParaRPr lang="en-US" sz="3200" dirty="0">
              <a:ln w="0"/>
              <a:effectLst>
                <a:outerShdw blurRad="38100" dist="19050" dir="2700000" algn="tl" rotWithShape="0">
                  <a:schemeClr val="dk1">
                    <a:alpha val="40000"/>
                  </a:schemeClr>
                </a:outerShdw>
              </a:effectLst>
            </a:endParaRPr>
          </a:p>
        </p:txBody>
      </p:sp>
      <p:sp>
        <p:nvSpPr>
          <p:cNvPr id="3" name="Rectangle 2"/>
          <p:cNvSpPr/>
          <p:nvPr/>
        </p:nvSpPr>
        <p:spPr>
          <a:xfrm>
            <a:off x="2072931" y="209524"/>
            <a:ext cx="4959371" cy="923330"/>
          </a:xfrm>
          <a:prstGeom prst="rect">
            <a:avLst/>
          </a:prstGeom>
          <a:noFill/>
        </p:spPr>
        <p:txBody>
          <a:bodyPr wrap="none" lIns="91440" tIns="45720" rIns="91440" bIns="45720">
            <a:spAutoFit/>
          </a:bodyPr>
          <a:lstStyle/>
          <a:p>
            <a:pPr algn="ctr"/>
            <a:r>
              <a:rPr lang="en-GB" sz="5400" b="1" cap="none" spc="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Spatial Exclusion</a:t>
            </a:r>
            <a:endParaRPr lang="en-GB"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pic>
        <p:nvPicPr>
          <p:cNvPr id="5" name="Picture 4"/>
          <p:cNvPicPr>
            <a:picLocks noChangeAspect="1"/>
          </p:cNvPicPr>
          <p:nvPr/>
        </p:nvPicPr>
        <p:blipFill>
          <a:blip r:embed="rId3"/>
          <a:stretch>
            <a:fillRect/>
          </a:stretch>
        </p:blipFill>
        <p:spPr>
          <a:xfrm>
            <a:off x="19006" y="4966768"/>
            <a:ext cx="2827784" cy="1891232"/>
          </a:xfrm>
          <a:prstGeom prst="rect">
            <a:avLst/>
          </a:prstGeom>
        </p:spPr>
      </p:pic>
      <p:pic>
        <p:nvPicPr>
          <p:cNvPr id="6" name="Picture 5"/>
          <p:cNvPicPr>
            <a:picLocks noChangeAspect="1"/>
          </p:cNvPicPr>
          <p:nvPr/>
        </p:nvPicPr>
        <p:blipFill>
          <a:blip r:embed="rId4"/>
          <a:stretch>
            <a:fillRect/>
          </a:stretch>
        </p:blipFill>
        <p:spPr>
          <a:xfrm>
            <a:off x="5111675" y="4838700"/>
            <a:ext cx="4038600" cy="2019300"/>
          </a:xfrm>
          <a:prstGeom prst="rect">
            <a:avLst/>
          </a:prstGeom>
        </p:spPr>
      </p:pic>
    </p:spTree>
    <p:extLst>
      <p:ext uri="{BB962C8B-B14F-4D97-AF65-F5344CB8AC3E}">
        <p14:creationId xmlns:p14="http://schemas.microsoft.com/office/powerpoint/2010/main" val="163898425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325563"/>
          </a:xfrm>
        </p:spPr>
        <p:txBody>
          <a:bodyPr/>
          <a:lstStyle/>
          <a:p>
            <a:pPr algn="ctr"/>
            <a:r>
              <a:rPr lang="en-US" b="1" dirty="0" smtClean="0"/>
              <a:t>Further reading / research</a:t>
            </a:r>
            <a:endParaRPr lang="en-US" b="1"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03648" y="1052736"/>
            <a:ext cx="6567784" cy="5688632"/>
          </a:xfrm>
          <a:prstGeom prst="rect">
            <a:avLst/>
          </a:prstGeom>
        </p:spPr>
      </p:pic>
    </p:spTree>
    <p:extLst>
      <p:ext uri="{BB962C8B-B14F-4D97-AF65-F5344CB8AC3E}">
        <p14:creationId xmlns:p14="http://schemas.microsoft.com/office/powerpoint/2010/main" val="1966640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899592" y="0"/>
            <a:ext cx="7285557" cy="5157192"/>
          </a:xfrm>
          <a:prstGeom prst="rect">
            <a:avLst/>
          </a:prstGeom>
        </p:spPr>
      </p:pic>
      <p:sp>
        <p:nvSpPr>
          <p:cNvPr id="6" name="Rectangle 5"/>
          <p:cNvSpPr/>
          <p:nvPr/>
        </p:nvSpPr>
        <p:spPr>
          <a:xfrm>
            <a:off x="419093" y="5445224"/>
            <a:ext cx="8246553" cy="923330"/>
          </a:xfrm>
          <a:prstGeom prst="rect">
            <a:avLst/>
          </a:prstGeom>
          <a:noFill/>
        </p:spPr>
        <p:txBody>
          <a:bodyPr wrap="none" lIns="91440" tIns="45720" rIns="91440" bIns="45720">
            <a:spAutoFit/>
          </a:bodyPr>
          <a:lstStyle/>
          <a:p>
            <a:pPr algn="ctr"/>
            <a:r>
              <a:rPr lang="en-GB" sz="5400" b="1" cap="none" spc="0" smtClean="0">
                <a:ln w="9525">
                  <a:solidFill>
                    <a:schemeClr val="bg1"/>
                  </a:solidFill>
                  <a:prstDash val="solid"/>
                </a:ln>
                <a:solidFill>
                  <a:schemeClr val="tx1"/>
                </a:solidFill>
                <a:effectLst>
                  <a:outerShdw blurRad="12700" dist="38100" dir="2700000" algn="tl" rotWithShape="0">
                    <a:schemeClr val="bg1">
                      <a:lumMod val="50000"/>
                    </a:schemeClr>
                  </a:outerShdw>
                </a:effectLst>
              </a:rPr>
              <a:t>10 minutes Computer Room</a:t>
            </a:r>
            <a:endPar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Tree>
    <p:extLst>
      <p:ext uri="{BB962C8B-B14F-4D97-AF65-F5344CB8AC3E}">
        <p14:creationId xmlns:p14="http://schemas.microsoft.com/office/powerpoint/2010/main" val="8997178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0"/>
            <a:ext cx="7850803" cy="1754326"/>
          </a:xfrm>
          <a:prstGeom prst="rect">
            <a:avLst/>
          </a:prstGeom>
          <a:noFill/>
        </p:spPr>
        <p:txBody>
          <a:bodyPr wrap="none" lIns="91440" tIns="45720" rIns="91440" bIns="45720">
            <a:spAutoFit/>
          </a:bodyPr>
          <a:lstStyle/>
          <a:p>
            <a:pPr algn="ctr"/>
            <a:r>
              <a:rPr lang="en-GB" sz="5400" b="1" cap="none" spc="0"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National Governing Bodies</a:t>
            </a:r>
          </a:p>
          <a:p>
            <a:pPr algn="ctr"/>
            <a:r>
              <a:rPr lang="en-GB" sz="54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(NGB’s)</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3" name="TextBox 2"/>
          <p:cNvSpPr txBox="1"/>
          <p:nvPr/>
        </p:nvSpPr>
        <p:spPr>
          <a:xfrm>
            <a:off x="251520" y="1844824"/>
            <a:ext cx="8712968" cy="3139321"/>
          </a:xfrm>
          <a:prstGeom prst="rect">
            <a:avLst/>
          </a:prstGeom>
          <a:noFill/>
        </p:spPr>
        <p:txBody>
          <a:bodyPr wrap="square" rtlCol="0">
            <a:spAutoFit/>
          </a:bodyPr>
          <a:lstStyle/>
          <a:p>
            <a:r>
              <a:rPr lang="en-GB" dirty="0"/>
              <a:t>NGB’s are responsible for overseeing their own sport in the country.  Some are big such as the FA but others small such as B</a:t>
            </a:r>
            <a:r>
              <a:rPr lang="en-GB" dirty="0" smtClean="0"/>
              <a:t>adminton Wales.</a:t>
            </a:r>
            <a:endParaRPr lang="en-GB" dirty="0"/>
          </a:p>
          <a:p>
            <a:endParaRPr lang="en-GB" dirty="0" smtClean="0"/>
          </a:p>
          <a:p>
            <a:r>
              <a:rPr lang="en-GB" dirty="0"/>
              <a:t>T</a:t>
            </a:r>
            <a:r>
              <a:rPr lang="en-GB" dirty="0" smtClean="0"/>
              <a:t>hey </a:t>
            </a:r>
            <a:r>
              <a:rPr lang="en-GB" dirty="0"/>
              <a:t>all do have the same aims</a:t>
            </a:r>
            <a:r>
              <a:rPr lang="en-GB" dirty="0" smtClean="0"/>
              <a:t>:</a:t>
            </a:r>
          </a:p>
          <a:p>
            <a:endParaRPr lang="en-GB" dirty="0"/>
          </a:p>
          <a:p>
            <a:endParaRPr lang="en-GB" dirty="0"/>
          </a:p>
          <a:p>
            <a:pPr marL="514350" indent="-514350">
              <a:buFont typeface="+mj-lt"/>
              <a:buAutoNum type="arabicPeriod"/>
            </a:pPr>
            <a:r>
              <a:rPr lang="en-GB" dirty="0"/>
              <a:t>Establish rules and </a:t>
            </a:r>
            <a:r>
              <a:rPr lang="en-GB" dirty="0" err="1"/>
              <a:t>regs</a:t>
            </a:r>
            <a:r>
              <a:rPr lang="en-GB" dirty="0"/>
              <a:t>. in accordance with the international sport federation.</a:t>
            </a:r>
          </a:p>
          <a:p>
            <a:pPr marL="514350" indent="-514350">
              <a:buFont typeface="+mj-lt"/>
              <a:buAutoNum type="arabicPeriod"/>
            </a:pPr>
            <a:r>
              <a:rPr lang="en-GB" dirty="0"/>
              <a:t>Organise competitions</a:t>
            </a:r>
          </a:p>
          <a:p>
            <a:pPr marL="514350" indent="-514350">
              <a:buFont typeface="+mj-lt"/>
              <a:buAutoNum type="arabicPeriod"/>
            </a:pPr>
            <a:r>
              <a:rPr lang="en-GB" dirty="0"/>
              <a:t>Develop coaching awards and leadership schemes</a:t>
            </a:r>
          </a:p>
          <a:p>
            <a:pPr marL="514350" indent="-514350">
              <a:buFont typeface="+mj-lt"/>
              <a:buAutoNum type="arabicPeriod"/>
            </a:pPr>
            <a:r>
              <a:rPr lang="en-GB" dirty="0"/>
              <a:t>Select teams for country or UK at international events</a:t>
            </a:r>
          </a:p>
          <a:p>
            <a:pPr marL="514350" indent="-514350">
              <a:buFont typeface="+mj-lt"/>
              <a:buAutoNum type="arabicPeriod"/>
            </a:pPr>
            <a:r>
              <a:rPr lang="en-GB" dirty="0"/>
              <a:t>Liaise with relevant organisations such as </a:t>
            </a:r>
            <a:r>
              <a:rPr lang="en-GB" dirty="0" smtClean="0"/>
              <a:t>Sports councils, </a:t>
            </a:r>
            <a:r>
              <a:rPr lang="en-GB" dirty="0"/>
              <a:t>local clubs and the BOA.</a:t>
            </a:r>
          </a:p>
        </p:txBody>
      </p:sp>
      <p:pic>
        <p:nvPicPr>
          <p:cNvPr id="7" name="Picture 3"/>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20603"/>
          <a:stretch/>
        </p:blipFill>
        <p:spPr bwMode="auto">
          <a:xfrm>
            <a:off x="7020272" y="5018400"/>
            <a:ext cx="1544390" cy="17728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 name="Picture 5"/>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r="6505" b="35156"/>
          <a:stretch/>
        </p:blipFill>
        <p:spPr bwMode="auto">
          <a:xfrm>
            <a:off x="3269712" y="5293862"/>
            <a:ext cx="1690789" cy="12218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3"/>
          <p:cNvPicPr>
            <a:picLocks noChangeAspect="1"/>
          </p:cNvPicPr>
          <p:nvPr/>
        </p:nvPicPr>
        <p:blipFill rotWithShape="1">
          <a:blip r:embed="rId5"/>
          <a:srcRect r="79365" b="-10205"/>
          <a:stretch/>
        </p:blipFill>
        <p:spPr>
          <a:xfrm>
            <a:off x="2178250" y="5259236"/>
            <a:ext cx="615867" cy="1329624"/>
          </a:xfrm>
          <a:prstGeom prst="rect">
            <a:avLst/>
          </a:prstGeom>
        </p:spPr>
      </p:pic>
      <p:sp>
        <p:nvSpPr>
          <p:cNvPr id="10" name="TextBox 9"/>
          <p:cNvSpPr txBox="1"/>
          <p:nvPr/>
        </p:nvSpPr>
        <p:spPr>
          <a:xfrm>
            <a:off x="160698" y="5453067"/>
            <a:ext cx="1800200" cy="646331"/>
          </a:xfrm>
          <a:prstGeom prst="rect">
            <a:avLst/>
          </a:prstGeom>
          <a:noFill/>
        </p:spPr>
        <p:txBody>
          <a:bodyPr wrap="square" rtlCol="0">
            <a:spAutoFit/>
          </a:bodyPr>
          <a:lstStyle/>
          <a:p>
            <a:r>
              <a:rPr lang="en-US" smtClean="0"/>
              <a:t>Can you guess these 4 NGB’s?</a:t>
            </a:r>
            <a:endParaRPr lang="en-US"/>
          </a:p>
        </p:txBody>
      </p:sp>
      <p:sp>
        <p:nvSpPr>
          <p:cNvPr id="5" name="TextBox 4"/>
          <p:cNvSpPr txBox="1"/>
          <p:nvPr/>
        </p:nvSpPr>
        <p:spPr>
          <a:xfrm>
            <a:off x="262971" y="3068237"/>
            <a:ext cx="8403964" cy="230832"/>
          </a:xfrm>
          <a:prstGeom prst="rect">
            <a:avLst/>
          </a:prstGeom>
          <a:noFill/>
        </p:spPr>
        <p:txBody>
          <a:bodyPr wrap="square" rtlCol="0">
            <a:spAutoFit/>
          </a:bodyPr>
          <a:lstStyle/>
          <a:p>
            <a:r>
              <a:rPr lang="en-GB" sz="900" dirty="0"/>
              <a:t>https://www.sportengland.org/our-work/national-governing-bodies/sports-that-we-recognise/</a:t>
            </a:r>
          </a:p>
        </p:txBody>
      </p:sp>
      <p:pic>
        <p:nvPicPr>
          <p:cNvPr id="6" name="Picture 5"/>
          <p:cNvPicPr>
            <a:picLocks noChangeAspect="1"/>
          </p:cNvPicPr>
          <p:nvPr/>
        </p:nvPicPr>
        <p:blipFill>
          <a:blip r:embed="rId6"/>
          <a:stretch>
            <a:fillRect/>
          </a:stretch>
        </p:blipFill>
        <p:spPr>
          <a:xfrm>
            <a:off x="5085511" y="5515964"/>
            <a:ext cx="1809750" cy="723900"/>
          </a:xfrm>
          <a:prstGeom prst="rect">
            <a:avLst/>
          </a:prstGeom>
        </p:spPr>
      </p:pic>
    </p:spTree>
    <p:extLst>
      <p:ext uri="{BB962C8B-B14F-4D97-AF65-F5344CB8AC3E}">
        <p14:creationId xmlns:p14="http://schemas.microsoft.com/office/powerpoint/2010/main" val="9034637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08187" y="0"/>
            <a:ext cx="6113533" cy="923330"/>
          </a:xfrm>
          <a:prstGeom prst="rect">
            <a:avLst/>
          </a:prstGeom>
          <a:noFill/>
        </p:spPr>
        <p:txBody>
          <a:bodyPr wrap="none" lIns="91440" tIns="45720" rIns="91440" bIns="45720">
            <a:spAutoFit/>
          </a:bodyPr>
          <a:lstStyle/>
          <a:p>
            <a:pPr algn="ctr"/>
            <a:r>
              <a:rPr lang="en-GB" sz="54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FUNDING FOR NGB’s</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3" name="TextBox 2"/>
          <p:cNvSpPr txBox="1"/>
          <p:nvPr/>
        </p:nvSpPr>
        <p:spPr>
          <a:xfrm>
            <a:off x="247504" y="836712"/>
            <a:ext cx="8712968" cy="646331"/>
          </a:xfrm>
          <a:prstGeom prst="rect">
            <a:avLst/>
          </a:prstGeom>
          <a:noFill/>
        </p:spPr>
        <p:txBody>
          <a:bodyPr wrap="square" rtlCol="0">
            <a:spAutoFit/>
          </a:bodyPr>
          <a:lstStyle/>
          <a:p>
            <a:r>
              <a:rPr lang="en-GB" dirty="0" smtClean="0"/>
              <a:t>Some NGB’s have big income sources- membership, training, the national team, sponsorships, game income. </a:t>
            </a:r>
            <a:endParaRPr lang="en-GB" dirty="0"/>
          </a:p>
        </p:txBody>
      </p:sp>
      <p:pic>
        <p:nvPicPr>
          <p:cNvPr id="8" name="Picture 7"/>
          <p:cNvPicPr>
            <a:picLocks noChangeAspect="1"/>
          </p:cNvPicPr>
          <p:nvPr/>
        </p:nvPicPr>
        <p:blipFill>
          <a:blip r:embed="rId3"/>
          <a:stretch>
            <a:fillRect/>
          </a:stretch>
        </p:blipFill>
        <p:spPr>
          <a:xfrm>
            <a:off x="3203848" y="1394871"/>
            <a:ext cx="5534025" cy="5448300"/>
          </a:xfrm>
          <a:prstGeom prst="rect">
            <a:avLst/>
          </a:prstGeom>
        </p:spPr>
      </p:pic>
      <p:sp>
        <p:nvSpPr>
          <p:cNvPr id="11" name="TextBox 10"/>
          <p:cNvSpPr txBox="1"/>
          <p:nvPr/>
        </p:nvSpPr>
        <p:spPr>
          <a:xfrm>
            <a:off x="179512" y="2348880"/>
            <a:ext cx="2880320" cy="2308324"/>
          </a:xfrm>
          <a:prstGeom prst="rect">
            <a:avLst/>
          </a:prstGeom>
          <a:noFill/>
        </p:spPr>
        <p:txBody>
          <a:bodyPr wrap="square" rtlCol="0">
            <a:spAutoFit/>
          </a:bodyPr>
          <a:lstStyle/>
          <a:p>
            <a:r>
              <a:rPr lang="en-GB" dirty="0" smtClean="0"/>
              <a:t>UK Sport distributes elite funding for Olympic sports</a:t>
            </a:r>
          </a:p>
          <a:p>
            <a:endParaRPr lang="en-GB" dirty="0"/>
          </a:p>
          <a:p>
            <a:r>
              <a:rPr lang="en-GB" dirty="0">
                <a:hlinkClick r:id="rId4"/>
              </a:rPr>
              <a:t>http://</a:t>
            </a:r>
            <a:r>
              <a:rPr lang="en-GB" dirty="0" smtClean="0">
                <a:hlinkClick r:id="rId4"/>
              </a:rPr>
              <a:t>www.uksport.gov.uk/our-work/investing-in-sport/current-funding-figures</a:t>
            </a:r>
            <a:endParaRPr lang="en-GB" dirty="0" smtClean="0"/>
          </a:p>
          <a:p>
            <a:endParaRPr lang="en-GB" dirty="0"/>
          </a:p>
        </p:txBody>
      </p:sp>
      <p:sp>
        <p:nvSpPr>
          <p:cNvPr id="12" name="Rectangle 11"/>
          <p:cNvSpPr/>
          <p:nvPr/>
        </p:nvSpPr>
        <p:spPr>
          <a:xfrm>
            <a:off x="1177503" y="4581128"/>
            <a:ext cx="884337" cy="1569660"/>
          </a:xfrm>
          <a:prstGeom prst="rect">
            <a:avLst/>
          </a:prstGeom>
          <a:noFill/>
        </p:spPr>
        <p:txBody>
          <a:bodyPr wrap="square" lIns="91440" tIns="45720" rIns="91440" bIns="45720">
            <a:spAutoFit/>
          </a:bodyPr>
          <a:lstStyle/>
          <a:p>
            <a:pPr algn="ctr"/>
            <a:r>
              <a:rPr lang="en-US" sz="9600" b="0" cap="none" spc="0" dirty="0" smtClean="0">
                <a:ln w="0"/>
                <a:solidFill>
                  <a:schemeClr val="tx1"/>
                </a:solidFill>
                <a:effectLst>
                  <a:outerShdw blurRad="38100" dist="19050" dir="2700000" algn="tl" rotWithShape="0">
                    <a:schemeClr val="dk1">
                      <a:alpha val="40000"/>
                    </a:schemeClr>
                  </a:outerShdw>
                </a:effectLst>
              </a:rPr>
              <a:t>?</a:t>
            </a:r>
            <a:endParaRPr lang="en-US" sz="96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3011167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0"/>
            <a:ext cx="7850803" cy="1754326"/>
          </a:xfrm>
          <a:prstGeom prst="rect">
            <a:avLst/>
          </a:prstGeom>
          <a:noFill/>
        </p:spPr>
        <p:txBody>
          <a:bodyPr wrap="none" lIns="91440" tIns="45720" rIns="91440" bIns="45720">
            <a:spAutoFit/>
          </a:bodyPr>
          <a:lstStyle/>
          <a:p>
            <a:pPr algn="ctr"/>
            <a:r>
              <a:rPr lang="en-GB" sz="5400" b="1" cap="none" spc="0"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National Governing Bodies</a:t>
            </a:r>
          </a:p>
          <a:p>
            <a:pPr algn="ctr"/>
            <a:r>
              <a:rPr lang="en-GB" sz="5400" b="1" dirty="0" smtClean="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(NGB’s)</a:t>
            </a:r>
            <a:endParaRPr lang="en-GB"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
        <p:nvSpPr>
          <p:cNvPr id="3" name="TextBox 2"/>
          <p:cNvSpPr txBox="1"/>
          <p:nvPr/>
        </p:nvSpPr>
        <p:spPr>
          <a:xfrm>
            <a:off x="251520" y="1844824"/>
            <a:ext cx="8712968" cy="2862322"/>
          </a:xfrm>
          <a:prstGeom prst="rect">
            <a:avLst/>
          </a:prstGeom>
          <a:noFill/>
        </p:spPr>
        <p:txBody>
          <a:bodyPr wrap="square" rtlCol="0">
            <a:spAutoFit/>
          </a:bodyPr>
          <a:lstStyle/>
          <a:p>
            <a:r>
              <a:rPr lang="en-GB" b="1" dirty="0"/>
              <a:t>NGB’s </a:t>
            </a:r>
            <a:r>
              <a:rPr lang="en-GB" b="1" dirty="0" smtClean="0"/>
              <a:t>and sports development</a:t>
            </a:r>
            <a:r>
              <a:rPr lang="en-GB" dirty="0" smtClean="0"/>
              <a:t>:</a:t>
            </a:r>
          </a:p>
          <a:p>
            <a:endParaRPr lang="en-GB" dirty="0"/>
          </a:p>
          <a:p>
            <a:r>
              <a:rPr lang="en-GB" dirty="0" smtClean="0"/>
              <a:t>Some national governing bodies have employed specific sports development staff to grow their sport. </a:t>
            </a:r>
            <a:r>
              <a:rPr lang="en-GB" dirty="0"/>
              <a:t>T</a:t>
            </a:r>
            <a:r>
              <a:rPr lang="en-GB" dirty="0" smtClean="0"/>
              <a:t>he size and wealth of the NGB will influence the numbers of staff employed and the contracts they are offered. </a:t>
            </a:r>
          </a:p>
          <a:p>
            <a:endParaRPr lang="en-GB" dirty="0"/>
          </a:p>
          <a:p>
            <a:r>
              <a:rPr lang="en-GB" b="1" dirty="0" smtClean="0"/>
              <a:t>Your research task</a:t>
            </a:r>
            <a:r>
              <a:rPr lang="en-GB" dirty="0" smtClean="0"/>
              <a:t>- For your NGB you need to design a small </a:t>
            </a:r>
            <a:r>
              <a:rPr lang="en-GB" b="1" dirty="0" err="1" smtClean="0"/>
              <a:t>powerpoint</a:t>
            </a:r>
            <a:r>
              <a:rPr lang="en-GB" b="1" dirty="0" smtClean="0"/>
              <a:t> snap chat presentation</a:t>
            </a:r>
            <a:r>
              <a:rPr lang="en-GB" dirty="0" smtClean="0"/>
              <a:t> ( a series of images </a:t>
            </a:r>
            <a:r>
              <a:rPr lang="mr-IN" dirty="0" smtClean="0"/>
              <a:t>–</a:t>
            </a:r>
            <a:r>
              <a:rPr lang="en-GB" dirty="0" smtClean="0"/>
              <a:t> no writing) to </a:t>
            </a:r>
            <a:r>
              <a:rPr lang="en-GB" b="1" dirty="0" smtClean="0"/>
              <a:t>describe and evidence the role of the development officer based in this area / region</a:t>
            </a:r>
            <a:r>
              <a:rPr lang="en-GB" dirty="0" smtClean="0"/>
              <a:t>. </a:t>
            </a:r>
            <a:r>
              <a:rPr lang="en-GB" b="1" dirty="0" smtClean="0"/>
              <a:t>Who is it? What do they do? </a:t>
            </a:r>
            <a:endParaRPr lang="en-GB" dirty="0"/>
          </a:p>
          <a:p>
            <a:r>
              <a:rPr lang="en-GB" b="1" dirty="0" smtClean="0"/>
              <a:t>           Group 1- 			Group 2-		                          Group 3</a:t>
            </a:r>
            <a:endParaRPr lang="en-GB" b="1" dirty="0"/>
          </a:p>
        </p:txBody>
      </p:sp>
      <p:pic>
        <p:nvPicPr>
          <p:cNvPr id="5" name="Picture 4"/>
          <p:cNvPicPr>
            <a:picLocks noChangeAspect="1"/>
          </p:cNvPicPr>
          <p:nvPr/>
        </p:nvPicPr>
        <p:blipFill>
          <a:blip r:embed="rId3"/>
          <a:stretch>
            <a:fillRect/>
          </a:stretch>
        </p:blipFill>
        <p:spPr>
          <a:xfrm>
            <a:off x="527596" y="4970016"/>
            <a:ext cx="1887984" cy="1887984"/>
          </a:xfrm>
          <a:prstGeom prst="rect">
            <a:avLst/>
          </a:prstGeom>
        </p:spPr>
      </p:pic>
      <p:pic>
        <p:nvPicPr>
          <p:cNvPr id="6" name="Picture 5"/>
          <p:cNvPicPr>
            <a:picLocks noChangeAspect="1"/>
          </p:cNvPicPr>
          <p:nvPr/>
        </p:nvPicPr>
        <p:blipFill>
          <a:blip r:embed="rId4"/>
          <a:stretch>
            <a:fillRect/>
          </a:stretch>
        </p:blipFill>
        <p:spPr>
          <a:xfrm>
            <a:off x="3059832" y="5301208"/>
            <a:ext cx="2808312" cy="955556"/>
          </a:xfrm>
          <a:prstGeom prst="rect">
            <a:avLst/>
          </a:prstGeom>
        </p:spPr>
      </p:pic>
      <p:pic>
        <p:nvPicPr>
          <p:cNvPr id="11" name="Picture 10"/>
          <p:cNvPicPr>
            <a:picLocks noChangeAspect="1"/>
          </p:cNvPicPr>
          <p:nvPr/>
        </p:nvPicPr>
        <p:blipFill>
          <a:blip r:embed="rId5"/>
          <a:stretch>
            <a:fillRect/>
          </a:stretch>
        </p:blipFill>
        <p:spPr>
          <a:xfrm>
            <a:off x="6372200" y="5306888"/>
            <a:ext cx="2444512" cy="956548"/>
          </a:xfrm>
          <a:prstGeom prst="rect">
            <a:avLst/>
          </a:prstGeom>
        </p:spPr>
      </p:pic>
      <p:pic>
        <p:nvPicPr>
          <p:cNvPr id="1026" name="Picture 2" descr="Image result for eyes emoji"/>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flipV="1">
            <a:off x="5697530" y="4557191"/>
            <a:ext cx="744017" cy="7440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23264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1520" y="3933056"/>
            <a:ext cx="8640960" cy="2585323"/>
          </a:xfrm>
          <a:prstGeom prst="rect">
            <a:avLst/>
          </a:prstGeom>
          <a:noFill/>
        </p:spPr>
        <p:txBody>
          <a:bodyPr wrap="square" rtlCol="0">
            <a:spAutoFit/>
          </a:bodyPr>
          <a:lstStyle/>
          <a:p>
            <a:pPr algn="ctr"/>
            <a:r>
              <a:rPr lang="en-GB" sz="2400" b="1" dirty="0"/>
              <a:t>Students are required to carry out a research task and highlight the current barriers to sports participation in deprived communities. Students should consider what the internal and external issues are affecting sports development organisations when planning to deliver sports development projects in deprived communities. </a:t>
            </a:r>
          </a:p>
          <a:p>
            <a:endParaRPr lang="en-GB" dirty="0"/>
          </a:p>
        </p:txBody>
      </p:sp>
      <p:pic>
        <p:nvPicPr>
          <p:cNvPr id="9" name="Picture 8"/>
          <p:cNvPicPr>
            <a:picLocks noChangeAspect="1"/>
          </p:cNvPicPr>
          <p:nvPr/>
        </p:nvPicPr>
        <p:blipFill>
          <a:blip r:embed="rId3"/>
          <a:stretch>
            <a:fillRect/>
          </a:stretch>
        </p:blipFill>
        <p:spPr>
          <a:xfrm>
            <a:off x="4978092" y="684948"/>
            <a:ext cx="2052010" cy="2052010"/>
          </a:xfrm>
          <a:prstGeom prst="rect">
            <a:avLst/>
          </a:prstGeom>
        </p:spPr>
      </p:pic>
      <p:sp>
        <p:nvSpPr>
          <p:cNvPr id="12" name="Rectangle 11"/>
          <p:cNvSpPr/>
          <p:nvPr/>
        </p:nvSpPr>
        <p:spPr>
          <a:xfrm>
            <a:off x="1823684" y="1412776"/>
            <a:ext cx="1391728" cy="923330"/>
          </a:xfrm>
          <a:prstGeom prst="rect">
            <a:avLst/>
          </a:prstGeom>
          <a:noFill/>
        </p:spPr>
        <p:txBody>
          <a:bodyPr wrap="none" lIns="91440" tIns="45720" rIns="91440" bIns="45720">
            <a:spAutoFit/>
          </a:bodyPr>
          <a:lstStyle/>
          <a:p>
            <a:pPr algn="ctr"/>
            <a:r>
              <a:rPr lang="en-GB" sz="54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50%</a:t>
            </a:r>
            <a:endPar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7" name="TextBox 6"/>
          <p:cNvSpPr txBox="1"/>
          <p:nvPr/>
        </p:nvSpPr>
        <p:spPr>
          <a:xfrm>
            <a:off x="1817585" y="3270401"/>
            <a:ext cx="5256584" cy="369332"/>
          </a:xfrm>
          <a:prstGeom prst="rect">
            <a:avLst/>
          </a:prstGeom>
          <a:noFill/>
        </p:spPr>
        <p:txBody>
          <a:bodyPr wrap="square" rtlCol="0">
            <a:spAutoFit/>
          </a:bodyPr>
          <a:lstStyle/>
          <a:p>
            <a:pPr algn="ctr"/>
            <a:r>
              <a:rPr lang="en-GB" b="1" dirty="0" smtClean="0"/>
              <a:t>1000 words</a:t>
            </a:r>
            <a:endParaRPr lang="en-GB" b="1" dirty="0"/>
          </a:p>
        </p:txBody>
      </p:sp>
    </p:spTree>
    <p:extLst>
      <p:ext uri="{BB962C8B-B14F-4D97-AF65-F5344CB8AC3E}">
        <p14:creationId xmlns:p14="http://schemas.microsoft.com/office/powerpoint/2010/main" val="503917325"/>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573</TotalTime>
  <Words>672</Words>
  <Application>Microsoft Office PowerPoint</Application>
  <PresentationFormat>On-screen Show (4:3)</PresentationFormat>
  <Paragraphs>96</Paragraphs>
  <Slides>18</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Calibri Light</vt:lpstr>
      <vt:lpstr>Mangal</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Further reading / research</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Mana Mirasayar</dc:creator>
  <cp:lastModifiedBy>Mark Napieralla</cp:lastModifiedBy>
  <cp:revision>66</cp:revision>
  <dcterms:created xsi:type="dcterms:W3CDTF">2015-11-12T12:40:24Z</dcterms:created>
  <dcterms:modified xsi:type="dcterms:W3CDTF">2018-02-23T09:35:26Z</dcterms:modified>
</cp:coreProperties>
</file>