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3" r:id="rId6"/>
    <p:sldId id="271" r:id="rId7"/>
    <p:sldId id="265"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29F217-BC89-4361-96D4-A7F7BFE68AE2}" v="2" dt="2025-11-22T00:06:56.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65260" autoAdjust="0"/>
  </p:normalViewPr>
  <p:slideViewPr>
    <p:cSldViewPr snapToGrid="0">
      <p:cViewPr varScale="1">
        <p:scale>
          <a:sx n="69" d="100"/>
          <a:sy n="69" d="100"/>
        </p:scale>
        <p:origin x="564"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a Bortos" userId="3199d8f8b573f939" providerId="LiveId" clId="{8D29F217-BC89-4361-96D4-A7F7BFE68AE2}"/>
    <pc:docChg chg="custSel delSld modSld">
      <pc:chgData name="Sorina Bortos" userId="3199d8f8b573f939" providerId="LiveId" clId="{8D29F217-BC89-4361-96D4-A7F7BFE68AE2}" dt="2025-11-23T19:38:13.286" v="29" actId="27636"/>
      <pc:docMkLst>
        <pc:docMk/>
      </pc:docMkLst>
      <pc:sldChg chg="modSp mod">
        <pc:chgData name="Sorina Bortos" userId="3199d8f8b573f939" providerId="LiveId" clId="{8D29F217-BC89-4361-96D4-A7F7BFE68AE2}" dt="2025-11-23T19:38:13.286" v="29" actId="27636"/>
        <pc:sldMkLst>
          <pc:docMk/>
          <pc:sldMk cId="736486485" sldId="256"/>
        </pc:sldMkLst>
        <pc:spChg chg="mod">
          <ac:chgData name="Sorina Bortos" userId="3199d8f8b573f939" providerId="LiveId" clId="{8D29F217-BC89-4361-96D4-A7F7BFE68AE2}" dt="2025-11-23T19:38:13.286" v="29" actId="27636"/>
          <ac:spMkLst>
            <pc:docMk/>
            <pc:sldMk cId="736486485" sldId="256"/>
            <ac:spMk id="3" creationId="{C8D8C63F-1F71-DF31-9047-8010D1BC5CF4}"/>
          </ac:spMkLst>
        </pc:spChg>
      </pc:sldChg>
      <pc:sldChg chg="del">
        <pc:chgData name="Sorina Bortos" userId="3199d8f8b573f939" providerId="LiveId" clId="{8D29F217-BC89-4361-96D4-A7F7BFE68AE2}" dt="2025-11-22T00:08:13.993" v="8" actId="47"/>
        <pc:sldMkLst>
          <pc:docMk/>
          <pc:sldMk cId="1677441484"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ECE33-0011-47B0-8572-2F9BD095909F}"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E4F6D0-FCCC-4359-8E1B-DD807940CBBB}" type="slidenum">
              <a:rPr lang="en-GB" smtClean="0"/>
              <a:t>‹#›</a:t>
            </a:fld>
            <a:endParaRPr lang="en-GB"/>
          </a:p>
        </p:txBody>
      </p:sp>
    </p:spTree>
    <p:extLst>
      <p:ext uri="{BB962C8B-B14F-4D97-AF65-F5344CB8AC3E}">
        <p14:creationId xmlns:p14="http://schemas.microsoft.com/office/powerpoint/2010/main" val="2550435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E4F6D0-FCCC-4359-8E1B-DD807940CBBB}" type="slidenum">
              <a:rPr lang="en-GB" smtClean="0"/>
              <a:t>4</a:t>
            </a:fld>
            <a:endParaRPr lang="en-GB"/>
          </a:p>
        </p:txBody>
      </p:sp>
    </p:spTree>
    <p:extLst>
      <p:ext uri="{BB962C8B-B14F-4D97-AF65-F5344CB8AC3E}">
        <p14:creationId xmlns:p14="http://schemas.microsoft.com/office/powerpoint/2010/main" val="466106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CCCFF-4F0B-0E8F-2B93-F747B90A6E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5903589-F642-FD78-B721-80DE88DAF6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D99EFC5-4FE3-966B-9BD3-C345392694AB}"/>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5" name="Footer Placeholder 4">
            <a:extLst>
              <a:ext uri="{FF2B5EF4-FFF2-40B4-BE49-F238E27FC236}">
                <a16:creationId xmlns:a16="http://schemas.microsoft.com/office/drawing/2014/main" id="{200A24DA-78A6-9E9B-8C03-F430A108B6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F5740-A21A-53AC-FAD5-035E024E809B}"/>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2579669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03273-5702-A9F8-8BD9-A1976D56CE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D4EE6C9-93B2-E661-C019-3B3A25829D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3C134D-C3B4-971F-647C-DDD22970C3E6}"/>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5" name="Footer Placeholder 4">
            <a:extLst>
              <a:ext uri="{FF2B5EF4-FFF2-40B4-BE49-F238E27FC236}">
                <a16:creationId xmlns:a16="http://schemas.microsoft.com/office/drawing/2014/main" id="{09295F94-BFE9-1F1C-9C9A-53EEEBF1D5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BF002-3C73-AEC5-6ABE-0AC48ABBD3C2}"/>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1461770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CEF87-EDD5-619D-5D00-467EE754DB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BAC26E4-B6A8-57DE-050F-18D174D7D3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413082A-DB52-DACA-9FD3-E9CE407367A3}"/>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5" name="Footer Placeholder 4">
            <a:extLst>
              <a:ext uri="{FF2B5EF4-FFF2-40B4-BE49-F238E27FC236}">
                <a16:creationId xmlns:a16="http://schemas.microsoft.com/office/drawing/2014/main" id="{972F708C-090D-8389-E4C7-546188571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DD1F8-3A4B-C676-39EC-C815C963F85F}"/>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3417410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9A54-8F45-6125-095D-37340E8B08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D34306C-F3DC-B898-5361-8B021644CF0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8B02659-E0B5-81F4-3139-540B031047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76175D1-1AEE-DE11-CC1B-B6D3281026BC}"/>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6" name="Footer Placeholder 5">
            <a:extLst>
              <a:ext uri="{FF2B5EF4-FFF2-40B4-BE49-F238E27FC236}">
                <a16:creationId xmlns:a16="http://schemas.microsoft.com/office/drawing/2014/main" id="{A3AA4A25-96B6-9FC4-77FC-99EFB82152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B26EB6-D2D6-9056-755F-480DBDC2F9C6}"/>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3890508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F6DE9-A495-D767-7CB7-7DAEA09CFC8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AB8F159-22F4-0CD5-6ADD-6E2DC8AA3C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16792B-3787-C6A3-0ED2-0FBD27CD19C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FAA3D37-ACD0-3103-46A6-AA0D729FD4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EFCD31-FA5E-61FE-D7AD-2607F97D48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50CEB50-F7EB-EEBE-16B4-6274A82CE8C0}"/>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8" name="Footer Placeholder 7">
            <a:extLst>
              <a:ext uri="{FF2B5EF4-FFF2-40B4-BE49-F238E27FC236}">
                <a16:creationId xmlns:a16="http://schemas.microsoft.com/office/drawing/2014/main" id="{A55185E6-D9B6-670E-A61B-7C75C5D9A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856800-8FCF-DCF9-A6C2-A702D72771C6}"/>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352399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536A-1222-2083-E060-097E5003309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22CB606-F4A3-501A-479B-31858482F3DF}"/>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4" name="Footer Placeholder 3">
            <a:extLst>
              <a:ext uri="{FF2B5EF4-FFF2-40B4-BE49-F238E27FC236}">
                <a16:creationId xmlns:a16="http://schemas.microsoft.com/office/drawing/2014/main" id="{18BB7988-0A56-0E03-C745-CE6E83136C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A4CCD3-405B-E155-1553-036665652F55}"/>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2148946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0EE01F-9F0F-67E2-9B19-80BB1CCD491B}"/>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3" name="Footer Placeholder 2">
            <a:extLst>
              <a:ext uri="{FF2B5EF4-FFF2-40B4-BE49-F238E27FC236}">
                <a16:creationId xmlns:a16="http://schemas.microsoft.com/office/drawing/2014/main" id="{43409743-567F-57E0-5EEA-EE652F175C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B27231-4E35-68E8-5EAC-7B6CEEA2F888}"/>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3049560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0FD2-4F3B-F294-1CB2-61384B53AA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1A950C6-12EF-24ED-1F48-FF9ABD4886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BABD2DE-B13A-9F1D-54D9-0367CEFEBF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D9C5BC-C0D0-158A-7967-919246C20715}"/>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6" name="Footer Placeholder 5">
            <a:extLst>
              <a:ext uri="{FF2B5EF4-FFF2-40B4-BE49-F238E27FC236}">
                <a16:creationId xmlns:a16="http://schemas.microsoft.com/office/drawing/2014/main" id="{3D3DF8E0-7CEE-1999-D9A3-EF16309166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A7D66B-F7E4-E174-BA1B-A71E9E74ACCF}"/>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969406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C28FE-2BDD-347C-0413-642D87FED2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5F4A917-2094-AEBD-30F1-75AC541507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263A83-7CD7-7910-4443-06C7770714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645EF3-873C-20F0-C08C-3DBDAA73BA09}"/>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6" name="Footer Placeholder 5">
            <a:extLst>
              <a:ext uri="{FF2B5EF4-FFF2-40B4-BE49-F238E27FC236}">
                <a16:creationId xmlns:a16="http://schemas.microsoft.com/office/drawing/2014/main" id="{44B07BD6-62ED-253E-F2F8-ED51562217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470BE-4999-9EFC-625D-16D1A9480AA6}"/>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2282268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F4AF2-002F-0F4A-76F8-4FE17AEF7F0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0CA8FDB-0A1B-F702-BB56-D73D8708E8B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D97D2D-947D-2EBF-B1C0-2B5A9FCC903F}"/>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5" name="Footer Placeholder 4">
            <a:extLst>
              <a:ext uri="{FF2B5EF4-FFF2-40B4-BE49-F238E27FC236}">
                <a16:creationId xmlns:a16="http://schemas.microsoft.com/office/drawing/2014/main" id="{9AD72172-5550-C56E-60C2-C03D5F4645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C8DE3D-DB35-12D0-8281-8374483C4FC1}"/>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86821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86D49B-338B-3CD2-438A-2348CAAB572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4B7254-30E7-4821-0336-CF97A20B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402D37-A163-D52A-E07D-F3227C1AE8E1}"/>
              </a:ext>
            </a:extLst>
          </p:cNvPr>
          <p:cNvSpPr>
            <a:spLocks noGrp="1"/>
          </p:cNvSpPr>
          <p:nvPr>
            <p:ph type="dt" sz="half" idx="10"/>
          </p:nvPr>
        </p:nvSpPr>
        <p:spPr/>
        <p:txBody>
          <a:bodyPr/>
          <a:lstStyle/>
          <a:p>
            <a:fld id="{B15B08ED-CFD4-4EA0-8E67-E838F45143A1}" type="datetimeFigureOut">
              <a:rPr lang="en-GB" smtClean="0"/>
              <a:t>23/11/2025</a:t>
            </a:fld>
            <a:endParaRPr lang="en-GB"/>
          </a:p>
        </p:txBody>
      </p:sp>
      <p:sp>
        <p:nvSpPr>
          <p:cNvPr id="5" name="Footer Placeholder 4">
            <a:extLst>
              <a:ext uri="{FF2B5EF4-FFF2-40B4-BE49-F238E27FC236}">
                <a16:creationId xmlns:a16="http://schemas.microsoft.com/office/drawing/2014/main" id="{DEDE3E6F-6F3A-8C76-8C25-BD07B8301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67CDBB-943C-AC92-CE2C-580CDDC4EF3A}"/>
              </a:ext>
            </a:extLst>
          </p:cNvPr>
          <p:cNvSpPr>
            <a:spLocks noGrp="1"/>
          </p:cNvSpPr>
          <p:nvPr>
            <p:ph type="sldNum" sz="quarter" idx="12"/>
          </p:nvPr>
        </p:nvSpPr>
        <p:spPr/>
        <p:txBody>
          <a:bodyPr/>
          <a:lstStyle/>
          <a:p>
            <a:fld id="{26AE683E-6FE9-49FA-A874-D501534353E6}" type="slidenum">
              <a:rPr lang="en-GB" smtClean="0"/>
              <a:t>‹#›</a:t>
            </a:fld>
            <a:endParaRPr lang="en-GB"/>
          </a:p>
        </p:txBody>
      </p:sp>
    </p:spTree>
    <p:extLst>
      <p:ext uri="{BB962C8B-B14F-4D97-AF65-F5344CB8AC3E}">
        <p14:creationId xmlns:p14="http://schemas.microsoft.com/office/powerpoint/2010/main" val="1127384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B00EC8-BCB7-FA6E-2CFC-8B38FB0945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2DA3D4F-BD40-B51C-733F-EE0346FB2A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FFA2E0-89E1-FD8C-23B0-C66CD479EA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5B08ED-CFD4-4EA0-8E67-E838F45143A1}" type="datetimeFigureOut">
              <a:rPr lang="en-GB" smtClean="0"/>
              <a:t>23/11/2025</a:t>
            </a:fld>
            <a:endParaRPr lang="en-GB"/>
          </a:p>
        </p:txBody>
      </p:sp>
      <p:sp>
        <p:nvSpPr>
          <p:cNvPr id="5" name="Footer Placeholder 4">
            <a:extLst>
              <a:ext uri="{FF2B5EF4-FFF2-40B4-BE49-F238E27FC236}">
                <a16:creationId xmlns:a16="http://schemas.microsoft.com/office/drawing/2014/main" id="{ABBE9032-EFD4-C28B-BD6F-4C371DB1C4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FB0B7E2-80C9-5257-EF2E-8C7B49583B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6AE683E-6FE9-49FA-A874-D501534353E6}" type="slidenum">
              <a:rPr lang="en-GB" smtClean="0"/>
              <a:t>‹#›</a:t>
            </a:fld>
            <a:endParaRPr lang="en-GB"/>
          </a:p>
        </p:txBody>
      </p:sp>
    </p:spTree>
    <p:extLst>
      <p:ext uri="{BB962C8B-B14F-4D97-AF65-F5344CB8AC3E}">
        <p14:creationId xmlns:p14="http://schemas.microsoft.com/office/powerpoint/2010/main" val="727091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lipground.com/ms-logo-png.html"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lidehunter.com/powerpoint-templates/crm-circular-squared-powerpoint-diagram-with-arrows/"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engenhoeengenhocas.blogspot.com/2016/08/mercado-de-crm-cresce-em-2015.html"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mundoerp.com/blog/fortalezas-y-oportunidades-de-un-erp/"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www.spolearninglab.com/curriculum/lessonPlans/hacking/hardware/sparkcore/design.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hyperlink" Target="https://www.playpennies.com/supermarket/marks-spencer-launch-food-delivery-service-with-ocado-186812"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eoi.es/blogs/mastertourspain/2016/08/29/razones-por-las-que-tener-un-crm-en-una-empresa-aunque-seas-una-pyme/" TargetMode="External"/><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DD94AA-A372-1686-2961-49C331FF6841}"/>
              </a:ext>
            </a:extLst>
          </p:cNvPr>
          <p:cNvSpPr>
            <a:spLocks noGrp="1"/>
          </p:cNvSpPr>
          <p:nvPr>
            <p:ph type="ctrTitle"/>
          </p:nvPr>
        </p:nvSpPr>
        <p:spPr>
          <a:xfrm>
            <a:off x="643468" y="643467"/>
            <a:ext cx="4620584" cy="4567137"/>
          </a:xfrm>
        </p:spPr>
        <p:txBody>
          <a:bodyPr>
            <a:normAutofit/>
          </a:bodyPr>
          <a:lstStyle/>
          <a:p>
            <a:pPr algn="l"/>
            <a:r>
              <a:rPr lang="en-GB" sz="4400" b="1"/>
              <a:t>‘Digital and Social Media’ within the context of ‘Customer Relationship Management’ at M&amp;S</a:t>
            </a:r>
          </a:p>
        </p:txBody>
      </p:sp>
      <p:sp>
        <p:nvSpPr>
          <p:cNvPr id="3" name="Subtitle 2">
            <a:extLst>
              <a:ext uri="{FF2B5EF4-FFF2-40B4-BE49-F238E27FC236}">
                <a16:creationId xmlns:a16="http://schemas.microsoft.com/office/drawing/2014/main" id="{C8D8C63F-1F71-DF31-9047-8010D1BC5CF4}"/>
              </a:ext>
            </a:extLst>
          </p:cNvPr>
          <p:cNvSpPr>
            <a:spLocks noGrp="1"/>
          </p:cNvSpPr>
          <p:nvPr>
            <p:ph type="subTitle" idx="1"/>
          </p:nvPr>
        </p:nvSpPr>
        <p:spPr>
          <a:xfrm>
            <a:off x="643467" y="5277684"/>
            <a:ext cx="4620584" cy="775494"/>
          </a:xfrm>
        </p:spPr>
        <p:txBody>
          <a:bodyPr>
            <a:normAutofit fontScale="92500" lnSpcReduction="10000"/>
          </a:bodyPr>
          <a:lstStyle/>
          <a:p>
            <a:pPr algn="l"/>
            <a:r>
              <a:rPr lang="en-GB" dirty="0"/>
              <a:t>Name: Sorina Bortos</a:t>
            </a:r>
          </a:p>
          <a:p>
            <a:pPr algn="l"/>
            <a:r>
              <a:rPr lang="en-GB" dirty="0"/>
              <a:t>Student id: 2321394</a:t>
            </a:r>
          </a:p>
        </p:txBody>
      </p:sp>
      <p:pic>
        <p:nvPicPr>
          <p:cNvPr id="5" name="Picture 4" descr="A green and black text&#10;&#10;AI-generated content may be incorrect.">
            <a:extLst>
              <a:ext uri="{FF2B5EF4-FFF2-40B4-BE49-F238E27FC236}">
                <a16:creationId xmlns:a16="http://schemas.microsoft.com/office/drawing/2014/main" id="{5D58CE15-CE62-DEBA-F4ED-BE9AC00319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06253" y="2193430"/>
            <a:ext cx="4942280" cy="2471140"/>
          </a:xfrm>
          <a:prstGeom prst="rect">
            <a:avLst/>
          </a:prstGeom>
        </p:spPr>
      </p:pic>
    </p:spTree>
    <p:extLst>
      <p:ext uri="{BB962C8B-B14F-4D97-AF65-F5344CB8AC3E}">
        <p14:creationId xmlns:p14="http://schemas.microsoft.com/office/powerpoint/2010/main" val="736486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4B0A40-859E-7BF4-9F84-F1E9CFCDC29B}"/>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A1319A-A24D-DFE3-8CAE-4B2A99D1ABD9}"/>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b="1" kern="1200">
                <a:solidFill>
                  <a:schemeClr val="tx1"/>
                </a:solidFill>
                <a:latin typeface="+mj-lt"/>
                <a:ea typeface="+mj-ea"/>
                <a:cs typeface="+mj-cs"/>
              </a:rPr>
              <a:t>Introduction </a:t>
            </a:r>
          </a:p>
        </p:txBody>
      </p:sp>
      <p:sp>
        <p:nvSpPr>
          <p:cNvPr id="3" name="Subtitle 2">
            <a:extLst>
              <a:ext uri="{FF2B5EF4-FFF2-40B4-BE49-F238E27FC236}">
                <a16:creationId xmlns:a16="http://schemas.microsoft.com/office/drawing/2014/main" id="{FAE0ABD6-FC65-2A20-EED3-1CCD1FE98B81}"/>
              </a:ext>
            </a:extLst>
          </p:cNvPr>
          <p:cNvSpPr>
            <a:spLocks noGrp="1"/>
          </p:cNvSpPr>
          <p:nvPr>
            <p:ph type="subTitle" idx="1"/>
          </p:nvPr>
        </p:nvSpPr>
        <p:spPr>
          <a:xfrm>
            <a:off x="862366" y="2194102"/>
            <a:ext cx="3427001" cy="3908586"/>
          </a:xfrm>
        </p:spPr>
        <p:txBody>
          <a:bodyPr vert="horz" lIns="91440" tIns="45720" rIns="91440" bIns="45720" rtlCol="0">
            <a:normAutofit/>
          </a:bodyPr>
          <a:lstStyle/>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Digital and social media support the customer relationship at M&amp;S food.</a:t>
            </a:r>
          </a:p>
          <a:p>
            <a:pPr indent="-228600" algn="l">
              <a:buFont typeface="Arial" panose="020B0604020202020204" pitchFamily="34" charset="0"/>
              <a:buChar char="•"/>
            </a:pPr>
            <a:r>
              <a:rPr lang="en-US" sz="2000" dirty="0"/>
              <a:t>It is exploring the key concepts, definiens and their strategic values in strengthening the customer relationship and enhance the engagement.</a:t>
            </a:r>
          </a:p>
          <a:p>
            <a:pPr indent="-228600" algn="l">
              <a:buFont typeface="Arial" panose="020B0604020202020204" pitchFamily="34" charset="0"/>
              <a:buChar char="•"/>
            </a:pPr>
            <a:endParaRPr lang="en-US" sz="2000" dirty="0"/>
          </a:p>
        </p:txBody>
      </p:sp>
      <p:pic>
        <p:nvPicPr>
          <p:cNvPr id="9" name="Picture 8" descr="A diagram of customer service&#10;&#10;AI-generated content may be incorrect.">
            <a:extLst>
              <a:ext uri="{FF2B5EF4-FFF2-40B4-BE49-F238E27FC236}">
                <a16:creationId xmlns:a16="http://schemas.microsoft.com/office/drawing/2014/main" id="{ACD3B9CF-21F0-6E18-E0F2-2E7304714E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02" r="8325" b="-3"/>
          <a:stretch>
            <a:fillRect/>
          </a:stretch>
        </p:blipFill>
        <p:spPr>
          <a:xfrm>
            <a:off x="5445457" y="718951"/>
            <a:ext cx="6155141" cy="5443838"/>
          </a:xfrm>
          <a:prstGeom prst="rect">
            <a:avLst/>
          </a:prstGeom>
        </p:spPr>
      </p:pic>
    </p:spTree>
    <p:extLst>
      <p:ext uri="{BB962C8B-B14F-4D97-AF65-F5344CB8AC3E}">
        <p14:creationId xmlns:p14="http://schemas.microsoft.com/office/powerpoint/2010/main" val="2911975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946F73-1DF2-3D07-D898-69F916B2DF50}"/>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DB21872-ECC7-7A82-EAB3-6F66CFAA594D}"/>
              </a:ext>
            </a:extLst>
          </p:cNvPr>
          <p:cNvSpPr>
            <a:spLocks noGrp="1"/>
          </p:cNvSpPr>
          <p:nvPr>
            <p:ph type="ctrTitle"/>
          </p:nvPr>
        </p:nvSpPr>
        <p:spPr>
          <a:xfrm>
            <a:off x="0" y="451510"/>
            <a:ext cx="5212742" cy="1330839"/>
          </a:xfrm>
        </p:spPr>
        <p:txBody>
          <a:bodyPr vert="horz" lIns="91440" tIns="45720" rIns="91440" bIns="45720" rtlCol="0" anchor="ctr">
            <a:normAutofit/>
          </a:bodyPr>
          <a:lstStyle/>
          <a:p>
            <a:pPr algn="l"/>
            <a:r>
              <a:rPr lang="en-US" sz="4000" b="1" kern="1200" dirty="0">
                <a:solidFill>
                  <a:schemeClr val="tx1"/>
                </a:solidFill>
                <a:latin typeface="+mj-lt"/>
                <a:ea typeface="+mj-ea"/>
                <a:cs typeface="+mj-cs"/>
              </a:rPr>
              <a:t>Digital media in CRM</a:t>
            </a:r>
          </a:p>
        </p:txBody>
      </p:sp>
      <p:sp>
        <p:nvSpPr>
          <p:cNvPr id="3" name="Subtitle 2">
            <a:extLst>
              <a:ext uri="{FF2B5EF4-FFF2-40B4-BE49-F238E27FC236}">
                <a16:creationId xmlns:a16="http://schemas.microsoft.com/office/drawing/2014/main" id="{FA080B75-7C2D-E1A9-DBAF-C330877E556B}"/>
              </a:ext>
            </a:extLst>
          </p:cNvPr>
          <p:cNvSpPr>
            <a:spLocks noGrp="1"/>
          </p:cNvSpPr>
          <p:nvPr>
            <p:ph type="subTitle" idx="1"/>
          </p:nvPr>
        </p:nvSpPr>
        <p:spPr>
          <a:xfrm>
            <a:off x="174930" y="1782349"/>
            <a:ext cx="4178048" cy="4960358"/>
          </a:xfrm>
        </p:spPr>
        <p:txBody>
          <a:bodyPr vert="horz" lIns="91440" tIns="45720" rIns="91440" bIns="45720" rtlCol="0">
            <a:normAutofit/>
          </a:bodyPr>
          <a:lstStyle/>
          <a:p>
            <a:pPr indent="-228600" algn="l">
              <a:buFont typeface="Arial" panose="020B0604020202020204" pitchFamily="34" charset="0"/>
              <a:buChar char="•"/>
            </a:pPr>
            <a:r>
              <a:rPr lang="en-US" sz="1050" dirty="0"/>
              <a:t>According to Chaffey and Ellis-Chadwick (2019), some examples of digital media include websites, mobile applications, email, online databases, and digital loyalty programs. Other examples include website content. The term "digital media" refers to all of the electronic technologies, platforms, and digital channels that are utilized for the purpose of storing, processing, and transferring information of a variety of different kinds. </a:t>
            </a:r>
          </a:p>
          <a:p>
            <a:pPr indent="-228600" algn="l">
              <a:buFont typeface="Arial" panose="020B0604020202020204" pitchFamily="34" charset="0"/>
              <a:buChar char="•"/>
            </a:pPr>
            <a:r>
              <a:rPr lang="en-US" sz="1050" dirty="0"/>
              <a:t>According to Payne and Frow (2017), businesses now have the potential to acquire exact client data, evaluate purchase habits, and adapt marketing interactions in real time thanks to the advent of digital media. It is important to note that all of this is taking place inside the framework of Customer Relationship Management (CRM), which is equivalent with customer account management.</a:t>
            </a:r>
          </a:p>
          <a:p>
            <a:pPr indent="-228600" algn="l">
              <a:buFont typeface="Arial" panose="020B0604020202020204" pitchFamily="34" charset="0"/>
              <a:buChar char="•"/>
            </a:pPr>
            <a:r>
              <a:rPr lang="en-US" sz="1050" dirty="0"/>
              <a:t>Reinartz, Krafft, and Hoyer (2004) state that digital customer relationship management (CRM) solutions make it easier to carry out activities such as customer segmentation, </a:t>
            </a:r>
            <a:r>
              <a:rPr lang="en-US" sz="1050" dirty="0" err="1"/>
              <a:t>customised</a:t>
            </a:r>
            <a:r>
              <a:rPr lang="en-US" sz="1050" dirty="0"/>
              <a:t> messaging, automated communication, and decision making that is driven by data. </a:t>
            </a:r>
          </a:p>
          <a:p>
            <a:pPr indent="-228600" algn="l">
              <a:buFont typeface="Arial" panose="020B0604020202020204" pitchFamily="34" charset="0"/>
              <a:buChar char="•"/>
            </a:pPr>
            <a:r>
              <a:rPr lang="en-US" sz="1050" dirty="0"/>
              <a:t>When it comes to the process of establishing the worth of a long-term relationship, these </a:t>
            </a:r>
            <a:r>
              <a:rPr lang="en-US" sz="1050" dirty="0" err="1"/>
              <a:t>behaviours</a:t>
            </a:r>
            <a:r>
              <a:rPr lang="en-US" sz="1050" dirty="0"/>
              <a:t> are critically important. According to Lemon and Verhoef (2016), businesses are able to create a unified image of the consumer by integrating data from a number of different digital touchpoints for the client. This contributes to the improvement of the accuracy of forecasts and brings about an increase in the relevance of consumer involvement.</a:t>
            </a:r>
          </a:p>
          <a:p>
            <a:pPr indent="-228600" algn="l">
              <a:buFont typeface="Arial" panose="020B0604020202020204" pitchFamily="34" charset="0"/>
              <a:buChar char="•"/>
            </a:pPr>
            <a:r>
              <a:rPr lang="en-US" sz="1050" dirty="0"/>
              <a:t>Due to the fact that it enables efficiency, </a:t>
            </a:r>
            <a:r>
              <a:rPr lang="en-US" sz="1050" dirty="0" err="1"/>
              <a:t>personalisation</a:t>
            </a:r>
            <a:r>
              <a:rPr lang="en-US" sz="1050" dirty="0"/>
              <a:t>, and the generation of continuing consumer insights, digital media serves as the technological foundation upon which modern customer relationship management (CRM) is built.</a:t>
            </a:r>
          </a:p>
        </p:txBody>
      </p:sp>
      <p:pic>
        <p:nvPicPr>
          <p:cNvPr id="5" name="Picture 4" descr="A diagram of customer relationship management&#10;&#10;AI-generated content may be incorrect.">
            <a:extLst>
              <a:ext uri="{FF2B5EF4-FFF2-40B4-BE49-F238E27FC236}">
                <a16:creationId xmlns:a16="http://schemas.microsoft.com/office/drawing/2014/main" id="{1DAC16E4-223A-870E-C1A6-8EA0E53BDA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45457" y="1702043"/>
            <a:ext cx="6155141" cy="3477654"/>
          </a:xfrm>
          <a:prstGeom prst="rect">
            <a:avLst/>
          </a:prstGeom>
        </p:spPr>
      </p:pic>
    </p:spTree>
    <p:extLst>
      <p:ext uri="{BB962C8B-B14F-4D97-AF65-F5344CB8AC3E}">
        <p14:creationId xmlns:p14="http://schemas.microsoft.com/office/powerpoint/2010/main" val="3572626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E61A83-C64B-05B6-C89A-8F6B62B1ABD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3E04A3-CDBB-E15D-7478-8C6AAB0D91F7}"/>
              </a:ext>
            </a:extLst>
          </p:cNvPr>
          <p:cNvSpPr>
            <a:spLocks noGrp="1"/>
          </p:cNvSpPr>
          <p:nvPr>
            <p:ph type="ctrTitle"/>
          </p:nvPr>
        </p:nvSpPr>
        <p:spPr>
          <a:xfrm>
            <a:off x="0" y="0"/>
            <a:ext cx="4959482" cy="930303"/>
          </a:xfrm>
        </p:spPr>
        <p:txBody>
          <a:bodyPr>
            <a:normAutofit/>
          </a:bodyPr>
          <a:lstStyle/>
          <a:p>
            <a:r>
              <a:rPr lang="en-GB" sz="3600" b="1" dirty="0"/>
              <a:t>Social Media in CRM</a:t>
            </a:r>
          </a:p>
        </p:txBody>
      </p:sp>
      <p:sp>
        <p:nvSpPr>
          <p:cNvPr id="3" name="Subtitle 2">
            <a:extLst>
              <a:ext uri="{FF2B5EF4-FFF2-40B4-BE49-F238E27FC236}">
                <a16:creationId xmlns:a16="http://schemas.microsoft.com/office/drawing/2014/main" id="{CCC1B974-876C-93E2-F4CC-CC01C9D30168}"/>
              </a:ext>
            </a:extLst>
          </p:cNvPr>
          <p:cNvSpPr>
            <a:spLocks noGrp="1"/>
          </p:cNvSpPr>
          <p:nvPr>
            <p:ph type="subTitle" idx="1"/>
          </p:nvPr>
        </p:nvSpPr>
        <p:spPr>
          <a:xfrm>
            <a:off x="188577" y="1056670"/>
            <a:ext cx="4261899" cy="3888187"/>
          </a:xfrm>
        </p:spPr>
        <p:txBody>
          <a:bodyPr>
            <a:noAutofit/>
          </a:bodyPr>
          <a:lstStyle/>
          <a:p>
            <a:r>
              <a:rPr lang="en-GB" sz="1050" dirty="0"/>
              <a:t>According to Kaplan and Haenlein (2010), the phrase "social media" refers to web-based platforms that are interactive and provide users the potential to create, share, and interact with material. </a:t>
            </a:r>
          </a:p>
          <a:p>
            <a:r>
              <a:rPr lang="en-GB" sz="1050" dirty="0"/>
              <a:t>These platforms are collectively referred to as "social media." Some examples of platforms that are included in this category include Instagram, TikTok, Facebook, YouTube, and X. Further, the use of these platforms makes it simpler for communities to communicate with one another in real time and to participate in an efficient manner. </a:t>
            </a:r>
          </a:p>
          <a:p>
            <a:r>
              <a:rPr lang="en-GB" sz="1050" dirty="0"/>
              <a:t>Trainor et al. (2014) claim that social media can be used as a tool for the goal of connection building within the context of customer relationship management (CRM). This tool can be used to establish relationships with customers. </a:t>
            </a:r>
          </a:p>
          <a:p>
            <a:r>
              <a:rPr lang="en-GB" sz="1050" dirty="0"/>
              <a:t>Engaging in public conversations, providing feedback to customers, sharing information with communities, and interacting in both ways are all made possible as a result of this technology.</a:t>
            </a:r>
          </a:p>
          <a:p>
            <a:r>
              <a:rPr lang="en-GB" sz="1050" dirty="0"/>
              <a:t>The goal of social CRM is to better the knowledge of consumer opinions, brand sentiment, and interaction patterns (Harrigan et al., 2020). This is performed by merging data from social media platforms with data from standard customer relationship management (CRM) systems.</a:t>
            </a:r>
          </a:p>
          <a:p>
            <a:r>
              <a:rPr lang="en-GB" sz="1050" dirty="0"/>
              <a:t> Companies are able to move beyond ties that are purely transactional and towards connections that are more emotional and participatory when they make advantage of this integration. </a:t>
            </a:r>
          </a:p>
          <a:p>
            <a:r>
              <a:rPr lang="en-GB" sz="1050" dirty="0"/>
              <a:t>According to the findings of study carried out by Gummeson (2017) and Kumar et al. (2016), social media platforms have the capacity to foster direct participation, co-creation, responsiveness, and transparency. All of these characteristics contribute to greater client satisfaction and loyalty.</a:t>
            </a:r>
          </a:p>
          <a:p>
            <a:r>
              <a:rPr lang="en-GB" sz="1050" dirty="0"/>
              <a:t>In general, customer relationship management (CRM) is strengthened by social media since it enables increased emotional connection, public knowledge of customer experience, and richer interactions. This is because social media allows for more public visibility of client experiences.</a:t>
            </a:r>
          </a:p>
        </p:txBody>
      </p:sp>
      <p:pic>
        <p:nvPicPr>
          <p:cNvPr id="4" name="Picture 3" descr="A blue background with icons and text&#10;&#10;AI-generated content may be incorrect.">
            <a:extLst>
              <a:ext uri="{FF2B5EF4-FFF2-40B4-BE49-F238E27FC236}">
                <a16:creationId xmlns:a16="http://schemas.microsoft.com/office/drawing/2014/main" id="{620FA044-8408-923B-3AC8-C77C1720E9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95751" y="1644331"/>
            <a:ext cx="5708649" cy="3539362"/>
          </a:xfrm>
          <a:prstGeom prst="rect">
            <a:avLst/>
          </a:prstGeom>
        </p:spPr>
      </p:pic>
    </p:spTree>
    <p:extLst>
      <p:ext uri="{BB962C8B-B14F-4D97-AF65-F5344CB8AC3E}">
        <p14:creationId xmlns:p14="http://schemas.microsoft.com/office/powerpoint/2010/main" val="2375561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E14724-659B-09E6-717C-FCF2815DB0CB}"/>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F4A86-7900-1B90-A82F-7EC8E66923C2}"/>
              </a:ext>
            </a:extLst>
          </p:cNvPr>
          <p:cNvSpPr>
            <a:spLocks noGrp="1"/>
          </p:cNvSpPr>
          <p:nvPr>
            <p:ph type="ctrTitle"/>
          </p:nvPr>
        </p:nvSpPr>
        <p:spPr>
          <a:xfrm>
            <a:off x="3970366" y="609600"/>
            <a:ext cx="4267200" cy="1351472"/>
          </a:xfrm>
        </p:spPr>
        <p:txBody>
          <a:bodyPr vert="horz" lIns="91440" tIns="45720" rIns="91440" bIns="45720" rtlCol="0" anchor="ctr">
            <a:normAutofit/>
          </a:bodyPr>
          <a:lstStyle/>
          <a:p>
            <a:r>
              <a:rPr lang="en-US" sz="2800" b="1" kern="1200">
                <a:solidFill>
                  <a:schemeClr val="tx1">
                    <a:lumMod val="85000"/>
                    <a:lumOff val="15000"/>
                  </a:schemeClr>
                </a:solidFill>
                <a:latin typeface="+mj-lt"/>
                <a:ea typeface="+mj-ea"/>
                <a:cs typeface="+mj-cs"/>
              </a:rPr>
              <a:t>Developing and Sustaining Customer Relationships</a:t>
            </a:r>
          </a:p>
        </p:txBody>
      </p:sp>
      <p:pic>
        <p:nvPicPr>
          <p:cNvPr id="8" name="Picture 7" descr="A screenshot of a social media post&#10;&#10;AI-generated content may be incorrect.">
            <a:extLst>
              <a:ext uri="{FF2B5EF4-FFF2-40B4-BE49-F238E27FC236}">
                <a16:creationId xmlns:a16="http://schemas.microsoft.com/office/drawing/2014/main" id="{73CFBFD5-D810-0B37-7897-AF9E7DA5A08F}"/>
              </a:ext>
            </a:extLst>
          </p:cNvPr>
          <p:cNvPicPr>
            <a:picLocks noChangeAspect="1"/>
          </p:cNvPicPr>
          <p:nvPr/>
        </p:nvPicPr>
        <p:blipFill>
          <a:blip r:embed="rId2">
            <a:extLst>
              <a:ext uri="{28A0092B-C50C-407E-A947-70E740481C1C}">
                <a14:useLocalDpi xmlns:a14="http://schemas.microsoft.com/office/drawing/2010/main" val="0"/>
              </a:ext>
            </a:extLst>
          </a:blip>
          <a:srcRect l="13487" r="17203"/>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Subtitle 2">
            <a:extLst>
              <a:ext uri="{FF2B5EF4-FFF2-40B4-BE49-F238E27FC236}">
                <a16:creationId xmlns:a16="http://schemas.microsoft.com/office/drawing/2014/main" id="{31525A34-FA87-4BFA-7364-1E1859433E56}"/>
              </a:ext>
            </a:extLst>
          </p:cNvPr>
          <p:cNvSpPr>
            <a:spLocks noGrp="1"/>
          </p:cNvSpPr>
          <p:nvPr>
            <p:ph type="subTitle" idx="1"/>
          </p:nvPr>
        </p:nvSpPr>
        <p:spPr>
          <a:xfrm>
            <a:off x="4226442" y="2105247"/>
            <a:ext cx="3782524" cy="4143152"/>
          </a:xfrm>
        </p:spPr>
        <p:txBody>
          <a:bodyPr vert="horz" lIns="91440" tIns="45720" rIns="91440" bIns="45720" rtlCol="0">
            <a:normAutofit/>
          </a:bodyPr>
          <a:lstStyle/>
          <a:p>
            <a:pPr indent="-228600" algn="l">
              <a:buFont typeface="Arial" panose="020B0604020202020204" pitchFamily="34" charset="0"/>
              <a:buChar char="•"/>
            </a:pPr>
            <a:r>
              <a:rPr lang="en-US" sz="1100" dirty="0">
                <a:solidFill>
                  <a:schemeClr val="tx1">
                    <a:lumMod val="85000"/>
                    <a:lumOff val="15000"/>
                  </a:schemeClr>
                </a:solidFill>
              </a:rPr>
              <a:t>M&amp;S Food develops and sustain the customer relationship by using digital channels like Spark loyalty app, targeted email marketing and website analytics in order to </a:t>
            </a:r>
            <a:r>
              <a:rPr lang="en-US" sz="1100" dirty="0" err="1">
                <a:solidFill>
                  <a:schemeClr val="tx1">
                    <a:lumMod val="85000"/>
                    <a:lumOff val="15000"/>
                  </a:schemeClr>
                </a:solidFill>
              </a:rPr>
              <a:t>personalised</a:t>
            </a:r>
            <a:r>
              <a:rPr lang="en-US" sz="1100" dirty="0">
                <a:solidFill>
                  <a:schemeClr val="tx1">
                    <a:lumMod val="85000"/>
                    <a:lumOff val="15000"/>
                  </a:schemeClr>
                </a:solidFill>
              </a:rPr>
              <a:t> the interactions.</a:t>
            </a:r>
          </a:p>
          <a:p>
            <a:pPr indent="-228600" algn="l">
              <a:buFont typeface="Arial" panose="020B0604020202020204" pitchFamily="34" charset="0"/>
              <a:buChar char="•"/>
            </a:pPr>
            <a:r>
              <a:rPr lang="en-US" sz="1100" dirty="0">
                <a:solidFill>
                  <a:schemeClr val="tx1">
                    <a:lumMod val="85000"/>
                    <a:lumOff val="15000"/>
                  </a:schemeClr>
                </a:solidFill>
              </a:rPr>
              <a:t>The </a:t>
            </a:r>
            <a:r>
              <a:rPr lang="en-US" sz="1100" dirty="0" err="1">
                <a:solidFill>
                  <a:schemeClr val="tx1">
                    <a:lumMod val="85000"/>
                    <a:lumOff val="15000"/>
                  </a:schemeClr>
                </a:solidFill>
              </a:rPr>
              <a:t>personalisation</a:t>
            </a:r>
            <a:r>
              <a:rPr lang="en-US" sz="1100" dirty="0">
                <a:solidFill>
                  <a:schemeClr val="tx1">
                    <a:lumMod val="85000"/>
                    <a:lumOff val="15000"/>
                  </a:schemeClr>
                </a:solidFill>
              </a:rPr>
              <a:t> is a core principles of CRM and is shown to significantly enhance the customer trust and long term loyalty (Payne,2017).</a:t>
            </a:r>
          </a:p>
          <a:p>
            <a:pPr indent="-228600" algn="l">
              <a:buFont typeface="Arial" panose="020B0604020202020204" pitchFamily="34" charset="0"/>
              <a:buChar char="•"/>
            </a:pPr>
            <a:r>
              <a:rPr lang="en-US" sz="1100" dirty="0">
                <a:solidFill>
                  <a:schemeClr val="tx1">
                    <a:lumMod val="85000"/>
                    <a:lumOff val="15000"/>
                  </a:schemeClr>
                </a:solidFill>
              </a:rPr>
              <a:t>The Spark </a:t>
            </a:r>
            <a:r>
              <a:rPr lang="en-US" sz="1100" dirty="0" err="1">
                <a:solidFill>
                  <a:schemeClr val="tx1">
                    <a:lumMod val="85000"/>
                    <a:lumOff val="15000"/>
                  </a:schemeClr>
                </a:solidFill>
              </a:rPr>
              <a:t>programme</a:t>
            </a:r>
            <a:r>
              <a:rPr lang="en-US" sz="1100" dirty="0">
                <a:solidFill>
                  <a:schemeClr val="tx1">
                    <a:lumMod val="85000"/>
                    <a:lumOff val="15000"/>
                  </a:schemeClr>
                </a:solidFill>
              </a:rPr>
              <a:t> capture the details of </a:t>
            </a:r>
            <a:r>
              <a:rPr lang="en-US" sz="1100" dirty="0" err="1">
                <a:solidFill>
                  <a:schemeClr val="tx1">
                    <a:lumMod val="85000"/>
                    <a:lumOff val="15000"/>
                  </a:schemeClr>
                </a:solidFill>
              </a:rPr>
              <a:t>behavioural</a:t>
            </a:r>
            <a:r>
              <a:rPr lang="en-US" sz="1100" dirty="0">
                <a:solidFill>
                  <a:schemeClr val="tx1">
                    <a:lumMod val="85000"/>
                    <a:lumOff val="15000"/>
                  </a:schemeClr>
                </a:solidFill>
              </a:rPr>
              <a:t> data including the shopping frequency, basked composition and product preferences, allowing M&amp;S to present customers relevant offers which increase and repeat the purchasing (Chaffey)</a:t>
            </a:r>
          </a:p>
          <a:p>
            <a:pPr indent="-228600" algn="l">
              <a:buFont typeface="Arial" panose="020B0604020202020204" pitchFamily="34" charset="0"/>
              <a:buChar char="•"/>
            </a:pPr>
            <a:r>
              <a:rPr lang="en-US" sz="1100" dirty="0">
                <a:solidFill>
                  <a:schemeClr val="tx1">
                    <a:lumMod val="85000"/>
                    <a:lumOff val="15000"/>
                  </a:schemeClr>
                </a:solidFill>
              </a:rPr>
              <a:t>Platforms like Instagram and Facebooks allows M&amp;S to respond to the customer questions, highlight new products and to build a community. This align with Trainer (2014) who argues that social media enhance CRM by deepening engagement and enable real time dialogue.</a:t>
            </a:r>
          </a:p>
          <a:p>
            <a:pPr indent="-228600" algn="l">
              <a:buFont typeface="Arial" panose="020B0604020202020204" pitchFamily="34" charset="0"/>
              <a:buChar char="•"/>
            </a:pPr>
            <a:r>
              <a:rPr lang="en-US" sz="1100" dirty="0">
                <a:solidFill>
                  <a:schemeClr val="tx1">
                    <a:lumMod val="85000"/>
                    <a:lumOff val="15000"/>
                  </a:schemeClr>
                </a:solidFill>
              </a:rPr>
              <a:t>By directly interacting with the customers, M&amp;S foster transparency, responsiveness and emotional connection (Lemon, 2016)</a:t>
            </a:r>
          </a:p>
          <a:p>
            <a:pPr indent="-228600" algn="l">
              <a:buFont typeface="Arial" panose="020B0604020202020204" pitchFamily="34" charset="0"/>
              <a:buChar char="•"/>
            </a:pPr>
            <a:endParaRPr lang="en-US" sz="1100" dirty="0">
              <a:solidFill>
                <a:schemeClr val="tx1">
                  <a:lumMod val="85000"/>
                  <a:lumOff val="15000"/>
                </a:schemeClr>
              </a:solidFill>
            </a:endParaRPr>
          </a:p>
          <a:p>
            <a:pPr indent="-228600" algn="l">
              <a:buFont typeface="Arial" panose="020B0604020202020204" pitchFamily="34" charset="0"/>
              <a:buChar char="•"/>
            </a:pPr>
            <a:endParaRPr lang="en-US" sz="1100" dirty="0">
              <a:solidFill>
                <a:schemeClr val="tx1">
                  <a:lumMod val="85000"/>
                  <a:lumOff val="15000"/>
                </a:schemeClr>
              </a:solidFill>
            </a:endParaRPr>
          </a:p>
          <a:p>
            <a:pPr indent="-228600" algn="l">
              <a:buFont typeface="Arial" panose="020B0604020202020204" pitchFamily="34" charset="0"/>
              <a:buChar char="•"/>
            </a:pPr>
            <a:endParaRPr lang="en-US" sz="1100" dirty="0">
              <a:solidFill>
                <a:schemeClr val="tx1">
                  <a:lumMod val="85000"/>
                  <a:lumOff val="15000"/>
                </a:schemeClr>
              </a:solidFill>
            </a:endParaRPr>
          </a:p>
        </p:txBody>
      </p:sp>
      <p:pic>
        <p:nvPicPr>
          <p:cNvPr id="5" name="Picture 4" descr="A screen shot of a phone&#10;&#10;AI-generated content may be incorrect.">
            <a:extLst>
              <a:ext uri="{FF2B5EF4-FFF2-40B4-BE49-F238E27FC236}">
                <a16:creationId xmlns:a16="http://schemas.microsoft.com/office/drawing/2014/main" id="{20791950-80FD-4259-8950-C90D1EFA798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38"/>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6" name="TextBox 5">
            <a:extLst>
              <a:ext uri="{FF2B5EF4-FFF2-40B4-BE49-F238E27FC236}">
                <a16:creationId xmlns:a16="http://schemas.microsoft.com/office/drawing/2014/main" id="{CFD1CCA0-5D5D-7AF9-108C-9AB273F094E2}"/>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spolearninglab.com/curriculum/lessonPlans/hacking/hardware/sparkcore/desig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760050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6E0FEE-1344-3068-B6AA-532C91D044EE}"/>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A911127-EB7A-2174-1EAA-1ABDEF769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685F829-DCA7-91E8-AC4C-A476128AA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3771A-970D-9EC9-C4B1-BFD1B242BC97}"/>
              </a:ext>
            </a:extLst>
          </p:cNvPr>
          <p:cNvSpPr>
            <a:spLocks noGrp="1"/>
          </p:cNvSpPr>
          <p:nvPr>
            <p:ph type="ctrTitle"/>
          </p:nvPr>
        </p:nvSpPr>
        <p:spPr>
          <a:xfrm>
            <a:off x="3970366" y="609600"/>
            <a:ext cx="4267200" cy="1351472"/>
          </a:xfrm>
        </p:spPr>
        <p:txBody>
          <a:bodyPr vert="horz" lIns="91440" tIns="45720" rIns="91440" bIns="45720" rtlCol="0" anchor="ctr">
            <a:normAutofit/>
          </a:bodyPr>
          <a:lstStyle/>
          <a:p>
            <a:r>
              <a:rPr lang="en-US" sz="2800" b="1" dirty="0"/>
              <a:t>Enhancing Customer Experience and Engagement</a:t>
            </a:r>
            <a:endParaRPr lang="en-US" sz="2800" b="1" kern="1200" dirty="0">
              <a:solidFill>
                <a:schemeClr val="tx1">
                  <a:lumMod val="85000"/>
                  <a:lumOff val="15000"/>
                </a:schemeClr>
              </a:solidFill>
              <a:latin typeface="+mj-lt"/>
              <a:ea typeface="+mj-ea"/>
              <a:cs typeface="+mj-cs"/>
            </a:endParaRPr>
          </a:p>
        </p:txBody>
      </p:sp>
      <p:sp>
        <p:nvSpPr>
          <p:cNvPr id="3" name="Subtitle 2">
            <a:extLst>
              <a:ext uri="{FF2B5EF4-FFF2-40B4-BE49-F238E27FC236}">
                <a16:creationId xmlns:a16="http://schemas.microsoft.com/office/drawing/2014/main" id="{AD173AFA-C636-71F4-6089-C87F5B903349}"/>
              </a:ext>
            </a:extLst>
          </p:cNvPr>
          <p:cNvSpPr>
            <a:spLocks noGrp="1"/>
          </p:cNvSpPr>
          <p:nvPr>
            <p:ph type="subTitle" idx="1"/>
          </p:nvPr>
        </p:nvSpPr>
        <p:spPr>
          <a:xfrm>
            <a:off x="4226442" y="2105247"/>
            <a:ext cx="3782524" cy="4143152"/>
          </a:xfrm>
        </p:spPr>
        <p:txBody>
          <a:bodyPr vert="horz" lIns="91440" tIns="45720" rIns="91440" bIns="45720" rtlCol="0">
            <a:normAutofit lnSpcReduction="10000"/>
          </a:bodyPr>
          <a:lstStyle/>
          <a:p>
            <a:pPr indent="-228600" algn="l">
              <a:buFont typeface="Arial" panose="020B0604020202020204" pitchFamily="34" charset="0"/>
              <a:buChar char="•"/>
            </a:pPr>
            <a:r>
              <a:rPr lang="en-US" sz="1100" dirty="0"/>
              <a:t>Digital tools improve the customer experience by offering convenience, personalization and interaction.</a:t>
            </a:r>
          </a:p>
          <a:p>
            <a:pPr indent="-228600" algn="l">
              <a:buFont typeface="Arial" panose="020B0604020202020204" pitchFamily="34" charset="0"/>
              <a:buChar char="•"/>
            </a:pPr>
            <a:r>
              <a:rPr lang="en-US" sz="1100" dirty="0"/>
              <a:t>Digital media it is supporting the CRM by enabling the organizations to collect the large amount of customer data, segment audience and deliver personalized experience (Chaffey,2017)</a:t>
            </a:r>
          </a:p>
          <a:p>
            <a:pPr indent="-228600" algn="l">
              <a:buFont typeface="Arial" panose="020B0604020202020204" pitchFamily="34" charset="0"/>
              <a:buChar char="•"/>
            </a:pPr>
            <a:r>
              <a:rPr lang="en-US" sz="1100" dirty="0"/>
              <a:t>M&amp;S Food use the digital analytics from Sparks, email interactions and the online purchases via Ocado to understand the customer preferences.</a:t>
            </a:r>
          </a:p>
          <a:p>
            <a:pPr indent="-228600" algn="l">
              <a:buFont typeface="Arial" panose="020B0604020202020204" pitchFamily="34" charset="0"/>
              <a:buChar char="•"/>
            </a:pPr>
            <a:r>
              <a:rPr lang="en-US" sz="1100" dirty="0"/>
              <a:t>These insights are helping M&amp;S to tailor product recommendations and strengthen long term customer retention(Chaffey, 2019).</a:t>
            </a:r>
          </a:p>
          <a:p>
            <a:pPr indent="-228600" algn="l">
              <a:buFont typeface="Arial" panose="020B0604020202020204" pitchFamily="34" charset="0"/>
              <a:buChar char="•"/>
            </a:pPr>
            <a:r>
              <a:rPr lang="en-US" sz="1100" dirty="0"/>
              <a:t>The Ocado partnership it is enhancing the online convenience by offering fast delivery, personalized suggestions and the ability to browse full product range. This shows the importance of integrated digital ecosystem in shaping positive experiences (Grewal, 2020)</a:t>
            </a:r>
          </a:p>
          <a:p>
            <a:pPr indent="-228600" algn="l">
              <a:buFont typeface="Arial" panose="020B0604020202020204" pitchFamily="34" charset="0"/>
              <a:buChar char="•"/>
            </a:pPr>
            <a:r>
              <a:rPr lang="en-US" sz="1100" dirty="0"/>
              <a:t>On the social media M&amp;S enhance the engagement through the high-quality visuals, recipe videos and interactive posts.</a:t>
            </a:r>
          </a:p>
          <a:p>
            <a:pPr indent="-228600" algn="l">
              <a:buFont typeface="Arial" panose="020B0604020202020204" pitchFamily="34" charset="0"/>
              <a:buChar char="•"/>
            </a:pPr>
            <a:r>
              <a:rPr lang="en-US" sz="1100" dirty="0"/>
              <a:t>Emotionally appealing digital content increase the customer involvement and strengthen the brand attachment (Kaplan,2010).</a:t>
            </a:r>
          </a:p>
          <a:p>
            <a:pPr indent="-228600" algn="l">
              <a:buFont typeface="Arial" panose="020B0604020202020204" pitchFamily="34" charset="0"/>
              <a:buChar char="•"/>
            </a:pPr>
            <a:endParaRPr lang="en-US" sz="1100" dirty="0">
              <a:solidFill>
                <a:schemeClr val="tx1">
                  <a:lumMod val="85000"/>
                  <a:lumOff val="15000"/>
                </a:schemeClr>
              </a:solidFill>
            </a:endParaRPr>
          </a:p>
          <a:p>
            <a:pPr indent="-228600" algn="l">
              <a:buFont typeface="Arial" panose="020B0604020202020204" pitchFamily="34" charset="0"/>
              <a:buChar char="•"/>
            </a:pPr>
            <a:endParaRPr lang="en-US" sz="1100" dirty="0">
              <a:solidFill>
                <a:schemeClr val="tx1">
                  <a:lumMod val="85000"/>
                  <a:lumOff val="15000"/>
                </a:schemeClr>
              </a:solidFill>
            </a:endParaRPr>
          </a:p>
          <a:p>
            <a:pPr indent="-228600" algn="l">
              <a:buFont typeface="Arial" panose="020B0604020202020204" pitchFamily="34" charset="0"/>
              <a:buChar char="•"/>
            </a:pPr>
            <a:endParaRPr lang="en-US" sz="1100" dirty="0">
              <a:solidFill>
                <a:schemeClr val="tx1">
                  <a:lumMod val="85000"/>
                  <a:lumOff val="15000"/>
                </a:schemeClr>
              </a:solidFill>
            </a:endParaRPr>
          </a:p>
        </p:txBody>
      </p:sp>
      <p:pic>
        <p:nvPicPr>
          <p:cNvPr id="4" name="Picture 3" descr="A screenshot of a computer&#10;&#10;AI-generated content may be incorrect.">
            <a:extLst>
              <a:ext uri="{FF2B5EF4-FFF2-40B4-BE49-F238E27FC236}">
                <a16:creationId xmlns:a16="http://schemas.microsoft.com/office/drawing/2014/main" id="{FEBC737A-912D-2AC7-304E-BE7FB416F8F1}"/>
              </a:ext>
            </a:extLst>
          </p:cNvPr>
          <p:cNvPicPr>
            <a:picLocks noChangeAspect="1"/>
          </p:cNvPicPr>
          <p:nvPr/>
        </p:nvPicPr>
        <p:blipFill>
          <a:blip r:embed="rId2"/>
          <a:srcRect l="38621" t="3306" r="38600" b="-1679"/>
          <a:stretch/>
        </p:blipFill>
        <p:spPr>
          <a:xfrm>
            <a:off x="0" y="0"/>
            <a:ext cx="2954740" cy="6763015"/>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p:spPr>
      </p:pic>
      <p:pic>
        <p:nvPicPr>
          <p:cNvPr id="9" name="Picture 8" descr="A van with a green and white logo&#10;&#10;AI-generated content may be incorrect.">
            <a:extLst>
              <a:ext uri="{FF2B5EF4-FFF2-40B4-BE49-F238E27FC236}">
                <a16:creationId xmlns:a16="http://schemas.microsoft.com/office/drawing/2014/main" id="{DDBBD655-582E-6660-6E77-9FB471B325B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95" r="-4" b="-4"/>
          <a:stretch>
            <a:fillRect/>
          </a:stretch>
        </p:blipFill>
        <p:spPr>
          <a:xfrm>
            <a:off x="8618565" y="1"/>
            <a:ext cx="3573435" cy="6763014"/>
          </a:xfrm>
          <a:prstGeom prst="rect">
            <a:avLst/>
          </a:prstGeom>
        </p:spPr>
      </p:pic>
    </p:spTree>
    <p:extLst>
      <p:ext uri="{BB962C8B-B14F-4D97-AF65-F5344CB8AC3E}">
        <p14:creationId xmlns:p14="http://schemas.microsoft.com/office/powerpoint/2010/main" val="2501289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434DE3-60C0-B1A8-0E31-D5E1987097E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30F8D-8ECA-53FE-FC01-1C2499C3F995}"/>
              </a:ext>
            </a:extLst>
          </p:cNvPr>
          <p:cNvSpPr>
            <a:spLocks noGrp="1"/>
          </p:cNvSpPr>
          <p:nvPr>
            <p:ph type="ctrTitle"/>
          </p:nvPr>
        </p:nvSpPr>
        <p:spPr>
          <a:xfrm>
            <a:off x="4572001" y="601744"/>
            <a:ext cx="6781800" cy="1338696"/>
          </a:xfrm>
        </p:spPr>
        <p:txBody>
          <a:bodyPr vert="horz" lIns="91440" tIns="45720" rIns="91440" bIns="45720" rtlCol="0" anchor="ctr">
            <a:normAutofit/>
          </a:bodyPr>
          <a:lstStyle/>
          <a:p>
            <a:pPr algn="l"/>
            <a:r>
              <a:rPr lang="en-US" sz="4400"/>
              <a:t>Supporting Organisational Performance</a:t>
            </a:r>
          </a:p>
        </p:txBody>
      </p:sp>
      <p:pic>
        <p:nvPicPr>
          <p:cNvPr id="5" name="Picture 4" descr="One in a crowd">
            <a:extLst>
              <a:ext uri="{FF2B5EF4-FFF2-40B4-BE49-F238E27FC236}">
                <a16:creationId xmlns:a16="http://schemas.microsoft.com/office/drawing/2014/main" id="{B1E05BBF-9D78-AEA3-0923-3D24146D09B3}"/>
              </a:ext>
            </a:extLst>
          </p:cNvPr>
          <p:cNvPicPr>
            <a:picLocks noChangeAspect="1"/>
          </p:cNvPicPr>
          <p:nvPr/>
        </p:nvPicPr>
        <p:blipFill>
          <a:blip r:embed="rId2"/>
          <a:srcRect l="33564" r="25374"/>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Subtitle 2">
            <a:extLst>
              <a:ext uri="{FF2B5EF4-FFF2-40B4-BE49-F238E27FC236}">
                <a16:creationId xmlns:a16="http://schemas.microsoft.com/office/drawing/2014/main" id="{11B1C7F8-9011-5FB4-CA92-4B9B551B841B}"/>
              </a:ext>
            </a:extLst>
          </p:cNvPr>
          <p:cNvSpPr>
            <a:spLocks noGrp="1"/>
          </p:cNvSpPr>
          <p:nvPr>
            <p:ph type="subTitle" idx="1"/>
          </p:nvPr>
        </p:nvSpPr>
        <p:spPr>
          <a:xfrm>
            <a:off x="4572001" y="2201958"/>
            <a:ext cx="6781800" cy="3900730"/>
          </a:xfrm>
        </p:spPr>
        <p:txBody>
          <a:bodyPr vert="horz" lIns="91440" tIns="45720" rIns="91440" bIns="45720" rtlCol="0" anchor="t">
            <a:normAutofit/>
          </a:bodyPr>
          <a:lstStyle/>
          <a:p>
            <a:pPr indent="-228600" algn="l">
              <a:buFont typeface="Arial" panose="020B0604020202020204" pitchFamily="34" charset="0"/>
              <a:buChar char="•"/>
            </a:pPr>
            <a:r>
              <a:rPr lang="en-US" sz="1100" dirty="0"/>
              <a:t>The digital and social media approaches have a significant effect on the overall success of M&amp;S Food's organization. Indeed, personalized sparks, which encourage customers to make repeat purchases and increase the average spend, justify the fact that targeted promotions enhance the profitability of a client due to the work of Reinartz et al., 2004; Payne &amp; Frow, 2017. In this respect, the data justifies the fact that personalized Sparks offers also encourage customers to make repeat purchases. </a:t>
            </a:r>
          </a:p>
          <a:p>
            <a:pPr indent="-228600" algn="l">
              <a:buFont typeface="Arial" panose="020B0604020202020204" pitchFamily="34" charset="0"/>
              <a:buChar char="•"/>
            </a:pPr>
            <a:r>
              <a:rPr lang="en-US" sz="1100" dirty="0"/>
              <a:t>Through the use of digital analytics, M&amp;S will be able to measure CLV and evaluate effective marketing performance while optimizing marketing spend. According to Rust &amp; Huang (2014), the aforementioned three techniques are significant approaches aimed at enhancing financial performance. More importantly, M&amp;S can also decrease marketing expenditure.</a:t>
            </a:r>
          </a:p>
          <a:p>
            <a:pPr indent="-228600" algn="l">
              <a:buFont typeface="Arial" panose="020B0604020202020204" pitchFamily="34" charset="0"/>
              <a:buChar char="•"/>
            </a:pPr>
            <a:r>
              <a:rPr lang="en-US" sz="1100" dirty="0"/>
              <a:t>Moreover, social media campaigns enhance performance because there is increased brand visibility, attraction of new consumers, and reinforcement of a high-value image.  These are the factors that enhance performance.  Seasonal promotions, such as the introduction of Christmas food, may receive higher demand during the holiday seasons.  It enhances the presence of the brand and leads to more people going to the store.  Thus, this discovery supports the argument of Kaplan and Haenlein (2010) that social media influences consumers and raises brand awareness.</a:t>
            </a:r>
          </a:p>
          <a:p>
            <a:pPr indent="-228600" algn="l">
              <a:buFont typeface="Arial" panose="020B0604020202020204" pitchFamily="34" charset="0"/>
              <a:buChar char="•"/>
            </a:pPr>
            <a:r>
              <a:rPr lang="en-US" sz="1100" dirty="0"/>
              <a:t> For instance, Harrigan et al., in their 2020 study, found that integrating social media into customer relationship management systems resulted in higher conversion rates and better customer retention.  The integration with CRM thus gives M&amp;S the edge it requires to remain competitive in an already saturated retail market.</a:t>
            </a:r>
          </a:p>
        </p:txBody>
      </p:sp>
    </p:spTree>
    <p:extLst>
      <p:ext uri="{BB962C8B-B14F-4D97-AF65-F5344CB8AC3E}">
        <p14:creationId xmlns:p14="http://schemas.microsoft.com/office/powerpoint/2010/main" val="2888006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ECC703-A7C6-729B-0C49-3F7C6186D267}"/>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7E2A5-43FE-E99E-0F5F-BAA03017F17F}"/>
              </a:ext>
            </a:extLst>
          </p:cNvPr>
          <p:cNvSpPr>
            <a:spLocks noGrp="1"/>
          </p:cNvSpPr>
          <p:nvPr>
            <p:ph type="ctrTitle"/>
          </p:nvPr>
        </p:nvSpPr>
        <p:spPr>
          <a:xfrm>
            <a:off x="1137033" y="670559"/>
            <a:ext cx="4683321" cy="2148841"/>
          </a:xfrm>
        </p:spPr>
        <p:txBody>
          <a:bodyPr vert="horz" lIns="91440" tIns="45720" rIns="91440" bIns="45720" rtlCol="0" anchor="t">
            <a:normAutofit/>
          </a:bodyPr>
          <a:lstStyle/>
          <a:p>
            <a:pPr algn="l"/>
            <a:r>
              <a:rPr lang="en-US" sz="4400"/>
              <a:t>Critical Assessment of Effectiveness</a:t>
            </a:r>
          </a:p>
        </p:txBody>
      </p:sp>
      <p:pic>
        <p:nvPicPr>
          <p:cNvPr id="4" name="Picture 3" descr="A group of people around a white circle&#10;&#10;AI-generated content may be incorrect.">
            <a:extLst>
              <a:ext uri="{FF2B5EF4-FFF2-40B4-BE49-F238E27FC236}">
                <a16:creationId xmlns:a16="http://schemas.microsoft.com/office/drawing/2014/main" id="{4E96C80E-8BC3-557B-F9D7-49C562BF0C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383" r="6277"/>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Subtitle 2">
            <a:extLst>
              <a:ext uri="{FF2B5EF4-FFF2-40B4-BE49-F238E27FC236}">
                <a16:creationId xmlns:a16="http://schemas.microsoft.com/office/drawing/2014/main" id="{2B8A7E94-791E-2C64-CB27-D43D5237C70E}"/>
              </a:ext>
            </a:extLst>
          </p:cNvPr>
          <p:cNvSpPr>
            <a:spLocks noGrp="1"/>
          </p:cNvSpPr>
          <p:nvPr>
            <p:ph type="subTitle" idx="1"/>
          </p:nvPr>
        </p:nvSpPr>
        <p:spPr>
          <a:xfrm>
            <a:off x="7039570" y="1166606"/>
            <a:ext cx="4555782" cy="5445076"/>
          </a:xfrm>
        </p:spPr>
        <p:txBody>
          <a:bodyPr vert="horz" lIns="91440" tIns="45720" rIns="91440" bIns="45720" rtlCol="0" anchor="t">
            <a:normAutofit/>
          </a:bodyPr>
          <a:lstStyle/>
          <a:p>
            <a:pPr indent="-228600" algn="l">
              <a:buFont typeface="Arial" panose="020B0604020202020204" pitchFamily="34" charset="0"/>
              <a:buChar char="•"/>
            </a:pPr>
            <a:r>
              <a:rPr lang="en-US" sz="1050" dirty="0"/>
              <a:t>Despite the fact that M&amp;S Food's digital and social media strategies are successful, they are unable to </a:t>
            </a:r>
            <a:r>
              <a:rPr lang="en-US" sz="1050" dirty="0" err="1"/>
              <a:t>realise</a:t>
            </a:r>
            <a:r>
              <a:rPr lang="en-US" sz="1050" dirty="0"/>
              <a:t> their full potential due to a variety of barriers that prohibit them from attaining their full potential. To begin, Sparks, Ocado, and in-store systems all operate separately, which means that the consumer experience is not fully linked across all platforms. This is caused by the fact that this is the case. </a:t>
            </a:r>
          </a:p>
          <a:p>
            <a:pPr indent="-228600" algn="l">
              <a:buFont typeface="Arial" panose="020B0604020202020204" pitchFamily="34" charset="0"/>
              <a:buChar char="•"/>
            </a:pPr>
            <a:r>
              <a:rPr lang="en-US" sz="1050" dirty="0"/>
              <a:t>The findings of research on best practices, which </a:t>
            </a:r>
            <a:r>
              <a:rPr lang="en-US" sz="1050" dirty="0" err="1"/>
              <a:t>emphasise</a:t>
            </a:r>
            <a:r>
              <a:rPr lang="en-US" sz="1050" dirty="0"/>
              <a:t> the significance of seamless omnichannel integration for the satisfaction and loyalty of customers (Lemon &amp; Verhoef, 2016; Grewal et al., 2020), indicate that this is in direct contradiction to the techniques that are advocated.</a:t>
            </a:r>
          </a:p>
          <a:p>
            <a:pPr indent="-228600" algn="l">
              <a:buFont typeface="Arial" panose="020B0604020202020204" pitchFamily="34" charset="0"/>
              <a:buChar char="•"/>
            </a:pPr>
            <a:r>
              <a:rPr lang="en-US" sz="1050" dirty="0"/>
              <a:t>Second, the majority of the content that M&amp;S posts on its various social media sites is focused on the products that it offers for sale primarily. In spite of the fact that it is visually beautiful, it might be improved by including extra narrative elements that are driven by value. These aspects could include updates on sustainability, insights from staff, and information that was submitted by viewers themselves. When it comes to cultivating client loyalty, emotional storytelling is more powerful than product promotion alone, according to research that was carried out by Harrigan et al. in the year 2020 and Kaplan and Haenlein in the year 2010.</a:t>
            </a:r>
          </a:p>
          <a:p>
            <a:pPr indent="-228600" algn="l">
              <a:buFont typeface="Arial" panose="020B0604020202020204" pitchFamily="34" charset="0"/>
              <a:buChar char="•"/>
            </a:pPr>
            <a:r>
              <a:rPr lang="en-US" sz="1050" dirty="0"/>
              <a:t>One final point to consider is that there is room for advancement in terms of transparency regarding data </a:t>
            </a:r>
            <a:r>
              <a:rPr lang="en-US" sz="1050" dirty="0" err="1"/>
              <a:t>utilisation</a:t>
            </a:r>
            <a:r>
              <a:rPr lang="en-US" sz="1050" dirty="0"/>
              <a:t>. As customers are getting more concerned about their privacy, Rust and Huang (2014) assert that trust is predicated on proper disclosure regarding the gathering and usage of data. This is because customers are becoming more concerned about themselves. If steps are taken to resolve these concerns, it will increase the level of trust that customers have in the company, as well as improve the quality of enduring interpersonal relationships.</a:t>
            </a:r>
          </a:p>
        </p:txBody>
      </p:sp>
    </p:spTree>
    <p:extLst>
      <p:ext uri="{BB962C8B-B14F-4D97-AF65-F5344CB8AC3E}">
        <p14:creationId xmlns:p14="http://schemas.microsoft.com/office/powerpoint/2010/main" val="2220397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055956-78BE-3E33-0F0C-62402F2CB2D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E21785-62D8-430F-9521-90166EF7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D7CF8A0-D3E4-4A16-87D3-1D973AC61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3296" y="697832"/>
            <a:ext cx="8189484" cy="5541981"/>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3789822-1F46-CFD3-E323-FB30EFF491BE}"/>
              </a:ext>
            </a:extLst>
          </p:cNvPr>
          <p:cNvSpPr>
            <a:spLocks noGrp="1"/>
          </p:cNvSpPr>
          <p:nvPr>
            <p:ph type="ctrTitle"/>
          </p:nvPr>
        </p:nvSpPr>
        <p:spPr>
          <a:xfrm>
            <a:off x="3540158" y="1012963"/>
            <a:ext cx="5541054" cy="2149412"/>
          </a:xfrm>
        </p:spPr>
        <p:txBody>
          <a:bodyPr>
            <a:normAutofit/>
          </a:bodyPr>
          <a:lstStyle/>
          <a:p>
            <a:r>
              <a:rPr lang="en-GB" sz="5200" dirty="0"/>
              <a:t>Conclusion</a:t>
            </a:r>
          </a:p>
        </p:txBody>
      </p:sp>
      <p:sp>
        <p:nvSpPr>
          <p:cNvPr id="3" name="Subtitle 2">
            <a:extLst>
              <a:ext uri="{FF2B5EF4-FFF2-40B4-BE49-F238E27FC236}">
                <a16:creationId xmlns:a16="http://schemas.microsoft.com/office/drawing/2014/main" id="{8F424766-9245-4194-C9EF-0219B95BA0EA}"/>
              </a:ext>
            </a:extLst>
          </p:cNvPr>
          <p:cNvSpPr>
            <a:spLocks noGrp="1"/>
          </p:cNvSpPr>
          <p:nvPr>
            <p:ph type="subTitle" idx="1"/>
          </p:nvPr>
        </p:nvSpPr>
        <p:spPr>
          <a:xfrm>
            <a:off x="3681454" y="3343295"/>
            <a:ext cx="4630127" cy="2149411"/>
          </a:xfrm>
        </p:spPr>
        <p:txBody>
          <a:bodyPr>
            <a:normAutofit/>
          </a:bodyPr>
          <a:lstStyle/>
          <a:p>
            <a:r>
              <a:rPr lang="en-GB" sz="1400" dirty="0"/>
              <a:t>M&amp;S Food it is using digital and social media platforms to build strong customer relationship, personalised experience and enhance the organisational performance. </a:t>
            </a:r>
          </a:p>
          <a:p>
            <a:r>
              <a:rPr lang="en-GB" sz="1400" dirty="0"/>
              <a:t>The data driven personalisation, visual branding and multi platform engagement align with the key CRM principles which support loyalty and long-term value (Payne,2017)</a:t>
            </a:r>
          </a:p>
          <a:p>
            <a:r>
              <a:rPr lang="en-GB" sz="1400" dirty="0"/>
              <a:t>A greater omnichannel integration and deeper relation based content would enhance the effectiveness and strengthen sustainable customer relationship.</a:t>
            </a:r>
          </a:p>
        </p:txBody>
      </p:sp>
    </p:spTree>
    <p:extLst>
      <p:ext uri="{BB962C8B-B14F-4D97-AF65-F5344CB8AC3E}">
        <p14:creationId xmlns:p14="http://schemas.microsoft.com/office/powerpoint/2010/main" val="919852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D0D300-6222-D852-1FDE-2D34979DE46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F4266C-57A3-01D6-35DF-B0271F0C6710}"/>
              </a:ext>
            </a:extLst>
          </p:cNvPr>
          <p:cNvSpPr>
            <a:spLocks noGrp="1"/>
          </p:cNvSpPr>
          <p:nvPr>
            <p:ph type="ctrTitle"/>
          </p:nvPr>
        </p:nvSpPr>
        <p:spPr>
          <a:xfrm>
            <a:off x="1137036" y="548640"/>
            <a:ext cx="9543405" cy="1188720"/>
          </a:xfrm>
        </p:spPr>
        <p:txBody>
          <a:bodyPr vert="horz" lIns="91440" tIns="45720" rIns="91440" bIns="45720" rtlCol="0" anchor="ctr">
            <a:normAutofit/>
          </a:bodyPr>
          <a:lstStyle/>
          <a:p>
            <a:pPr algn="l"/>
            <a:r>
              <a:rPr lang="en-US" sz="4400" kern="1200">
                <a:solidFill>
                  <a:schemeClr val="tx1">
                    <a:lumMod val="85000"/>
                    <a:lumOff val="15000"/>
                  </a:schemeClr>
                </a:solidFill>
                <a:latin typeface="+mj-lt"/>
                <a:ea typeface="+mj-ea"/>
                <a:cs typeface="+mj-cs"/>
              </a:rPr>
              <a:t>References </a:t>
            </a:r>
          </a:p>
        </p:txBody>
      </p:sp>
      <p:sp>
        <p:nvSpPr>
          <p:cNvPr id="3" name="Subtitle 2">
            <a:extLst>
              <a:ext uri="{FF2B5EF4-FFF2-40B4-BE49-F238E27FC236}">
                <a16:creationId xmlns:a16="http://schemas.microsoft.com/office/drawing/2014/main" id="{E50399DD-A369-1C93-2780-141A4DA129CF}"/>
              </a:ext>
            </a:extLst>
          </p:cNvPr>
          <p:cNvSpPr>
            <a:spLocks noGrp="1"/>
          </p:cNvSpPr>
          <p:nvPr>
            <p:ph type="subTitle" idx="1"/>
          </p:nvPr>
        </p:nvSpPr>
        <p:spPr>
          <a:xfrm>
            <a:off x="1957987" y="2431765"/>
            <a:ext cx="8276026" cy="3320031"/>
          </a:xfrm>
        </p:spPr>
        <p:txBody>
          <a:bodyPr vert="horz" lIns="91440" tIns="45720" rIns="91440" bIns="45720" rtlCol="0" anchor="ctr">
            <a:normAutofit/>
          </a:bodyPr>
          <a:lstStyle/>
          <a:p>
            <a:pPr indent="-228600" algn="l">
              <a:buFont typeface="Arial" panose="020B0604020202020204" pitchFamily="34" charset="0"/>
              <a:buChar char="•"/>
            </a:pPr>
            <a:r>
              <a:rPr lang="en-US" sz="1400" dirty="0">
                <a:solidFill>
                  <a:schemeClr val="tx1">
                    <a:lumMod val="85000"/>
                    <a:lumOff val="15000"/>
                  </a:schemeClr>
                </a:solidFill>
              </a:rPr>
              <a:t>Chaffey, D. &amp; Ellis-Chadwick, F. (2019) </a:t>
            </a:r>
            <a:r>
              <a:rPr lang="en-US" sz="1400" i="1" dirty="0">
                <a:solidFill>
                  <a:schemeClr val="tx1">
                    <a:lumMod val="85000"/>
                    <a:lumOff val="15000"/>
                  </a:schemeClr>
                </a:solidFill>
              </a:rPr>
              <a:t>Digital Marketing: Strategy, Implementation and Practice</a:t>
            </a:r>
            <a:r>
              <a:rPr lang="en-US" sz="1400" dirty="0">
                <a:solidFill>
                  <a:schemeClr val="tx1">
                    <a:lumMod val="85000"/>
                    <a:lumOff val="15000"/>
                  </a:schemeClr>
                </a:solidFill>
              </a:rPr>
              <a:t>. Pearson.</a:t>
            </a:r>
            <a:br>
              <a:rPr lang="en-US" sz="1400" dirty="0">
                <a:solidFill>
                  <a:schemeClr val="tx1">
                    <a:lumMod val="85000"/>
                    <a:lumOff val="15000"/>
                  </a:schemeClr>
                </a:solidFill>
              </a:rPr>
            </a:br>
            <a:r>
              <a:rPr lang="en-US" sz="1400" dirty="0">
                <a:solidFill>
                  <a:schemeClr val="tx1">
                    <a:lumMod val="85000"/>
                    <a:lumOff val="15000"/>
                  </a:schemeClr>
                </a:solidFill>
              </a:rPr>
              <a:t>Gummesson, E. (2017) </a:t>
            </a:r>
            <a:r>
              <a:rPr lang="en-US" sz="1400" i="1" dirty="0">
                <a:solidFill>
                  <a:schemeClr val="tx1">
                    <a:lumMod val="85000"/>
                    <a:lumOff val="15000"/>
                  </a:schemeClr>
                </a:solidFill>
              </a:rPr>
              <a:t>Total Relationship Marketing</a:t>
            </a:r>
            <a:r>
              <a:rPr lang="en-US" sz="1400" dirty="0">
                <a:solidFill>
                  <a:schemeClr val="tx1">
                    <a:lumMod val="85000"/>
                    <a:lumOff val="15000"/>
                  </a:schemeClr>
                </a:solidFill>
              </a:rPr>
              <a:t>. 4th </a:t>
            </a:r>
            <a:r>
              <a:rPr lang="en-US" sz="1400" dirty="0" err="1">
                <a:solidFill>
                  <a:schemeClr val="tx1">
                    <a:lumMod val="85000"/>
                    <a:lumOff val="15000"/>
                  </a:schemeClr>
                </a:solidFill>
              </a:rPr>
              <a:t>edn</a:t>
            </a:r>
            <a:r>
              <a:rPr lang="en-US" sz="1400" dirty="0">
                <a:solidFill>
                  <a:schemeClr val="tx1">
                    <a:lumMod val="85000"/>
                    <a:lumOff val="15000"/>
                  </a:schemeClr>
                </a:solidFill>
              </a:rPr>
              <a:t>. Routledge.</a:t>
            </a:r>
            <a:br>
              <a:rPr lang="en-US" sz="1400" dirty="0">
                <a:solidFill>
                  <a:schemeClr val="tx1">
                    <a:lumMod val="85000"/>
                    <a:lumOff val="15000"/>
                  </a:schemeClr>
                </a:solidFill>
              </a:rPr>
            </a:br>
            <a:r>
              <a:rPr lang="en-US" sz="1400" dirty="0">
                <a:solidFill>
                  <a:schemeClr val="tx1">
                    <a:lumMod val="85000"/>
                    <a:lumOff val="15000"/>
                  </a:schemeClr>
                </a:solidFill>
              </a:rPr>
              <a:t>Harrigan, P., Miles, M., Fang, Y. &amp; Roy, S. (2020) ‘The Role of Social Media in Customer Relationship Management’, </a:t>
            </a:r>
            <a:r>
              <a:rPr lang="en-US" sz="1400" i="1" dirty="0">
                <a:solidFill>
                  <a:schemeClr val="tx1">
                    <a:lumMod val="85000"/>
                    <a:lumOff val="15000"/>
                  </a:schemeClr>
                </a:solidFill>
              </a:rPr>
              <a:t>Journal of Business Research</a:t>
            </a:r>
            <a:r>
              <a:rPr lang="en-US" sz="1400" dirty="0">
                <a:solidFill>
                  <a:schemeClr val="tx1">
                    <a:lumMod val="85000"/>
                    <a:lumOff val="15000"/>
                  </a:schemeClr>
                </a:solidFill>
              </a:rPr>
              <a:t>, 113, pp. 1–10.</a:t>
            </a:r>
            <a:br>
              <a:rPr lang="en-US" sz="1400" dirty="0">
                <a:solidFill>
                  <a:schemeClr val="tx1">
                    <a:lumMod val="85000"/>
                    <a:lumOff val="15000"/>
                  </a:schemeClr>
                </a:solidFill>
              </a:rPr>
            </a:br>
            <a:r>
              <a:rPr lang="en-US" sz="1400" dirty="0">
                <a:solidFill>
                  <a:schemeClr val="tx1">
                    <a:lumMod val="85000"/>
                    <a:lumOff val="15000"/>
                  </a:schemeClr>
                </a:solidFill>
              </a:rPr>
              <a:t>Kaplan, A. &amp; Haenlein, M. (2010) ‘Users of the World, Unite!’, </a:t>
            </a:r>
            <a:r>
              <a:rPr lang="en-US" sz="1400" i="1" dirty="0">
                <a:solidFill>
                  <a:schemeClr val="tx1">
                    <a:lumMod val="85000"/>
                    <a:lumOff val="15000"/>
                  </a:schemeClr>
                </a:solidFill>
              </a:rPr>
              <a:t>Business Horizons</a:t>
            </a:r>
            <a:r>
              <a:rPr lang="en-US" sz="1400" dirty="0">
                <a:solidFill>
                  <a:schemeClr val="tx1">
                    <a:lumMod val="85000"/>
                    <a:lumOff val="15000"/>
                  </a:schemeClr>
                </a:solidFill>
              </a:rPr>
              <a:t>, 53(1), pp. 59–68.</a:t>
            </a:r>
            <a:br>
              <a:rPr lang="en-US" sz="1400" dirty="0">
                <a:solidFill>
                  <a:schemeClr val="tx1">
                    <a:lumMod val="85000"/>
                    <a:lumOff val="15000"/>
                  </a:schemeClr>
                </a:solidFill>
              </a:rPr>
            </a:br>
            <a:r>
              <a:rPr lang="en-US" sz="1400" dirty="0">
                <a:solidFill>
                  <a:schemeClr val="tx1">
                    <a:lumMod val="85000"/>
                    <a:lumOff val="15000"/>
                  </a:schemeClr>
                </a:solidFill>
              </a:rPr>
              <a:t>Kumar, V., Aksoy, L., Donkers, B. et al. (2016) ‘Undervalued or Overvalued Customers’, </a:t>
            </a:r>
            <a:r>
              <a:rPr lang="en-US" sz="1400" i="1" dirty="0">
                <a:solidFill>
                  <a:schemeClr val="tx1">
                    <a:lumMod val="85000"/>
                    <a:lumOff val="15000"/>
                  </a:schemeClr>
                </a:solidFill>
              </a:rPr>
              <a:t>Journal of Service Research</a:t>
            </a:r>
            <a:r>
              <a:rPr lang="en-US" sz="1400" dirty="0">
                <a:solidFill>
                  <a:schemeClr val="tx1">
                    <a:lumMod val="85000"/>
                    <a:lumOff val="15000"/>
                  </a:schemeClr>
                </a:solidFill>
              </a:rPr>
              <a:t>, 19(1), pp. 34–50.</a:t>
            </a:r>
            <a:br>
              <a:rPr lang="en-US" sz="1400" dirty="0">
                <a:solidFill>
                  <a:schemeClr val="tx1">
                    <a:lumMod val="85000"/>
                    <a:lumOff val="15000"/>
                  </a:schemeClr>
                </a:solidFill>
              </a:rPr>
            </a:br>
            <a:r>
              <a:rPr lang="en-US" sz="1400" dirty="0">
                <a:solidFill>
                  <a:schemeClr val="tx1">
                    <a:lumMod val="85000"/>
                    <a:lumOff val="15000"/>
                  </a:schemeClr>
                </a:solidFill>
              </a:rPr>
              <a:t>Lemon, K. &amp; Verhoef, P. (2016) ‘Understanding Customer Experience’, </a:t>
            </a:r>
            <a:r>
              <a:rPr lang="en-US" sz="1400" i="1" dirty="0">
                <a:solidFill>
                  <a:schemeClr val="tx1">
                    <a:lumMod val="85000"/>
                    <a:lumOff val="15000"/>
                  </a:schemeClr>
                </a:solidFill>
              </a:rPr>
              <a:t>Journal of Marketing</a:t>
            </a:r>
            <a:r>
              <a:rPr lang="en-US" sz="1400" dirty="0">
                <a:solidFill>
                  <a:schemeClr val="tx1">
                    <a:lumMod val="85000"/>
                    <a:lumOff val="15000"/>
                  </a:schemeClr>
                </a:solidFill>
              </a:rPr>
              <a:t>, 80(6), pp. 69–96.</a:t>
            </a:r>
            <a:br>
              <a:rPr lang="en-US" sz="1400" dirty="0">
                <a:solidFill>
                  <a:schemeClr val="tx1">
                    <a:lumMod val="85000"/>
                    <a:lumOff val="15000"/>
                  </a:schemeClr>
                </a:solidFill>
              </a:rPr>
            </a:br>
            <a:r>
              <a:rPr lang="en-US" sz="1400" dirty="0">
                <a:solidFill>
                  <a:schemeClr val="tx1">
                    <a:lumMod val="85000"/>
                    <a:lumOff val="15000"/>
                  </a:schemeClr>
                </a:solidFill>
              </a:rPr>
              <a:t>Payne, A. &amp; Frow, P. (2017) </a:t>
            </a:r>
            <a:r>
              <a:rPr lang="en-US" sz="1400" i="1" dirty="0">
                <a:solidFill>
                  <a:schemeClr val="tx1">
                    <a:lumMod val="85000"/>
                    <a:lumOff val="15000"/>
                  </a:schemeClr>
                </a:solidFill>
              </a:rPr>
              <a:t>Customer Relationship Management: Strategy and Practice</a:t>
            </a:r>
            <a:r>
              <a:rPr lang="en-US" sz="1400" dirty="0">
                <a:solidFill>
                  <a:schemeClr val="tx1">
                    <a:lumMod val="85000"/>
                    <a:lumOff val="15000"/>
                  </a:schemeClr>
                </a:solidFill>
              </a:rPr>
              <a:t>. Pearson.</a:t>
            </a:r>
            <a:br>
              <a:rPr lang="en-US" sz="1400" dirty="0">
                <a:solidFill>
                  <a:schemeClr val="tx1">
                    <a:lumMod val="85000"/>
                    <a:lumOff val="15000"/>
                  </a:schemeClr>
                </a:solidFill>
              </a:rPr>
            </a:br>
            <a:r>
              <a:rPr lang="en-US" sz="1400" dirty="0">
                <a:solidFill>
                  <a:schemeClr val="tx1">
                    <a:lumMod val="85000"/>
                    <a:lumOff val="15000"/>
                  </a:schemeClr>
                </a:solidFill>
              </a:rPr>
              <a:t>Reinartz, W., Krafft, M. &amp; Hoyer, W. (2004) ‘The Customer Relationship Management Process’, </a:t>
            </a:r>
            <a:r>
              <a:rPr lang="en-US" sz="1400" i="1" dirty="0">
                <a:solidFill>
                  <a:schemeClr val="tx1">
                    <a:lumMod val="85000"/>
                    <a:lumOff val="15000"/>
                  </a:schemeClr>
                </a:solidFill>
              </a:rPr>
              <a:t>Journal of Marketing Research</a:t>
            </a:r>
            <a:r>
              <a:rPr lang="en-US" sz="1400" dirty="0">
                <a:solidFill>
                  <a:schemeClr val="tx1">
                    <a:lumMod val="85000"/>
                    <a:lumOff val="15000"/>
                  </a:schemeClr>
                </a:solidFill>
              </a:rPr>
              <a:t>, 41(3), pp. 293–305.</a:t>
            </a:r>
            <a:br>
              <a:rPr lang="en-US" sz="1400" dirty="0">
                <a:solidFill>
                  <a:schemeClr val="tx1">
                    <a:lumMod val="85000"/>
                    <a:lumOff val="15000"/>
                  </a:schemeClr>
                </a:solidFill>
              </a:rPr>
            </a:br>
            <a:r>
              <a:rPr lang="en-US" sz="1400" dirty="0">
                <a:solidFill>
                  <a:schemeClr val="tx1">
                    <a:lumMod val="85000"/>
                    <a:lumOff val="15000"/>
                  </a:schemeClr>
                </a:solidFill>
              </a:rPr>
              <a:t>Trainor, K., Andzulis, J., Rapp, A. &amp; Agnihotri, R. (2014) ‘Social media technology and CRM capabilities’, </a:t>
            </a:r>
            <a:r>
              <a:rPr lang="en-US" sz="1400" i="1" dirty="0">
                <a:solidFill>
                  <a:schemeClr val="tx1">
                    <a:lumMod val="85000"/>
                    <a:lumOff val="15000"/>
                  </a:schemeClr>
                </a:solidFill>
              </a:rPr>
              <a:t>Journal of Business Research</a:t>
            </a:r>
            <a:r>
              <a:rPr lang="en-US" sz="1400" dirty="0">
                <a:solidFill>
                  <a:schemeClr val="tx1">
                    <a:lumMod val="85000"/>
                    <a:lumOff val="15000"/>
                  </a:schemeClr>
                </a:solidFill>
              </a:rPr>
              <a:t>, 67(6), pp. 1201–1208.</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1318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TotalTime>
  <Words>2083</Words>
  <Application>Microsoft Office PowerPoint</Application>
  <PresentationFormat>Widescreen</PresentationFormat>
  <Paragraphs>57</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‘Digital and Social Media’ within the context of ‘Customer Relationship Management’ at M&amp;S</vt:lpstr>
      <vt:lpstr>Introduction </vt:lpstr>
      <vt:lpstr>Digital media in CRM</vt:lpstr>
      <vt:lpstr>Social Media in CRM</vt:lpstr>
      <vt:lpstr>Developing and Sustaining Customer Relationships</vt:lpstr>
      <vt:lpstr>Enhancing Customer Experience and Engagement</vt:lpstr>
      <vt:lpstr>Supporting Organisational Performance</vt:lpstr>
      <vt:lpstr>Critical Assessment of Effectiveness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Sorina Bortos</dc:creator>
  <cp:lastModifiedBy>Sorina Bortos</cp:lastModifiedBy>
  <cp:revision>2</cp:revision>
  <dcterms:created xsi:type="dcterms:W3CDTF">2025-11-19T13:46:02Z</dcterms:created>
  <dcterms:modified xsi:type="dcterms:W3CDTF">2025-11-23T19:38:16Z</dcterms:modified>
</cp:coreProperties>
</file>