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3"/>
    <p:sldMasterId id="2147483658" r:id="rId4"/>
    <p:sldMasterId id="2147483736" r:id="rId5"/>
  </p:sldMasterIdLst>
  <p:sldIdLst>
    <p:sldId id="256" r:id="rId6"/>
    <p:sldId id="259" r:id="rId7"/>
    <p:sldId id="257" r:id="rId8"/>
    <p:sldId id="260" r:id="rId9"/>
    <p:sldId id="261" r:id="rId10"/>
    <p:sldId id="262" r:id="rId11"/>
    <p:sldId id="263" r:id="rId12"/>
    <p:sldId id="264" r:id="rId13"/>
    <p:sldId id="265" r:id="rId14"/>
    <p:sldId id="269" r:id="rId15"/>
    <p:sldId id="270" r:id="rId16"/>
    <p:sldId id="267" r:id="rId17"/>
    <p:sldId id="271" r:id="rId18"/>
    <p:sldId id="272" r:id="rId19"/>
    <p:sldId id="273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410" autoAdjust="0"/>
    <p:restoredTop sz="96224" autoAdjust="0"/>
  </p:normalViewPr>
  <p:slideViewPr>
    <p:cSldViewPr snapToGrid="0" snapToObjects="1">
      <p:cViewPr>
        <p:scale>
          <a:sx n="45" d="100"/>
          <a:sy n="45" d="100"/>
        </p:scale>
        <p:origin x="33" y="103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" Type="http://schemas.openxmlformats.org/officeDocument/2006/relationships/slideMaster" Target="slideMasters/slideMaster1.xml"/><Relationship Id="rId21" Type="http://schemas.openxmlformats.org/officeDocument/2006/relationships/presProps" Target="pres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tableStyles" Target="tableStyles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10.xml"/><Relationship Id="rId23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8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media/uwtsd-website/content-assets/documents/strategies-policies/RDM-Policy-2022-v3-28-04-22-cym.pdf" TargetMode="External"/><Relationship Id="rId2" Type="http://schemas.openxmlformats.org/officeDocument/2006/relationships/hyperlink" Target="https://www.uwtsd.ac.uk/media/uwtsd-website/content-assets/documents/research/cod-ymarfer-moeseg-ac-integredd-ymchwil-2022.pdf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8E9A37-2D7E-989D-11DC-53E8CF1BE0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y-GB" sz="4400" dirty="0">
                <a:solidFill>
                  <a:schemeClr val="bg1">
                    <a:lumMod val="95000"/>
                  </a:schemeClr>
                </a:solidFill>
              </a:rPr>
              <a:t>ECIE6005</a:t>
            </a:r>
          </a:p>
          <a:p>
            <a:pPr marL="0" indent="0" algn="ctr">
              <a:buNone/>
            </a:pPr>
            <a:r>
              <a:rPr lang="cy-GB" sz="4400" dirty="0">
                <a:solidFill>
                  <a:schemeClr val="bg1">
                    <a:lumMod val="95000"/>
                  </a:schemeClr>
                </a:solidFill>
              </a:rPr>
              <a:t>Cwblhau eich cais am gymeradwyaeth foesegol</a:t>
            </a:r>
          </a:p>
          <a:p>
            <a:pPr marL="0" indent="0" algn="ctr">
              <a:buNone/>
            </a:pPr>
            <a:r>
              <a:rPr lang="cy-GB" sz="4400" dirty="0">
                <a:solidFill>
                  <a:schemeClr val="bg1">
                    <a:lumMod val="95000"/>
                  </a:schemeClr>
                </a:solidFill>
              </a:rPr>
              <a:t>BA Addysg Gynhwysol 2025-26</a:t>
            </a:r>
          </a:p>
        </p:txBody>
      </p:sp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F4489D-D4D5-99AC-A575-AA15A86F3C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/>
              <a:t>Ffurflen foeseg: Amcanion ar gyfer sesiwn heno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49278E-4141-966A-E136-A04CDED831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Deall pwysigrwydd gwneud cais am gymeradwyaeth foesegol</a:t>
            </a:r>
          </a:p>
          <a:p>
            <a:r>
              <a:rPr lang="cy-GB" dirty="0"/>
              <a:t>Bod yn ymwybodol o’r canllawiau moesegol craidd a’r codau ymarfer moesegol y mae’n </a:t>
            </a:r>
            <a:r>
              <a:rPr lang="cy-GB" b="1" u="sng" dirty="0"/>
              <a:t>rhaid</a:t>
            </a:r>
            <a:r>
              <a:rPr lang="cy-GB" dirty="0"/>
              <a:t> i’ch ymchwil gadw atynt</a:t>
            </a:r>
          </a:p>
          <a:p>
            <a:r>
              <a:rPr lang="cy-GB" dirty="0"/>
              <a:t>Dechrau llenwi adrannau perthnasol eich ffurflen foeseg</a:t>
            </a:r>
          </a:p>
          <a:p>
            <a:r>
              <a:rPr lang="cy-GB" dirty="0"/>
              <a:t>Er mwyn gallu gorffen cwblhau eich ffurflen foeseg a'i chyflwyno i Heike erbyn 20 Medi 2026 neu'ch tiwtor Allbwn ar ôl y dyddiad cau meddal hwn.</a:t>
            </a:r>
          </a:p>
          <a:p>
            <a:pPr marL="0" indent="0" algn="ctr">
              <a:buNone/>
            </a:pPr>
            <a:endParaRPr lang="cy-GB" sz="15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9457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F4489D-D4D5-99AC-A575-AA15A86F3C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cy-GB" dirty="0"/>
            </a:br>
            <a:r>
              <a:rPr lang="cy-GB" dirty="0"/>
              <a:t>Cwblhau eich cais am gymeradwyaeth foesegol</a:t>
            </a:r>
            <a:br>
              <a:rPr lang="cy-GB" dirty="0"/>
            </a:br>
            <a:r>
              <a:rPr lang="cy-GB" dirty="0"/>
              <a:t>Pam fod hyn mor bwysig?</a:t>
            </a:r>
            <a:br>
              <a:rPr lang="cy-GB" dirty="0"/>
            </a:b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49278E-4141-966A-E136-A04CDED831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y-GB" b="0" i="0" dirty="0">
                <a:solidFill>
                  <a:srgbClr val="040C28"/>
                </a:solidFill>
                <a:effectLst/>
                <a:latin typeface="Google Sans"/>
              </a:rPr>
              <a:t>I gynnig amddiffyniad i chi, y ‘prif ymchwilydd’</a:t>
            </a:r>
            <a:r>
              <a:rPr lang="cy-GB" b="0" i="0" dirty="0">
                <a:solidFill>
                  <a:srgbClr val="202124"/>
                </a:solidFill>
                <a:effectLst/>
                <a:latin typeface="Google Sans"/>
              </a:rPr>
              <a:t>. Trwy gael cymeradwyaeth foesegol, mae’r ymchwilydd yn dangos ei fod wedi cadw at safonau moesegol derbyniol astudiaeth ymchwil ddilys.</a:t>
            </a:r>
          </a:p>
          <a:p>
            <a:pPr marL="0" indent="0">
              <a:buNone/>
            </a:pPr>
            <a:endParaRPr lang="cy-GB" b="0" i="0" dirty="0">
              <a:solidFill>
                <a:srgbClr val="040C28"/>
              </a:solidFill>
              <a:effectLst/>
              <a:latin typeface="Google Sans"/>
            </a:endParaRPr>
          </a:p>
          <a:p>
            <a:r>
              <a:rPr lang="cy-GB" b="0" i="0" dirty="0">
                <a:solidFill>
                  <a:srgbClr val="040C28"/>
                </a:solidFill>
                <a:effectLst/>
                <a:latin typeface="Google Sans"/>
              </a:rPr>
              <a:t>I sicrhau bod ymchwil yn cael ei gynnal heb dwyllo neu fwriadu i niweidio cyfranogwyr yr astudiaeth, boed yn ymwybodol neu’n anymwybodol</a:t>
            </a:r>
            <a:r>
              <a:rPr lang="cy-GB" b="0" i="0" dirty="0">
                <a:solidFill>
                  <a:srgbClr val="4D5156"/>
                </a:solidFill>
                <a:effectLst/>
                <a:latin typeface="Google Sans"/>
              </a:rPr>
              <a:t>.</a:t>
            </a:r>
          </a:p>
          <a:p>
            <a:pPr marL="0" indent="0">
              <a:buNone/>
            </a:pPr>
            <a:endParaRPr lang="cy-GB" dirty="0">
              <a:solidFill>
                <a:srgbClr val="4D5156"/>
              </a:solidFill>
              <a:latin typeface="Google Sans"/>
            </a:endParaRPr>
          </a:p>
          <a:p>
            <a:r>
              <a:rPr lang="cy-GB" dirty="0">
                <a:solidFill>
                  <a:srgbClr val="4D5156"/>
                </a:solidFill>
                <a:latin typeface="Google Sans"/>
              </a:rPr>
              <a:t>I ddiogelu enw da’r sefydliad (Y Drindod Dewi Sant)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8500405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14530C-3AFA-FDA8-BB1F-6A1AB4D930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/>
              <a:t>Gwnewch yn siŵr fod gennych gopi o’r ffurflen o’ch blaen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9F4DAD-D496-FCAE-E62D-B900B60BE1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y-GB" sz="3200" dirty="0"/>
              <a:t>Adran A</a:t>
            </a:r>
          </a:p>
          <a:p>
            <a:r>
              <a:rPr lang="cy-GB" sz="3200" dirty="0"/>
              <a:t>Cwblhewch gwestiynau 1-9</a:t>
            </a:r>
          </a:p>
          <a:p>
            <a:r>
              <a:rPr lang="cy-GB" sz="3200" dirty="0"/>
              <a:t>Defnyddiwch eich cyfeiriad e-bost myfyriwr y Drindod Dewi Sant</a:t>
            </a:r>
          </a:p>
          <a:p>
            <a:r>
              <a:rPr lang="cy-GB" sz="3200" dirty="0"/>
              <a:t>Rhaglen astudio: BA Addysg Gynhwysol</a:t>
            </a:r>
          </a:p>
          <a:p>
            <a:endParaRPr lang="cy-GB" sz="3200" dirty="0"/>
          </a:p>
          <a:p>
            <a:r>
              <a:rPr lang="cy-GB" sz="3200" dirty="0"/>
              <a:t>Mae Adran B yn cadarnhau cymeradwyaeth mewn egwyddor ar gyfer eich ymchwil</a:t>
            </a:r>
          </a:p>
        </p:txBody>
      </p:sp>
    </p:spTree>
    <p:extLst>
      <p:ext uri="{BB962C8B-B14F-4D97-AF65-F5344CB8AC3E}">
        <p14:creationId xmlns:p14="http://schemas.microsoft.com/office/powerpoint/2010/main" val="15591052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48A752-ED34-45F3-48E5-163A5DE575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/>
              <a:t>Adran B: Deunyddiau cyfarwyddyd moesegol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709162-44D6-653E-8D09-AB603ECA68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y-GB" b="1" i="1" u="sng" dirty="0">
                <a:solidFill>
                  <a:srgbClr val="000000"/>
                </a:solidFill>
                <a:latin typeface="Times New Roman" panose="02020603050405020304" pitchFamily="18" charset="0"/>
              </a:rPr>
              <a:t>Cod Ymarfer Moeseg ac </a:t>
            </a:r>
            <a:r>
              <a:rPr lang="cy-GB" b="1" i="1" u="sng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Integredd</a:t>
            </a:r>
            <a:r>
              <a:rPr lang="cy-GB" b="1" i="1" u="sng" dirty="0">
                <a:solidFill>
                  <a:srgbClr val="000000"/>
                </a:solidFill>
                <a:latin typeface="Times New Roman" panose="02020603050405020304" pitchFamily="18" charset="0"/>
              </a:rPr>
              <a:t> Ymchwil PCYDDS</a:t>
            </a:r>
            <a:r>
              <a:rPr lang="cy-GB" b="1" i="1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:</a:t>
            </a:r>
          </a:p>
          <a:p>
            <a:pPr marL="0" indent="0">
              <a:buNone/>
            </a:pPr>
            <a:r>
              <a:rPr lang="cy-GB" b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Polisi, arferion a gweithdrefnau clir i gefnogi ymchwilwyr</a:t>
            </a:r>
            <a:endParaRPr lang="cy-GB" b="1" i="1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y-GB" sz="2200" b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2"/>
              </a:rPr>
              <a:t>https://www.uwtsd.ac.uk/media/uwtsd-website/content-assets/documents/research/cod-ymarfer-moeseg-ac-integredd-ymchwil-2022.pdf</a:t>
            </a:r>
            <a:r>
              <a:rPr lang="cy-GB" sz="2200" b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</a:p>
          <a:p>
            <a:r>
              <a:rPr lang="cy-GB" b="1" i="1" u="sng" dirty="0">
                <a:solidFill>
                  <a:srgbClr val="000000"/>
                </a:solidFill>
                <a:latin typeface="Times New Roman" panose="02020603050405020304" pitchFamily="18" charset="0"/>
              </a:rPr>
              <a:t>Polisi Rheoli Data Ymchwil PCYDDS</a:t>
            </a:r>
            <a:r>
              <a:rPr lang="cy-GB" b="1" i="1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:</a:t>
            </a:r>
          </a:p>
          <a:p>
            <a:pPr marL="0" indent="0">
              <a:buNone/>
            </a:pPr>
            <a:r>
              <a:rPr lang="cy-GB" dirty="0">
                <a:solidFill>
                  <a:srgbClr val="000000"/>
                </a:solidFill>
                <a:latin typeface="Times New Roman" panose="02020603050405020304" pitchFamily="18" charset="0"/>
              </a:rPr>
              <a:t>Yn sicrhau bod data ymchwil yn cael storio’n ddiogel</a:t>
            </a:r>
          </a:p>
          <a:p>
            <a:pPr marL="0" indent="0">
              <a:buNone/>
            </a:pPr>
            <a:r>
              <a:rPr lang="cy-GB" sz="2300" b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3"/>
              </a:rPr>
              <a:t>https://www.uwtsd.ac.uk/media/uwtsd-website/content-assets/documents/strategies-policies/RDM-Policy-2022-v3-28-04-22-cym.pdf</a:t>
            </a:r>
            <a:r>
              <a:rPr lang="cy-GB" sz="2300" b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</a:p>
          <a:p>
            <a:r>
              <a:rPr lang="cy-GB" b="1" i="1" u="sng" dirty="0">
                <a:solidFill>
                  <a:srgbClr val="000000"/>
                </a:solidFill>
                <a:latin typeface="Times New Roman" panose="02020603050405020304" pitchFamily="18" charset="0"/>
              </a:rPr>
              <a:t>Canllaw Moesegol ar gyfer Ymchwil Addysgol</a:t>
            </a:r>
            <a:r>
              <a:rPr lang="cy-GB" b="1" i="1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BERA, 2024</a:t>
            </a:r>
            <a:r>
              <a:rPr lang="cy-GB" b="1" i="0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:  </a:t>
            </a:r>
          </a:p>
          <a:p>
            <a:pPr marL="0" indent="0">
              <a:buNone/>
            </a:pPr>
            <a:r>
              <a:rPr lang="cy-GB" dirty="0">
                <a:solidFill>
                  <a:srgbClr val="000000"/>
                </a:solidFill>
                <a:latin typeface="Times New Roman" panose="02020603050405020304" pitchFamily="18" charset="0"/>
              </a:rPr>
              <a:t>Canllawiau ar gyfer unrhyw un sy’n ymgymryd ag ymchwil addysgol</a:t>
            </a:r>
            <a:r>
              <a:rPr lang="cy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(Ar gael ar dudalen y modwl ar </a:t>
            </a:r>
            <a:r>
              <a:rPr lang="cy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Moodle</a:t>
            </a:r>
            <a:r>
              <a:rPr lang="cy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ac ar dudalen </a:t>
            </a:r>
            <a:r>
              <a:rPr lang="cy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Teams</a:t>
            </a:r>
            <a:r>
              <a:rPr lang="cy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y Prosiect Annibynnol)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2539348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AF071-7D9E-8932-2247-7CF93541A5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/>
              <a:t>Adran C: Manylion y gweithgarwch ymchwil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6F1712-6AC8-AC56-272A-215DE1279D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y-GB" b="1" dirty="0"/>
              <a:t>Teitl dangosol</a:t>
            </a:r>
            <a:r>
              <a:rPr lang="cy-GB" dirty="0"/>
              <a:t>: Dylai eich teitl gweithredol nodi </a:t>
            </a:r>
            <a:r>
              <a:rPr lang="cy-GB" b="1" dirty="0"/>
              <a:t>pwnc</a:t>
            </a:r>
            <a:r>
              <a:rPr lang="cy-GB" dirty="0"/>
              <a:t> a </a:t>
            </a:r>
            <a:r>
              <a:rPr lang="cy-GB" b="1" dirty="0"/>
              <a:t>phwrpas</a:t>
            </a:r>
            <a:r>
              <a:rPr lang="cy-GB" dirty="0"/>
              <a:t> eich ymchwil (e.e. Dadansoddiad beirniadol o…; Gwerthusiad beirniadol o…; Astudiaeth gymharol o….; )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dirty="0"/>
              <a:t>3. </a:t>
            </a:r>
            <a:r>
              <a:rPr lang="cy-GB" b="1" dirty="0"/>
              <a:t>Pwrpas y gweithgarwch ymchwil</a:t>
            </a:r>
            <a:r>
              <a:rPr lang="cy-GB" dirty="0"/>
              <a:t>: </a:t>
            </a:r>
            <a:r>
              <a:rPr lang="cy-GB" dirty="0">
                <a:solidFill>
                  <a:srgbClr val="000000"/>
                </a:solidFill>
                <a:latin typeface="WordVisi_MSFontService"/>
              </a:rPr>
              <a:t>Datganiad cyffredinol o’r maes sy’n peri problem</a:t>
            </a:r>
            <a:r>
              <a:rPr lang="cy-GB" b="0" i="0" dirty="0">
                <a:solidFill>
                  <a:srgbClr val="000000"/>
                </a:solidFill>
                <a:effectLst/>
                <a:latin typeface="WordVisi_MSFontService"/>
              </a:rPr>
              <a:t>, gyda ffocws ar broblem ymchwil benodol, gyda’r cyfiawnhad dros yr astudiaeth arfaethedig i ddilyn (e.e. Nodi arfer rhyngwladol gorau mewn……; Gwerthuso effeithiolrwydd…….; Dadansoddi’r defnydd o……; )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9573496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AF071-7D9E-8932-2247-7CF93541A5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/>
              <a:t>Adran C: Manylion y gweithgarwch ymchwil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6F1712-6AC8-AC56-272A-215DE1279D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 fontAlgn="base">
              <a:buNone/>
            </a:pPr>
            <a:r>
              <a:rPr lang="cy-GB" dirty="0">
                <a:solidFill>
                  <a:srgbClr val="000000"/>
                </a:solidFill>
                <a:latin typeface="WordVisi_MSFontService"/>
              </a:rPr>
              <a:t>4. </a:t>
            </a:r>
            <a:r>
              <a:rPr lang="cy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Cwestiwn ymchwil arfaethedig</a:t>
            </a:r>
            <a:r>
              <a:rPr lang="cy-GB" dirty="0">
                <a:solidFill>
                  <a:srgbClr val="000000"/>
                </a:solidFill>
                <a:latin typeface="WordVisi_MSFontService"/>
              </a:rPr>
              <a:t>: </a:t>
            </a:r>
            <a:r>
              <a:rPr lang="cy-GB" sz="1800" dirty="0">
                <a:solidFill>
                  <a:srgbClr val="000000"/>
                </a:solidFill>
                <a:latin typeface="Arial" panose="020B0604020202020204" pitchFamily="34" charset="0"/>
              </a:rPr>
              <a:t>Beth yw’r </a:t>
            </a:r>
            <a:r>
              <a:rPr lang="cy-GB" sz="1800" b="1" dirty="0">
                <a:solidFill>
                  <a:srgbClr val="000000"/>
                </a:solidFill>
                <a:latin typeface="Arial" panose="020B0604020202020204" pitchFamily="34" charset="0"/>
              </a:rPr>
              <a:t>cwestiwn ymchwil allweddol</a:t>
            </a:r>
            <a:r>
              <a:rPr lang="cy-GB" sz="18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cy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y byddwch yn mynd i’r afael ag ef?  Mae’n bwysig </a:t>
            </a:r>
            <a:r>
              <a:rPr lang="cy-GB" sz="1800" dirty="0">
                <a:solidFill>
                  <a:srgbClr val="000000"/>
                </a:solidFill>
                <a:latin typeface="Arial" panose="020B0604020202020204" pitchFamily="34" charset="0"/>
              </a:rPr>
              <a:t>eich bod wedi mynd ymhellach na dewis maes pwnc generig i ymchwilio iddo yn unig. Penderfynwch pa agwedd ar y pwnc y gallech ymchwilio </a:t>
            </a:r>
            <a:r>
              <a:rPr lang="cy-GB" sz="1800" dirty="0" err="1">
                <a:solidFill>
                  <a:srgbClr val="000000"/>
                </a:solidFill>
                <a:latin typeface="Arial" panose="020B0604020202020204" pitchFamily="34" charset="0"/>
              </a:rPr>
              <a:t>iddi’n</a:t>
            </a:r>
            <a:r>
              <a:rPr lang="cy-GB" sz="1800" dirty="0">
                <a:solidFill>
                  <a:srgbClr val="000000"/>
                </a:solidFill>
                <a:latin typeface="Arial" panose="020B0604020202020204" pitchFamily="34" charset="0"/>
              </a:rPr>
              <a:t> fanwl. Mae’n bwysig ceisio gwneud y broses hon mor wyddonol â phosibl. Mae’n haws ymchwilio’n llwyddiannus i gwestiynau cyfyng (e.e. Os mai ‘Dadansoddiad beirniadol o gymorth dysgu ac addysgu effeithiol i ddysgwyr ag anhwylderau yn y sbectrwm awtistig (ASD)’ yw eich teitl dangosol, gallech ddefnyddio ‘Beth yw’r strategaethau presennol a ddefnyddir i gefnogi dysgwyr ag ASD?’ fel eich cwestiwn ymchwil allweddol arfaethedig. </a:t>
            </a:r>
          </a:p>
          <a:p>
            <a:pPr marL="0" indent="0" algn="just" rtl="0" fontAlgn="base">
              <a:buNone/>
            </a:pPr>
            <a:endParaRPr lang="cy-GB" sz="18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 algn="just" rtl="0" fontAlgn="base">
              <a:buNone/>
            </a:pPr>
            <a:r>
              <a:rPr lang="cy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5. </a:t>
            </a:r>
            <a:r>
              <a:rPr lang="cy-GB" b="1" dirty="0">
                <a:solidFill>
                  <a:srgbClr val="000000"/>
                </a:solidFill>
                <a:latin typeface="Arial" panose="020B0604020202020204" pitchFamily="34" charset="0"/>
              </a:rPr>
              <a:t>Nodau’r gweithgarwch ymchwil</a:t>
            </a:r>
            <a:r>
              <a:rPr lang="cy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 </a:t>
            </a:r>
            <a:r>
              <a:rPr lang="cy-GB" sz="1800" dirty="0">
                <a:solidFill>
                  <a:srgbClr val="000000"/>
                </a:solidFill>
                <a:latin typeface="Arial" panose="020B0604020202020204" pitchFamily="34" charset="0"/>
              </a:rPr>
              <a:t>Ysgrifennwch ddatganiad eang sy’n crynhoi amcan cyffredinol eich ymchwil </a:t>
            </a:r>
            <a:r>
              <a:rPr lang="cy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(e.e. Gallai fod yn ‘Ychwanegu at y wybodaeth yn y maes’; ‘Mynd i’r afael â bwlch presennol yn y wybodaeth’)</a:t>
            </a:r>
            <a:endParaRPr lang="cy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25231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AF071-7D9E-8932-2247-7CF93541A5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/>
              <a:t>Adran C: Manylion y gweithgarwch ymchwil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6F1712-6AC8-AC56-272A-215DE1279D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just" rtl="0" fontAlgn="base">
              <a:buNone/>
            </a:pPr>
            <a:r>
              <a:rPr lang="cy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6. </a:t>
            </a:r>
            <a:r>
              <a:rPr lang="cy-GB" b="1" dirty="0">
                <a:solidFill>
                  <a:srgbClr val="000000"/>
                </a:solidFill>
                <a:latin typeface="Segoe UI" panose="020B0502040204020203" pitchFamily="34" charset="0"/>
              </a:rPr>
              <a:t>Amcanion y gweithgarwch ymchwil</a:t>
            </a:r>
            <a:r>
              <a:rPr lang="cy-GB" b="1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:</a:t>
            </a:r>
          </a:p>
          <a:p>
            <a:pPr marL="0" indent="0" algn="just" rtl="0" fontAlgn="base">
              <a:buNone/>
            </a:pPr>
            <a:r>
              <a:rPr lang="cy-GB" dirty="0">
                <a:solidFill>
                  <a:srgbClr val="000000"/>
                </a:solidFill>
                <a:latin typeface="Segoe UI" panose="020B0502040204020203" pitchFamily="34" charset="0"/>
              </a:rPr>
              <a:t>Datganiadau penodol, mesuradwy sy’n disgrifio’r camau sydd angen eu cwblhau er mwyn cyflawni’r nodau</a:t>
            </a:r>
          </a:p>
          <a:p>
            <a:pPr marL="0" indent="0" algn="just" rtl="0" fontAlgn="base">
              <a:buNone/>
            </a:pPr>
            <a:r>
              <a:rPr lang="cy-GB" dirty="0">
                <a:solidFill>
                  <a:srgbClr val="000000"/>
                </a:solidFill>
                <a:latin typeface="Segoe UI" panose="020B0502040204020203" pitchFamily="34" charset="0"/>
              </a:rPr>
              <a:t>e.e.</a:t>
            </a:r>
          </a:p>
          <a:p>
            <a:pPr marL="0" indent="0" algn="just" rtl="0" fontAlgn="base">
              <a:buNone/>
            </a:pPr>
            <a:r>
              <a:rPr lang="cy-GB" dirty="0">
                <a:solidFill>
                  <a:srgbClr val="000000"/>
                </a:solidFill>
                <a:latin typeface="Segoe UI" panose="020B0502040204020203" pitchFamily="34" charset="0"/>
              </a:rPr>
              <a:t> 1. Pennu effaith adnoddau llythrennedd cymdeithasol ac emosiynol ar reoleiddio dysgwyr ag ASD</a:t>
            </a:r>
          </a:p>
          <a:p>
            <a:pPr marL="0" indent="0" algn="just" rtl="0" fontAlgn="base">
              <a:buNone/>
            </a:pPr>
            <a:r>
              <a:rPr lang="cy-GB" dirty="0">
                <a:solidFill>
                  <a:srgbClr val="000000"/>
                </a:solidFill>
                <a:latin typeface="Segoe UI" panose="020B0502040204020203" pitchFamily="34" charset="0"/>
              </a:rPr>
              <a:t>2. Asesu effaith cŵn therapi ar reoleiddio dysgwyr ag ASD</a:t>
            </a:r>
          </a:p>
          <a:p>
            <a:pPr marL="0" indent="0" algn="just" rtl="0" fontAlgn="base">
              <a:buNone/>
            </a:pPr>
            <a:r>
              <a:rPr lang="cy-GB" dirty="0">
                <a:solidFill>
                  <a:srgbClr val="000000"/>
                </a:solidFill>
                <a:latin typeface="Segoe UI" panose="020B0502040204020203" pitchFamily="34" charset="0"/>
              </a:rPr>
              <a:t>3. Ymchwilio i effaith system </a:t>
            </a:r>
            <a:r>
              <a:rPr lang="cy-GB">
                <a:solidFill>
                  <a:srgbClr val="000000"/>
                </a:solidFill>
                <a:latin typeface="Segoe UI" panose="020B0502040204020203" pitchFamily="34" charset="0"/>
              </a:rPr>
              <a:t>wobrwyo personol </a:t>
            </a:r>
            <a:r>
              <a:rPr lang="cy-GB" dirty="0">
                <a:solidFill>
                  <a:srgbClr val="000000"/>
                </a:solidFill>
                <a:latin typeface="Segoe UI" panose="020B0502040204020203" pitchFamily="34" charset="0"/>
              </a:rPr>
              <a:t>ar reoleiddio dysgwyr ag ASD</a:t>
            </a:r>
            <a:endParaRPr lang="cy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18243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726B4-BB75-EE1A-3ACE-5AC4109022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/>
              <a:t>Adran C: Manylion y Gweithgarwch Ymchwil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3680B3-A88E-21A9-473D-21B629F85E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y-GB" dirty="0"/>
              <a:t>7. </a:t>
            </a:r>
            <a:r>
              <a:rPr lang="cy-GB" b="1" dirty="0"/>
              <a:t>Dulliau arfaethedig: </a:t>
            </a:r>
          </a:p>
          <a:p>
            <a:pPr marL="0" indent="0">
              <a:buNone/>
            </a:pPr>
            <a:r>
              <a:rPr lang="cy-GB" dirty="0"/>
              <a:t>Manylion ynghylch sut y byddwch yn cynnal eich ymchwil (y dulliau y byddwch yn eu defnyddio; eich ‘methodoleg’ y gelwir hyn)</a:t>
            </a:r>
          </a:p>
          <a:p>
            <a:pPr marL="0" indent="0">
              <a:buNone/>
            </a:pPr>
            <a:r>
              <a:rPr lang="cy-GB" dirty="0"/>
              <a:t>e.e. </a:t>
            </a:r>
          </a:p>
          <a:p>
            <a:pPr marL="0" indent="0">
              <a:buNone/>
            </a:pPr>
            <a:r>
              <a:rPr lang="cy-GB" dirty="0"/>
              <a:t>Ymchwil pen desg (‘ymchwil eilaidd’), Adolygiad llenyddiaeth (‘ymchwil eilaidd’)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dirty="0"/>
              <a:t>Cyfweliadau* (‘ymchwil cynradd’); Arsylwadau* (‘ymchwil cynradd’); Grwpiau ffocws* (‘ymchwil cynradd’); Recordiadau sain neu fideo* (‘ymchwil cynradd’), Holiaduron* (‘ymchwil cynradd’)</a:t>
            </a:r>
          </a:p>
          <a:p>
            <a:pPr marL="0" indent="0">
              <a:buNone/>
            </a:pPr>
            <a:r>
              <a:rPr lang="cy-GB" sz="1900" b="1" dirty="0"/>
              <a:t>* Ar gyfer ymchwil cynradd, bydd angen cyfarfodydd ychwanegol gyda’ch tiwtor allbwn ynghylch cwblhau’r ffurflen foeseg gan fod mwy o oblygiadau moesegol yn berthnasol wrth ddefnyddio ymchwil cynradd</a:t>
            </a:r>
          </a:p>
        </p:txBody>
      </p:sp>
    </p:spTree>
    <p:extLst>
      <p:ext uri="{BB962C8B-B14F-4D97-AF65-F5344CB8AC3E}">
        <p14:creationId xmlns:p14="http://schemas.microsoft.com/office/powerpoint/2010/main" val="26556156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12D406-A657-90DC-1D2D-BE947CD10D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/>
              <a:t>Adran D: Cwmpas y Gweithgarwch Ymchwil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31FE9E-80D8-D5D7-182D-127A335531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b="1" dirty="0"/>
              <a:t>1-7:</a:t>
            </a:r>
          </a:p>
          <a:p>
            <a:r>
              <a:rPr lang="cy-GB" dirty="0"/>
              <a:t>Os ydych yn cynnal ymchwil eilaidd, </a:t>
            </a:r>
            <a:r>
              <a:rPr lang="cy-GB" dirty="0" err="1"/>
              <a:t>‘Na</a:t>
            </a:r>
            <a:r>
              <a:rPr lang="cy-GB" dirty="0"/>
              <a:t> fydd’ fydd eich ateb i’r cwestiynau hyn</a:t>
            </a:r>
          </a:p>
          <a:p>
            <a:r>
              <a:rPr lang="cy-GB" dirty="0"/>
              <a:t>Os bydd eich ymchwil yn cynnwys unrhyw un o bwyntiau 1-7, mae angen i chi dicio ‘Bydd’ yn y blwch priodol a threfnu i gwrdd â’ch tiwtor allbwn gan fod mwy o oblygiadau moesegol i’w hystyried wrth gynnal ymchwil cynradd. </a:t>
            </a:r>
          </a:p>
        </p:txBody>
      </p:sp>
    </p:spTree>
    <p:extLst>
      <p:ext uri="{BB962C8B-B14F-4D97-AF65-F5344CB8AC3E}">
        <p14:creationId xmlns:p14="http://schemas.microsoft.com/office/powerpoint/2010/main" val="12799613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12D406-A657-90DC-1D2D-BE947CD10D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/>
              <a:t>Adran E: Cyfranogwyr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31FE9E-80D8-D5D7-182D-127A335531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y-GB" sz="3200" b="1" dirty="0"/>
              <a:t>10-28:</a:t>
            </a:r>
          </a:p>
          <a:p>
            <a:r>
              <a:rPr lang="cy-GB" sz="3200" dirty="0"/>
              <a:t>Os ydych yn cynnal ymchwil eilaidd, gadewch yr adrannau hyn yn wag.</a:t>
            </a:r>
          </a:p>
          <a:p>
            <a:r>
              <a:rPr lang="cy-GB" sz="3200" dirty="0"/>
              <a:t>Os bydd eich ymchwil yn cynnwys cyfranogwyr (ymchwil cynradd), mae angen i chi ateb cwestiynau 10-28 a threfnu i gwrdd â’ch tiwtor allbwn gan fod mwy o oblygiadau moesegol i’w hystyried wrth gynnal ymchwil cynradd.</a:t>
            </a:r>
          </a:p>
        </p:txBody>
      </p:sp>
    </p:spTree>
    <p:extLst>
      <p:ext uri="{BB962C8B-B14F-4D97-AF65-F5344CB8AC3E}">
        <p14:creationId xmlns:p14="http://schemas.microsoft.com/office/powerpoint/2010/main" val="38192784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6FDF9-366E-829B-CF19-6406E1B6F6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/>
              <a:t>Adran F: Risgiau a Ragwelir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00BEDE-B60F-14EE-B048-EA016C6C5D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dirty="0"/>
              <a:t>Osgoi risgiau</a:t>
            </a:r>
          </a:p>
          <a:p>
            <a:r>
              <a:rPr lang="cy-GB" dirty="0"/>
              <a:t>Mae’r golofn ar yr ochr chwith yn nodi risgiau posibl</a:t>
            </a:r>
          </a:p>
          <a:p>
            <a:r>
              <a:rPr lang="cy-GB" dirty="0"/>
              <a:t>Mae’r golofn ar yr ochr dde’n egluro sut y gellir lleihau neu osgoi’r rhain</a:t>
            </a:r>
          </a:p>
          <a:p>
            <a:endParaRPr lang="cy-GB" dirty="0"/>
          </a:p>
          <a:p>
            <a:r>
              <a:rPr lang="cy-GB" dirty="0"/>
              <a:t>Does dim angen cwblhau cwestiynau 2 neu 3 os ydych yn cynnal ymchwil eilaidd</a:t>
            </a:r>
          </a:p>
          <a:p>
            <a:r>
              <a:rPr lang="cy-GB" dirty="0"/>
              <a:t>Os ydych yn cynnal ymchwil cynradd, cwblhewch a threfnwch i gwrdd â’ch tiwtor allbwn gan fod mwy o oblygiadau moesegol i’w hystyried wrth gynnal ymchwil cynradd</a:t>
            </a:r>
          </a:p>
        </p:txBody>
      </p:sp>
    </p:spTree>
    <p:extLst>
      <p:ext uri="{BB962C8B-B14F-4D97-AF65-F5344CB8AC3E}">
        <p14:creationId xmlns:p14="http://schemas.microsoft.com/office/powerpoint/2010/main" val="10505054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6FDF9-366E-829B-CF19-6406E1B6F6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/>
              <a:t>Adran F: Risgiau a Ragwelir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00BEDE-B60F-14EE-B048-EA016C6C5D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y-GB" b="1" dirty="0"/>
              <a:t>Mae’n hanfodol ein bod yn asesu’r risgiau sy’n gysylltiedig â’n hymchwil.</a:t>
            </a:r>
            <a:endParaRPr lang="cy-GB" dirty="0"/>
          </a:p>
          <a:p>
            <a:pPr marL="0" indent="0">
              <a:buNone/>
            </a:pPr>
            <a:r>
              <a:rPr lang="cy-GB" b="1" dirty="0"/>
              <a:t>6: </a:t>
            </a:r>
            <a:r>
              <a:rPr lang="cy-GB" dirty="0"/>
              <a:t>Ystyriwch unrhyw risgiau amgylcheddol posibl a’r ffordd y gellid osgoi’r rhain drwy gynlluniau mwy cynaliadwy.</a:t>
            </a:r>
          </a:p>
          <a:p>
            <a:pPr marL="0" indent="0">
              <a:buNone/>
            </a:pPr>
            <a:r>
              <a:rPr lang="cy-GB" b="1" dirty="0"/>
              <a:t>7-8: </a:t>
            </a:r>
            <a:r>
              <a:rPr lang="cy-GB" dirty="0"/>
              <a:t>Nid yw’r ateb yn berthnasol oherwydd ni fydd gennych hawl i gynnal ymchwil cynradd sy’n cynnwys plant neu oedolion agored i niwed</a:t>
            </a:r>
          </a:p>
          <a:p>
            <a:pPr marL="0" indent="0">
              <a:buNone/>
            </a:pPr>
            <a:endParaRPr lang="cy-GB" dirty="0"/>
          </a:p>
          <a:p>
            <a:r>
              <a:rPr lang="cy-GB" dirty="0"/>
              <a:t>Does dim angen cwblhau </a:t>
            </a:r>
            <a:r>
              <a:rPr lang="cy-GB" b="1" dirty="0"/>
              <a:t>Adran I </a:t>
            </a:r>
            <a:r>
              <a:rPr lang="cy-GB" dirty="0"/>
              <a:t>os ydych yn cynnal ymchwil eilaidd</a:t>
            </a:r>
          </a:p>
          <a:p>
            <a:r>
              <a:rPr lang="cy-GB" dirty="0"/>
              <a:t>Os ydych yn cynnal ymchwil cynradd, cwblhewch a threfnwch i gwrdd â’ch tiwtor allbwn gan fod mwy o oblygiadau moesegol i’w hystyried wrth gynnal ymchwil cynradd</a:t>
            </a:r>
          </a:p>
          <a:p>
            <a:pPr marL="0" indent="0">
              <a:buNone/>
            </a:pPr>
            <a:endParaRPr lang="cy-GB" b="1" dirty="0"/>
          </a:p>
        </p:txBody>
      </p:sp>
    </p:spTree>
    <p:extLst>
      <p:ext uri="{BB962C8B-B14F-4D97-AF65-F5344CB8AC3E}">
        <p14:creationId xmlns:p14="http://schemas.microsoft.com/office/powerpoint/2010/main" val="35835936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845F6-D192-089E-6A7D-2CFA4E6E1C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/>
              <a:t>Adran J: Diogelu a Storio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A70E30-BEAC-BBB8-D851-14080DF9E1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b="1" dirty="0">
                <a:solidFill>
                  <a:srgbClr val="4D5156"/>
                </a:solidFill>
                <a:latin typeface="arial" panose="020B0604020202020204" pitchFamily="34" charset="0"/>
              </a:rPr>
              <a:t>Rydych o dan rwymedigaeth foesegol i ddiogelu cyfrinachedd gwybodaeth bersonol a ddarperir i chi gan gyfranogwyr ymchwil</a:t>
            </a:r>
            <a:endParaRPr lang="cy-GB" b="1" i="0" dirty="0">
              <a:solidFill>
                <a:srgbClr val="4D5156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dirty="0"/>
              <a:t>1-4: </a:t>
            </a:r>
            <a:r>
              <a:rPr lang="cy-GB" dirty="0"/>
              <a:t>Yr ateb yw ‘Nac ydy’ oherwydd ni fyddwch yn gallu defnyddio Data Personol na Data Categori Arbennig yn rhan o’ch ymchwil</a:t>
            </a:r>
          </a:p>
          <a:p>
            <a:pPr marL="0" indent="0">
              <a:buNone/>
            </a:pPr>
            <a:r>
              <a:rPr lang="cy-GB" b="1" dirty="0"/>
              <a:t>7-10 a 12-21: </a:t>
            </a:r>
            <a:r>
              <a:rPr lang="cy-GB" dirty="0"/>
              <a:t>Mae atebion safonol wedi’u cynnwys (Eich cyfrifoldeb chi yw gwirio bod pob un yn berthnasol i chi)</a:t>
            </a:r>
          </a:p>
          <a:p>
            <a:pPr marL="0" indent="0">
              <a:buNone/>
            </a:pPr>
            <a:r>
              <a:rPr lang="cy-GB" b="1" dirty="0"/>
              <a:t>5, 6 ac 11: </a:t>
            </a:r>
            <a:r>
              <a:rPr lang="cy-GB" dirty="0"/>
              <a:t>Yn gofyn i chi ateb ‘Bydd’ neu </a:t>
            </a:r>
            <a:r>
              <a:rPr lang="cy-GB" dirty="0" err="1"/>
              <a:t>‘Na</a:t>
            </a:r>
            <a:r>
              <a:rPr lang="cy-GB" dirty="0"/>
              <a:t> fydd’</a:t>
            </a:r>
          </a:p>
          <a:p>
            <a:pPr marL="0" indent="0">
              <a:buNone/>
            </a:pPr>
            <a:r>
              <a:rPr lang="cy-GB" b="1" dirty="0"/>
              <a:t>22-27: </a:t>
            </a:r>
            <a:r>
              <a:rPr lang="cy-GB" dirty="0"/>
              <a:t>Mae atebion safonol wedi’u cynnwys (Eich cyfrifoldeb chi yw gwirio bod pob un yn berthnasol i chi)</a:t>
            </a:r>
          </a:p>
          <a:p>
            <a:pPr marL="0" indent="0">
              <a:buNone/>
            </a:pPr>
            <a:endParaRPr lang="cy-GB" b="1" dirty="0"/>
          </a:p>
        </p:txBody>
      </p:sp>
    </p:spTree>
    <p:extLst>
      <p:ext uri="{BB962C8B-B14F-4D97-AF65-F5344CB8AC3E}">
        <p14:creationId xmlns:p14="http://schemas.microsoft.com/office/powerpoint/2010/main" val="22473443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87B7C-E1B1-E5C1-2356-DEE364E03B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/>
              <a:t>Adran I: Datganiad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61AC5-1C33-BE3D-667C-1F9E66AFA2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sz="3600" b="1" dirty="0"/>
              <a:t>Rhestr wirio: </a:t>
            </a:r>
            <a:r>
              <a:rPr lang="cy-GB" sz="3600" dirty="0"/>
              <a:t>Ticiwch bob pwynt </a:t>
            </a:r>
            <a:r>
              <a:rPr lang="cy-GB" sz="3600" b="1" dirty="0"/>
              <a:t>heblaw am</a:t>
            </a:r>
            <a:r>
              <a:rPr lang="cy-GB" sz="3600" dirty="0"/>
              <a:t> bwyntiau 4 a 5. Gadewch y rhain </a:t>
            </a:r>
            <a:r>
              <a:rPr lang="cy-GB" sz="3600" b="1" dirty="0"/>
              <a:t>heb eu ticio </a:t>
            </a:r>
            <a:r>
              <a:rPr lang="cy-GB" sz="3600" dirty="0"/>
              <a:t>(oni bai fod eich tiwtor allbwn wedi rhoi cyfarwyddyd gwahanol i chi).</a:t>
            </a:r>
          </a:p>
          <a:p>
            <a:pPr marL="0" indent="0">
              <a:buNone/>
            </a:pPr>
            <a:r>
              <a:rPr lang="cy-GB" sz="3600" b="1" dirty="0"/>
              <a:t>1: </a:t>
            </a:r>
            <a:r>
              <a:rPr lang="cy-GB" sz="3600" dirty="0"/>
              <a:t>Ychwanegwch eich enw a’r dyddiad</a:t>
            </a:r>
          </a:p>
        </p:txBody>
      </p:sp>
    </p:spTree>
    <p:extLst>
      <p:ext uri="{BB962C8B-B14F-4D97-AF65-F5344CB8AC3E}">
        <p14:creationId xmlns:p14="http://schemas.microsoft.com/office/powerpoint/2010/main" val="149691953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C631988-8B3D-4C58-BC3C-5331EFCE266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D8165B4-6D73-47E4-9DB8-7EF2173A382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1230</Words>
  <Application>Microsoft Office PowerPoint</Application>
  <PresentationFormat>Widescreen</PresentationFormat>
  <Paragraphs>84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15</vt:i4>
      </vt:variant>
    </vt:vector>
  </HeadingPairs>
  <TitlesOfParts>
    <vt:vector size="26" baseType="lpstr">
      <vt:lpstr>Google Sans</vt:lpstr>
      <vt:lpstr>WordVisi_MSFontService</vt:lpstr>
      <vt:lpstr>Arial</vt:lpstr>
      <vt:lpstr>Arial</vt:lpstr>
      <vt:lpstr>Calibri</vt:lpstr>
      <vt:lpstr>Calibri Light</vt:lpstr>
      <vt:lpstr>Segoe UI</vt:lpstr>
      <vt:lpstr>Times New Roman</vt:lpstr>
      <vt:lpstr>UWTSD Title Page 1</vt:lpstr>
      <vt:lpstr>UWTSD Text 2</vt:lpstr>
      <vt:lpstr>UWTSD Text 4</vt:lpstr>
      <vt:lpstr>PowerPoint Presentation</vt:lpstr>
      <vt:lpstr>Ffurflen foeseg: Amcanion ar gyfer sesiwn heno</vt:lpstr>
      <vt:lpstr> Cwblhau eich cais am gymeradwyaeth foesegol Pam fod hyn mor bwysig? </vt:lpstr>
      <vt:lpstr>Gwnewch yn siŵr fod gennych gopi o’r ffurflen o’ch blaen</vt:lpstr>
      <vt:lpstr>Adran B: Deunyddiau cyfarwyddyd moesegol</vt:lpstr>
      <vt:lpstr>Adran C: Manylion y gweithgarwch ymchwil</vt:lpstr>
      <vt:lpstr>Adran C: Manylion y gweithgarwch ymchwil</vt:lpstr>
      <vt:lpstr>Adran C: Manylion y gweithgarwch ymchwil</vt:lpstr>
      <vt:lpstr>Adran C: Manylion y Gweithgarwch Ymchwil</vt:lpstr>
      <vt:lpstr>Adran D: Cwmpas y Gweithgarwch Ymchwil</vt:lpstr>
      <vt:lpstr>Adran E: Cyfranogwyr</vt:lpstr>
      <vt:lpstr>Adran F: Risgiau a Ragwelir</vt:lpstr>
      <vt:lpstr>Adran F: Risgiau a Ragwelir</vt:lpstr>
      <vt:lpstr>Adran J: Diogelu a Storio Data</vt:lpstr>
      <vt:lpstr>Adran I: Datganiad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Heike Griffiths</cp:lastModifiedBy>
  <cp:revision>22</cp:revision>
  <dcterms:created xsi:type="dcterms:W3CDTF">2021-03-09T15:35:42Z</dcterms:created>
  <dcterms:modified xsi:type="dcterms:W3CDTF">2026-09-05T20:00:55Z</dcterms:modified>
</cp:coreProperties>
</file>