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0"/>
  </p:notesMasterIdLst>
  <p:sldIdLst>
    <p:sldId id="256" r:id="rId2"/>
    <p:sldId id="264"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5170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71426E-DF2B-4B36-8FD3-A52D20D78BD1}" type="datetimeFigureOut">
              <a:rPr lang="en-GB" smtClean="0"/>
              <a:t>05/02/2023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38DFBB-C734-42E4-A06C-6B8A43B8A919}" type="slidenum">
              <a:rPr lang="en-GB" smtClean="0"/>
              <a:t>‹#›</a:t>
            </a:fld>
            <a:endParaRPr lang="en-GB" dirty="0"/>
          </a:p>
        </p:txBody>
      </p:sp>
    </p:spTree>
    <p:extLst>
      <p:ext uri="{BB962C8B-B14F-4D97-AF65-F5344CB8AC3E}">
        <p14:creationId xmlns:p14="http://schemas.microsoft.com/office/powerpoint/2010/main" val="736280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Joe Fernandes and this is my presentation about Mazda’s sustainable reflective journey.</a:t>
            </a:r>
          </a:p>
        </p:txBody>
      </p:sp>
      <p:sp>
        <p:nvSpPr>
          <p:cNvPr id="4" name="Slide Number Placeholder 3"/>
          <p:cNvSpPr>
            <a:spLocks noGrp="1"/>
          </p:cNvSpPr>
          <p:nvPr>
            <p:ph type="sldNum" sz="quarter" idx="5"/>
          </p:nvPr>
        </p:nvSpPr>
        <p:spPr/>
        <p:txBody>
          <a:bodyPr/>
          <a:lstStyle/>
          <a:p>
            <a:fld id="{8238DFBB-C734-42E4-A06C-6B8A43B8A919}" type="slidenum">
              <a:rPr lang="en-GB" smtClean="0"/>
              <a:t>1</a:t>
            </a:fld>
            <a:endParaRPr lang="en-GB" dirty="0"/>
          </a:p>
        </p:txBody>
      </p:sp>
    </p:spTree>
    <p:extLst>
      <p:ext uri="{BB962C8B-B14F-4D97-AF65-F5344CB8AC3E}">
        <p14:creationId xmlns:p14="http://schemas.microsoft.com/office/powerpoint/2010/main" val="801923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is about extracting particular features from the reflective essay to communicate specific areas such as  ESG reporting statistics, targeted KPI’s, a more profound insight of the value chain sustainability implementation practices, and the LCA stages.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38DFBB-C734-42E4-A06C-6B8A43B8A919}" type="slidenum">
              <a:rPr lang="en-GB" smtClean="0"/>
              <a:t>2</a:t>
            </a:fld>
            <a:endParaRPr lang="en-GB" dirty="0"/>
          </a:p>
        </p:txBody>
      </p:sp>
    </p:spTree>
    <p:extLst>
      <p:ext uri="{BB962C8B-B14F-4D97-AF65-F5344CB8AC3E}">
        <p14:creationId xmlns:p14="http://schemas.microsoft.com/office/powerpoint/2010/main" val="1346454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ESG Reporting Statistics</a:t>
            </a:r>
          </a:p>
          <a:p>
            <a:endParaRPr lang="en-GB" dirty="0"/>
          </a:p>
          <a:p>
            <a:r>
              <a:rPr lang="en-GB" dirty="0"/>
              <a:t>ESG reporting is a type of reporting that allows a company to track their sustainability, identify risks and report on their performance by concentrating on 3 main focal points that consists of the environmental impact that involves climate change, the social impact that involves the local communities and the governance impact that involves of how transparent the company is  (Emerick, 2023).</a:t>
            </a:r>
          </a:p>
          <a:p>
            <a:endParaRPr lang="en-GB" dirty="0"/>
          </a:p>
          <a:p>
            <a:r>
              <a:rPr lang="en-GB" dirty="0"/>
              <a:t>The way that Mazda is looking into the environmental aspect of ESG reporting is through the initiative of achieving carbon neutrality by 2050, which links to the doughnut economy as the planetary boundaries that consist of climate change, air pollution and the ozone layer depletion (Doughnut Economics Action Lab, 2023).</a:t>
            </a:r>
          </a:p>
          <a:p>
            <a:endParaRPr lang="en-GB" dirty="0"/>
          </a:p>
          <a:p>
            <a:r>
              <a:rPr lang="en-GB" dirty="0"/>
              <a:t>Also, another environmental statistic of ESG reporting can be found through Mazda’s circular economy improvements as the water resource recycling process gives the water back as the same quality as when it was taken from nature (Mazda, 2022).</a:t>
            </a:r>
          </a:p>
          <a:p>
            <a:endParaRPr lang="en-GB" dirty="0"/>
          </a:p>
          <a:p>
            <a:r>
              <a:rPr lang="en-GB" dirty="0"/>
              <a:t>The way that Mazda has impacted the social aspects of ESG reporting statistics is through the social drive of having a society free from traffic accidents and the investment of human resources through training programs, and enhancing the environment in a way that will encourage the growth of employees (Mazda, 2022).</a:t>
            </a:r>
          </a:p>
          <a:p>
            <a:endParaRPr lang="en-GB" dirty="0"/>
          </a:p>
          <a:p>
            <a:r>
              <a:rPr lang="en-GB" dirty="0"/>
              <a:t>The way that the governance statistics from ESG reporting is implemented, is by seeing how to improve the regulatory barriers of Mazda by continuing their efforts to enhance corporate governance (Mazda, 2022).</a:t>
            </a:r>
          </a:p>
          <a:p>
            <a:endParaRPr lang="en-GB" dirty="0"/>
          </a:p>
        </p:txBody>
      </p:sp>
      <p:sp>
        <p:nvSpPr>
          <p:cNvPr id="4" name="Slide Number Placeholder 3"/>
          <p:cNvSpPr>
            <a:spLocks noGrp="1"/>
          </p:cNvSpPr>
          <p:nvPr>
            <p:ph type="sldNum" sz="quarter" idx="5"/>
          </p:nvPr>
        </p:nvSpPr>
        <p:spPr/>
        <p:txBody>
          <a:bodyPr/>
          <a:lstStyle/>
          <a:p>
            <a:fld id="{8238DFBB-C734-42E4-A06C-6B8A43B8A919}" type="slidenum">
              <a:rPr lang="en-GB" smtClean="0"/>
              <a:t>3</a:t>
            </a:fld>
            <a:endParaRPr lang="en-GB" dirty="0"/>
          </a:p>
        </p:txBody>
      </p:sp>
    </p:spTree>
    <p:extLst>
      <p:ext uri="{BB962C8B-B14F-4D97-AF65-F5344CB8AC3E}">
        <p14:creationId xmlns:p14="http://schemas.microsoft.com/office/powerpoint/2010/main" val="210307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Mazda’s KPI</a:t>
            </a:r>
          </a:p>
          <a:p>
            <a:endParaRPr lang="en-GB" dirty="0"/>
          </a:p>
          <a:p>
            <a:r>
              <a:rPr lang="en-GB" dirty="0"/>
              <a:t>Key Performance Indicators (KPI) is the critical quantifiable indicators of progress toward an anticipated result. KPI’s concentrate on the strategic and operational improvement, that creates an analytical basis for decision making and facilitate attention towards what maters most. This can be done by looking at the operational measures that consist of input which are the resources, process which includes the processes of production and the output includes the completion of the product, or service and then comes the outcome which includes the feedback of what the customer thinks of the product or service and how they think it can improve (KPI.ORG, 2022).</a:t>
            </a:r>
          </a:p>
          <a:p>
            <a:endParaRPr lang="en-GB" dirty="0"/>
          </a:p>
          <a:p>
            <a:r>
              <a:rPr lang="en-GB" dirty="0"/>
              <a:t>For example, Mazda’s KPI for operational improvement is how they are improving their water usage through water resource recycling. Which is done by looking at the operational measures such as the input which is the clean water, rainwater, rivers and industrial water that will then get processed into either by a simple water recycling system, a concentrated storage tank or have external treatment, which then leads to the output where the water is recycled and discharged to be put back into the rivers or the sea. The outcome of this would be that it would lead up to a 38 % reduction in waste water usage by the year 2030 (Mazda, 2022).</a:t>
            </a:r>
          </a:p>
          <a:p>
            <a:endParaRPr lang="en-GB" dirty="0"/>
          </a:p>
        </p:txBody>
      </p:sp>
      <p:sp>
        <p:nvSpPr>
          <p:cNvPr id="4" name="Slide Number Placeholder 3"/>
          <p:cNvSpPr>
            <a:spLocks noGrp="1"/>
          </p:cNvSpPr>
          <p:nvPr>
            <p:ph type="sldNum" sz="quarter" idx="5"/>
          </p:nvPr>
        </p:nvSpPr>
        <p:spPr/>
        <p:txBody>
          <a:bodyPr/>
          <a:lstStyle/>
          <a:p>
            <a:fld id="{8238DFBB-C734-42E4-A06C-6B8A43B8A919}" type="slidenum">
              <a:rPr lang="en-GB" smtClean="0"/>
              <a:t>4</a:t>
            </a:fld>
            <a:endParaRPr lang="en-GB" dirty="0"/>
          </a:p>
        </p:txBody>
      </p:sp>
    </p:spTree>
    <p:extLst>
      <p:ext uri="{BB962C8B-B14F-4D97-AF65-F5344CB8AC3E}">
        <p14:creationId xmlns:p14="http://schemas.microsoft.com/office/powerpoint/2010/main" val="1888205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Mazda’s Sustainable Value Chain</a:t>
            </a:r>
          </a:p>
          <a:p>
            <a:endParaRPr lang="en-GB" dirty="0"/>
          </a:p>
          <a:p>
            <a:r>
              <a:rPr lang="en-GB" dirty="0"/>
              <a:t>A value chain is a model that describes the entire chain of a business’s activities in the creation of a product or service, going from the  commencement of materials all the way through to its delivery market and everything in between (Chai, 2023).</a:t>
            </a:r>
          </a:p>
          <a:p>
            <a:endParaRPr lang="en-GB" dirty="0"/>
          </a:p>
          <a:p>
            <a:r>
              <a:rPr lang="en-GB" dirty="0"/>
              <a:t>Mazda promote sustainability throughout their entire value chain through utilising a sustainability initiative promotion system that runs through their whole value chain that consists of:</a:t>
            </a:r>
          </a:p>
          <a:p>
            <a:endParaRPr lang="en-GB" dirty="0"/>
          </a:p>
          <a:p>
            <a:r>
              <a:rPr lang="en-GB" dirty="0"/>
              <a:t>• The research and development team to provide innovative products tailored to the markets.</a:t>
            </a:r>
          </a:p>
          <a:p>
            <a:r>
              <a:rPr lang="en-GB" dirty="0"/>
              <a:t>• Purchasing involves the suppliers in Japan and overseas to aim for a harmonious coexistence and co prosperity.</a:t>
            </a:r>
          </a:p>
          <a:p>
            <a:r>
              <a:rPr lang="en-GB" dirty="0"/>
              <a:t>• Manufacturing processes ensure a high level of manufacturing.</a:t>
            </a:r>
          </a:p>
          <a:p>
            <a:r>
              <a:rPr lang="en-GB" dirty="0"/>
              <a:t>• The logistic processes ensure high quality, safe and environmentally conscious transportation on a global scale.</a:t>
            </a:r>
          </a:p>
          <a:p>
            <a:r>
              <a:rPr lang="en-GB" dirty="0"/>
              <a:t>• Sales and services is the provision of vehicles and services to customers in more than 130 countries and regions.</a:t>
            </a:r>
          </a:p>
          <a:p>
            <a:r>
              <a:rPr lang="en-GB" dirty="0"/>
              <a:t>• The process of recycling end of life vehicles ensures that vehicles are being recycled once they reach the end of their life cycle, as this will lead to waste reduction which follows what the circular economy principles are about (Mazda, 2022).</a:t>
            </a:r>
          </a:p>
          <a:p>
            <a:endParaRPr lang="en-GB" dirty="0"/>
          </a:p>
        </p:txBody>
      </p:sp>
      <p:sp>
        <p:nvSpPr>
          <p:cNvPr id="4" name="Slide Number Placeholder 3"/>
          <p:cNvSpPr>
            <a:spLocks noGrp="1"/>
          </p:cNvSpPr>
          <p:nvPr>
            <p:ph type="sldNum" sz="quarter" idx="5"/>
          </p:nvPr>
        </p:nvSpPr>
        <p:spPr/>
        <p:txBody>
          <a:bodyPr/>
          <a:lstStyle/>
          <a:p>
            <a:fld id="{8238DFBB-C734-42E4-A06C-6B8A43B8A919}" type="slidenum">
              <a:rPr lang="en-GB" smtClean="0"/>
              <a:t>5</a:t>
            </a:fld>
            <a:endParaRPr lang="en-GB" dirty="0"/>
          </a:p>
        </p:txBody>
      </p:sp>
    </p:spTree>
    <p:extLst>
      <p:ext uri="{BB962C8B-B14F-4D97-AF65-F5344CB8AC3E}">
        <p14:creationId xmlns:p14="http://schemas.microsoft.com/office/powerpoint/2010/main" val="4184548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Mazda’s LCA</a:t>
            </a:r>
          </a:p>
          <a:p>
            <a:endParaRPr lang="en-GB" dirty="0"/>
          </a:p>
          <a:p>
            <a:r>
              <a:rPr lang="en-GB" dirty="0"/>
              <a:t>LCA (Life Cycle Assessment) is an analysis that calculates the environmental impact of a product, through every phase of its entire life starting from production all the way to the end of its life cycle (Ecochain, 2022).</a:t>
            </a:r>
          </a:p>
          <a:p>
            <a:endParaRPr lang="en-GB" dirty="0"/>
          </a:p>
          <a:p>
            <a:r>
              <a:rPr lang="en-GB" dirty="0"/>
              <a:t>Mazda’s LCA is an analysis that calculates the environmental impact of the vehicles, all the way through its whole life cycle consists of raw material procurement, manufacturing, use of vehicle and then all the way to recycling and disposal. The efforts that Mazda are doing to reduce the environmental impacts of the manufacturing of parts and the manufacturing of the vehicle, the use of the vehicle and the recycling and disposal of the vehicles consist of:</a:t>
            </a:r>
          </a:p>
          <a:p>
            <a:endParaRPr lang="en-GB" dirty="0"/>
          </a:p>
          <a:p>
            <a:r>
              <a:rPr lang="en-GB" dirty="0"/>
              <a:t>• Reducing the amount of carbon dioxide emissions that are being emitted from factories and the logistic process that makes the vehicles.</a:t>
            </a:r>
          </a:p>
          <a:p>
            <a:r>
              <a:rPr lang="en-GB" dirty="0"/>
              <a:t>• Improving the fuel economy through advanced internal combustion engines, electrification and weight reduction</a:t>
            </a:r>
          </a:p>
          <a:p>
            <a:r>
              <a:rPr lang="en-GB" dirty="0"/>
              <a:t>• Promoting development for technology to be compatible with alternative fuels such as bio fuels.</a:t>
            </a:r>
          </a:p>
          <a:p>
            <a:r>
              <a:rPr lang="en-GB" dirty="0"/>
              <a:t>• Reducing waste </a:t>
            </a:r>
          </a:p>
          <a:p>
            <a:r>
              <a:rPr lang="en-GB" dirty="0"/>
              <a:t>• Promote recycling (Mazda, 2022).</a:t>
            </a:r>
          </a:p>
          <a:p>
            <a:endParaRPr lang="en-GB" dirty="0"/>
          </a:p>
        </p:txBody>
      </p:sp>
      <p:sp>
        <p:nvSpPr>
          <p:cNvPr id="4" name="Slide Number Placeholder 3"/>
          <p:cNvSpPr>
            <a:spLocks noGrp="1"/>
          </p:cNvSpPr>
          <p:nvPr>
            <p:ph type="sldNum" sz="quarter" idx="5"/>
          </p:nvPr>
        </p:nvSpPr>
        <p:spPr/>
        <p:txBody>
          <a:bodyPr/>
          <a:lstStyle/>
          <a:p>
            <a:fld id="{8238DFBB-C734-42E4-A06C-6B8A43B8A919}" type="slidenum">
              <a:rPr lang="en-GB" smtClean="0"/>
              <a:t>6</a:t>
            </a:fld>
            <a:endParaRPr lang="en-GB" dirty="0"/>
          </a:p>
        </p:txBody>
      </p:sp>
    </p:spTree>
    <p:extLst>
      <p:ext uri="{BB962C8B-B14F-4D97-AF65-F5344CB8AC3E}">
        <p14:creationId xmlns:p14="http://schemas.microsoft.com/office/powerpoint/2010/main" val="1751700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Conclusion</a:t>
            </a:r>
          </a:p>
          <a:p>
            <a:endParaRPr lang="en-GB" dirty="0"/>
          </a:p>
          <a:p>
            <a:r>
              <a:rPr lang="en-GB" dirty="0"/>
              <a:t>I have met the needs of this assignment, as I have created a reflective presentation that links to specific features of the reflective essay regarding the particular points of Mazda’s ESG reporting statistics which involves how Mazda has impacted the Environmental, Social and Governance aspects of ESG, Mazda’s KPI that consists of their operational improvement of their water usages, their sustainable value chain of production and Mazda’s LCA which consists of their Life Cycle Assessment that evaluates the environmental impacts throughout the vehicle’s entire lifecycle.</a:t>
            </a:r>
          </a:p>
        </p:txBody>
      </p:sp>
      <p:sp>
        <p:nvSpPr>
          <p:cNvPr id="4" name="Slide Number Placeholder 3"/>
          <p:cNvSpPr>
            <a:spLocks noGrp="1"/>
          </p:cNvSpPr>
          <p:nvPr>
            <p:ph type="sldNum" sz="quarter" idx="5"/>
          </p:nvPr>
        </p:nvSpPr>
        <p:spPr/>
        <p:txBody>
          <a:bodyPr/>
          <a:lstStyle/>
          <a:p>
            <a:fld id="{8238DFBB-C734-42E4-A06C-6B8A43B8A919}" type="slidenum">
              <a:rPr lang="en-GB" smtClean="0"/>
              <a:t>7</a:t>
            </a:fld>
            <a:endParaRPr lang="en-GB" dirty="0"/>
          </a:p>
        </p:txBody>
      </p:sp>
    </p:spTree>
    <p:extLst>
      <p:ext uri="{BB962C8B-B14F-4D97-AF65-F5344CB8AC3E}">
        <p14:creationId xmlns:p14="http://schemas.microsoft.com/office/powerpoint/2010/main" val="4004816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References</a:t>
            </a:r>
          </a:p>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Chai, W.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is a value chain and why is it important?</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https://www.techtarget.com/: https://www.techtarget.com/searchcio/definition/value-chain</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Doughnut Economics Action Lab.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About Doughnut Economics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https://doughnuteconomics.org: https://doughnuteconomics.org/about-doughnut-economics</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Ecochain.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Life Cycle Assessment (LCA) – Complete Beginner’s Guide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https://ecochain.com: https://ecochain.com/knowledge/life-cycle-assessment-lca-guide/</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Emerick, D.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is ESG reporting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https://www.esgthereport.com: https://www.esgthereport.com/what-is-esg-reporting/#:~:text=ESG%20stands%20for%20Environment%2C%20Social%2C%20Governance.%20This%20type,these%20impacts%20can%20affect%20a%20company%E2%80%99s%20financial%20health.</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KPI.ORG.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is a Key Performance Indicator (KPI)?</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https://www.kpi.org: https://www.kpi.org/KPI-Basics/</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Mazda.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ESG: Achieving Mazda's Vision of a Sustainable Society.</a:t>
            </a:r>
            <a:r>
              <a:rPr lang="en-GB" sz="1800" dirty="0">
                <a:effectLst/>
                <a:latin typeface="Calibri" panose="020F0502020204030204" pitchFamily="34" charset="0"/>
                <a:ea typeface="Calibri" panose="020F0502020204030204" pitchFamily="34" charset="0"/>
                <a:cs typeface="Times New Roman" panose="02020603050405020304" pitchFamily="18" charset="0"/>
              </a:rPr>
              <a:t> Fuchu, Hiroshima: Mazda.</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Mazda.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Sustainability Report 2022.</a:t>
            </a:r>
            <a:r>
              <a:rPr lang="en-GB" sz="1800" dirty="0">
                <a:effectLst/>
                <a:latin typeface="Calibri" panose="020F0502020204030204" pitchFamily="34" charset="0"/>
                <a:ea typeface="Calibri" panose="020F0502020204030204" pitchFamily="34" charset="0"/>
                <a:cs typeface="Times New Roman" panose="02020603050405020304" pitchFamily="18" charset="0"/>
              </a:rPr>
              <a:t> Fuchu, Hiroshima: Mazda.</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1168400" marR="900430">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38DFBB-C734-42E4-A06C-6B8A43B8A919}" type="slidenum">
              <a:rPr lang="en-GB" smtClean="0"/>
              <a:t>8</a:t>
            </a:fld>
            <a:endParaRPr lang="en-GB" dirty="0"/>
          </a:p>
        </p:txBody>
      </p:sp>
    </p:spTree>
    <p:extLst>
      <p:ext uri="{BB962C8B-B14F-4D97-AF65-F5344CB8AC3E}">
        <p14:creationId xmlns:p14="http://schemas.microsoft.com/office/powerpoint/2010/main" val="1918814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129344005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296781326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23960676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280564154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5968249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61668432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83189458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312273110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356026753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29404297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2/5/2023</a:t>
            </a:fld>
            <a:endParaRPr lang="en-US" dirty="0"/>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dirty="0"/>
          </a:p>
        </p:txBody>
      </p:sp>
    </p:spTree>
    <p:extLst>
      <p:ext uri="{BB962C8B-B14F-4D97-AF65-F5344CB8AC3E}">
        <p14:creationId xmlns:p14="http://schemas.microsoft.com/office/powerpoint/2010/main" val="289540764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2/5/2023</a:t>
            </a:fld>
            <a:endParaRPr lang="en-US" dirty="0"/>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dirty="0"/>
          </a:p>
        </p:txBody>
      </p:sp>
    </p:spTree>
    <p:extLst>
      <p:ext uri="{BB962C8B-B14F-4D97-AF65-F5344CB8AC3E}">
        <p14:creationId xmlns:p14="http://schemas.microsoft.com/office/powerpoint/2010/main" val="403241146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m4a"/><Relationship Id="rId7" Type="http://schemas.openxmlformats.org/officeDocument/2006/relationships/image" Target="../media/image4.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4.m4a"/><Relationship Id="rId7" Type="http://schemas.openxmlformats.org/officeDocument/2006/relationships/image" Target="../media/image6.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5.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2.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7.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6.m4a"/><Relationship Id="rId7" Type="http://schemas.openxmlformats.org/officeDocument/2006/relationships/image" Target="../media/image9.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8.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2.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audio" Target="../media/audio1.wav"/><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1">
            <a:extLst>
              <a:ext uri="{FF2B5EF4-FFF2-40B4-BE49-F238E27FC236}">
                <a16:creationId xmlns:a16="http://schemas.microsoft.com/office/drawing/2014/main" id="{D13AE4BC-2211-4D4F-3686-2ACF60F9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3" descr="A colourful light bulb with business icons">
            <a:extLst>
              <a:ext uri="{FF2B5EF4-FFF2-40B4-BE49-F238E27FC236}">
                <a16:creationId xmlns:a16="http://schemas.microsoft.com/office/drawing/2014/main" id="{C4FFCACA-564B-EEBB-BE86-F632704034E0}"/>
              </a:ext>
            </a:extLst>
          </p:cNvPr>
          <p:cNvPicPr>
            <a:picLocks noChangeAspect="1"/>
          </p:cNvPicPr>
          <p:nvPr/>
        </p:nvPicPr>
        <p:blipFill rotWithShape="1">
          <a:blip r:embed="rId6"/>
          <a:srcRect t="12758" b="6885"/>
          <a:stretch/>
        </p:blipFill>
        <p:spPr>
          <a:xfrm>
            <a:off x="-12088" y="0"/>
            <a:ext cx="12191979" cy="6857989"/>
          </a:xfrm>
          <a:prstGeom prst="rect">
            <a:avLst/>
          </a:prstGeom>
        </p:spPr>
      </p:pic>
      <p:sp>
        <p:nvSpPr>
          <p:cNvPr id="37" name="Freeform: Shape 33">
            <a:extLst>
              <a:ext uri="{FF2B5EF4-FFF2-40B4-BE49-F238E27FC236}">
                <a16:creationId xmlns:a16="http://schemas.microsoft.com/office/drawing/2014/main" id="{FDF8B7E8-12B2-753C-7477-05B85D1D0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3729474" y="2822080"/>
            <a:ext cx="8481958" cy="4109294"/>
          </a:xfrm>
          <a:custGeom>
            <a:avLst/>
            <a:gdLst>
              <a:gd name="connsiteX0" fmla="*/ 2129133 w 8481958"/>
              <a:gd name="connsiteY0" fmla="*/ 1770 h 4109294"/>
              <a:gd name="connsiteX1" fmla="*/ 54314 w 8481958"/>
              <a:gd name="connsiteY1" fmla="*/ 918720 h 4109294"/>
              <a:gd name="connsiteX2" fmla="*/ 0 w 8481958"/>
              <a:gd name="connsiteY2" fmla="*/ 978213 h 4109294"/>
              <a:gd name="connsiteX3" fmla="*/ 54654 w 8481958"/>
              <a:gd name="connsiteY3" fmla="*/ 4109294 h 4109294"/>
              <a:gd name="connsiteX4" fmla="*/ 8481958 w 8481958"/>
              <a:gd name="connsiteY4" fmla="*/ 3962195 h 4109294"/>
              <a:gd name="connsiteX5" fmla="*/ 4000639 w 8481958"/>
              <a:gd name="connsiteY5" fmla="*/ 570502 h 4109294"/>
              <a:gd name="connsiteX6" fmla="*/ 3936789 w 8481958"/>
              <a:gd name="connsiteY6" fmla="*/ 524650 h 4109294"/>
              <a:gd name="connsiteX7" fmla="*/ 2305851 w 8481958"/>
              <a:gd name="connsiteY7" fmla="*/ 872 h 4109294"/>
              <a:gd name="connsiteX8" fmla="*/ 2129133 w 8481958"/>
              <a:gd name="connsiteY8" fmla="*/ 1770 h 410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81958" h="4109294">
                <a:moveTo>
                  <a:pt x="2129133" y="1770"/>
                </a:moveTo>
                <a:cubicBezTo>
                  <a:pt x="1364196" y="27835"/>
                  <a:pt x="614660" y="341491"/>
                  <a:pt x="54314" y="918720"/>
                </a:cubicBezTo>
                <a:lnTo>
                  <a:pt x="0" y="978213"/>
                </a:lnTo>
                <a:lnTo>
                  <a:pt x="54654" y="4109294"/>
                </a:lnTo>
                <a:lnTo>
                  <a:pt x="8481958" y="3962195"/>
                </a:lnTo>
                <a:lnTo>
                  <a:pt x="4000639" y="570502"/>
                </a:lnTo>
                <a:lnTo>
                  <a:pt x="3936789" y="524650"/>
                </a:lnTo>
                <a:cubicBezTo>
                  <a:pt x="3438692" y="185770"/>
                  <a:pt x="2871718" y="14402"/>
                  <a:pt x="2305851" y="872"/>
                </a:cubicBezTo>
                <a:cubicBezTo>
                  <a:pt x="2246907" y="-538"/>
                  <a:pt x="2187974" y="-235"/>
                  <a:pt x="2129133" y="1770"/>
                </a:cubicBezTo>
                <a:close/>
              </a:path>
            </a:pathLst>
          </a:custGeom>
          <a:gradFill>
            <a:gsLst>
              <a:gs pos="18000">
                <a:schemeClr val="bg2">
                  <a:alpha val="79000"/>
                </a:schemeClr>
              </a:gs>
              <a:gs pos="100000">
                <a:schemeClr val="accent1">
                  <a:lumMod val="60000"/>
                  <a:lumOff val="40000"/>
                  <a:alpha val="84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BA134262-5572-D579-8FF5-83E1F9FFF205}"/>
              </a:ext>
            </a:extLst>
          </p:cNvPr>
          <p:cNvSpPr/>
          <p:nvPr/>
        </p:nvSpPr>
        <p:spPr>
          <a:xfrm>
            <a:off x="5412653" y="5204589"/>
            <a:ext cx="6914073" cy="1200329"/>
          </a:xfrm>
          <a:prstGeom prst="rect">
            <a:avLst/>
          </a:prstGeom>
          <a:noFill/>
        </p:spPr>
        <p:txBody>
          <a:bodyPr wrap="none" lIns="91440" tIns="45720" rIns="91440" bIns="45720">
            <a:spAutoFit/>
          </a:bodyPr>
          <a:lstStyle/>
          <a:p>
            <a:pPr algn="ctr"/>
            <a:r>
              <a:rPr lang="en-GB" b="1" cap="none" spc="0" dirty="0">
                <a:ln w="0"/>
                <a:effectLst>
                  <a:reflection blurRad="6350" stA="53000" endA="300" endPos="35500" dir="5400000" sy="-90000" algn="bl" rotWithShape="0"/>
                </a:effectLst>
              </a:rPr>
              <a:t>Embedding Sustainability within Organisations (BMSP7003)</a:t>
            </a:r>
          </a:p>
          <a:p>
            <a:pPr algn="ctr"/>
            <a:r>
              <a:rPr lang="en-GB" b="1" dirty="0">
                <a:ln w="0"/>
                <a:effectLst>
                  <a:reflection blurRad="6350" stA="53000" endA="300" endPos="35500" dir="5400000" sy="-90000" algn="bl" rotWithShape="0"/>
                </a:effectLst>
              </a:rPr>
              <a:t>Dr Roisin Mullins</a:t>
            </a:r>
          </a:p>
          <a:p>
            <a:pPr algn="ctr"/>
            <a:r>
              <a:rPr lang="en-GB" b="1" cap="none" spc="0" dirty="0">
                <a:ln w="0"/>
                <a:effectLst>
                  <a:reflection blurRad="6350" stA="53000" endA="300" endPos="35500" dir="5400000" sy="-90000" algn="bl" rotWithShape="0"/>
                </a:effectLst>
              </a:rPr>
              <a:t>Mazda’s Sustainable </a:t>
            </a:r>
            <a:r>
              <a:rPr lang="en-GB" b="1" dirty="0">
                <a:ln w="0"/>
                <a:effectLst>
                  <a:reflection blurRad="6350" stA="53000" endA="300" endPos="35500" dir="5400000" sy="-90000" algn="bl" rotWithShape="0"/>
                </a:effectLst>
              </a:rPr>
              <a:t>Reflective Presentation</a:t>
            </a:r>
            <a:endParaRPr lang="en-GB" b="1" cap="none" spc="0" dirty="0">
              <a:ln w="0"/>
              <a:effectLst>
                <a:reflection blurRad="6350" stA="53000" endA="300" endPos="35500" dir="5400000" sy="-90000" algn="bl" rotWithShape="0"/>
              </a:effectLst>
            </a:endParaRPr>
          </a:p>
          <a:p>
            <a:pPr algn="ctr"/>
            <a:r>
              <a:rPr lang="en-GB" b="1" dirty="0">
                <a:ln w="0"/>
                <a:effectLst>
                  <a:reflection blurRad="6350" stA="53000" endA="300" endPos="35500" dir="5400000" sy="-90000" algn="bl" rotWithShape="0"/>
                </a:effectLst>
              </a:rPr>
              <a:t>Joaquim Anthony Fernandes (1805865)</a:t>
            </a:r>
            <a:endParaRPr lang="en-GB" b="1" cap="none" spc="0" dirty="0">
              <a:ln w="0"/>
              <a:effectLst>
                <a:reflection blurRad="6350" stA="53000" endA="300" endPos="35500" dir="5400000" sy="-90000" algn="bl" rotWithShape="0"/>
              </a:effectLst>
            </a:endParaRPr>
          </a:p>
        </p:txBody>
      </p:sp>
      <p:pic>
        <p:nvPicPr>
          <p:cNvPr id="21" name="Audio 20">
            <a:hlinkClick r:id="" action="ppaction://media"/>
            <a:extLst>
              <a:ext uri="{FF2B5EF4-FFF2-40B4-BE49-F238E27FC236}">
                <a16:creationId xmlns:a16="http://schemas.microsoft.com/office/drawing/2014/main" id="{CE6B4B61-5ADE-7F49-A1DE-074BE437F9B4}"/>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5000" t="-160938" r="-325000" b="-160938"/>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102556133"/>
      </p:ext>
    </p:extLst>
  </p:cSld>
  <p:clrMapOvr>
    <a:masterClrMapping/>
  </p:clrMapOvr>
  <mc:AlternateContent xmlns:mc="http://schemas.openxmlformats.org/markup-compatibility/2006">
    <mc:Choice xmlns:p14="http://schemas.microsoft.com/office/powerpoint/2010/main" Requires="p14">
      <p:transition spd="slow" p14:dur="4400" advTm="15799">
        <p14:honeycomb/>
      </p:transition>
    </mc:Choice>
    <mc:Fallback>
      <p:transition spd="slow" advTm="157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21"/>
                </p:tgtEl>
              </p:cMediaNode>
            </p:audio>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EAEF8-E5F8-6E2D-40C5-A1F1ACA7D1B6}"/>
              </a:ext>
            </a:extLst>
          </p:cNvPr>
          <p:cNvSpPr>
            <a:spLocks noGrp="1"/>
          </p:cNvSpPr>
          <p:nvPr>
            <p:ph idx="1"/>
          </p:nvPr>
        </p:nvSpPr>
        <p:spPr>
          <a:xfrm>
            <a:off x="1030091" y="1396338"/>
            <a:ext cx="4575578" cy="2291080"/>
          </a:xfrm>
        </p:spPr>
        <p:txBody>
          <a:bodyPr/>
          <a:lstStyle/>
          <a:p>
            <a:r>
              <a:rPr lang="en-GB" dirty="0"/>
              <a:t>ESG Reporting Statistics</a:t>
            </a:r>
          </a:p>
          <a:p>
            <a:r>
              <a:rPr lang="en-GB" dirty="0"/>
              <a:t>Mazda’s KPI</a:t>
            </a:r>
          </a:p>
          <a:p>
            <a:r>
              <a:rPr lang="en-GB" dirty="0"/>
              <a:t>Mazda’s Sustainable Value Chain</a:t>
            </a:r>
          </a:p>
          <a:p>
            <a:r>
              <a:rPr lang="en-GB" dirty="0"/>
              <a:t>Mazda’s LCA</a:t>
            </a:r>
          </a:p>
        </p:txBody>
      </p:sp>
      <p:sp>
        <p:nvSpPr>
          <p:cNvPr id="4" name="Rectangle 3">
            <a:extLst>
              <a:ext uri="{FF2B5EF4-FFF2-40B4-BE49-F238E27FC236}">
                <a16:creationId xmlns:a16="http://schemas.microsoft.com/office/drawing/2014/main" id="{48AC07FA-70B6-D84C-A10A-4ADCF1E70777}"/>
              </a:ext>
            </a:extLst>
          </p:cNvPr>
          <p:cNvSpPr/>
          <p:nvPr/>
        </p:nvSpPr>
        <p:spPr>
          <a:xfrm>
            <a:off x="3930983" y="117291"/>
            <a:ext cx="4330033" cy="923330"/>
          </a:xfrm>
          <a:prstGeom prst="rect">
            <a:avLst/>
          </a:prstGeom>
          <a:noFill/>
        </p:spPr>
        <p:txBody>
          <a:bodyPr wrap="none" lIns="91440" tIns="45720" rIns="91440" bIns="45720">
            <a:spAutoFit/>
          </a:bodyPr>
          <a:lstStyle/>
          <a:p>
            <a:pPr algn="ctr"/>
            <a:r>
              <a:rPr lang="en-GB"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Introduction</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14" name="Audio 13">
            <a:hlinkClick r:id="" action="ppaction://media"/>
            <a:extLst>
              <a:ext uri="{FF2B5EF4-FFF2-40B4-BE49-F238E27FC236}">
                <a16:creationId xmlns:a16="http://schemas.microsoft.com/office/drawing/2014/main" id="{A3BC9515-6555-55F8-020B-C5C5052E255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980718332"/>
      </p:ext>
    </p:extLst>
  </p:cSld>
  <p:clrMapOvr>
    <a:masterClrMapping/>
  </p:clrMapOvr>
  <mc:AlternateContent xmlns:mc="http://schemas.openxmlformats.org/markup-compatibility/2006">
    <mc:Choice xmlns:p14="http://schemas.microsoft.com/office/powerpoint/2010/main" Requires="p14">
      <p:transition spd="slow" p14:dur="4400" advTm="28732">
        <p14:honeycomb/>
      </p:transition>
    </mc:Choice>
    <mc:Fallback>
      <p:transition spd="slow" advTm="287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anim calcmode="lin" valueType="num">
                                      <p:cBhvr>
                                        <p:cTn id="12" dur="2000" fill="hold"/>
                                        <p:tgtEl>
                                          <p:spTgt spid="4"/>
                                        </p:tgtEl>
                                        <p:attrNameLst>
                                          <p:attrName>ppt_w</p:attrName>
                                        </p:attrNameLst>
                                      </p:cBhvr>
                                      <p:tavLst>
                                        <p:tav tm="0" fmla="#ppt_w*sin(2.5*pi*$)">
                                          <p:val>
                                            <p:fltVal val="0"/>
                                          </p:val>
                                        </p:tav>
                                        <p:tav tm="100000">
                                          <p:val>
                                            <p:fltVal val="1"/>
                                          </p:val>
                                        </p:tav>
                                      </p:tavLst>
                                    </p:anim>
                                    <p:anim calcmode="lin" valueType="num">
                                      <p:cBhvr>
                                        <p:cTn id="13"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down)">
                                      <p:cBhvr>
                                        <p:cTn id="18" dur="580">
                                          <p:stCondLst>
                                            <p:cond delay="0"/>
                                          </p:stCondLst>
                                        </p:cTn>
                                        <p:tgtEl>
                                          <p:spTgt spid="3">
                                            <p:txEl>
                                              <p:pRg st="0" end="0"/>
                                            </p:txEl>
                                          </p:spTgt>
                                        </p:tgtEl>
                                      </p:cBhvr>
                                    </p:animEffect>
                                    <p:anim calcmode="lin" valueType="num">
                                      <p:cBhvr>
                                        <p:cTn id="19"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4" dur="26">
                                          <p:stCondLst>
                                            <p:cond delay="650"/>
                                          </p:stCondLst>
                                        </p:cTn>
                                        <p:tgtEl>
                                          <p:spTgt spid="3">
                                            <p:txEl>
                                              <p:pRg st="0" end="0"/>
                                            </p:txEl>
                                          </p:spTgt>
                                        </p:tgtEl>
                                      </p:cBhvr>
                                      <p:to x="100000" y="60000"/>
                                    </p:animScale>
                                    <p:animScale>
                                      <p:cBhvr>
                                        <p:cTn id="25" dur="166" decel="50000">
                                          <p:stCondLst>
                                            <p:cond delay="676"/>
                                          </p:stCondLst>
                                        </p:cTn>
                                        <p:tgtEl>
                                          <p:spTgt spid="3">
                                            <p:txEl>
                                              <p:pRg st="0" end="0"/>
                                            </p:txEl>
                                          </p:spTgt>
                                        </p:tgtEl>
                                      </p:cBhvr>
                                      <p:to x="100000" y="100000"/>
                                    </p:animScale>
                                    <p:animScale>
                                      <p:cBhvr>
                                        <p:cTn id="26" dur="26">
                                          <p:stCondLst>
                                            <p:cond delay="1312"/>
                                          </p:stCondLst>
                                        </p:cTn>
                                        <p:tgtEl>
                                          <p:spTgt spid="3">
                                            <p:txEl>
                                              <p:pRg st="0" end="0"/>
                                            </p:txEl>
                                          </p:spTgt>
                                        </p:tgtEl>
                                      </p:cBhvr>
                                      <p:to x="100000" y="80000"/>
                                    </p:animScale>
                                    <p:animScale>
                                      <p:cBhvr>
                                        <p:cTn id="27" dur="166" decel="50000">
                                          <p:stCondLst>
                                            <p:cond delay="1338"/>
                                          </p:stCondLst>
                                        </p:cTn>
                                        <p:tgtEl>
                                          <p:spTgt spid="3">
                                            <p:txEl>
                                              <p:pRg st="0" end="0"/>
                                            </p:txEl>
                                          </p:spTgt>
                                        </p:tgtEl>
                                      </p:cBhvr>
                                      <p:to x="100000" y="100000"/>
                                    </p:animScale>
                                    <p:animScale>
                                      <p:cBhvr>
                                        <p:cTn id="28" dur="26">
                                          <p:stCondLst>
                                            <p:cond delay="1642"/>
                                          </p:stCondLst>
                                        </p:cTn>
                                        <p:tgtEl>
                                          <p:spTgt spid="3">
                                            <p:txEl>
                                              <p:pRg st="0" end="0"/>
                                            </p:txEl>
                                          </p:spTgt>
                                        </p:tgtEl>
                                      </p:cBhvr>
                                      <p:to x="100000" y="90000"/>
                                    </p:animScale>
                                    <p:animScale>
                                      <p:cBhvr>
                                        <p:cTn id="29" dur="166" decel="50000">
                                          <p:stCondLst>
                                            <p:cond delay="1668"/>
                                          </p:stCondLst>
                                        </p:cTn>
                                        <p:tgtEl>
                                          <p:spTgt spid="3">
                                            <p:txEl>
                                              <p:pRg st="0" end="0"/>
                                            </p:txEl>
                                          </p:spTgt>
                                        </p:tgtEl>
                                      </p:cBhvr>
                                      <p:to x="100000" y="100000"/>
                                    </p:animScale>
                                    <p:animScale>
                                      <p:cBhvr>
                                        <p:cTn id="30" dur="26">
                                          <p:stCondLst>
                                            <p:cond delay="1808"/>
                                          </p:stCondLst>
                                        </p:cTn>
                                        <p:tgtEl>
                                          <p:spTgt spid="3">
                                            <p:txEl>
                                              <p:pRg st="0" end="0"/>
                                            </p:txEl>
                                          </p:spTgt>
                                        </p:tgtEl>
                                      </p:cBhvr>
                                      <p:to x="100000" y="95000"/>
                                    </p:animScale>
                                    <p:animScale>
                                      <p:cBhvr>
                                        <p:cTn id="31" dur="166" decel="50000">
                                          <p:stCondLst>
                                            <p:cond delay="1834"/>
                                          </p:stCondLst>
                                        </p:cTn>
                                        <p:tgtEl>
                                          <p:spTgt spid="3">
                                            <p:txEl>
                                              <p:pRg st="0" end="0"/>
                                            </p:txEl>
                                          </p:spTgt>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wipe(down)">
                                      <p:cBhvr>
                                        <p:cTn id="36" dur="580">
                                          <p:stCondLst>
                                            <p:cond delay="0"/>
                                          </p:stCondLst>
                                        </p:cTn>
                                        <p:tgtEl>
                                          <p:spTgt spid="3">
                                            <p:txEl>
                                              <p:pRg st="1" end="1"/>
                                            </p:txEl>
                                          </p:spTgt>
                                        </p:tgtEl>
                                      </p:cBhvr>
                                    </p:animEffect>
                                    <p:anim calcmode="lin" valueType="num">
                                      <p:cBhvr>
                                        <p:cTn id="37"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2" dur="26">
                                          <p:stCondLst>
                                            <p:cond delay="650"/>
                                          </p:stCondLst>
                                        </p:cTn>
                                        <p:tgtEl>
                                          <p:spTgt spid="3">
                                            <p:txEl>
                                              <p:pRg st="1" end="1"/>
                                            </p:txEl>
                                          </p:spTgt>
                                        </p:tgtEl>
                                      </p:cBhvr>
                                      <p:to x="100000" y="60000"/>
                                    </p:animScale>
                                    <p:animScale>
                                      <p:cBhvr>
                                        <p:cTn id="43" dur="166" decel="50000">
                                          <p:stCondLst>
                                            <p:cond delay="676"/>
                                          </p:stCondLst>
                                        </p:cTn>
                                        <p:tgtEl>
                                          <p:spTgt spid="3">
                                            <p:txEl>
                                              <p:pRg st="1" end="1"/>
                                            </p:txEl>
                                          </p:spTgt>
                                        </p:tgtEl>
                                      </p:cBhvr>
                                      <p:to x="100000" y="100000"/>
                                    </p:animScale>
                                    <p:animScale>
                                      <p:cBhvr>
                                        <p:cTn id="44" dur="26">
                                          <p:stCondLst>
                                            <p:cond delay="1312"/>
                                          </p:stCondLst>
                                        </p:cTn>
                                        <p:tgtEl>
                                          <p:spTgt spid="3">
                                            <p:txEl>
                                              <p:pRg st="1" end="1"/>
                                            </p:txEl>
                                          </p:spTgt>
                                        </p:tgtEl>
                                      </p:cBhvr>
                                      <p:to x="100000" y="80000"/>
                                    </p:animScale>
                                    <p:animScale>
                                      <p:cBhvr>
                                        <p:cTn id="45" dur="166" decel="50000">
                                          <p:stCondLst>
                                            <p:cond delay="1338"/>
                                          </p:stCondLst>
                                        </p:cTn>
                                        <p:tgtEl>
                                          <p:spTgt spid="3">
                                            <p:txEl>
                                              <p:pRg st="1" end="1"/>
                                            </p:txEl>
                                          </p:spTgt>
                                        </p:tgtEl>
                                      </p:cBhvr>
                                      <p:to x="100000" y="100000"/>
                                    </p:animScale>
                                    <p:animScale>
                                      <p:cBhvr>
                                        <p:cTn id="46" dur="26">
                                          <p:stCondLst>
                                            <p:cond delay="1642"/>
                                          </p:stCondLst>
                                        </p:cTn>
                                        <p:tgtEl>
                                          <p:spTgt spid="3">
                                            <p:txEl>
                                              <p:pRg st="1" end="1"/>
                                            </p:txEl>
                                          </p:spTgt>
                                        </p:tgtEl>
                                      </p:cBhvr>
                                      <p:to x="100000" y="90000"/>
                                    </p:animScale>
                                    <p:animScale>
                                      <p:cBhvr>
                                        <p:cTn id="47" dur="166" decel="50000">
                                          <p:stCondLst>
                                            <p:cond delay="1668"/>
                                          </p:stCondLst>
                                        </p:cTn>
                                        <p:tgtEl>
                                          <p:spTgt spid="3">
                                            <p:txEl>
                                              <p:pRg st="1" end="1"/>
                                            </p:txEl>
                                          </p:spTgt>
                                        </p:tgtEl>
                                      </p:cBhvr>
                                      <p:to x="100000" y="100000"/>
                                    </p:animScale>
                                    <p:animScale>
                                      <p:cBhvr>
                                        <p:cTn id="48" dur="26">
                                          <p:stCondLst>
                                            <p:cond delay="1808"/>
                                          </p:stCondLst>
                                        </p:cTn>
                                        <p:tgtEl>
                                          <p:spTgt spid="3">
                                            <p:txEl>
                                              <p:pRg st="1" end="1"/>
                                            </p:txEl>
                                          </p:spTgt>
                                        </p:tgtEl>
                                      </p:cBhvr>
                                      <p:to x="100000" y="95000"/>
                                    </p:animScale>
                                    <p:animScale>
                                      <p:cBhvr>
                                        <p:cTn id="49" dur="166" decel="50000">
                                          <p:stCondLst>
                                            <p:cond delay="1834"/>
                                          </p:stCondLst>
                                        </p:cTn>
                                        <p:tgtEl>
                                          <p:spTgt spid="3">
                                            <p:txEl>
                                              <p:pRg st="1" end="1"/>
                                            </p:txEl>
                                          </p:spTgt>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grpId="0" nodeType="clickEffect">
                                  <p:stCondLst>
                                    <p:cond delay="0"/>
                                  </p:stCondLst>
                                  <p:childTnLst>
                                    <p:set>
                                      <p:cBhvr>
                                        <p:cTn id="53" dur="1" fill="hold">
                                          <p:stCondLst>
                                            <p:cond delay="0"/>
                                          </p:stCondLst>
                                        </p:cTn>
                                        <p:tgtEl>
                                          <p:spTgt spid="3">
                                            <p:txEl>
                                              <p:pRg st="2" end="2"/>
                                            </p:txEl>
                                          </p:spTgt>
                                        </p:tgtEl>
                                        <p:attrNameLst>
                                          <p:attrName>style.visibility</p:attrName>
                                        </p:attrNameLst>
                                      </p:cBhvr>
                                      <p:to>
                                        <p:strVal val="visible"/>
                                      </p:to>
                                    </p:set>
                                    <p:animEffect transition="in" filter="wipe(down)">
                                      <p:cBhvr>
                                        <p:cTn id="54" dur="580">
                                          <p:stCondLst>
                                            <p:cond delay="0"/>
                                          </p:stCondLst>
                                        </p:cTn>
                                        <p:tgtEl>
                                          <p:spTgt spid="3">
                                            <p:txEl>
                                              <p:pRg st="2" end="2"/>
                                            </p:txEl>
                                          </p:spTgt>
                                        </p:tgtEl>
                                      </p:cBhvr>
                                    </p:animEffect>
                                    <p:anim calcmode="lin" valueType="num">
                                      <p:cBhvr>
                                        <p:cTn id="55"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0" dur="26">
                                          <p:stCondLst>
                                            <p:cond delay="650"/>
                                          </p:stCondLst>
                                        </p:cTn>
                                        <p:tgtEl>
                                          <p:spTgt spid="3">
                                            <p:txEl>
                                              <p:pRg st="2" end="2"/>
                                            </p:txEl>
                                          </p:spTgt>
                                        </p:tgtEl>
                                      </p:cBhvr>
                                      <p:to x="100000" y="60000"/>
                                    </p:animScale>
                                    <p:animScale>
                                      <p:cBhvr>
                                        <p:cTn id="61" dur="166" decel="50000">
                                          <p:stCondLst>
                                            <p:cond delay="676"/>
                                          </p:stCondLst>
                                        </p:cTn>
                                        <p:tgtEl>
                                          <p:spTgt spid="3">
                                            <p:txEl>
                                              <p:pRg st="2" end="2"/>
                                            </p:txEl>
                                          </p:spTgt>
                                        </p:tgtEl>
                                      </p:cBhvr>
                                      <p:to x="100000" y="100000"/>
                                    </p:animScale>
                                    <p:animScale>
                                      <p:cBhvr>
                                        <p:cTn id="62" dur="26">
                                          <p:stCondLst>
                                            <p:cond delay="1312"/>
                                          </p:stCondLst>
                                        </p:cTn>
                                        <p:tgtEl>
                                          <p:spTgt spid="3">
                                            <p:txEl>
                                              <p:pRg st="2" end="2"/>
                                            </p:txEl>
                                          </p:spTgt>
                                        </p:tgtEl>
                                      </p:cBhvr>
                                      <p:to x="100000" y="80000"/>
                                    </p:animScale>
                                    <p:animScale>
                                      <p:cBhvr>
                                        <p:cTn id="63" dur="166" decel="50000">
                                          <p:stCondLst>
                                            <p:cond delay="1338"/>
                                          </p:stCondLst>
                                        </p:cTn>
                                        <p:tgtEl>
                                          <p:spTgt spid="3">
                                            <p:txEl>
                                              <p:pRg st="2" end="2"/>
                                            </p:txEl>
                                          </p:spTgt>
                                        </p:tgtEl>
                                      </p:cBhvr>
                                      <p:to x="100000" y="100000"/>
                                    </p:animScale>
                                    <p:animScale>
                                      <p:cBhvr>
                                        <p:cTn id="64" dur="26">
                                          <p:stCondLst>
                                            <p:cond delay="1642"/>
                                          </p:stCondLst>
                                        </p:cTn>
                                        <p:tgtEl>
                                          <p:spTgt spid="3">
                                            <p:txEl>
                                              <p:pRg st="2" end="2"/>
                                            </p:txEl>
                                          </p:spTgt>
                                        </p:tgtEl>
                                      </p:cBhvr>
                                      <p:to x="100000" y="90000"/>
                                    </p:animScale>
                                    <p:animScale>
                                      <p:cBhvr>
                                        <p:cTn id="65" dur="166" decel="50000">
                                          <p:stCondLst>
                                            <p:cond delay="1668"/>
                                          </p:stCondLst>
                                        </p:cTn>
                                        <p:tgtEl>
                                          <p:spTgt spid="3">
                                            <p:txEl>
                                              <p:pRg st="2" end="2"/>
                                            </p:txEl>
                                          </p:spTgt>
                                        </p:tgtEl>
                                      </p:cBhvr>
                                      <p:to x="100000" y="100000"/>
                                    </p:animScale>
                                    <p:animScale>
                                      <p:cBhvr>
                                        <p:cTn id="66" dur="26">
                                          <p:stCondLst>
                                            <p:cond delay="1808"/>
                                          </p:stCondLst>
                                        </p:cTn>
                                        <p:tgtEl>
                                          <p:spTgt spid="3">
                                            <p:txEl>
                                              <p:pRg st="2" end="2"/>
                                            </p:txEl>
                                          </p:spTgt>
                                        </p:tgtEl>
                                      </p:cBhvr>
                                      <p:to x="100000" y="95000"/>
                                    </p:animScale>
                                    <p:animScale>
                                      <p:cBhvr>
                                        <p:cTn id="67" dur="166" decel="50000">
                                          <p:stCondLst>
                                            <p:cond delay="1834"/>
                                          </p:stCondLst>
                                        </p:cTn>
                                        <p:tgtEl>
                                          <p:spTgt spid="3">
                                            <p:txEl>
                                              <p:pRg st="2" end="2"/>
                                            </p:txEl>
                                          </p:spTgt>
                                        </p:tgtEl>
                                      </p:cBhvr>
                                      <p:to x="100000" y="100000"/>
                                    </p:animScale>
                                  </p:childTnLst>
                                </p:cTn>
                              </p:par>
                            </p:childTnLst>
                          </p:cTn>
                        </p:par>
                      </p:childTnLst>
                    </p:cTn>
                  </p:par>
                  <p:par>
                    <p:cTn id="68" fill="hold">
                      <p:stCondLst>
                        <p:cond delay="indefinite"/>
                      </p:stCondLst>
                      <p:childTnLst>
                        <p:par>
                          <p:cTn id="69" fill="hold">
                            <p:stCondLst>
                              <p:cond delay="0"/>
                            </p:stCondLst>
                            <p:childTnLst>
                              <p:par>
                                <p:cTn id="70" presetID="26" presetClass="entr" presetSubtype="0" fill="hold" grpId="0" nodeType="clickEffect">
                                  <p:stCondLst>
                                    <p:cond delay="0"/>
                                  </p:stCondLst>
                                  <p:childTnLst>
                                    <p:set>
                                      <p:cBhvr>
                                        <p:cTn id="71" dur="1" fill="hold">
                                          <p:stCondLst>
                                            <p:cond delay="0"/>
                                          </p:stCondLst>
                                        </p:cTn>
                                        <p:tgtEl>
                                          <p:spTgt spid="3">
                                            <p:txEl>
                                              <p:pRg st="3" end="3"/>
                                            </p:txEl>
                                          </p:spTgt>
                                        </p:tgtEl>
                                        <p:attrNameLst>
                                          <p:attrName>style.visibility</p:attrName>
                                        </p:attrNameLst>
                                      </p:cBhvr>
                                      <p:to>
                                        <p:strVal val="visible"/>
                                      </p:to>
                                    </p:set>
                                    <p:animEffect transition="in" filter="wipe(down)">
                                      <p:cBhvr>
                                        <p:cTn id="72" dur="580">
                                          <p:stCondLst>
                                            <p:cond delay="0"/>
                                          </p:stCondLst>
                                        </p:cTn>
                                        <p:tgtEl>
                                          <p:spTgt spid="3">
                                            <p:txEl>
                                              <p:pRg st="3" end="3"/>
                                            </p:txEl>
                                          </p:spTgt>
                                        </p:tgtEl>
                                      </p:cBhvr>
                                    </p:animEffect>
                                    <p:anim calcmode="lin" valueType="num">
                                      <p:cBhvr>
                                        <p:cTn id="73"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4"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5"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6"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7"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8" dur="26">
                                          <p:stCondLst>
                                            <p:cond delay="650"/>
                                          </p:stCondLst>
                                        </p:cTn>
                                        <p:tgtEl>
                                          <p:spTgt spid="3">
                                            <p:txEl>
                                              <p:pRg st="3" end="3"/>
                                            </p:txEl>
                                          </p:spTgt>
                                        </p:tgtEl>
                                      </p:cBhvr>
                                      <p:to x="100000" y="60000"/>
                                    </p:animScale>
                                    <p:animScale>
                                      <p:cBhvr>
                                        <p:cTn id="79" dur="166" decel="50000">
                                          <p:stCondLst>
                                            <p:cond delay="676"/>
                                          </p:stCondLst>
                                        </p:cTn>
                                        <p:tgtEl>
                                          <p:spTgt spid="3">
                                            <p:txEl>
                                              <p:pRg st="3" end="3"/>
                                            </p:txEl>
                                          </p:spTgt>
                                        </p:tgtEl>
                                      </p:cBhvr>
                                      <p:to x="100000" y="100000"/>
                                    </p:animScale>
                                    <p:animScale>
                                      <p:cBhvr>
                                        <p:cTn id="80" dur="26">
                                          <p:stCondLst>
                                            <p:cond delay="1312"/>
                                          </p:stCondLst>
                                        </p:cTn>
                                        <p:tgtEl>
                                          <p:spTgt spid="3">
                                            <p:txEl>
                                              <p:pRg st="3" end="3"/>
                                            </p:txEl>
                                          </p:spTgt>
                                        </p:tgtEl>
                                      </p:cBhvr>
                                      <p:to x="100000" y="80000"/>
                                    </p:animScale>
                                    <p:animScale>
                                      <p:cBhvr>
                                        <p:cTn id="81" dur="166" decel="50000">
                                          <p:stCondLst>
                                            <p:cond delay="1338"/>
                                          </p:stCondLst>
                                        </p:cTn>
                                        <p:tgtEl>
                                          <p:spTgt spid="3">
                                            <p:txEl>
                                              <p:pRg st="3" end="3"/>
                                            </p:txEl>
                                          </p:spTgt>
                                        </p:tgtEl>
                                      </p:cBhvr>
                                      <p:to x="100000" y="100000"/>
                                    </p:animScale>
                                    <p:animScale>
                                      <p:cBhvr>
                                        <p:cTn id="82" dur="26">
                                          <p:stCondLst>
                                            <p:cond delay="1642"/>
                                          </p:stCondLst>
                                        </p:cTn>
                                        <p:tgtEl>
                                          <p:spTgt spid="3">
                                            <p:txEl>
                                              <p:pRg st="3" end="3"/>
                                            </p:txEl>
                                          </p:spTgt>
                                        </p:tgtEl>
                                      </p:cBhvr>
                                      <p:to x="100000" y="90000"/>
                                    </p:animScale>
                                    <p:animScale>
                                      <p:cBhvr>
                                        <p:cTn id="83" dur="166" decel="50000">
                                          <p:stCondLst>
                                            <p:cond delay="1668"/>
                                          </p:stCondLst>
                                        </p:cTn>
                                        <p:tgtEl>
                                          <p:spTgt spid="3">
                                            <p:txEl>
                                              <p:pRg st="3" end="3"/>
                                            </p:txEl>
                                          </p:spTgt>
                                        </p:tgtEl>
                                      </p:cBhvr>
                                      <p:to x="100000" y="100000"/>
                                    </p:animScale>
                                    <p:animScale>
                                      <p:cBhvr>
                                        <p:cTn id="84" dur="26">
                                          <p:stCondLst>
                                            <p:cond delay="1808"/>
                                          </p:stCondLst>
                                        </p:cTn>
                                        <p:tgtEl>
                                          <p:spTgt spid="3">
                                            <p:txEl>
                                              <p:pRg st="3" end="3"/>
                                            </p:txEl>
                                          </p:spTgt>
                                        </p:tgtEl>
                                      </p:cBhvr>
                                      <p:to x="100000" y="95000"/>
                                    </p:animScale>
                                    <p:animScale>
                                      <p:cBhvr>
                                        <p:cTn id="85"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6" fill="hold" display="0">
                  <p:stCondLst>
                    <p:cond delay="indefinite"/>
                  </p:stCondLst>
                  <p:endCondLst>
                    <p:cond evt="onStopAudio" delay="0">
                      <p:tgtEl>
                        <p:sldTgt/>
                      </p:tgtEl>
                    </p:cond>
                  </p:endCondLst>
                </p:cTn>
                <p:tgtEl>
                  <p:spTgt spid="14"/>
                </p:tgtEl>
              </p:cMediaNode>
            </p:audio>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2CF6F27-EAA1-B0CE-2617-FBF0B55F73EB}"/>
              </a:ext>
            </a:extLst>
          </p:cNvPr>
          <p:cNvSpPr/>
          <p:nvPr/>
        </p:nvSpPr>
        <p:spPr>
          <a:xfrm>
            <a:off x="1824638" y="578956"/>
            <a:ext cx="8542724" cy="923330"/>
          </a:xfrm>
          <a:prstGeom prst="rect">
            <a:avLst/>
          </a:prstGeom>
          <a:noFill/>
        </p:spPr>
        <p:txBody>
          <a:bodyPr wrap="none" lIns="91440" tIns="45720" rIns="91440" bIns="45720">
            <a:spAutoFit/>
          </a:bodyPr>
          <a:lstStyle/>
          <a:p>
            <a:pPr algn="ctr"/>
            <a:r>
              <a:rPr lang="en-GB"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ESG Reporting Statistics</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7" name="Picture 6" descr="Chart&#10;&#10;Description automatically generated">
            <a:extLst>
              <a:ext uri="{FF2B5EF4-FFF2-40B4-BE49-F238E27FC236}">
                <a16:creationId xmlns:a16="http://schemas.microsoft.com/office/drawing/2014/main" id="{4F460FE4-B4CA-0F8A-B964-86A13A1FDD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8964" y="2850874"/>
            <a:ext cx="4070350" cy="2667000"/>
          </a:xfrm>
          <a:prstGeom prst="rect">
            <a:avLst/>
          </a:prstGeom>
        </p:spPr>
      </p:pic>
      <p:pic>
        <p:nvPicPr>
          <p:cNvPr id="8" name="Picture 7" descr="Diagram&#10;&#10;Description automatically generated">
            <a:extLst>
              <a:ext uri="{FF2B5EF4-FFF2-40B4-BE49-F238E27FC236}">
                <a16:creationId xmlns:a16="http://schemas.microsoft.com/office/drawing/2014/main" id="{08544209-09E4-5769-EAF7-3D19C0D531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35112" y="2850874"/>
            <a:ext cx="4032250" cy="1968500"/>
          </a:xfrm>
          <a:prstGeom prst="rect">
            <a:avLst/>
          </a:prstGeom>
        </p:spPr>
      </p:pic>
      <p:pic>
        <p:nvPicPr>
          <p:cNvPr id="15" name="Audio 14">
            <a:hlinkClick r:id="" action="ppaction://media"/>
            <a:extLst>
              <a:ext uri="{FF2B5EF4-FFF2-40B4-BE49-F238E27FC236}">
                <a16:creationId xmlns:a16="http://schemas.microsoft.com/office/drawing/2014/main" id="{A0B0CFFC-BFC3-45C8-2A28-EAC89ECAF18A}"/>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325000" t="-160938" r="-325000" b="-160938"/>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88341663"/>
      </p:ext>
    </p:extLst>
  </p:cSld>
  <p:clrMapOvr>
    <a:masterClrMapping/>
  </p:clrMapOvr>
  <mc:AlternateContent xmlns:mc="http://schemas.openxmlformats.org/markup-compatibility/2006">
    <mc:Choice xmlns:p14="http://schemas.microsoft.com/office/powerpoint/2010/main" Requires="p14">
      <p:transition spd="slow" p14:dur="4400" advTm="113799">
        <p14:honeycomb/>
      </p:transition>
    </mc:Choice>
    <mc:Fallback>
      <p:transition spd="slow" advTm="1137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anim calcmode="lin" valueType="num">
                                      <p:cBhvr>
                                        <p:cTn id="12" dur="2000" fill="hold"/>
                                        <p:tgtEl>
                                          <p:spTgt spid="4"/>
                                        </p:tgtEl>
                                        <p:attrNameLst>
                                          <p:attrName>ppt_w</p:attrName>
                                        </p:attrNameLst>
                                      </p:cBhvr>
                                      <p:tavLst>
                                        <p:tav tm="0" fmla="#ppt_w*sin(2.5*pi*$)">
                                          <p:val>
                                            <p:fltVal val="0"/>
                                          </p:val>
                                        </p:tav>
                                        <p:tav tm="100000">
                                          <p:val>
                                            <p:fltVal val="1"/>
                                          </p:val>
                                        </p:tav>
                                      </p:tavLst>
                                    </p:anim>
                                    <p:anim calcmode="lin" valueType="num">
                                      <p:cBhvr>
                                        <p:cTn id="13"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edge">
                                      <p:cBhvr>
                                        <p:cTn id="18" dur="2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0"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edge">
                                      <p:cBhvr>
                                        <p:cTn id="2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15"/>
                </p:tgtEl>
              </p:cMediaNode>
            </p:audio>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9B070A-C39F-57CC-307D-AE4555216F15}"/>
              </a:ext>
            </a:extLst>
          </p:cNvPr>
          <p:cNvSpPr/>
          <p:nvPr/>
        </p:nvSpPr>
        <p:spPr>
          <a:xfrm>
            <a:off x="3867144" y="224135"/>
            <a:ext cx="4457712" cy="923330"/>
          </a:xfrm>
          <a:prstGeom prst="rect">
            <a:avLst/>
          </a:prstGeom>
          <a:noFill/>
        </p:spPr>
        <p:txBody>
          <a:bodyPr wrap="square" lIns="91440" tIns="45720" rIns="91440" bIns="45720">
            <a:spAutoFit/>
          </a:bodyPr>
          <a:lstStyle/>
          <a:p>
            <a:pPr algn="ctr"/>
            <a:r>
              <a:rPr lang="en-GB"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Mazda’s KPI</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8" name="Picture 7">
            <a:extLst>
              <a:ext uri="{FF2B5EF4-FFF2-40B4-BE49-F238E27FC236}">
                <a16:creationId xmlns:a16="http://schemas.microsoft.com/office/drawing/2014/main" id="{3507118F-5B93-01EE-4171-6E64DDCF7B86}"/>
              </a:ext>
            </a:extLst>
          </p:cNvPr>
          <p:cNvPicPr>
            <a:picLocks noChangeAspect="1"/>
          </p:cNvPicPr>
          <p:nvPr/>
        </p:nvPicPr>
        <p:blipFill>
          <a:blip r:embed="rId6"/>
          <a:stretch>
            <a:fillRect/>
          </a:stretch>
        </p:blipFill>
        <p:spPr>
          <a:xfrm>
            <a:off x="660882" y="1270000"/>
            <a:ext cx="5231918" cy="4490720"/>
          </a:xfrm>
          <a:prstGeom prst="rect">
            <a:avLst/>
          </a:prstGeom>
        </p:spPr>
      </p:pic>
      <p:pic>
        <p:nvPicPr>
          <p:cNvPr id="10" name="Picture 9">
            <a:extLst>
              <a:ext uri="{FF2B5EF4-FFF2-40B4-BE49-F238E27FC236}">
                <a16:creationId xmlns:a16="http://schemas.microsoft.com/office/drawing/2014/main" id="{EC60EA44-103C-B140-A30D-9B73867251C3}"/>
              </a:ext>
            </a:extLst>
          </p:cNvPr>
          <p:cNvPicPr>
            <a:picLocks noChangeAspect="1"/>
          </p:cNvPicPr>
          <p:nvPr/>
        </p:nvPicPr>
        <p:blipFill>
          <a:blip r:embed="rId7"/>
          <a:stretch>
            <a:fillRect/>
          </a:stretch>
        </p:blipFill>
        <p:spPr>
          <a:xfrm>
            <a:off x="7073407" y="1270000"/>
            <a:ext cx="4457712" cy="4277360"/>
          </a:xfrm>
          <a:prstGeom prst="rect">
            <a:avLst/>
          </a:prstGeom>
        </p:spPr>
      </p:pic>
      <p:pic>
        <p:nvPicPr>
          <p:cNvPr id="32" name="Audio 31">
            <a:hlinkClick r:id="" action="ppaction://media"/>
            <a:extLst>
              <a:ext uri="{FF2B5EF4-FFF2-40B4-BE49-F238E27FC236}">
                <a16:creationId xmlns:a16="http://schemas.microsoft.com/office/drawing/2014/main" id="{25D5BE03-E502-A759-ECD1-347E6D092A81}"/>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325000" t="-160938" r="-325000" b="-160938"/>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634583821"/>
      </p:ext>
    </p:extLst>
  </p:cSld>
  <p:clrMapOvr>
    <a:masterClrMapping/>
  </p:clrMapOvr>
  <mc:AlternateContent xmlns:mc="http://schemas.openxmlformats.org/markup-compatibility/2006">
    <mc:Choice xmlns:p14="http://schemas.microsoft.com/office/powerpoint/2010/main" Requires="p14">
      <p:transition spd="slow" p14:dur="4400" advTm="100720">
        <p14:honeycomb/>
      </p:transition>
    </mc:Choice>
    <mc:Fallback>
      <p:transition spd="slow" advTm="1007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anim calcmode="lin" valueType="num">
                                      <p:cBhvr>
                                        <p:cTn id="12" dur="2000" fill="hold"/>
                                        <p:tgtEl>
                                          <p:spTgt spid="4"/>
                                        </p:tgtEl>
                                        <p:attrNameLst>
                                          <p:attrName>ppt_w</p:attrName>
                                        </p:attrNameLst>
                                      </p:cBhvr>
                                      <p:tavLst>
                                        <p:tav tm="0" fmla="#ppt_w*sin(2.5*pi*$)">
                                          <p:val>
                                            <p:fltVal val="0"/>
                                          </p:val>
                                        </p:tav>
                                        <p:tav tm="100000">
                                          <p:val>
                                            <p:fltVal val="1"/>
                                          </p:val>
                                        </p:tav>
                                      </p:tavLst>
                                    </p:anim>
                                    <p:anim calcmode="lin" valueType="num">
                                      <p:cBhvr>
                                        <p:cTn id="13"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edge">
                                      <p:cBhvr>
                                        <p:cTn id="18" dur="2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20"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edge">
                                      <p:cBhvr>
                                        <p:cTn id="23"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32"/>
                </p:tgtEl>
              </p:cMediaNode>
            </p:audio>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5E1B9C-C1DF-532F-EC36-23C4627CDACB}"/>
              </a:ext>
            </a:extLst>
          </p:cNvPr>
          <p:cNvSpPr/>
          <p:nvPr/>
        </p:nvSpPr>
        <p:spPr>
          <a:xfrm>
            <a:off x="481321" y="403039"/>
            <a:ext cx="11229357" cy="923330"/>
          </a:xfrm>
          <a:prstGeom prst="rect">
            <a:avLst/>
          </a:prstGeom>
          <a:noFill/>
        </p:spPr>
        <p:txBody>
          <a:bodyPr wrap="none" lIns="91440" tIns="45720" rIns="91440" bIns="45720">
            <a:spAutoFit/>
          </a:bodyPr>
          <a:lstStyle/>
          <a:p>
            <a:pPr algn="ctr"/>
            <a:r>
              <a:rPr lang="en-GB"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Mazda’s Sustainable Value Chain</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12" name="Picture 11">
            <a:extLst>
              <a:ext uri="{FF2B5EF4-FFF2-40B4-BE49-F238E27FC236}">
                <a16:creationId xmlns:a16="http://schemas.microsoft.com/office/drawing/2014/main" id="{BAC6E7BC-A111-E7BD-8A36-8ED554A6D610}"/>
              </a:ext>
            </a:extLst>
          </p:cNvPr>
          <p:cNvPicPr>
            <a:picLocks noChangeAspect="1"/>
          </p:cNvPicPr>
          <p:nvPr/>
        </p:nvPicPr>
        <p:blipFill>
          <a:blip r:embed="rId6"/>
          <a:stretch>
            <a:fillRect/>
          </a:stretch>
        </p:blipFill>
        <p:spPr>
          <a:xfrm>
            <a:off x="428541" y="1513840"/>
            <a:ext cx="11167563" cy="4602480"/>
          </a:xfrm>
          <a:prstGeom prst="rect">
            <a:avLst/>
          </a:prstGeom>
        </p:spPr>
      </p:pic>
      <p:pic>
        <p:nvPicPr>
          <p:cNvPr id="20" name="Audio 19">
            <a:hlinkClick r:id="" action="ppaction://media"/>
            <a:extLst>
              <a:ext uri="{FF2B5EF4-FFF2-40B4-BE49-F238E27FC236}">
                <a16:creationId xmlns:a16="http://schemas.microsoft.com/office/drawing/2014/main" id="{67C6896B-8E8D-D681-E671-12E5F4A30AE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5000" t="-160938" r="-325000" b="-160938"/>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37777220"/>
      </p:ext>
    </p:extLst>
  </p:cSld>
  <p:clrMapOvr>
    <a:masterClrMapping/>
  </p:clrMapOvr>
  <mc:AlternateContent xmlns:mc="http://schemas.openxmlformats.org/markup-compatibility/2006">
    <mc:Choice xmlns:p14="http://schemas.microsoft.com/office/powerpoint/2010/main" Requires="p14">
      <p:transition spd="slow" p14:dur="4400" advTm="87520">
        <p14:honeycomb/>
      </p:transition>
    </mc:Choice>
    <mc:Fallback>
      <p:transition spd="slow" advTm="875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anim calcmode="lin" valueType="num">
                                      <p:cBhvr>
                                        <p:cTn id="12" dur="2000" fill="hold"/>
                                        <p:tgtEl>
                                          <p:spTgt spid="4"/>
                                        </p:tgtEl>
                                        <p:attrNameLst>
                                          <p:attrName>ppt_w</p:attrName>
                                        </p:attrNameLst>
                                      </p:cBhvr>
                                      <p:tavLst>
                                        <p:tav tm="0" fmla="#ppt_w*sin(2.5*pi*$)">
                                          <p:val>
                                            <p:fltVal val="0"/>
                                          </p:val>
                                        </p:tav>
                                        <p:tav tm="100000">
                                          <p:val>
                                            <p:fltVal val="1"/>
                                          </p:val>
                                        </p:tav>
                                      </p:tavLst>
                                    </p:anim>
                                    <p:anim calcmode="lin" valueType="num">
                                      <p:cBhvr>
                                        <p:cTn id="13"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edge">
                                      <p:cBhvr>
                                        <p:cTn id="18"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0"/>
                </p:tgtEl>
              </p:cMediaNode>
            </p:audio>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D57061-D19D-3D26-6875-16FE98FB3A23}"/>
              </a:ext>
            </a:extLst>
          </p:cNvPr>
          <p:cNvSpPr>
            <a:spLocks noGrp="1"/>
          </p:cNvSpPr>
          <p:nvPr>
            <p:ph idx="1"/>
          </p:nvPr>
        </p:nvSpPr>
        <p:spPr>
          <a:xfrm>
            <a:off x="815848" y="1428497"/>
            <a:ext cx="4297282" cy="3082544"/>
          </a:xfrm>
        </p:spPr>
        <p:txBody>
          <a:bodyPr/>
          <a:lstStyle/>
          <a:p>
            <a:r>
              <a:rPr lang="en-GB" dirty="0"/>
              <a:t> </a:t>
            </a:r>
            <a:r>
              <a:rPr lang="en-GB" sz="1200" dirty="0"/>
              <a:t>Reducing the amount of carbon dioxide emissions that are being emitted from factories and the logistic process that make the vehicle.</a:t>
            </a:r>
          </a:p>
          <a:p>
            <a:r>
              <a:rPr lang="en-GB" sz="1200" dirty="0"/>
              <a:t>Improving the fuel economy through advanced internal combustion engines, electrification and weight reduction</a:t>
            </a:r>
          </a:p>
          <a:p>
            <a:r>
              <a:rPr lang="en-GB" sz="1200" dirty="0"/>
              <a:t>Promoting development for technology to be compatible with alternative fuels such as bio fuels.</a:t>
            </a:r>
          </a:p>
          <a:p>
            <a:r>
              <a:rPr lang="en-GB" sz="1200" dirty="0"/>
              <a:t>Reducing waste </a:t>
            </a:r>
          </a:p>
          <a:p>
            <a:r>
              <a:rPr lang="en-GB" sz="1200" dirty="0"/>
              <a:t>Promote recycling</a:t>
            </a:r>
          </a:p>
          <a:p>
            <a:endParaRPr lang="en-GB" dirty="0"/>
          </a:p>
        </p:txBody>
      </p:sp>
      <p:pic>
        <p:nvPicPr>
          <p:cNvPr id="5" name="Picture 4">
            <a:extLst>
              <a:ext uri="{FF2B5EF4-FFF2-40B4-BE49-F238E27FC236}">
                <a16:creationId xmlns:a16="http://schemas.microsoft.com/office/drawing/2014/main" id="{9A50EA33-DF0C-79E5-929C-DEBD1FD56C26}"/>
              </a:ext>
            </a:extLst>
          </p:cNvPr>
          <p:cNvPicPr>
            <a:picLocks noChangeAspect="1"/>
          </p:cNvPicPr>
          <p:nvPr/>
        </p:nvPicPr>
        <p:blipFill>
          <a:blip r:embed="rId6"/>
          <a:stretch>
            <a:fillRect/>
          </a:stretch>
        </p:blipFill>
        <p:spPr>
          <a:xfrm>
            <a:off x="5466607" y="1428497"/>
            <a:ext cx="6473412" cy="2157385"/>
          </a:xfrm>
          <a:prstGeom prst="rect">
            <a:avLst/>
          </a:prstGeom>
        </p:spPr>
      </p:pic>
      <p:sp>
        <p:nvSpPr>
          <p:cNvPr id="6" name="Rectangle 5">
            <a:extLst>
              <a:ext uri="{FF2B5EF4-FFF2-40B4-BE49-F238E27FC236}">
                <a16:creationId xmlns:a16="http://schemas.microsoft.com/office/drawing/2014/main" id="{4C330186-1C1A-5057-6CA1-A5CE9A123098}"/>
              </a:ext>
            </a:extLst>
          </p:cNvPr>
          <p:cNvSpPr/>
          <p:nvPr/>
        </p:nvSpPr>
        <p:spPr>
          <a:xfrm>
            <a:off x="3821178" y="183495"/>
            <a:ext cx="4549643" cy="923330"/>
          </a:xfrm>
          <a:prstGeom prst="rect">
            <a:avLst/>
          </a:prstGeom>
          <a:noFill/>
        </p:spPr>
        <p:txBody>
          <a:bodyPr wrap="none" lIns="91440" tIns="45720" rIns="91440" bIns="45720">
            <a:spAutoFit/>
          </a:bodyPr>
          <a:lstStyle/>
          <a:p>
            <a:pPr algn="ctr"/>
            <a:r>
              <a:rPr lang="en-GB"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Mazda’s LCA</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4" name="Picture 3">
            <a:extLst>
              <a:ext uri="{FF2B5EF4-FFF2-40B4-BE49-F238E27FC236}">
                <a16:creationId xmlns:a16="http://schemas.microsoft.com/office/drawing/2014/main" id="{11106DE0-DC0E-2091-A22A-7B8A4B95A933}"/>
              </a:ext>
            </a:extLst>
          </p:cNvPr>
          <p:cNvPicPr>
            <a:picLocks noChangeAspect="1"/>
          </p:cNvPicPr>
          <p:nvPr/>
        </p:nvPicPr>
        <p:blipFill>
          <a:blip r:embed="rId7"/>
          <a:stretch>
            <a:fillRect/>
          </a:stretch>
        </p:blipFill>
        <p:spPr>
          <a:xfrm>
            <a:off x="5466607" y="3755153"/>
            <a:ext cx="6473412" cy="2766951"/>
          </a:xfrm>
          <a:prstGeom prst="rect">
            <a:avLst/>
          </a:prstGeom>
        </p:spPr>
      </p:pic>
      <p:pic>
        <p:nvPicPr>
          <p:cNvPr id="37" name="Audio 36">
            <a:hlinkClick r:id="" action="ppaction://media"/>
            <a:extLst>
              <a:ext uri="{FF2B5EF4-FFF2-40B4-BE49-F238E27FC236}">
                <a16:creationId xmlns:a16="http://schemas.microsoft.com/office/drawing/2014/main" id="{1162EE37-2E8E-D480-0C74-D2EBE987731C}"/>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325000" t="-160938" r="-325000" b="-160938"/>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866963234"/>
      </p:ext>
    </p:extLst>
  </p:cSld>
  <p:clrMapOvr>
    <a:masterClrMapping/>
  </p:clrMapOvr>
  <mc:AlternateContent xmlns:mc="http://schemas.openxmlformats.org/markup-compatibility/2006">
    <mc:Choice xmlns:p14="http://schemas.microsoft.com/office/powerpoint/2010/main" Requires="p14">
      <p:transition spd="slow" p14:dur="4400" advTm="92444">
        <p14:honeycomb/>
      </p:transition>
    </mc:Choice>
    <mc:Fallback>
      <p:transition spd="slow" advTm="924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2000"/>
                                        <p:tgtEl>
                                          <p:spTgt spid="6"/>
                                        </p:tgtEl>
                                      </p:cBhvr>
                                    </p:animEffect>
                                    <p:anim calcmode="lin" valueType="num">
                                      <p:cBhvr>
                                        <p:cTn id="12" dur="2000" fill="hold"/>
                                        <p:tgtEl>
                                          <p:spTgt spid="6"/>
                                        </p:tgtEl>
                                        <p:attrNameLst>
                                          <p:attrName>ppt_w</p:attrName>
                                        </p:attrNameLst>
                                      </p:cBhvr>
                                      <p:tavLst>
                                        <p:tav tm="0" fmla="#ppt_w*sin(2.5*pi*$)">
                                          <p:val>
                                            <p:fltVal val="0"/>
                                          </p:val>
                                        </p:tav>
                                        <p:tav tm="100000">
                                          <p:val>
                                            <p:fltVal val="1"/>
                                          </p:val>
                                        </p:tav>
                                      </p:tavLst>
                                    </p:anim>
                                    <p:anim calcmode="lin" valueType="num">
                                      <p:cBhvr>
                                        <p:cTn id="13"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down)">
                                      <p:cBhvr>
                                        <p:cTn id="18" dur="580">
                                          <p:stCondLst>
                                            <p:cond delay="0"/>
                                          </p:stCondLst>
                                        </p:cTn>
                                        <p:tgtEl>
                                          <p:spTgt spid="3">
                                            <p:txEl>
                                              <p:pRg st="0" end="0"/>
                                            </p:txEl>
                                          </p:spTgt>
                                        </p:tgtEl>
                                      </p:cBhvr>
                                    </p:animEffect>
                                    <p:anim calcmode="lin" valueType="num">
                                      <p:cBhvr>
                                        <p:cTn id="19"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4" dur="26">
                                          <p:stCondLst>
                                            <p:cond delay="650"/>
                                          </p:stCondLst>
                                        </p:cTn>
                                        <p:tgtEl>
                                          <p:spTgt spid="3">
                                            <p:txEl>
                                              <p:pRg st="0" end="0"/>
                                            </p:txEl>
                                          </p:spTgt>
                                        </p:tgtEl>
                                      </p:cBhvr>
                                      <p:to x="100000" y="60000"/>
                                    </p:animScale>
                                    <p:animScale>
                                      <p:cBhvr>
                                        <p:cTn id="25" dur="166" decel="50000">
                                          <p:stCondLst>
                                            <p:cond delay="676"/>
                                          </p:stCondLst>
                                        </p:cTn>
                                        <p:tgtEl>
                                          <p:spTgt spid="3">
                                            <p:txEl>
                                              <p:pRg st="0" end="0"/>
                                            </p:txEl>
                                          </p:spTgt>
                                        </p:tgtEl>
                                      </p:cBhvr>
                                      <p:to x="100000" y="100000"/>
                                    </p:animScale>
                                    <p:animScale>
                                      <p:cBhvr>
                                        <p:cTn id="26" dur="26">
                                          <p:stCondLst>
                                            <p:cond delay="1312"/>
                                          </p:stCondLst>
                                        </p:cTn>
                                        <p:tgtEl>
                                          <p:spTgt spid="3">
                                            <p:txEl>
                                              <p:pRg st="0" end="0"/>
                                            </p:txEl>
                                          </p:spTgt>
                                        </p:tgtEl>
                                      </p:cBhvr>
                                      <p:to x="100000" y="80000"/>
                                    </p:animScale>
                                    <p:animScale>
                                      <p:cBhvr>
                                        <p:cTn id="27" dur="166" decel="50000">
                                          <p:stCondLst>
                                            <p:cond delay="1338"/>
                                          </p:stCondLst>
                                        </p:cTn>
                                        <p:tgtEl>
                                          <p:spTgt spid="3">
                                            <p:txEl>
                                              <p:pRg st="0" end="0"/>
                                            </p:txEl>
                                          </p:spTgt>
                                        </p:tgtEl>
                                      </p:cBhvr>
                                      <p:to x="100000" y="100000"/>
                                    </p:animScale>
                                    <p:animScale>
                                      <p:cBhvr>
                                        <p:cTn id="28" dur="26">
                                          <p:stCondLst>
                                            <p:cond delay="1642"/>
                                          </p:stCondLst>
                                        </p:cTn>
                                        <p:tgtEl>
                                          <p:spTgt spid="3">
                                            <p:txEl>
                                              <p:pRg st="0" end="0"/>
                                            </p:txEl>
                                          </p:spTgt>
                                        </p:tgtEl>
                                      </p:cBhvr>
                                      <p:to x="100000" y="90000"/>
                                    </p:animScale>
                                    <p:animScale>
                                      <p:cBhvr>
                                        <p:cTn id="29" dur="166" decel="50000">
                                          <p:stCondLst>
                                            <p:cond delay="1668"/>
                                          </p:stCondLst>
                                        </p:cTn>
                                        <p:tgtEl>
                                          <p:spTgt spid="3">
                                            <p:txEl>
                                              <p:pRg st="0" end="0"/>
                                            </p:txEl>
                                          </p:spTgt>
                                        </p:tgtEl>
                                      </p:cBhvr>
                                      <p:to x="100000" y="100000"/>
                                    </p:animScale>
                                    <p:animScale>
                                      <p:cBhvr>
                                        <p:cTn id="30" dur="26">
                                          <p:stCondLst>
                                            <p:cond delay="1808"/>
                                          </p:stCondLst>
                                        </p:cTn>
                                        <p:tgtEl>
                                          <p:spTgt spid="3">
                                            <p:txEl>
                                              <p:pRg st="0" end="0"/>
                                            </p:txEl>
                                          </p:spTgt>
                                        </p:tgtEl>
                                      </p:cBhvr>
                                      <p:to x="100000" y="95000"/>
                                    </p:animScale>
                                    <p:animScale>
                                      <p:cBhvr>
                                        <p:cTn id="31" dur="166" decel="50000">
                                          <p:stCondLst>
                                            <p:cond delay="1834"/>
                                          </p:stCondLst>
                                        </p:cTn>
                                        <p:tgtEl>
                                          <p:spTgt spid="3">
                                            <p:txEl>
                                              <p:pRg st="0" end="0"/>
                                            </p:txEl>
                                          </p:spTgt>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wipe(down)">
                                      <p:cBhvr>
                                        <p:cTn id="36" dur="580">
                                          <p:stCondLst>
                                            <p:cond delay="0"/>
                                          </p:stCondLst>
                                        </p:cTn>
                                        <p:tgtEl>
                                          <p:spTgt spid="3">
                                            <p:txEl>
                                              <p:pRg st="1" end="1"/>
                                            </p:txEl>
                                          </p:spTgt>
                                        </p:tgtEl>
                                      </p:cBhvr>
                                    </p:animEffect>
                                    <p:anim calcmode="lin" valueType="num">
                                      <p:cBhvr>
                                        <p:cTn id="37"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2" dur="26">
                                          <p:stCondLst>
                                            <p:cond delay="650"/>
                                          </p:stCondLst>
                                        </p:cTn>
                                        <p:tgtEl>
                                          <p:spTgt spid="3">
                                            <p:txEl>
                                              <p:pRg st="1" end="1"/>
                                            </p:txEl>
                                          </p:spTgt>
                                        </p:tgtEl>
                                      </p:cBhvr>
                                      <p:to x="100000" y="60000"/>
                                    </p:animScale>
                                    <p:animScale>
                                      <p:cBhvr>
                                        <p:cTn id="43" dur="166" decel="50000">
                                          <p:stCondLst>
                                            <p:cond delay="676"/>
                                          </p:stCondLst>
                                        </p:cTn>
                                        <p:tgtEl>
                                          <p:spTgt spid="3">
                                            <p:txEl>
                                              <p:pRg st="1" end="1"/>
                                            </p:txEl>
                                          </p:spTgt>
                                        </p:tgtEl>
                                      </p:cBhvr>
                                      <p:to x="100000" y="100000"/>
                                    </p:animScale>
                                    <p:animScale>
                                      <p:cBhvr>
                                        <p:cTn id="44" dur="26">
                                          <p:stCondLst>
                                            <p:cond delay="1312"/>
                                          </p:stCondLst>
                                        </p:cTn>
                                        <p:tgtEl>
                                          <p:spTgt spid="3">
                                            <p:txEl>
                                              <p:pRg st="1" end="1"/>
                                            </p:txEl>
                                          </p:spTgt>
                                        </p:tgtEl>
                                      </p:cBhvr>
                                      <p:to x="100000" y="80000"/>
                                    </p:animScale>
                                    <p:animScale>
                                      <p:cBhvr>
                                        <p:cTn id="45" dur="166" decel="50000">
                                          <p:stCondLst>
                                            <p:cond delay="1338"/>
                                          </p:stCondLst>
                                        </p:cTn>
                                        <p:tgtEl>
                                          <p:spTgt spid="3">
                                            <p:txEl>
                                              <p:pRg st="1" end="1"/>
                                            </p:txEl>
                                          </p:spTgt>
                                        </p:tgtEl>
                                      </p:cBhvr>
                                      <p:to x="100000" y="100000"/>
                                    </p:animScale>
                                    <p:animScale>
                                      <p:cBhvr>
                                        <p:cTn id="46" dur="26">
                                          <p:stCondLst>
                                            <p:cond delay="1642"/>
                                          </p:stCondLst>
                                        </p:cTn>
                                        <p:tgtEl>
                                          <p:spTgt spid="3">
                                            <p:txEl>
                                              <p:pRg st="1" end="1"/>
                                            </p:txEl>
                                          </p:spTgt>
                                        </p:tgtEl>
                                      </p:cBhvr>
                                      <p:to x="100000" y="90000"/>
                                    </p:animScale>
                                    <p:animScale>
                                      <p:cBhvr>
                                        <p:cTn id="47" dur="166" decel="50000">
                                          <p:stCondLst>
                                            <p:cond delay="1668"/>
                                          </p:stCondLst>
                                        </p:cTn>
                                        <p:tgtEl>
                                          <p:spTgt spid="3">
                                            <p:txEl>
                                              <p:pRg st="1" end="1"/>
                                            </p:txEl>
                                          </p:spTgt>
                                        </p:tgtEl>
                                      </p:cBhvr>
                                      <p:to x="100000" y="100000"/>
                                    </p:animScale>
                                    <p:animScale>
                                      <p:cBhvr>
                                        <p:cTn id="48" dur="26">
                                          <p:stCondLst>
                                            <p:cond delay="1808"/>
                                          </p:stCondLst>
                                        </p:cTn>
                                        <p:tgtEl>
                                          <p:spTgt spid="3">
                                            <p:txEl>
                                              <p:pRg st="1" end="1"/>
                                            </p:txEl>
                                          </p:spTgt>
                                        </p:tgtEl>
                                      </p:cBhvr>
                                      <p:to x="100000" y="95000"/>
                                    </p:animScale>
                                    <p:animScale>
                                      <p:cBhvr>
                                        <p:cTn id="49" dur="166" decel="50000">
                                          <p:stCondLst>
                                            <p:cond delay="1834"/>
                                          </p:stCondLst>
                                        </p:cTn>
                                        <p:tgtEl>
                                          <p:spTgt spid="3">
                                            <p:txEl>
                                              <p:pRg st="1" end="1"/>
                                            </p:txEl>
                                          </p:spTgt>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grpId="0" nodeType="clickEffect">
                                  <p:stCondLst>
                                    <p:cond delay="0"/>
                                  </p:stCondLst>
                                  <p:childTnLst>
                                    <p:set>
                                      <p:cBhvr>
                                        <p:cTn id="53" dur="1" fill="hold">
                                          <p:stCondLst>
                                            <p:cond delay="0"/>
                                          </p:stCondLst>
                                        </p:cTn>
                                        <p:tgtEl>
                                          <p:spTgt spid="3">
                                            <p:txEl>
                                              <p:pRg st="2" end="2"/>
                                            </p:txEl>
                                          </p:spTgt>
                                        </p:tgtEl>
                                        <p:attrNameLst>
                                          <p:attrName>style.visibility</p:attrName>
                                        </p:attrNameLst>
                                      </p:cBhvr>
                                      <p:to>
                                        <p:strVal val="visible"/>
                                      </p:to>
                                    </p:set>
                                    <p:animEffect transition="in" filter="wipe(down)">
                                      <p:cBhvr>
                                        <p:cTn id="54" dur="580">
                                          <p:stCondLst>
                                            <p:cond delay="0"/>
                                          </p:stCondLst>
                                        </p:cTn>
                                        <p:tgtEl>
                                          <p:spTgt spid="3">
                                            <p:txEl>
                                              <p:pRg st="2" end="2"/>
                                            </p:txEl>
                                          </p:spTgt>
                                        </p:tgtEl>
                                      </p:cBhvr>
                                    </p:animEffect>
                                    <p:anim calcmode="lin" valueType="num">
                                      <p:cBhvr>
                                        <p:cTn id="55"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0" dur="26">
                                          <p:stCondLst>
                                            <p:cond delay="650"/>
                                          </p:stCondLst>
                                        </p:cTn>
                                        <p:tgtEl>
                                          <p:spTgt spid="3">
                                            <p:txEl>
                                              <p:pRg st="2" end="2"/>
                                            </p:txEl>
                                          </p:spTgt>
                                        </p:tgtEl>
                                      </p:cBhvr>
                                      <p:to x="100000" y="60000"/>
                                    </p:animScale>
                                    <p:animScale>
                                      <p:cBhvr>
                                        <p:cTn id="61" dur="166" decel="50000">
                                          <p:stCondLst>
                                            <p:cond delay="676"/>
                                          </p:stCondLst>
                                        </p:cTn>
                                        <p:tgtEl>
                                          <p:spTgt spid="3">
                                            <p:txEl>
                                              <p:pRg st="2" end="2"/>
                                            </p:txEl>
                                          </p:spTgt>
                                        </p:tgtEl>
                                      </p:cBhvr>
                                      <p:to x="100000" y="100000"/>
                                    </p:animScale>
                                    <p:animScale>
                                      <p:cBhvr>
                                        <p:cTn id="62" dur="26">
                                          <p:stCondLst>
                                            <p:cond delay="1312"/>
                                          </p:stCondLst>
                                        </p:cTn>
                                        <p:tgtEl>
                                          <p:spTgt spid="3">
                                            <p:txEl>
                                              <p:pRg st="2" end="2"/>
                                            </p:txEl>
                                          </p:spTgt>
                                        </p:tgtEl>
                                      </p:cBhvr>
                                      <p:to x="100000" y="80000"/>
                                    </p:animScale>
                                    <p:animScale>
                                      <p:cBhvr>
                                        <p:cTn id="63" dur="166" decel="50000">
                                          <p:stCondLst>
                                            <p:cond delay="1338"/>
                                          </p:stCondLst>
                                        </p:cTn>
                                        <p:tgtEl>
                                          <p:spTgt spid="3">
                                            <p:txEl>
                                              <p:pRg st="2" end="2"/>
                                            </p:txEl>
                                          </p:spTgt>
                                        </p:tgtEl>
                                      </p:cBhvr>
                                      <p:to x="100000" y="100000"/>
                                    </p:animScale>
                                    <p:animScale>
                                      <p:cBhvr>
                                        <p:cTn id="64" dur="26">
                                          <p:stCondLst>
                                            <p:cond delay="1642"/>
                                          </p:stCondLst>
                                        </p:cTn>
                                        <p:tgtEl>
                                          <p:spTgt spid="3">
                                            <p:txEl>
                                              <p:pRg st="2" end="2"/>
                                            </p:txEl>
                                          </p:spTgt>
                                        </p:tgtEl>
                                      </p:cBhvr>
                                      <p:to x="100000" y="90000"/>
                                    </p:animScale>
                                    <p:animScale>
                                      <p:cBhvr>
                                        <p:cTn id="65" dur="166" decel="50000">
                                          <p:stCondLst>
                                            <p:cond delay="1668"/>
                                          </p:stCondLst>
                                        </p:cTn>
                                        <p:tgtEl>
                                          <p:spTgt spid="3">
                                            <p:txEl>
                                              <p:pRg st="2" end="2"/>
                                            </p:txEl>
                                          </p:spTgt>
                                        </p:tgtEl>
                                      </p:cBhvr>
                                      <p:to x="100000" y="100000"/>
                                    </p:animScale>
                                    <p:animScale>
                                      <p:cBhvr>
                                        <p:cTn id="66" dur="26">
                                          <p:stCondLst>
                                            <p:cond delay="1808"/>
                                          </p:stCondLst>
                                        </p:cTn>
                                        <p:tgtEl>
                                          <p:spTgt spid="3">
                                            <p:txEl>
                                              <p:pRg st="2" end="2"/>
                                            </p:txEl>
                                          </p:spTgt>
                                        </p:tgtEl>
                                      </p:cBhvr>
                                      <p:to x="100000" y="95000"/>
                                    </p:animScale>
                                    <p:animScale>
                                      <p:cBhvr>
                                        <p:cTn id="67" dur="166" decel="50000">
                                          <p:stCondLst>
                                            <p:cond delay="1834"/>
                                          </p:stCondLst>
                                        </p:cTn>
                                        <p:tgtEl>
                                          <p:spTgt spid="3">
                                            <p:txEl>
                                              <p:pRg st="2" end="2"/>
                                            </p:txEl>
                                          </p:spTgt>
                                        </p:tgtEl>
                                      </p:cBhvr>
                                      <p:to x="100000" y="100000"/>
                                    </p:animScale>
                                  </p:childTnLst>
                                </p:cTn>
                              </p:par>
                            </p:childTnLst>
                          </p:cTn>
                        </p:par>
                      </p:childTnLst>
                    </p:cTn>
                  </p:par>
                  <p:par>
                    <p:cTn id="68" fill="hold">
                      <p:stCondLst>
                        <p:cond delay="indefinite"/>
                      </p:stCondLst>
                      <p:childTnLst>
                        <p:par>
                          <p:cTn id="69" fill="hold">
                            <p:stCondLst>
                              <p:cond delay="0"/>
                            </p:stCondLst>
                            <p:childTnLst>
                              <p:par>
                                <p:cTn id="70" presetID="26" presetClass="entr" presetSubtype="0" fill="hold" grpId="0" nodeType="clickEffect">
                                  <p:stCondLst>
                                    <p:cond delay="0"/>
                                  </p:stCondLst>
                                  <p:childTnLst>
                                    <p:set>
                                      <p:cBhvr>
                                        <p:cTn id="71" dur="1" fill="hold">
                                          <p:stCondLst>
                                            <p:cond delay="0"/>
                                          </p:stCondLst>
                                        </p:cTn>
                                        <p:tgtEl>
                                          <p:spTgt spid="3">
                                            <p:txEl>
                                              <p:pRg st="3" end="3"/>
                                            </p:txEl>
                                          </p:spTgt>
                                        </p:tgtEl>
                                        <p:attrNameLst>
                                          <p:attrName>style.visibility</p:attrName>
                                        </p:attrNameLst>
                                      </p:cBhvr>
                                      <p:to>
                                        <p:strVal val="visible"/>
                                      </p:to>
                                    </p:set>
                                    <p:animEffect transition="in" filter="wipe(down)">
                                      <p:cBhvr>
                                        <p:cTn id="72" dur="580">
                                          <p:stCondLst>
                                            <p:cond delay="0"/>
                                          </p:stCondLst>
                                        </p:cTn>
                                        <p:tgtEl>
                                          <p:spTgt spid="3">
                                            <p:txEl>
                                              <p:pRg st="3" end="3"/>
                                            </p:txEl>
                                          </p:spTgt>
                                        </p:tgtEl>
                                      </p:cBhvr>
                                    </p:animEffect>
                                    <p:anim calcmode="lin" valueType="num">
                                      <p:cBhvr>
                                        <p:cTn id="73"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4"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5"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6"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7"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8" dur="26">
                                          <p:stCondLst>
                                            <p:cond delay="650"/>
                                          </p:stCondLst>
                                        </p:cTn>
                                        <p:tgtEl>
                                          <p:spTgt spid="3">
                                            <p:txEl>
                                              <p:pRg st="3" end="3"/>
                                            </p:txEl>
                                          </p:spTgt>
                                        </p:tgtEl>
                                      </p:cBhvr>
                                      <p:to x="100000" y="60000"/>
                                    </p:animScale>
                                    <p:animScale>
                                      <p:cBhvr>
                                        <p:cTn id="79" dur="166" decel="50000">
                                          <p:stCondLst>
                                            <p:cond delay="676"/>
                                          </p:stCondLst>
                                        </p:cTn>
                                        <p:tgtEl>
                                          <p:spTgt spid="3">
                                            <p:txEl>
                                              <p:pRg st="3" end="3"/>
                                            </p:txEl>
                                          </p:spTgt>
                                        </p:tgtEl>
                                      </p:cBhvr>
                                      <p:to x="100000" y="100000"/>
                                    </p:animScale>
                                    <p:animScale>
                                      <p:cBhvr>
                                        <p:cTn id="80" dur="26">
                                          <p:stCondLst>
                                            <p:cond delay="1312"/>
                                          </p:stCondLst>
                                        </p:cTn>
                                        <p:tgtEl>
                                          <p:spTgt spid="3">
                                            <p:txEl>
                                              <p:pRg st="3" end="3"/>
                                            </p:txEl>
                                          </p:spTgt>
                                        </p:tgtEl>
                                      </p:cBhvr>
                                      <p:to x="100000" y="80000"/>
                                    </p:animScale>
                                    <p:animScale>
                                      <p:cBhvr>
                                        <p:cTn id="81" dur="166" decel="50000">
                                          <p:stCondLst>
                                            <p:cond delay="1338"/>
                                          </p:stCondLst>
                                        </p:cTn>
                                        <p:tgtEl>
                                          <p:spTgt spid="3">
                                            <p:txEl>
                                              <p:pRg st="3" end="3"/>
                                            </p:txEl>
                                          </p:spTgt>
                                        </p:tgtEl>
                                      </p:cBhvr>
                                      <p:to x="100000" y="100000"/>
                                    </p:animScale>
                                    <p:animScale>
                                      <p:cBhvr>
                                        <p:cTn id="82" dur="26">
                                          <p:stCondLst>
                                            <p:cond delay="1642"/>
                                          </p:stCondLst>
                                        </p:cTn>
                                        <p:tgtEl>
                                          <p:spTgt spid="3">
                                            <p:txEl>
                                              <p:pRg st="3" end="3"/>
                                            </p:txEl>
                                          </p:spTgt>
                                        </p:tgtEl>
                                      </p:cBhvr>
                                      <p:to x="100000" y="90000"/>
                                    </p:animScale>
                                    <p:animScale>
                                      <p:cBhvr>
                                        <p:cTn id="83" dur="166" decel="50000">
                                          <p:stCondLst>
                                            <p:cond delay="1668"/>
                                          </p:stCondLst>
                                        </p:cTn>
                                        <p:tgtEl>
                                          <p:spTgt spid="3">
                                            <p:txEl>
                                              <p:pRg st="3" end="3"/>
                                            </p:txEl>
                                          </p:spTgt>
                                        </p:tgtEl>
                                      </p:cBhvr>
                                      <p:to x="100000" y="100000"/>
                                    </p:animScale>
                                    <p:animScale>
                                      <p:cBhvr>
                                        <p:cTn id="84" dur="26">
                                          <p:stCondLst>
                                            <p:cond delay="1808"/>
                                          </p:stCondLst>
                                        </p:cTn>
                                        <p:tgtEl>
                                          <p:spTgt spid="3">
                                            <p:txEl>
                                              <p:pRg st="3" end="3"/>
                                            </p:txEl>
                                          </p:spTgt>
                                        </p:tgtEl>
                                      </p:cBhvr>
                                      <p:to x="100000" y="95000"/>
                                    </p:animScale>
                                    <p:animScale>
                                      <p:cBhvr>
                                        <p:cTn id="85" dur="166" decel="50000">
                                          <p:stCondLst>
                                            <p:cond delay="1834"/>
                                          </p:stCondLst>
                                        </p:cTn>
                                        <p:tgtEl>
                                          <p:spTgt spid="3">
                                            <p:txEl>
                                              <p:pRg st="3" end="3"/>
                                            </p:txEl>
                                          </p:spTgt>
                                        </p:tgtEl>
                                      </p:cBhvr>
                                      <p:to x="100000" y="100000"/>
                                    </p:animScale>
                                  </p:childTnLst>
                                </p:cTn>
                              </p:par>
                            </p:childTnLst>
                          </p:cTn>
                        </p:par>
                      </p:childTnLst>
                    </p:cTn>
                  </p:par>
                  <p:par>
                    <p:cTn id="86" fill="hold">
                      <p:stCondLst>
                        <p:cond delay="indefinite"/>
                      </p:stCondLst>
                      <p:childTnLst>
                        <p:par>
                          <p:cTn id="87" fill="hold">
                            <p:stCondLst>
                              <p:cond delay="0"/>
                            </p:stCondLst>
                            <p:childTnLst>
                              <p:par>
                                <p:cTn id="88" presetID="26" presetClass="entr" presetSubtype="0" fill="hold" grpId="0" nodeType="clickEffect">
                                  <p:stCondLst>
                                    <p:cond delay="0"/>
                                  </p:stCondLst>
                                  <p:childTnLst>
                                    <p:set>
                                      <p:cBhvr>
                                        <p:cTn id="89" dur="1" fill="hold">
                                          <p:stCondLst>
                                            <p:cond delay="0"/>
                                          </p:stCondLst>
                                        </p:cTn>
                                        <p:tgtEl>
                                          <p:spTgt spid="3">
                                            <p:txEl>
                                              <p:pRg st="4" end="4"/>
                                            </p:txEl>
                                          </p:spTgt>
                                        </p:tgtEl>
                                        <p:attrNameLst>
                                          <p:attrName>style.visibility</p:attrName>
                                        </p:attrNameLst>
                                      </p:cBhvr>
                                      <p:to>
                                        <p:strVal val="visible"/>
                                      </p:to>
                                    </p:set>
                                    <p:animEffect transition="in" filter="wipe(down)">
                                      <p:cBhvr>
                                        <p:cTn id="90" dur="580">
                                          <p:stCondLst>
                                            <p:cond delay="0"/>
                                          </p:stCondLst>
                                        </p:cTn>
                                        <p:tgtEl>
                                          <p:spTgt spid="3">
                                            <p:txEl>
                                              <p:pRg st="4" end="4"/>
                                            </p:txEl>
                                          </p:spTgt>
                                        </p:tgtEl>
                                      </p:cBhvr>
                                    </p:animEffect>
                                    <p:anim calcmode="lin" valueType="num">
                                      <p:cBhvr>
                                        <p:cTn id="91"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2"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93"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4"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5"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6" dur="26">
                                          <p:stCondLst>
                                            <p:cond delay="650"/>
                                          </p:stCondLst>
                                        </p:cTn>
                                        <p:tgtEl>
                                          <p:spTgt spid="3">
                                            <p:txEl>
                                              <p:pRg st="4" end="4"/>
                                            </p:txEl>
                                          </p:spTgt>
                                        </p:tgtEl>
                                      </p:cBhvr>
                                      <p:to x="100000" y="60000"/>
                                    </p:animScale>
                                    <p:animScale>
                                      <p:cBhvr>
                                        <p:cTn id="97" dur="166" decel="50000">
                                          <p:stCondLst>
                                            <p:cond delay="676"/>
                                          </p:stCondLst>
                                        </p:cTn>
                                        <p:tgtEl>
                                          <p:spTgt spid="3">
                                            <p:txEl>
                                              <p:pRg st="4" end="4"/>
                                            </p:txEl>
                                          </p:spTgt>
                                        </p:tgtEl>
                                      </p:cBhvr>
                                      <p:to x="100000" y="100000"/>
                                    </p:animScale>
                                    <p:animScale>
                                      <p:cBhvr>
                                        <p:cTn id="98" dur="26">
                                          <p:stCondLst>
                                            <p:cond delay="1312"/>
                                          </p:stCondLst>
                                        </p:cTn>
                                        <p:tgtEl>
                                          <p:spTgt spid="3">
                                            <p:txEl>
                                              <p:pRg st="4" end="4"/>
                                            </p:txEl>
                                          </p:spTgt>
                                        </p:tgtEl>
                                      </p:cBhvr>
                                      <p:to x="100000" y="80000"/>
                                    </p:animScale>
                                    <p:animScale>
                                      <p:cBhvr>
                                        <p:cTn id="99" dur="166" decel="50000">
                                          <p:stCondLst>
                                            <p:cond delay="1338"/>
                                          </p:stCondLst>
                                        </p:cTn>
                                        <p:tgtEl>
                                          <p:spTgt spid="3">
                                            <p:txEl>
                                              <p:pRg st="4" end="4"/>
                                            </p:txEl>
                                          </p:spTgt>
                                        </p:tgtEl>
                                      </p:cBhvr>
                                      <p:to x="100000" y="100000"/>
                                    </p:animScale>
                                    <p:animScale>
                                      <p:cBhvr>
                                        <p:cTn id="100" dur="26">
                                          <p:stCondLst>
                                            <p:cond delay="1642"/>
                                          </p:stCondLst>
                                        </p:cTn>
                                        <p:tgtEl>
                                          <p:spTgt spid="3">
                                            <p:txEl>
                                              <p:pRg st="4" end="4"/>
                                            </p:txEl>
                                          </p:spTgt>
                                        </p:tgtEl>
                                      </p:cBhvr>
                                      <p:to x="100000" y="90000"/>
                                    </p:animScale>
                                    <p:animScale>
                                      <p:cBhvr>
                                        <p:cTn id="101" dur="166" decel="50000">
                                          <p:stCondLst>
                                            <p:cond delay="1668"/>
                                          </p:stCondLst>
                                        </p:cTn>
                                        <p:tgtEl>
                                          <p:spTgt spid="3">
                                            <p:txEl>
                                              <p:pRg st="4" end="4"/>
                                            </p:txEl>
                                          </p:spTgt>
                                        </p:tgtEl>
                                      </p:cBhvr>
                                      <p:to x="100000" y="100000"/>
                                    </p:animScale>
                                    <p:animScale>
                                      <p:cBhvr>
                                        <p:cTn id="102" dur="26">
                                          <p:stCondLst>
                                            <p:cond delay="1808"/>
                                          </p:stCondLst>
                                        </p:cTn>
                                        <p:tgtEl>
                                          <p:spTgt spid="3">
                                            <p:txEl>
                                              <p:pRg st="4" end="4"/>
                                            </p:txEl>
                                          </p:spTgt>
                                        </p:tgtEl>
                                      </p:cBhvr>
                                      <p:to x="100000" y="95000"/>
                                    </p:animScale>
                                    <p:animScale>
                                      <p:cBhvr>
                                        <p:cTn id="103" dur="166" decel="50000">
                                          <p:stCondLst>
                                            <p:cond delay="1834"/>
                                          </p:stCondLst>
                                        </p:cTn>
                                        <p:tgtEl>
                                          <p:spTgt spid="3">
                                            <p:txEl>
                                              <p:pRg st="4" end="4"/>
                                            </p:txEl>
                                          </p:spTgt>
                                        </p:tgtEl>
                                      </p:cBhvr>
                                      <p:to x="100000" y="100000"/>
                                    </p:animScale>
                                  </p:childTnLst>
                                </p:cTn>
                              </p:par>
                            </p:childTnLst>
                          </p:cTn>
                        </p:par>
                      </p:childTnLst>
                    </p:cTn>
                  </p:par>
                  <p:par>
                    <p:cTn id="104" fill="hold">
                      <p:stCondLst>
                        <p:cond delay="indefinite"/>
                      </p:stCondLst>
                      <p:childTnLst>
                        <p:par>
                          <p:cTn id="105" fill="hold">
                            <p:stCondLst>
                              <p:cond delay="0"/>
                            </p:stCondLst>
                            <p:childTnLst>
                              <p:par>
                                <p:cTn id="106" presetID="20" presetClass="entr" presetSubtype="0" fill="hold" nodeType="clickEffect">
                                  <p:stCondLst>
                                    <p:cond delay="0"/>
                                  </p:stCondLst>
                                  <p:childTnLst>
                                    <p:set>
                                      <p:cBhvr>
                                        <p:cTn id="107" dur="1" fill="hold">
                                          <p:stCondLst>
                                            <p:cond delay="0"/>
                                          </p:stCondLst>
                                        </p:cTn>
                                        <p:tgtEl>
                                          <p:spTgt spid="5"/>
                                        </p:tgtEl>
                                        <p:attrNameLst>
                                          <p:attrName>style.visibility</p:attrName>
                                        </p:attrNameLst>
                                      </p:cBhvr>
                                      <p:to>
                                        <p:strVal val="visible"/>
                                      </p:to>
                                    </p:set>
                                    <p:animEffect transition="in" filter="wedge">
                                      <p:cBhvr>
                                        <p:cTn id="108" dur="2000"/>
                                        <p:tgtEl>
                                          <p:spTgt spid="5"/>
                                        </p:tgtEl>
                                      </p:cBhvr>
                                    </p:animEffect>
                                  </p:childTnLst>
                                </p:cTn>
                              </p:par>
                            </p:childTnLst>
                          </p:cTn>
                        </p:par>
                      </p:childTnLst>
                    </p:cTn>
                  </p:par>
                  <p:par>
                    <p:cTn id="109" fill="hold">
                      <p:stCondLst>
                        <p:cond delay="indefinite"/>
                      </p:stCondLst>
                      <p:childTnLst>
                        <p:par>
                          <p:cTn id="110" fill="hold">
                            <p:stCondLst>
                              <p:cond delay="0"/>
                            </p:stCondLst>
                            <p:childTnLst>
                              <p:par>
                                <p:cTn id="111" presetID="20" presetClass="entr" presetSubtype="0" fill="hold" nodeType="clickEffect">
                                  <p:stCondLst>
                                    <p:cond delay="0"/>
                                  </p:stCondLst>
                                  <p:childTnLst>
                                    <p:set>
                                      <p:cBhvr>
                                        <p:cTn id="112" dur="1" fill="hold">
                                          <p:stCondLst>
                                            <p:cond delay="0"/>
                                          </p:stCondLst>
                                        </p:cTn>
                                        <p:tgtEl>
                                          <p:spTgt spid="4"/>
                                        </p:tgtEl>
                                        <p:attrNameLst>
                                          <p:attrName>style.visibility</p:attrName>
                                        </p:attrNameLst>
                                      </p:cBhvr>
                                      <p:to>
                                        <p:strVal val="visible"/>
                                      </p:to>
                                    </p:set>
                                    <p:animEffect transition="in" filter="wedge">
                                      <p:cBhvr>
                                        <p:cTn id="1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4" fill="hold" display="0">
                  <p:stCondLst>
                    <p:cond delay="indefinite"/>
                  </p:stCondLst>
                  <p:endCondLst>
                    <p:cond evt="onStopAudio" delay="0">
                      <p:tgtEl>
                        <p:sldTgt/>
                      </p:tgtEl>
                    </p:cond>
                  </p:endCondLst>
                </p:cTn>
                <p:tgtEl>
                  <p:spTgt spid="37"/>
                </p:tgtEl>
              </p:cMediaNode>
            </p:audio>
          </p:childTnLst>
        </p:cTn>
      </p:par>
    </p:tnLst>
    <p:bldLst>
      <p:bldP spid="3"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08564CF-B33F-0468-2E67-9083FD205FC6}"/>
              </a:ext>
            </a:extLst>
          </p:cNvPr>
          <p:cNvSpPr/>
          <p:nvPr/>
        </p:nvSpPr>
        <p:spPr>
          <a:xfrm>
            <a:off x="4123344" y="2967335"/>
            <a:ext cx="3945312" cy="923330"/>
          </a:xfrm>
          <a:prstGeom prst="rect">
            <a:avLst/>
          </a:prstGeom>
          <a:noFill/>
        </p:spPr>
        <p:txBody>
          <a:bodyPr wrap="none" lIns="91440" tIns="45720" rIns="91440" bIns="45720">
            <a:spAutoFit/>
          </a:bodyPr>
          <a:lstStyle/>
          <a:p>
            <a:pPr algn="ctr"/>
            <a:r>
              <a:rPr lang="en-GB"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16" name="Audio 15">
            <a:hlinkClick r:id="" action="ppaction://media"/>
            <a:extLst>
              <a:ext uri="{FF2B5EF4-FFF2-40B4-BE49-F238E27FC236}">
                <a16:creationId xmlns:a16="http://schemas.microsoft.com/office/drawing/2014/main" id="{02761F98-C580-3280-51AE-7F4B5E071A9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324893111"/>
      </p:ext>
    </p:extLst>
  </p:cSld>
  <p:clrMapOvr>
    <a:masterClrMapping/>
  </p:clrMapOvr>
  <mc:AlternateContent xmlns:mc="http://schemas.openxmlformats.org/markup-compatibility/2006">
    <mc:Choice xmlns:p14="http://schemas.microsoft.com/office/powerpoint/2010/main" Requires="p14">
      <p:transition spd="slow" p14:dur="4500" advTm="46406">
        <p14:honeycomb/>
        <p:sndAc>
          <p:stSnd>
            <p:snd r:embed="rId6" name="applause.wav"/>
          </p:stSnd>
        </p:sndAc>
      </p:transition>
    </mc:Choice>
    <mc:Fallback>
      <p:transition spd="slow" advTm="46406">
        <p:fade/>
        <p:sndAc>
          <p:stSnd>
            <p:snd r:embed="rId6"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anim calcmode="lin" valueType="num">
                                      <p:cBhvr>
                                        <p:cTn id="12" dur="2000" fill="hold"/>
                                        <p:tgtEl>
                                          <p:spTgt spid="5"/>
                                        </p:tgtEl>
                                        <p:attrNameLst>
                                          <p:attrName>ppt_w</p:attrName>
                                        </p:attrNameLst>
                                      </p:cBhvr>
                                      <p:tavLst>
                                        <p:tav tm="0" fmla="#ppt_w*sin(2.5*pi*$)">
                                          <p:val>
                                            <p:fltVal val="0"/>
                                          </p:val>
                                        </p:tav>
                                        <p:tav tm="100000">
                                          <p:val>
                                            <p:fltVal val="1"/>
                                          </p:val>
                                        </p:tav>
                                      </p:tavLst>
                                    </p:anim>
                                    <p:anim calcmode="lin" valueType="num">
                                      <p:cBhvr>
                                        <p:cTn id="13"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16"/>
                </p:tgtEl>
              </p:cMediaNode>
            </p:audio>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0F946C-FE5B-64D1-9387-390478E3C6F9}"/>
              </a:ext>
            </a:extLst>
          </p:cNvPr>
          <p:cNvSpPr/>
          <p:nvPr/>
        </p:nvSpPr>
        <p:spPr>
          <a:xfrm>
            <a:off x="591929" y="3429000"/>
            <a:ext cx="11008142" cy="523220"/>
          </a:xfrm>
          <a:prstGeom prst="rect">
            <a:avLst/>
          </a:prstGeom>
          <a:noFill/>
        </p:spPr>
        <p:txBody>
          <a:bodyPr wrap="none" lIns="91440" tIns="45720" rIns="91440" bIns="45720">
            <a:spAutoFit/>
          </a:bodyPr>
          <a:lstStyle/>
          <a:p>
            <a:pPr algn="ctr"/>
            <a:r>
              <a:rPr lang="en-GB"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PLEASE SEE A LIST OF REFERENCES IN THE NOTES BELOW</a:t>
            </a:r>
          </a:p>
        </p:txBody>
      </p:sp>
      <p:pic>
        <p:nvPicPr>
          <p:cNvPr id="8" name="Audio 7">
            <a:hlinkClick r:id="" action="ppaction://media"/>
            <a:extLst>
              <a:ext uri="{FF2B5EF4-FFF2-40B4-BE49-F238E27FC236}">
                <a16:creationId xmlns:a16="http://schemas.microsoft.com/office/drawing/2014/main" id="{257125FA-5DFF-B1AD-0320-1CD49543F99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348268247"/>
      </p:ext>
    </p:extLst>
  </p:cSld>
  <p:clrMapOvr>
    <a:masterClrMapping/>
  </p:clrMapOvr>
  <mc:AlternateContent xmlns:mc="http://schemas.openxmlformats.org/markup-compatibility/2006">
    <mc:Choice xmlns:p14="http://schemas.microsoft.com/office/powerpoint/2010/main" Requires="p14">
      <p:transition spd="slow" p14:dur="4400" advTm="6666">
        <p14:honeycomb/>
      </p:transition>
    </mc:Choice>
    <mc:Fallback>
      <p:transition spd="slow" advTm="66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anim calcmode="lin" valueType="num">
                                      <p:cBhvr>
                                        <p:cTn id="12" dur="2000" fill="hold"/>
                                        <p:tgtEl>
                                          <p:spTgt spid="4"/>
                                        </p:tgtEl>
                                        <p:attrNameLst>
                                          <p:attrName>ppt_w</p:attrName>
                                        </p:attrNameLst>
                                      </p:cBhvr>
                                      <p:tavLst>
                                        <p:tav tm="0" fmla="#ppt_w*sin(2.5*pi*$)">
                                          <p:val>
                                            <p:fltVal val="0"/>
                                          </p:val>
                                        </p:tav>
                                        <p:tav tm="100000">
                                          <p:val>
                                            <p:fltVal val="1"/>
                                          </p:val>
                                        </p:tav>
                                      </p:tavLst>
                                    </p:anim>
                                    <p:anim calcmode="lin" valueType="num">
                                      <p:cBhvr>
                                        <p:cTn id="13"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8"/>
                </p:tgtEl>
              </p:cMediaNode>
            </p:audio>
          </p:childTnLst>
        </p:cTn>
      </p:par>
    </p:tnLst>
    <p:bldLst>
      <p:bldP spid="4"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9.1"/>
</p:tagLst>
</file>

<file path=ppt/tags/tag2.xml><?xml version="1.0" encoding="utf-8"?>
<p:tagLst xmlns:a="http://schemas.openxmlformats.org/drawingml/2006/main" xmlns:r="http://schemas.openxmlformats.org/officeDocument/2006/relationships" xmlns:p="http://schemas.openxmlformats.org/presentationml/2006/main">
  <p:tag name="TIMING" val="|6.1|3.7|2.7|2.6|3.1"/>
</p:tagLst>
</file>

<file path=ppt/tags/tag3.xml><?xml version="1.0" encoding="utf-8"?>
<p:tagLst xmlns:a="http://schemas.openxmlformats.org/drawingml/2006/main" xmlns:r="http://schemas.openxmlformats.org/officeDocument/2006/relationships" xmlns:p="http://schemas.openxmlformats.org/presentationml/2006/main">
  <p:tag name="TIMING" val="|0.3|36.9|20.2"/>
</p:tagLst>
</file>

<file path=ppt/tags/tag4.xml><?xml version="1.0" encoding="utf-8"?>
<p:tagLst xmlns:a="http://schemas.openxmlformats.org/drawingml/2006/main" xmlns:r="http://schemas.openxmlformats.org/officeDocument/2006/relationships" xmlns:p="http://schemas.openxmlformats.org/presentationml/2006/main">
  <p:tag name="TIMING" val="|1.6|52.7|36.8"/>
</p:tagLst>
</file>

<file path=ppt/tags/tag5.xml><?xml version="1.0" encoding="utf-8"?>
<p:tagLst xmlns:a="http://schemas.openxmlformats.org/drawingml/2006/main" xmlns:r="http://schemas.openxmlformats.org/officeDocument/2006/relationships" xmlns:p="http://schemas.openxmlformats.org/presentationml/2006/main">
  <p:tag name="TIMING" val="|1.3|30.8"/>
</p:tagLst>
</file>

<file path=ppt/tags/tag6.xml><?xml version="1.0" encoding="utf-8"?>
<p:tagLst xmlns:a="http://schemas.openxmlformats.org/drawingml/2006/main" xmlns:r="http://schemas.openxmlformats.org/officeDocument/2006/relationships" xmlns:p="http://schemas.openxmlformats.org/presentationml/2006/main">
  <p:tag name="TIMING" val="|0.8|40.2|14.9|6.5|19.9|1.8|2.5|2.2"/>
</p:tagLst>
</file>

<file path=ppt/tags/tag7.xml><?xml version="1.0" encoding="utf-8"?>
<p:tagLst xmlns:a="http://schemas.openxmlformats.org/drawingml/2006/main" xmlns:r="http://schemas.openxmlformats.org/officeDocument/2006/relationships" xmlns:p="http://schemas.openxmlformats.org/presentationml/2006/main">
  <p:tag name="TIMING" val="|1.5"/>
</p:tagLst>
</file>

<file path=ppt/tags/tag8.xml><?xml version="1.0" encoding="utf-8"?>
<p:tagLst xmlns:a="http://schemas.openxmlformats.org/drawingml/2006/main" xmlns:r="http://schemas.openxmlformats.org/officeDocument/2006/relationships" xmlns:p="http://schemas.openxmlformats.org/presentationml/2006/main">
  <p:tag name="TIMING" val="|0.3"/>
</p:tagLst>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1412</Words>
  <Application>Microsoft Office PowerPoint</Application>
  <PresentationFormat>Widescreen</PresentationFormat>
  <Paragraphs>85</Paragraphs>
  <Slides>8</Slides>
  <Notes>8</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Neue Haas Grotesk Text Pro</vt:lpstr>
      <vt:lpstr>Times New Roman</vt:lpstr>
      <vt:lpstr>SwellVTI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 fernandes</dc:creator>
  <cp:lastModifiedBy>joe fernandes</cp:lastModifiedBy>
  <cp:revision>25</cp:revision>
  <dcterms:created xsi:type="dcterms:W3CDTF">2023-01-17T15:28:22Z</dcterms:created>
  <dcterms:modified xsi:type="dcterms:W3CDTF">2023-02-05T19:04:24Z</dcterms:modified>
</cp:coreProperties>
</file>