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7" r:id="rId1"/>
  </p:sldMasterIdLst>
  <p:notesMasterIdLst>
    <p:notesMasterId r:id="rId3"/>
  </p:notesMasterIdLst>
  <p:sldIdLst>
    <p:sldId id="258" r:id="rId2"/>
  </p:sldIdLst>
  <p:sldSz cx="17279938" cy="172799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E3EB"/>
    <a:srgbClr val="EEC3DD"/>
    <a:srgbClr val="F2F1C0"/>
    <a:srgbClr val="DBCFC0"/>
    <a:srgbClr val="A0B5F8"/>
    <a:srgbClr val="C6F2F3"/>
    <a:srgbClr val="FF8D82"/>
    <a:srgbClr val="D5B5DB"/>
    <a:srgbClr val="ED9225"/>
    <a:srgbClr val="75DE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22"/>
    <p:restoredTop sz="94531"/>
  </p:normalViewPr>
  <p:slideViewPr>
    <p:cSldViewPr snapToGrid="0">
      <p:cViewPr varScale="1">
        <p:scale>
          <a:sx n="37" d="100"/>
          <a:sy n="37" d="100"/>
        </p:scale>
        <p:origin x="224"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9T12:53:56.706"/>
    </inkml:context>
    <inkml:brush xml:id="br0">
      <inkml:brushProperty name="width" value="0.05" units="cm"/>
      <inkml:brushProperty name="height" value="0.05" units="cm"/>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857A46-4195-9D4B-A984-A4C89B263089}" type="datetimeFigureOut">
              <a:rPr lang="en-US" smtClean="0"/>
              <a:t>4/9/24</a:t>
            </a:fld>
            <a:endParaRPr lang="en-US"/>
          </a:p>
        </p:txBody>
      </p:sp>
      <p:sp>
        <p:nvSpPr>
          <p:cNvPr id="4" name="Slide Image Placeholder 3"/>
          <p:cNvSpPr>
            <a:spLocks noGrp="1" noRot="1" noChangeAspect="1"/>
          </p:cNvSpPr>
          <p:nvPr>
            <p:ph type="sldImg" idx="2"/>
          </p:nvPr>
        </p:nvSpPr>
        <p:spPr>
          <a:xfrm>
            <a:off x="1885950" y="1143000"/>
            <a:ext cx="30861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225B0B-C706-9042-8ACB-6B19684C536E}" type="slidenum">
              <a:rPr lang="en-US" smtClean="0"/>
              <a:t>‹#›</a:t>
            </a:fld>
            <a:endParaRPr lang="en-US"/>
          </a:p>
        </p:txBody>
      </p:sp>
    </p:spTree>
    <p:extLst>
      <p:ext uri="{BB962C8B-B14F-4D97-AF65-F5344CB8AC3E}">
        <p14:creationId xmlns:p14="http://schemas.microsoft.com/office/powerpoint/2010/main" val="1808690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225B0B-C706-9042-8ACB-6B19684C536E}" type="slidenum">
              <a:rPr lang="en-US" smtClean="0"/>
              <a:t>1</a:t>
            </a:fld>
            <a:endParaRPr lang="en-US"/>
          </a:p>
        </p:txBody>
      </p:sp>
    </p:spTree>
    <p:extLst>
      <p:ext uri="{BB962C8B-B14F-4D97-AF65-F5344CB8AC3E}">
        <p14:creationId xmlns:p14="http://schemas.microsoft.com/office/powerpoint/2010/main" val="2353715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95996" y="2827991"/>
            <a:ext cx="14687947" cy="6015978"/>
          </a:xfrm>
        </p:spPr>
        <p:txBody>
          <a:bodyPr anchor="b"/>
          <a:lstStyle>
            <a:lvl1pPr algn="ctr">
              <a:defRPr sz="11339"/>
            </a:lvl1pPr>
          </a:lstStyle>
          <a:p>
            <a:r>
              <a:rPr lang="en-GB"/>
              <a:t>Click to edit Master title style</a:t>
            </a:r>
            <a:endParaRPr lang="en-US" dirty="0"/>
          </a:p>
        </p:txBody>
      </p:sp>
      <p:sp>
        <p:nvSpPr>
          <p:cNvPr id="3" name="Subtitle 2"/>
          <p:cNvSpPr>
            <a:spLocks noGrp="1"/>
          </p:cNvSpPr>
          <p:nvPr>
            <p:ph type="subTitle" idx="1"/>
          </p:nvPr>
        </p:nvSpPr>
        <p:spPr>
          <a:xfrm>
            <a:off x="2159992" y="9075969"/>
            <a:ext cx="12959954" cy="4171984"/>
          </a:xfrm>
        </p:spPr>
        <p:txBody>
          <a:bodyPr/>
          <a:lstStyle>
            <a:lvl1pPr marL="0" indent="0" algn="ctr">
              <a:buNone/>
              <a:defRPr sz="4536"/>
            </a:lvl1pPr>
            <a:lvl2pPr marL="864017" indent="0" algn="ctr">
              <a:buNone/>
              <a:defRPr sz="3780"/>
            </a:lvl2pPr>
            <a:lvl3pPr marL="1728033" indent="0" algn="ctr">
              <a:buNone/>
              <a:defRPr sz="3402"/>
            </a:lvl3pPr>
            <a:lvl4pPr marL="2592050" indent="0" algn="ctr">
              <a:buNone/>
              <a:defRPr sz="3024"/>
            </a:lvl4pPr>
            <a:lvl5pPr marL="3456066" indent="0" algn="ctr">
              <a:buNone/>
              <a:defRPr sz="3024"/>
            </a:lvl5pPr>
            <a:lvl6pPr marL="4320083" indent="0" algn="ctr">
              <a:buNone/>
              <a:defRPr sz="3024"/>
            </a:lvl6pPr>
            <a:lvl7pPr marL="5184099" indent="0" algn="ctr">
              <a:buNone/>
              <a:defRPr sz="3024"/>
            </a:lvl7pPr>
            <a:lvl8pPr marL="6048116" indent="0" algn="ctr">
              <a:buNone/>
              <a:defRPr sz="3024"/>
            </a:lvl8pPr>
            <a:lvl9pPr marL="6912132" indent="0" algn="ctr">
              <a:buNone/>
              <a:defRPr sz="302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62E3D6C-23F6-4141-9349-FA25AF90666C}" type="datetime1">
              <a:rPr lang="en-GB" smtClean="0"/>
              <a:t>09/04/2024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3611322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E951B5-82A1-B74B-91E4-366F9C0E0DC0}" type="datetime1">
              <a:rPr lang="en-GB" smtClean="0"/>
              <a:t>09/04/2024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417767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78996" y="4307990"/>
            <a:ext cx="14903947" cy="7187973"/>
          </a:xfrm>
        </p:spPr>
        <p:txBody>
          <a:bodyPr anchor="b"/>
          <a:lstStyle>
            <a:lvl1pPr>
              <a:defRPr sz="11339"/>
            </a:lvl1pPr>
          </a:lstStyle>
          <a:p>
            <a:r>
              <a:rPr lang="en-GB"/>
              <a:t>Click to edit Master title style</a:t>
            </a:r>
            <a:endParaRPr lang="en-US" dirty="0"/>
          </a:p>
        </p:txBody>
      </p:sp>
      <p:sp>
        <p:nvSpPr>
          <p:cNvPr id="3" name="Text Placeholder 2"/>
          <p:cNvSpPr>
            <a:spLocks noGrp="1"/>
          </p:cNvSpPr>
          <p:nvPr>
            <p:ph type="body" idx="1"/>
          </p:nvPr>
        </p:nvSpPr>
        <p:spPr>
          <a:xfrm>
            <a:off x="1178996" y="11563964"/>
            <a:ext cx="14903947" cy="3779985"/>
          </a:xfrm>
        </p:spPr>
        <p:txBody>
          <a:bodyPr/>
          <a:lstStyle>
            <a:lvl1pPr marL="0" indent="0">
              <a:buNone/>
              <a:defRPr sz="4536">
                <a:solidFill>
                  <a:schemeClr val="tx1"/>
                </a:solidFill>
              </a:defRPr>
            </a:lvl1pPr>
            <a:lvl2pPr marL="864017" indent="0">
              <a:buNone/>
              <a:defRPr sz="3780">
                <a:solidFill>
                  <a:schemeClr val="tx1">
                    <a:tint val="75000"/>
                  </a:schemeClr>
                </a:solidFill>
              </a:defRPr>
            </a:lvl2pPr>
            <a:lvl3pPr marL="1728033" indent="0">
              <a:buNone/>
              <a:defRPr sz="3402">
                <a:solidFill>
                  <a:schemeClr val="tx1">
                    <a:tint val="75000"/>
                  </a:schemeClr>
                </a:solidFill>
              </a:defRPr>
            </a:lvl3pPr>
            <a:lvl4pPr marL="2592050" indent="0">
              <a:buNone/>
              <a:defRPr sz="3024">
                <a:solidFill>
                  <a:schemeClr val="tx1">
                    <a:tint val="75000"/>
                  </a:schemeClr>
                </a:solidFill>
              </a:defRPr>
            </a:lvl4pPr>
            <a:lvl5pPr marL="3456066" indent="0">
              <a:buNone/>
              <a:defRPr sz="3024">
                <a:solidFill>
                  <a:schemeClr val="tx1">
                    <a:tint val="75000"/>
                  </a:schemeClr>
                </a:solidFill>
              </a:defRPr>
            </a:lvl5pPr>
            <a:lvl6pPr marL="4320083" indent="0">
              <a:buNone/>
              <a:defRPr sz="3024">
                <a:solidFill>
                  <a:schemeClr val="tx1">
                    <a:tint val="75000"/>
                  </a:schemeClr>
                </a:solidFill>
              </a:defRPr>
            </a:lvl6pPr>
            <a:lvl7pPr marL="5184099" indent="0">
              <a:buNone/>
              <a:defRPr sz="3024">
                <a:solidFill>
                  <a:schemeClr val="tx1">
                    <a:tint val="75000"/>
                  </a:schemeClr>
                </a:solidFill>
              </a:defRPr>
            </a:lvl7pPr>
            <a:lvl8pPr marL="6048116" indent="0">
              <a:buNone/>
              <a:defRPr sz="3024">
                <a:solidFill>
                  <a:schemeClr val="tx1">
                    <a:tint val="75000"/>
                  </a:schemeClr>
                </a:solidFill>
              </a:defRPr>
            </a:lvl8pPr>
            <a:lvl9pPr marL="6912132" indent="0">
              <a:buNone/>
              <a:defRPr sz="302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64A5-06D0-4A4E-8794-3BFB588F959A}" type="datetime1">
              <a:rPr lang="en-GB" smtClean="0"/>
              <a:t>09/04/2024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438963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87996" y="4599983"/>
            <a:ext cx="7343974" cy="109639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747968" y="4599983"/>
            <a:ext cx="7343974" cy="109639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9BFA7FE-A39E-1046-87C1-F2CE650796B7}" type="datetime1">
              <a:rPr lang="en-GB" smtClean="0"/>
              <a:t>09/04/2024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3644318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90246" y="920001"/>
            <a:ext cx="14903947" cy="33399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90248" y="4235986"/>
            <a:ext cx="7310223" cy="207599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GB"/>
              <a:t>Click to edit Master text styles</a:t>
            </a:r>
          </a:p>
        </p:txBody>
      </p:sp>
      <p:sp>
        <p:nvSpPr>
          <p:cNvPr id="4" name="Content Placeholder 3"/>
          <p:cNvSpPr>
            <a:spLocks noGrp="1"/>
          </p:cNvSpPr>
          <p:nvPr>
            <p:ph sz="half" idx="2"/>
          </p:nvPr>
        </p:nvSpPr>
        <p:spPr>
          <a:xfrm>
            <a:off x="1190248" y="6311977"/>
            <a:ext cx="7310223" cy="9283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747970" y="4235986"/>
            <a:ext cx="7346224" cy="207599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GB"/>
              <a:t>Click to edit Master text styles</a:t>
            </a:r>
          </a:p>
        </p:txBody>
      </p:sp>
      <p:sp>
        <p:nvSpPr>
          <p:cNvPr id="6" name="Content Placeholder 5"/>
          <p:cNvSpPr>
            <a:spLocks noGrp="1"/>
          </p:cNvSpPr>
          <p:nvPr>
            <p:ph sz="quarter" idx="4"/>
          </p:nvPr>
        </p:nvSpPr>
        <p:spPr>
          <a:xfrm>
            <a:off x="8747970" y="6311977"/>
            <a:ext cx="7346224" cy="9283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0117FE-9991-344E-8116-55CEFBD3E9B5}" type="datetime1">
              <a:rPr lang="en-GB" smtClean="0"/>
              <a:t>09/04/2024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202348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FB8086-47BC-B646-9A2D-EFCFD217AAE4}" type="datetime1">
              <a:rPr lang="en-GB" smtClean="0"/>
              <a:t>09/04/2024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230529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339C32-F7E7-8649-80AD-CF5F94D83BF6}" type="datetime1">
              <a:rPr lang="en-GB" smtClean="0"/>
              <a:t>09/04/2024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512986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1151996"/>
            <a:ext cx="5573230" cy="4031986"/>
          </a:xfrm>
        </p:spPr>
        <p:txBody>
          <a:bodyPr anchor="b"/>
          <a:lstStyle>
            <a:lvl1pPr>
              <a:defRPr sz="6047"/>
            </a:lvl1pPr>
          </a:lstStyle>
          <a:p>
            <a:r>
              <a:rPr lang="en-GB"/>
              <a:t>Click to edit Master title style</a:t>
            </a:r>
            <a:endParaRPr lang="en-US" dirty="0"/>
          </a:p>
        </p:txBody>
      </p:sp>
      <p:sp>
        <p:nvSpPr>
          <p:cNvPr id="3" name="Content Placeholder 2"/>
          <p:cNvSpPr>
            <a:spLocks noGrp="1"/>
          </p:cNvSpPr>
          <p:nvPr>
            <p:ph idx="1"/>
          </p:nvPr>
        </p:nvSpPr>
        <p:spPr>
          <a:xfrm>
            <a:off x="7346224" y="2487995"/>
            <a:ext cx="8747969" cy="12279956"/>
          </a:xfrm>
        </p:spPr>
        <p:txBody>
          <a:bodyPr/>
          <a:lstStyle>
            <a:lvl1pPr>
              <a:defRPr sz="6047"/>
            </a:lvl1pPr>
            <a:lvl2pPr>
              <a:defRPr sz="5291"/>
            </a:lvl2pPr>
            <a:lvl3pPr>
              <a:defRPr sz="4536"/>
            </a:lvl3pPr>
            <a:lvl4pPr>
              <a:defRPr sz="3780"/>
            </a:lvl4pPr>
            <a:lvl5pPr>
              <a:defRPr sz="3780"/>
            </a:lvl5pPr>
            <a:lvl6pPr>
              <a:defRPr sz="3780"/>
            </a:lvl6pPr>
            <a:lvl7pPr>
              <a:defRPr sz="3780"/>
            </a:lvl7pPr>
            <a:lvl8pPr>
              <a:defRPr sz="3780"/>
            </a:lvl8pPr>
            <a:lvl9pPr>
              <a:defRPr sz="37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90246" y="5183981"/>
            <a:ext cx="5573230" cy="9603967"/>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GB"/>
              <a:t>Click to edit Master text styles</a:t>
            </a:r>
          </a:p>
        </p:txBody>
      </p:sp>
      <p:sp>
        <p:nvSpPr>
          <p:cNvPr id="5" name="Date Placeholder 4"/>
          <p:cNvSpPr>
            <a:spLocks noGrp="1"/>
          </p:cNvSpPr>
          <p:nvPr>
            <p:ph type="dt" sz="half" idx="10"/>
          </p:nvPr>
        </p:nvSpPr>
        <p:spPr/>
        <p:txBody>
          <a:bodyPr/>
          <a:lstStyle/>
          <a:p>
            <a:fld id="{3425DAA6-B77A-C440-BBB8-C1BC74C2E269}" type="datetime1">
              <a:rPr lang="en-GB" smtClean="0"/>
              <a:t>09/04/2024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322573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1151996"/>
            <a:ext cx="5573230" cy="4031986"/>
          </a:xfrm>
        </p:spPr>
        <p:txBody>
          <a:bodyPr anchor="b"/>
          <a:lstStyle>
            <a:lvl1pPr>
              <a:defRPr sz="6047"/>
            </a:lvl1pPr>
          </a:lstStyle>
          <a:p>
            <a:r>
              <a:rPr lang="en-GB"/>
              <a:t>Click to edit Master title style</a:t>
            </a:r>
            <a:endParaRPr lang="en-US" dirty="0"/>
          </a:p>
        </p:txBody>
      </p:sp>
      <p:sp>
        <p:nvSpPr>
          <p:cNvPr id="3" name="Picture Placeholder 2"/>
          <p:cNvSpPr>
            <a:spLocks noGrp="1" noChangeAspect="1"/>
          </p:cNvSpPr>
          <p:nvPr>
            <p:ph type="pic" idx="1"/>
          </p:nvPr>
        </p:nvSpPr>
        <p:spPr>
          <a:xfrm>
            <a:off x="7346224" y="2487995"/>
            <a:ext cx="8747969" cy="12279956"/>
          </a:xfrm>
        </p:spPr>
        <p:txBody>
          <a:bodyPr anchor="t"/>
          <a:lstStyle>
            <a:lvl1pPr marL="0" indent="0">
              <a:buNone/>
              <a:defRPr sz="6047"/>
            </a:lvl1pPr>
            <a:lvl2pPr marL="864017" indent="0">
              <a:buNone/>
              <a:defRPr sz="5291"/>
            </a:lvl2pPr>
            <a:lvl3pPr marL="1728033" indent="0">
              <a:buNone/>
              <a:defRPr sz="4536"/>
            </a:lvl3pPr>
            <a:lvl4pPr marL="2592050" indent="0">
              <a:buNone/>
              <a:defRPr sz="3780"/>
            </a:lvl4pPr>
            <a:lvl5pPr marL="3456066" indent="0">
              <a:buNone/>
              <a:defRPr sz="3780"/>
            </a:lvl5pPr>
            <a:lvl6pPr marL="4320083" indent="0">
              <a:buNone/>
              <a:defRPr sz="3780"/>
            </a:lvl6pPr>
            <a:lvl7pPr marL="5184099" indent="0">
              <a:buNone/>
              <a:defRPr sz="3780"/>
            </a:lvl7pPr>
            <a:lvl8pPr marL="6048116" indent="0">
              <a:buNone/>
              <a:defRPr sz="3780"/>
            </a:lvl8pPr>
            <a:lvl9pPr marL="6912132" indent="0">
              <a:buNone/>
              <a:defRPr sz="3780"/>
            </a:lvl9pPr>
          </a:lstStyle>
          <a:p>
            <a:r>
              <a:rPr lang="en-GB"/>
              <a:t>Click icon to add picture</a:t>
            </a:r>
            <a:endParaRPr lang="en-US" dirty="0"/>
          </a:p>
        </p:txBody>
      </p:sp>
      <p:sp>
        <p:nvSpPr>
          <p:cNvPr id="4" name="Text Placeholder 3"/>
          <p:cNvSpPr>
            <a:spLocks noGrp="1"/>
          </p:cNvSpPr>
          <p:nvPr>
            <p:ph type="body" sz="half" idx="2"/>
          </p:nvPr>
        </p:nvSpPr>
        <p:spPr>
          <a:xfrm>
            <a:off x="1190246" y="5183981"/>
            <a:ext cx="5573230" cy="9603967"/>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GB"/>
              <a:t>Click to edit Master text styles</a:t>
            </a:r>
          </a:p>
        </p:txBody>
      </p:sp>
      <p:sp>
        <p:nvSpPr>
          <p:cNvPr id="5" name="Date Placeholder 4"/>
          <p:cNvSpPr>
            <a:spLocks noGrp="1"/>
          </p:cNvSpPr>
          <p:nvPr>
            <p:ph type="dt" sz="half" idx="10"/>
          </p:nvPr>
        </p:nvSpPr>
        <p:spPr/>
        <p:txBody>
          <a:bodyPr/>
          <a:lstStyle/>
          <a:p>
            <a:fld id="{A9D9E50C-E402-BE49-8EAA-CF79ED265657}" type="datetime1">
              <a:rPr lang="en-GB" smtClean="0"/>
              <a:t>09/04/2024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3833643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06685-BB9F-B447-A9F1-7AE853B2FD0F}" type="datetime1">
              <a:rPr lang="en-GB" smtClean="0"/>
              <a:t>09/04/2024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258166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365956" y="919997"/>
            <a:ext cx="3725987" cy="1464394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87997" y="919997"/>
            <a:ext cx="10961961" cy="1464394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A0210C-8BBC-EC43-8746-5E950531B8F9}" type="datetime1">
              <a:rPr lang="en-GB" smtClean="0"/>
              <a:t>09/04/2024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794CD-7645-8140-8258-A899DE79D2FB}" type="slidenum">
              <a:rPr lang="en-US" smtClean="0"/>
              <a:t>‹#›</a:t>
            </a:fld>
            <a:endParaRPr lang="en-US"/>
          </a:p>
        </p:txBody>
      </p:sp>
    </p:spTree>
    <p:extLst>
      <p:ext uri="{BB962C8B-B14F-4D97-AF65-F5344CB8AC3E}">
        <p14:creationId xmlns:p14="http://schemas.microsoft.com/office/powerpoint/2010/main" val="1165224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87996" y="920001"/>
            <a:ext cx="14903947" cy="33399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87996" y="4599983"/>
            <a:ext cx="14903947" cy="1096396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87996" y="16015946"/>
            <a:ext cx="3887986" cy="919997"/>
          </a:xfrm>
          <a:prstGeom prst="rect">
            <a:avLst/>
          </a:prstGeom>
        </p:spPr>
        <p:txBody>
          <a:bodyPr vert="horz" lIns="91440" tIns="45720" rIns="91440" bIns="45720" rtlCol="0" anchor="ctr"/>
          <a:lstStyle>
            <a:lvl1pPr algn="l">
              <a:defRPr sz="2268">
                <a:solidFill>
                  <a:schemeClr val="tx1">
                    <a:tint val="75000"/>
                  </a:schemeClr>
                </a:solidFill>
              </a:defRPr>
            </a:lvl1pPr>
          </a:lstStyle>
          <a:p>
            <a:fld id="{8600D095-0666-E64D-9DEC-4104A87F33C4}" type="datetime1">
              <a:rPr lang="en-GB" smtClean="0"/>
              <a:t>09/04/2024</a:t>
            </a:fld>
            <a:endParaRPr lang="en-US"/>
          </a:p>
        </p:txBody>
      </p:sp>
      <p:sp>
        <p:nvSpPr>
          <p:cNvPr id="5" name="Footer Placeholder 4"/>
          <p:cNvSpPr>
            <a:spLocks noGrp="1"/>
          </p:cNvSpPr>
          <p:nvPr>
            <p:ph type="ftr" sz="quarter" idx="3"/>
          </p:nvPr>
        </p:nvSpPr>
        <p:spPr>
          <a:xfrm>
            <a:off x="5723980" y="16015946"/>
            <a:ext cx="5831979" cy="919997"/>
          </a:xfrm>
          <a:prstGeom prst="rect">
            <a:avLst/>
          </a:prstGeom>
        </p:spPr>
        <p:txBody>
          <a:bodyPr vert="horz" lIns="91440" tIns="45720" rIns="91440" bIns="45720" rtlCol="0" anchor="ctr"/>
          <a:lstStyle>
            <a:lvl1pPr algn="ctr">
              <a:defRPr sz="226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203956" y="16015946"/>
            <a:ext cx="3887986" cy="919997"/>
          </a:xfrm>
          <a:prstGeom prst="rect">
            <a:avLst/>
          </a:prstGeom>
        </p:spPr>
        <p:txBody>
          <a:bodyPr vert="horz" lIns="91440" tIns="45720" rIns="91440" bIns="45720" rtlCol="0" anchor="ctr"/>
          <a:lstStyle>
            <a:lvl1pPr algn="r">
              <a:defRPr sz="2268">
                <a:solidFill>
                  <a:schemeClr val="tx1">
                    <a:tint val="75000"/>
                  </a:schemeClr>
                </a:solidFill>
              </a:defRPr>
            </a:lvl1pPr>
          </a:lstStyle>
          <a:p>
            <a:fld id="{7A6794CD-7645-8140-8258-A899DE79D2FB}" type="slidenum">
              <a:rPr lang="en-US" smtClean="0"/>
              <a:t>‹#›</a:t>
            </a:fld>
            <a:endParaRPr lang="en-US"/>
          </a:p>
        </p:txBody>
      </p:sp>
    </p:spTree>
    <p:extLst>
      <p:ext uri="{BB962C8B-B14F-4D97-AF65-F5344CB8AC3E}">
        <p14:creationId xmlns:p14="http://schemas.microsoft.com/office/powerpoint/2010/main" val="1098378586"/>
      </p:ext>
    </p:extLst>
  </p:cSld>
  <p:clrMap bg1="lt1" tx1="dk1" bg2="lt2" tx2="dk2" accent1="accent1" accent2="accent2" accent3="accent3" accent4="accent4" accent5="accent5" accent6="accent6" hlink="hlink" folHlink="folHlink"/>
  <p:sldLayoutIdLst>
    <p:sldLayoutId id="2147483988" r:id="rId1"/>
    <p:sldLayoutId id="2147483989" r:id="rId2"/>
    <p:sldLayoutId id="2147483990" r:id="rId3"/>
    <p:sldLayoutId id="2147483991" r:id="rId4"/>
    <p:sldLayoutId id="2147483992" r:id="rId5"/>
    <p:sldLayoutId id="2147483993" r:id="rId6"/>
    <p:sldLayoutId id="2147483994" r:id="rId7"/>
    <p:sldLayoutId id="2147483995" r:id="rId8"/>
    <p:sldLayoutId id="2147483996" r:id="rId9"/>
    <p:sldLayoutId id="2147483997" r:id="rId10"/>
    <p:sldLayoutId id="2147483998" r:id="rId11"/>
  </p:sldLayoutIdLst>
  <p:hf sldNum="0" hdr="0" ftr="0" dt="0"/>
  <p:txStyles>
    <p:titleStyle>
      <a:lvl1pPr algn="l" defTabSz="1728033" rtl="0" eaLnBrk="1" latinLnBrk="0" hangingPunct="1">
        <a:lnSpc>
          <a:spcPct val="90000"/>
        </a:lnSpc>
        <a:spcBef>
          <a:spcPct val="0"/>
        </a:spcBef>
        <a:buNone/>
        <a:defRPr sz="8315" kern="1200">
          <a:solidFill>
            <a:schemeClr val="tx1"/>
          </a:solidFill>
          <a:latin typeface="+mj-lt"/>
          <a:ea typeface="+mj-ea"/>
          <a:cs typeface="+mj-cs"/>
        </a:defRPr>
      </a:lvl1pPr>
    </p:titleStyle>
    <p:bodyStyle>
      <a:lvl1pPr marL="432008" indent="-432008" algn="l" defTabSz="1728033" rtl="0" eaLnBrk="1" latinLnBrk="0" hangingPunct="1">
        <a:lnSpc>
          <a:spcPct val="90000"/>
        </a:lnSpc>
        <a:spcBef>
          <a:spcPts val="1890"/>
        </a:spcBef>
        <a:buFont typeface="Arial" panose="020B0604020202020204" pitchFamily="34" charset="0"/>
        <a:buChar char="•"/>
        <a:defRPr sz="5291" kern="1200">
          <a:solidFill>
            <a:schemeClr val="tx1"/>
          </a:solidFill>
          <a:latin typeface="+mn-lt"/>
          <a:ea typeface="+mn-ea"/>
          <a:cs typeface="+mn-cs"/>
        </a:defRPr>
      </a:lvl1pPr>
      <a:lvl2pPr marL="1296025" indent="-432008" algn="l" defTabSz="1728033" rtl="0" eaLnBrk="1" latinLnBrk="0" hangingPunct="1">
        <a:lnSpc>
          <a:spcPct val="90000"/>
        </a:lnSpc>
        <a:spcBef>
          <a:spcPts val="945"/>
        </a:spcBef>
        <a:buFont typeface="Arial" panose="020B0604020202020204" pitchFamily="34" charset="0"/>
        <a:buChar char="•"/>
        <a:defRPr sz="4536" kern="1200">
          <a:solidFill>
            <a:schemeClr val="tx1"/>
          </a:solidFill>
          <a:latin typeface="+mn-lt"/>
          <a:ea typeface="+mn-ea"/>
          <a:cs typeface="+mn-cs"/>
        </a:defRPr>
      </a:lvl2pPr>
      <a:lvl3pPr marL="2160041" indent="-432008" algn="l" defTabSz="1728033" rtl="0" eaLnBrk="1" latinLnBrk="0" hangingPunct="1">
        <a:lnSpc>
          <a:spcPct val="90000"/>
        </a:lnSpc>
        <a:spcBef>
          <a:spcPts val="945"/>
        </a:spcBef>
        <a:buFont typeface="Arial" panose="020B0604020202020204" pitchFamily="34" charset="0"/>
        <a:buChar char="•"/>
        <a:defRPr sz="3780" kern="1200">
          <a:solidFill>
            <a:schemeClr val="tx1"/>
          </a:solidFill>
          <a:latin typeface="+mn-lt"/>
          <a:ea typeface="+mn-ea"/>
          <a:cs typeface="+mn-cs"/>
        </a:defRPr>
      </a:lvl3pPr>
      <a:lvl4pPr marL="302405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4pPr>
      <a:lvl5pPr marL="3888075"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5pPr>
      <a:lvl6pPr marL="475209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6pPr>
      <a:lvl7pPr marL="561610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7pPr>
      <a:lvl8pPr marL="6480124"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8pPr>
      <a:lvl9pPr marL="734414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9pPr>
    </p:bodyStyle>
    <p:otherStyle>
      <a:defPPr>
        <a:defRPr lang="en-US"/>
      </a:defPPr>
      <a:lvl1pPr marL="0" algn="l" defTabSz="1728033" rtl="0" eaLnBrk="1" latinLnBrk="0" hangingPunct="1">
        <a:defRPr sz="3402" kern="1200">
          <a:solidFill>
            <a:schemeClr val="tx1"/>
          </a:solidFill>
          <a:latin typeface="+mn-lt"/>
          <a:ea typeface="+mn-ea"/>
          <a:cs typeface="+mn-cs"/>
        </a:defRPr>
      </a:lvl1pPr>
      <a:lvl2pPr marL="864017" algn="l" defTabSz="1728033" rtl="0" eaLnBrk="1" latinLnBrk="0" hangingPunct="1">
        <a:defRPr sz="3402" kern="1200">
          <a:solidFill>
            <a:schemeClr val="tx1"/>
          </a:solidFill>
          <a:latin typeface="+mn-lt"/>
          <a:ea typeface="+mn-ea"/>
          <a:cs typeface="+mn-cs"/>
        </a:defRPr>
      </a:lvl2pPr>
      <a:lvl3pPr marL="1728033" algn="l" defTabSz="1728033" rtl="0" eaLnBrk="1" latinLnBrk="0" hangingPunct="1">
        <a:defRPr sz="3402" kern="1200">
          <a:solidFill>
            <a:schemeClr val="tx1"/>
          </a:solidFill>
          <a:latin typeface="+mn-lt"/>
          <a:ea typeface="+mn-ea"/>
          <a:cs typeface="+mn-cs"/>
        </a:defRPr>
      </a:lvl3pPr>
      <a:lvl4pPr marL="2592050" algn="l" defTabSz="1728033" rtl="0" eaLnBrk="1" latinLnBrk="0" hangingPunct="1">
        <a:defRPr sz="3402" kern="1200">
          <a:solidFill>
            <a:schemeClr val="tx1"/>
          </a:solidFill>
          <a:latin typeface="+mn-lt"/>
          <a:ea typeface="+mn-ea"/>
          <a:cs typeface="+mn-cs"/>
        </a:defRPr>
      </a:lvl4pPr>
      <a:lvl5pPr marL="3456066" algn="l" defTabSz="1728033" rtl="0" eaLnBrk="1" latinLnBrk="0" hangingPunct="1">
        <a:defRPr sz="3402" kern="1200">
          <a:solidFill>
            <a:schemeClr val="tx1"/>
          </a:solidFill>
          <a:latin typeface="+mn-lt"/>
          <a:ea typeface="+mn-ea"/>
          <a:cs typeface="+mn-cs"/>
        </a:defRPr>
      </a:lvl5pPr>
      <a:lvl6pPr marL="4320083" algn="l" defTabSz="1728033" rtl="0" eaLnBrk="1" latinLnBrk="0" hangingPunct="1">
        <a:defRPr sz="3402" kern="1200">
          <a:solidFill>
            <a:schemeClr val="tx1"/>
          </a:solidFill>
          <a:latin typeface="+mn-lt"/>
          <a:ea typeface="+mn-ea"/>
          <a:cs typeface="+mn-cs"/>
        </a:defRPr>
      </a:lvl6pPr>
      <a:lvl7pPr marL="5184099" algn="l" defTabSz="1728033" rtl="0" eaLnBrk="1" latinLnBrk="0" hangingPunct="1">
        <a:defRPr sz="3402" kern="1200">
          <a:solidFill>
            <a:schemeClr val="tx1"/>
          </a:solidFill>
          <a:latin typeface="+mn-lt"/>
          <a:ea typeface="+mn-ea"/>
          <a:cs typeface="+mn-cs"/>
        </a:defRPr>
      </a:lvl7pPr>
      <a:lvl8pPr marL="6048116" algn="l" defTabSz="1728033" rtl="0" eaLnBrk="1" latinLnBrk="0" hangingPunct="1">
        <a:defRPr sz="3402" kern="1200">
          <a:solidFill>
            <a:schemeClr val="tx1"/>
          </a:solidFill>
          <a:latin typeface="+mn-lt"/>
          <a:ea typeface="+mn-ea"/>
          <a:cs typeface="+mn-cs"/>
        </a:defRPr>
      </a:lvl8pPr>
      <a:lvl9pPr marL="6912132" algn="l" defTabSz="1728033" rtl="0" eaLnBrk="1" latinLnBrk="0" hangingPunct="1">
        <a:defRPr sz="3402"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vinciworks.com/courses/" TargetMode="External"/><Relationship Id="rId3" Type="http://schemas.openxmlformats.org/officeDocument/2006/relationships/image" Target="../media/image1.png"/><Relationship Id="rId7" Type="http://schemas.openxmlformats.org/officeDocument/2006/relationships/hyperlink" Target="https://www.kaspersky.com/resource-center/threat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loudflare.com/en-gb/learning/email-security/secure-email-gateway-seg" TargetMode="External"/><Relationship Id="rId5" Type="http://schemas.openxmlformats.org/officeDocument/2006/relationships/chart" Target="../charts/chart1.xml"/><Relationship Id="rId10" Type="http://schemas.openxmlformats.org/officeDocument/2006/relationships/image" Target="../media/image3.png"/><Relationship Id="rId4" Type="http://schemas.openxmlformats.org/officeDocument/2006/relationships/hyperlink" Target="https://www.cloudflare.com/learning/security/glossary/attack-vector/" TargetMode="External"/><Relationship Id="rId9"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blipFill dpi="0" rotWithShape="1">
          <a:blip r:embed="rId3">
            <a:alphaModFix amt="34467"/>
            <a:lum/>
          </a:blip>
          <a:srcRect/>
          <a:tile tx="0" ty="0" sx="100000" sy="100000" flip="none" algn="tl"/>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5128468-4711-5515-860F-94A030A6B389}"/>
              </a:ext>
            </a:extLst>
          </p:cNvPr>
          <p:cNvSpPr txBox="1"/>
          <p:nvPr/>
        </p:nvSpPr>
        <p:spPr>
          <a:xfrm rot="10800000" flipV="1">
            <a:off x="8996367" y="16474602"/>
            <a:ext cx="4081668" cy="646331"/>
          </a:xfrm>
          <a:prstGeom prst="rect">
            <a:avLst/>
          </a:prstGeom>
          <a:solidFill>
            <a:srgbClr val="F2F1C0"/>
          </a:solidFill>
        </p:spPr>
        <p:txBody>
          <a:bodyPr wrap="square" rtlCol="0">
            <a:spAutoFit/>
          </a:bodyPr>
          <a:lstStyle/>
          <a:p>
            <a:r>
              <a:rPr lang="en-US" dirty="0"/>
              <a:t>Create by-</a:t>
            </a:r>
            <a:r>
              <a:rPr lang="en-US" dirty="0" err="1"/>
              <a:t>fayzah.chaaban</a:t>
            </a:r>
            <a:endParaRPr lang="en-US" dirty="0"/>
          </a:p>
          <a:p>
            <a:r>
              <a:rPr lang="en-US" dirty="0"/>
              <a:t>Email-2325073@student.uwtsd.ac.uk</a:t>
            </a:r>
          </a:p>
        </p:txBody>
      </p:sp>
      <p:sp>
        <p:nvSpPr>
          <p:cNvPr id="15" name="TextBox 14">
            <a:extLst>
              <a:ext uri="{FF2B5EF4-FFF2-40B4-BE49-F238E27FC236}">
                <a16:creationId xmlns:a16="http://schemas.microsoft.com/office/drawing/2014/main" id="{1B04905F-A274-C863-EE24-442FC3744F8A}"/>
              </a:ext>
            </a:extLst>
          </p:cNvPr>
          <p:cNvSpPr txBox="1"/>
          <p:nvPr/>
        </p:nvSpPr>
        <p:spPr>
          <a:xfrm rot="10800000" flipV="1">
            <a:off x="305596" y="6867758"/>
            <a:ext cx="3306075" cy="5006499"/>
          </a:xfrm>
          <a:prstGeom prst="rect">
            <a:avLst/>
          </a:prstGeom>
          <a:solidFill>
            <a:schemeClr val="bg2">
              <a:lumMod val="90000"/>
            </a:schemeClr>
          </a:solidFill>
        </p:spPr>
        <p:txBody>
          <a:bodyPr wrap="square" rtlCol="0">
            <a:spAutoFit/>
          </a:bodyPr>
          <a:lstStyle/>
          <a:p>
            <a:pPr>
              <a:lnSpc>
                <a:spcPct val="115000"/>
              </a:lnSpc>
              <a:spcAft>
                <a:spcPts val="800"/>
              </a:spcAft>
            </a:pP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Online safety tips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1.Use a strong password. </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•2. online purchases from secure sites. </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•3.being aware on what you post. </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•4.Keep your anti-virus program up to date.</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•5.privacy settings </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•6.email security </a:t>
            </a:r>
          </a:p>
          <a:p>
            <a:pPr>
              <a:lnSpc>
                <a:spcPct val="115000"/>
              </a:lnSpc>
              <a:spcAft>
                <a:spcPts val="800"/>
              </a:spcAft>
            </a:pPr>
            <a:r>
              <a:rPr lang="en-GB" kern="100" dirty="0">
                <a:effectLst/>
                <a:ea typeface="Aptos" panose="020B0004020202020204" pitchFamily="34" charset="0"/>
                <a:cs typeface="Times New Roman" panose="02020603050405020304" pitchFamily="18" charset="0"/>
              </a:rPr>
              <a:t>•7.social media awareness.</a:t>
            </a:r>
          </a:p>
          <a:p>
            <a:r>
              <a:rPr lang="en-US" sz="3600" dirty="0"/>
              <a:t> </a:t>
            </a:r>
          </a:p>
        </p:txBody>
      </p:sp>
      <p:sp>
        <p:nvSpPr>
          <p:cNvPr id="19" name="TextBox 18">
            <a:extLst>
              <a:ext uri="{FF2B5EF4-FFF2-40B4-BE49-F238E27FC236}">
                <a16:creationId xmlns:a16="http://schemas.microsoft.com/office/drawing/2014/main" id="{EF3E3BBB-92E0-6B1F-6EEE-668788F3E953}"/>
              </a:ext>
            </a:extLst>
          </p:cNvPr>
          <p:cNvSpPr txBox="1"/>
          <p:nvPr/>
        </p:nvSpPr>
        <p:spPr>
          <a:xfrm>
            <a:off x="68962" y="999079"/>
            <a:ext cx="16429219" cy="707886"/>
          </a:xfrm>
          <a:prstGeom prst="rect">
            <a:avLst/>
          </a:prstGeom>
          <a:solidFill>
            <a:srgbClr val="E2E3EB"/>
          </a:solidFill>
        </p:spPr>
        <p:txBody>
          <a:bodyPr wrap="square" rtlCol="0">
            <a:spAutoFit/>
          </a:bodyPr>
          <a:lstStyle/>
          <a:p>
            <a:r>
              <a:rPr lang="en-GB" sz="2000" kern="100" dirty="0">
                <a:solidFill>
                  <a:schemeClr val="accent1">
                    <a:lumMod val="50000"/>
                  </a:schemeClr>
                </a:solidFill>
                <a:latin typeface="Aptos" panose="020B0004020202020204" pitchFamily="34" charset="0"/>
                <a:ea typeface="Aptos" panose="020B0004020202020204" pitchFamily="34" charset="0"/>
                <a:cs typeface="Times New Roman" panose="02020603050405020304" pitchFamily="18" charset="0"/>
              </a:rPr>
              <a:t>Introduction :</a:t>
            </a:r>
            <a:r>
              <a:rPr lang="en-GB" sz="2000" kern="100" dirty="0">
                <a:solidFill>
                  <a:schemeClr val="accent1">
                    <a:lumMod val="50000"/>
                  </a:schemeClr>
                </a:solidFill>
                <a:effectLst/>
                <a:latin typeface="Aptos" panose="020B0004020202020204" pitchFamily="34" charset="0"/>
                <a:ea typeface="Aptos" panose="020B0004020202020204" pitchFamily="34" charset="0"/>
                <a:cs typeface="Times New Roman" panose="02020603050405020304" pitchFamily="18" charset="0"/>
              </a:rPr>
              <a:t>Digital Safety skills online are crucial in modern day lives keeping us safe when we are online and protecting us. By using safety digital skills, we can use the internet in a more safe and secure way. This poster will highlight the importance of digital safety skills </a:t>
            </a:r>
          </a:p>
        </p:txBody>
      </p:sp>
      <p:cxnSp>
        <p:nvCxnSpPr>
          <p:cNvPr id="21" name="Straight Connector 20">
            <a:extLst>
              <a:ext uri="{FF2B5EF4-FFF2-40B4-BE49-F238E27FC236}">
                <a16:creationId xmlns:a16="http://schemas.microsoft.com/office/drawing/2014/main" id="{279D616F-DE4B-4FC4-1165-EEFD1E259467}"/>
              </a:ext>
            </a:extLst>
          </p:cNvPr>
          <p:cNvCxnSpPr>
            <a:cxnSpLocks/>
          </p:cNvCxnSpPr>
          <p:nvPr/>
        </p:nvCxnSpPr>
        <p:spPr>
          <a:xfrm>
            <a:off x="3849446" y="1939318"/>
            <a:ext cx="0" cy="15340620"/>
          </a:xfrm>
          <a:prstGeom prst="line">
            <a:avLst/>
          </a:prstGeom>
          <a:ln w="38100">
            <a:solidFill>
              <a:schemeClr val="dk1"/>
            </a:solidFill>
          </a:ln>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3F8F4B4A-798A-8B8E-4C4D-3335B9ED494B}"/>
              </a:ext>
            </a:extLst>
          </p:cNvPr>
          <p:cNvCxnSpPr>
            <a:cxnSpLocks/>
          </p:cNvCxnSpPr>
          <p:nvPr/>
        </p:nvCxnSpPr>
        <p:spPr>
          <a:xfrm flipH="1" flipV="1">
            <a:off x="17230622" y="1939317"/>
            <a:ext cx="4807" cy="15159469"/>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32" name="TextBox 31">
            <a:extLst>
              <a:ext uri="{FF2B5EF4-FFF2-40B4-BE49-F238E27FC236}">
                <a16:creationId xmlns:a16="http://schemas.microsoft.com/office/drawing/2014/main" id="{D114521F-9AA7-C56B-9F92-88E41A376138}"/>
              </a:ext>
            </a:extLst>
          </p:cNvPr>
          <p:cNvSpPr txBox="1"/>
          <p:nvPr/>
        </p:nvSpPr>
        <p:spPr>
          <a:xfrm>
            <a:off x="3869178" y="1939317"/>
            <a:ext cx="4302822" cy="5601533"/>
          </a:xfrm>
          <a:prstGeom prst="rect">
            <a:avLst/>
          </a:prstGeom>
          <a:solidFill>
            <a:schemeClr val="accent1">
              <a:lumMod val="60000"/>
              <a:lumOff val="40000"/>
            </a:schemeClr>
          </a:solidFill>
        </p:spPr>
        <p:txBody>
          <a:bodyPr wrap="square" rtlCol="0">
            <a:spAutoFit/>
          </a:bodyPr>
          <a:lstStyle/>
          <a:p>
            <a:r>
              <a:rPr lang="en-US" sz="2000" u="sng" dirty="0"/>
              <a:t>1.Using a strong password </a:t>
            </a:r>
          </a:p>
          <a:p>
            <a:r>
              <a:rPr lang="en-GB" sz="2000" kern="100" dirty="0">
                <a:solidFill>
                  <a:srgbClr val="2D2C2B"/>
                </a:solidFill>
                <a:effectLst/>
                <a:ea typeface="Aptos" panose="020B0004020202020204" pitchFamily="34" charset="0"/>
                <a:cs typeface="Times New Roman" panose="02020603050405020304" pitchFamily="18" charset="0"/>
              </a:rPr>
              <a:t>Strong passwords are essential and most importantly there to protect your electronic accounts and devices from unauthorized access. keeping your personal information safe</a:t>
            </a:r>
            <a:r>
              <a:rPr lang="en-GB" sz="2000" kern="100" dirty="0">
                <a:solidFill>
                  <a:srgbClr val="2D2C2B"/>
                </a:solidFill>
                <a:ea typeface="Aptos" panose="020B0004020202020204" pitchFamily="34" charset="0"/>
                <a:cs typeface="Times New Roman" panose="02020603050405020304" pitchFamily="18" charset="0"/>
              </a:rPr>
              <a:t> from unwanted threats ,your password should aways be up to date, as well as not using personal details as your passwords E.G your birthday. This can be very easy information to access about yourself. The more complex your password the better. Try using an number of words upper case and lower case and numbers.</a:t>
            </a:r>
            <a:endParaRPr lang="en-US" sz="2000" i="1" dirty="0"/>
          </a:p>
          <a:p>
            <a:endParaRPr lang="en-US" sz="2000" dirty="0"/>
          </a:p>
          <a:p>
            <a:endParaRPr lang="en-US" sz="2000" dirty="0"/>
          </a:p>
          <a:p>
            <a:endParaRPr lang="en-US" dirty="0"/>
          </a:p>
        </p:txBody>
      </p:sp>
      <p:sp>
        <p:nvSpPr>
          <p:cNvPr id="4" name="TextBox 3">
            <a:extLst>
              <a:ext uri="{FF2B5EF4-FFF2-40B4-BE49-F238E27FC236}">
                <a16:creationId xmlns:a16="http://schemas.microsoft.com/office/drawing/2014/main" id="{C7956E7F-9D82-7366-4701-D6868F1F61A7}"/>
              </a:ext>
            </a:extLst>
          </p:cNvPr>
          <p:cNvSpPr txBox="1"/>
          <p:nvPr/>
        </p:nvSpPr>
        <p:spPr>
          <a:xfrm>
            <a:off x="8255721" y="1914688"/>
            <a:ext cx="4544885" cy="7201972"/>
          </a:xfrm>
          <a:prstGeom prst="rect">
            <a:avLst/>
          </a:prstGeom>
          <a:solidFill>
            <a:srgbClr val="E9A9AA"/>
          </a:solidFill>
        </p:spPr>
        <p:txBody>
          <a:bodyPr wrap="square" rtlCol="0">
            <a:spAutoFit/>
          </a:bodyPr>
          <a:lstStyle/>
          <a:p>
            <a:r>
              <a:rPr lang="en-US" sz="2000" u="sng" dirty="0"/>
              <a:t>2.Online purchases from secure sights</a:t>
            </a:r>
          </a:p>
          <a:p>
            <a:r>
              <a:rPr lang="en-US" sz="2000" dirty="0"/>
              <a:t>Purchasing products online and being aware who we give our details to is very important. Not giving out your bank details to sites that may cause cyber threats. Always do your research online to check certain sites and read the small print. This can we very useful in keeping us protected online. What may seem as an legitimate site may be a scam to enter your bank details This is important to prevent cyber attacks to your personal information. Using trust pilot is a great way to look at sites and reviews from others who may have used them.</a:t>
            </a:r>
          </a:p>
          <a:p>
            <a:endParaRPr lang="en-US" dirty="0"/>
          </a:p>
          <a:p>
            <a:endParaRPr lang="en-US" dirty="0"/>
          </a:p>
          <a:p>
            <a:endParaRPr lang="en-US" dirty="0"/>
          </a:p>
          <a:p>
            <a:r>
              <a:rPr lang="en-US" dirty="0"/>
              <a:t> </a:t>
            </a:r>
          </a:p>
          <a:p>
            <a:endParaRPr lang="en-US" dirty="0"/>
          </a:p>
          <a:p>
            <a:endParaRPr lang="en-US" dirty="0"/>
          </a:p>
          <a:p>
            <a:endParaRPr lang="en-US" dirty="0"/>
          </a:p>
          <a:p>
            <a:endParaRPr lang="en-US" u="sng" dirty="0"/>
          </a:p>
          <a:p>
            <a:endParaRPr lang="en-US" u="sng" dirty="0"/>
          </a:p>
        </p:txBody>
      </p:sp>
      <p:sp>
        <p:nvSpPr>
          <p:cNvPr id="5" name="TextBox 4">
            <a:extLst>
              <a:ext uri="{FF2B5EF4-FFF2-40B4-BE49-F238E27FC236}">
                <a16:creationId xmlns:a16="http://schemas.microsoft.com/office/drawing/2014/main" id="{4127E5EF-405E-2C72-42AE-290828B0EB5B}"/>
              </a:ext>
            </a:extLst>
          </p:cNvPr>
          <p:cNvSpPr txBox="1"/>
          <p:nvPr/>
        </p:nvSpPr>
        <p:spPr>
          <a:xfrm>
            <a:off x="12845115" y="1939317"/>
            <a:ext cx="4318700" cy="5355312"/>
          </a:xfrm>
          <a:prstGeom prst="rect">
            <a:avLst/>
          </a:prstGeom>
          <a:solidFill>
            <a:srgbClr val="75DEE1"/>
          </a:solidFill>
        </p:spPr>
        <p:txBody>
          <a:bodyPr wrap="square" rtlCol="0">
            <a:spAutoFit/>
          </a:bodyPr>
          <a:lstStyle/>
          <a:p>
            <a:r>
              <a:rPr lang="en-US" sz="2000" u="sng" dirty="0"/>
              <a:t>3.Being aware what we post </a:t>
            </a:r>
          </a:p>
          <a:p>
            <a:r>
              <a:rPr lang="en-US" dirty="0"/>
              <a:t>Posting on social media has become very common , however we need to insure we are not posting sensitive  information for the public to see </a:t>
            </a:r>
            <a:r>
              <a:rPr lang="en-US" i="1" dirty="0"/>
              <a:t>. </a:t>
            </a:r>
            <a:r>
              <a:rPr lang="en-GB" b="1" i="1" u="none" strike="noStrike" dirty="0">
                <a:solidFill>
                  <a:schemeClr val="tx1">
                    <a:lumMod val="95000"/>
                    <a:lumOff val="5000"/>
                  </a:schemeClr>
                </a:solidFill>
                <a:effectLst/>
                <a:latin typeface="MuseoSans"/>
              </a:rPr>
              <a:t>Phishing involves a scammer pressuring you to give the hacker your money or valuable info. They pretend to be credible, usually as a trusted organization or someone you may know. Phishing scammers may call, text, email, or message you on social media. But they can also use fraudulent apps, websites, and social media profiles.</a:t>
            </a:r>
          </a:p>
          <a:p>
            <a:r>
              <a:rPr lang="en-US" dirty="0">
                <a:solidFill>
                  <a:schemeClr val="tx1">
                    <a:lumMod val="95000"/>
                    <a:lumOff val="5000"/>
                  </a:schemeClr>
                </a:solidFill>
              </a:rPr>
              <a:t>We leave our digital footprint everywhere on the internet this includes sites we look at information we submit online and much more. Being aware of our digital footprint can be tracked a person online activities and devise.</a:t>
            </a:r>
          </a:p>
        </p:txBody>
      </p:sp>
      <p:sp>
        <p:nvSpPr>
          <p:cNvPr id="6" name="TextBox 5">
            <a:extLst>
              <a:ext uri="{FF2B5EF4-FFF2-40B4-BE49-F238E27FC236}">
                <a16:creationId xmlns:a16="http://schemas.microsoft.com/office/drawing/2014/main" id="{3AA8D255-B9EE-D298-BFD2-B721D879EAF3}"/>
              </a:ext>
            </a:extLst>
          </p:cNvPr>
          <p:cNvSpPr txBox="1"/>
          <p:nvPr/>
        </p:nvSpPr>
        <p:spPr>
          <a:xfrm>
            <a:off x="3916254" y="7848599"/>
            <a:ext cx="4290937" cy="3200876"/>
          </a:xfrm>
          <a:prstGeom prst="rect">
            <a:avLst/>
          </a:prstGeom>
          <a:solidFill>
            <a:schemeClr val="accent6">
              <a:lumMod val="40000"/>
              <a:lumOff val="60000"/>
            </a:schemeClr>
          </a:solidFill>
        </p:spPr>
        <p:txBody>
          <a:bodyPr wrap="square" rtlCol="0">
            <a:spAutoFit/>
          </a:bodyPr>
          <a:lstStyle/>
          <a:p>
            <a:r>
              <a:rPr lang="en-US" sz="2000" u="sng" dirty="0"/>
              <a:t>4.Keeping your anti virus program up to date </a:t>
            </a:r>
          </a:p>
          <a:p>
            <a:r>
              <a:rPr lang="en-US" dirty="0"/>
              <a:t>keeping your anti virus program programs on your devices up to date is key in keeping unwanted viruses away. Hackers can exploit your devises . If you do not have a anti virus soft-ware you may be at a higher risk of virus and spyware .To download a anti virus software on to your computer is very simple. This can be done though the app store.</a:t>
            </a:r>
          </a:p>
        </p:txBody>
      </p:sp>
      <p:sp>
        <p:nvSpPr>
          <p:cNvPr id="12" name="TextBox 11">
            <a:extLst>
              <a:ext uri="{FF2B5EF4-FFF2-40B4-BE49-F238E27FC236}">
                <a16:creationId xmlns:a16="http://schemas.microsoft.com/office/drawing/2014/main" id="{27D286C1-CA76-26A2-885E-2B3C046F61A1}"/>
              </a:ext>
            </a:extLst>
          </p:cNvPr>
          <p:cNvSpPr txBox="1"/>
          <p:nvPr/>
        </p:nvSpPr>
        <p:spPr>
          <a:xfrm rot="10800000" flipV="1">
            <a:off x="13082845" y="8017704"/>
            <a:ext cx="4036465" cy="4555093"/>
          </a:xfrm>
          <a:prstGeom prst="rect">
            <a:avLst/>
          </a:prstGeom>
          <a:solidFill>
            <a:srgbClr val="ED9225"/>
          </a:solidFill>
        </p:spPr>
        <p:txBody>
          <a:bodyPr wrap="square" rtlCol="0">
            <a:spAutoFit/>
          </a:bodyPr>
          <a:lstStyle/>
          <a:p>
            <a:r>
              <a:rPr lang="en-US" sz="2000" u="sng" dirty="0"/>
              <a:t>6.Email security </a:t>
            </a:r>
            <a:r>
              <a:rPr lang="en-GB" b="0" i="0" u="none" strike="noStrike" dirty="0">
                <a:solidFill>
                  <a:srgbClr val="222222"/>
                </a:solidFill>
                <a:effectLst/>
                <a:latin typeface="-apple-system"/>
              </a:rPr>
              <a:t>Email is a </a:t>
            </a:r>
            <a:r>
              <a:rPr lang="en-GB" b="0" i="1" u="none" strike="noStrike" dirty="0">
                <a:solidFill>
                  <a:srgbClr val="222222"/>
                </a:solidFill>
                <a:effectLst/>
                <a:latin typeface="-apple-system"/>
              </a:rPr>
              <a:t>common </a:t>
            </a:r>
            <a:r>
              <a:rPr lang="en-GB" b="0" i="1" u="sng" strike="noStrike" dirty="0">
                <a:solidFill>
                  <a:schemeClr val="tx1">
                    <a:lumMod val="95000"/>
                    <a:lumOff val="5000"/>
                  </a:schemeClr>
                </a:solidFill>
                <a:effectLst/>
                <a:hlinkClick r:id="rId4">
                  <a:extLst>
                    <a:ext uri="{A12FA001-AC4F-418D-AE19-62706E023703}">
                      <ahyp:hlinkClr xmlns:ahyp="http://schemas.microsoft.com/office/drawing/2018/hyperlinkcolor" val="tx"/>
                    </a:ext>
                  </a:extLst>
                </a:hlinkClick>
              </a:rPr>
              <a:t>threat vector</a:t>
            </a:r>
            <a:r>
              <a:rPr lang="en-GB" b="0" i="1" u="sng" strike="noStrike" dirty="0">
                <a:solidFill>
                  <a:schemeClr val="tx1">
                    <a:lumMod val="95000"/>
                    <a:lumOff val="5000"/>
                  </a:schemeClr>
                </a:solidFill>
                <a:effectLst/>
              </a:rPr>
              <a:t> </a:t>
            </a:r>
            <a:r>
              <a:rPr lang="en-GB" b="0" i="1" u="none" strike="noStrike" dirty="0">
                <a:solidFill>
                  <a:srgbClr val="222222"/>
                </a:solidFill>
                <a:effectLst/>
                <a:latin typeface="-apple-system"/>
              </a:rPr>
              <a:t>for cyber attackers because it is simple but effective. Almost all organizations use email to communicate with employees, vendors, and clients, and tricking a user into clicking a malicious link or opening an infected attachment is often easier than identifying and exploiting a vulnerability in an organization's systems. Also, email-based attacks can be automated, making them highly scalable.   </a:t>
            </a:r>
            <a:r>
              <a:rPr lang="en-GB" b="0" i="1" u="none" strike="noStrike" dirty="0">
                <a:solidFill>
                  <a:srgbClr val="222222"/>
                </a:solidFill>
                <a:effectLst/>
                <a:cs typeface="Aharoni" panose="02010803020104030203" pitchFamily="2" charset="-79"/>
              </a:rPr>
              <a:t>we can prevent email scammers by </a:t>
            </a:r>
            <a:r>
              <a:rPr lang="en-GB" i="1" dirty="0">
                <a:solidFill>
                  <a:srgbClr val="222222"/>
                </a:solidFill>
                <a:cs typeface="Aharoni" panose="02010803020104030203" pitchFamily="2" charset="-79"/>
              </a:rPr>
              <a:t>identifying and blocking potential scammers in the future .do not click on untrusted links and be aware email attachments </a:t>
            </a:r>
            <a:endParaRPr lang="en-US" i="1" u="sng" dirty="0">
              <a:cs typeface="Aharoni" panose="02010803020104030203" pitchFamily="2" charset="-79"/>
            </a:endParaRPr>
          </a:p>
        </p:txBody>
      </p:sp>
      <p:sp>
        <p:nvSpPr>
          <p:cNvPr id="13" name="TextBox 12">
            <a:extLst>
              <a:ext uri="{FF2B5EF4-FFF2-40B4-BE49-F238E27FC236}">
                <a16:creationId xmlns:a16="http://schemas.microsoft.com/office/drawing/2014/main" id="{06308516-B6A6-BC20-A9B1-254D39AAB06B}"/>
              </a:ext>
            </a:extLst>
          </p:cNvPr>
          <p:cNvSpPr txBox="1"/>
          <p:nvPr/>
        </p:nvSpPr>
        <p:spPr>
          <a:xfrm>
            <a:off x="4020926" y="13024021"/>
            <a:ext cx="4151057" cy="2616101"/>
          </a:xfrm>
          <a:prstGeom prst="rect">
            <a:avLst/>
          </a:prstGeom>
          <a:solidFill>
            <a:srgbClr val="D5B5DB"/>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sz="2000" u="sng" dirty="0"/>
              <a:t>7.Social media awareness</a:t>
            </a:r>
          </a:p>
          <a:p>
            <a:r>
              <a:rPr lang="en-US" dirty="0"/>
              <a:t>Being aware on what we post when</a:t>
            </a:r>
          </a:p>
          <a:p>
            <a:r>
              <a:rPr lang="en-US" dirty="0"/>
              <a:t>Is it visible to the public. Your birthday </a:t>
            </a:r>
          </a:p>
          <a:p>
            <a:r>
              <a:rPr lang="en-US" dirty="0"/>
              <a:t>Your address even pet names can be highly sensitive information. </a:t>
            </a:r>
          </a:p>
          <a:p>
            <a:r>
              <a:rPr lang="en-US" i="1" dirty="0"/>
              <a:t>Void posting names ,phone numbers, addresses ,school and work locations, and other sensitive information as text or in a photo </a:t>
            </a:r>
          </a:p>
        </p:txBody>
      </p:sp>
      <p:sp>
        <p:nvSpPr>
          <p:cNvPr id="14" name="TextBox 13">
            <a:extLst>
              <a:ext uri="{FF2B5EF4-FFF2-40B4-BE49-F238E27FC236}">
                <a16:creationId xmlns:a16="http://schemas.microsoft.com/office/drawing/2014/main" id="{060B63C7-64EB-06EB-555B-BED5EFEEDD70}"/>
              </a:ext>
            </a:extLst>
          </p:cNvPr>
          <p:cNvSpPr txBox="1"/>
          <p:nvPr/>
        </p:nvSpPr>
        <p:spPr>
          <a:xfrm>
            <a:off x="305595" y="2958748"/>
            <a:ext cx="3306119" cy="2062103"/>
          </a:xfrm>
          <a:prstGeom prst="rect">
            <a:avLst/>
          </a:prstGeom>
          <a:solidFill>
            <a:schemeClr val="bg2"/>
          </a:solidFill>
        </p:spPr>
        <p:txBody>
          <a:bodyPr wrap="square" rtlCol="0">
            <a:spAutoFit/>
          </a:bodyPr>
          <a:lstStyle/>
          <a:p>
            <a:r>
              <a:rPr lang="en-US" sz="2000" u="sng" dirty="0"/>
              <a:t>Useful facts</a:t>
            </a:r>
            <a:r>
              <a:rPr lang="en-US" sz="2000" dirty="0"/>
              <a:t>.</a:t>
            </a:r>
          </a:p>
          <a:p>
            <a:r>
              <a:rPr lang="en-US" dirty="0"/>
              <a:t>.ORG is a non-profit program </a:t>
            </a:r>
          </a:p>
          <a:p>
            <a:r>
              <a:rPr lang="en-US" dirty="0"/>
              <a:t>.CO.UK. Is a UK based company </a:t>
            </a:r>
          </a:p>
          <a:p>
            <a:r>
              <a:rPr lang="en-US" dirty="0"/>
              <a:t>.COM. Is a commercial company.</a:t>
            </a:r>
          </a:p>
          <a:p>
            <a:r>
              <a:rPr lang="en-US" dirty="0"/>
              <a:t>.AC.UK. Is usually a university.</a:t>
            </a:r>
          </a:p>
          <a:p>
            <a:r>
              <a:rPr lang="en-US" dirty="0"/>
              <a:t>.NET can be used by anyone. </a:t>
            </a:r>
          </a:p>
          <a:p>
            <a:endParaRPr lang="en-US" dirty="0"/>
          </a:p>
        </p:txBody>
      </p:sp>
      <p:graphicFrame>
        <p:nvGraphicFramePr>
          <p:cNvPr id="24" name="Chart 23">
            <a:extLst>
              <a:ext uri="{FF2B5EF4-FFF2-40B4-BE49-F238E27FC236}">
                <a16:creationId xmlns:a16="http://schemas.microsoft.com/office/drawing/2014/main" id="{EEFDDC43-AA34-66AC-DA02-600A2AF00C0F}"/>
              </a:ext>
            </a:extLst>
          </p:cNvPr>
          <p:cNvGraphicFramePr/>
          <p:nvPr>
            <p:extLst>
              <p:ext uri="{D42A27DB-BD31-4B8C-83A1-F6EECF244321}">
                <p14:modId xmlns:p14="http://schemas.microsoft.com/office/powerpoint/2010/main" val="3614233591"/>
              </p:ext>
            </p:extLst>
          </p:nvPr>
        </p:nvGraphicFramePr>
        <p:xfrm>
          <a:off x="8371840" y="10889974"/>
          <a:ext cx="1236680" cy="794533"/>
        </p:xfrm>
        <a:graphic>
          <a:graphicData uri="http://schemas.openxmlformats.org/drawingml/2006/chart">
            <c:chart xmlns:c="http://schemas.openxmlformats.org/drawingml/2006/chart" xmlns:r="http://schemas.openxmlformats.org/officeDocument/2006/relationships" r:id="rId5"/>
          </a:graphicData>
        </a:graphic>
      </p:graphicFrame>
      <p:cxnSp>
        <p:nvCxnSpPr>
          <p:cNvPr id="27" name="Straight Connector 26">
            <a:extLst>
              <a:ext uri="{FF2B5EF4-FFF2-40B4-BE49-F238E27FC236}">
                <a16:creationId xmlns:a16="http://schemas.microsoft.com/office/drawing/2014/main" id="{706C59FA-8903-5A1B-EB3B-72B472DC7E0F}"/>
              </a:ext>
            </a:extLst>
          </p:cNvPr>
          <p:cNvCxnSpPr>
            <a:cxnSpLocks/>
          </p:cNvCxnSpPr>
          <p:nvPr/>
        </p:nvCxnSpPr>
        <p:spPr>
          <a:xfrm>
            <a:off x="8158661" y="1914688"/>
            <a:ext cx="124911" cy="15389906"/>
          </a:xfrm>
          <a:prstGeom prst="line">
            <a:avLst/>
          </a:prstGeom>
          <a:ln w="3810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236AC0AE-FF1A-8E49-4D1A-9FA335C731DB}"/>
              </a:ext>
            </a:extLst>
          </p:cNvPr>
          <p:cNvSpPr txBox="1"/>
          <p:nvPr/>
        </p:nvSpPr>
        <p:spPr>
          <a:xfrm>
            <a:off x="8343462" y="13295873"/>
            <a:ext cx="8726255" cy="3016210"/>
          </a:xfrm>
          <a:prstGeom prst="rect">
            <a:avLst/>
          </a:prstGeom>
          <a:solidFill>
            <a:schemeClr val="accent1">
              <a:lumMod val="20000"/>
              <a:lumOff val="80000"/>
            </a:schemeClr>
          </a:solidFill>
        </p:spPr>
        <p:txBody>
          <a:bodyPr wrap="square" rtlCol="0">
            <a:spAutoFit/>
          </a:bodyPr>
          <a:lstStyle/>
          <a:p>
            <a:r>
              <a:rPr lang="en-US" sz="2000" u="sng" dirty="0"/>
              <a:t>References. </a:t>
            </a:r>
          </a:p>
          <a:p>
            <a:r>
              <a:rPr lang="en-US" sz="2000" dirty="0"/>
              <a:t>Cloudflare (2024)what is a secure email gateway?(online) accessed on the 9</a:t>
            </a:r>
            <a:r>
              <a:rPr lang="en-US" sz="2000" baseline="30000" dirty="0"/>
              <a:t>th</a:t>
            </a:r>
            <a:r>
              <a:rPr lang="en-US" sz="2000" dirty="0"/>
              <a:t> April 2024. </a:t>
            </a:r>
            <a:r>
              <a:rPr lang="en-US" sz="2000" dirty="0">
                <a:hlinkClick r:id="rId6"/>
              </a:rPr>
              <a:t>https://www.cloudflare.com/en-gb/learning/email-security/secure-email-gateway-seg</a:t>
            </a:r>
            <a:r>
              <a:rPr lang="en-US" sz="2000" dirty="0"/>
              <a:t>.</a:t>
            </a:r>
          </a:p>
          <a:p>
            <a:endParaRPr lang="en-US" sz="2000" u="sng" dirty="0"/>
          </a:p>
          <a:p>
            <a:r>
              <a:rPr lang="en-US" dirty="0"/>
              <a:t>Kaspersky (2024) Tips for generating strong and unique passwords (online) accessed on 9</a:t>
            </a:r>
            <a:r>
              <a:rPr lang="en-US" baseline="30000" dirty="0"/>
              <a:t>th</a:t>
            </a:r>
            <a:r>
              <a:rPr lang="en-US" dirty="0"/>
              <a:t> of April 2024 , </a:t>
            </a:r>
            <a:r>
              <a:rPr lang="en-US" dirty="0">
                <a:hlinkClick r:id="rId7"/>
              </a:rPr>
              <a:t>https://www.kaspersky.com/resource-center/threats</a:t>
            </a:r>
            <a:r>
              <a:rPr lang="en-US" dirty="0"/>
              <a:t>.</a:t>
            </a:r>
          </a:p>
          <a:p>
            <a:endParaRPr lang="en-US" dirty="0"/>
          </a:p>
          <a:p>
            <a:r>
              <a:rPr lang="en-US" dirty="0" err="1"/>
              <a:t>Viniworks</a:t>
            </a:r>
            <a:r>
              <a:rPr lang="en-US" dirty="0"/>
              <a:t>(2024)why is it important to manage privacy settings on social media?(online)accessed on 9</a:t>
            </a:r>
            <a:r>
              <a:rPr lang="en-US" baseline="30000" dirty="0"/>
              <a:t>th</a:t>
            </a:r>
            <a:r>
              <a:rPr lang="en-US" dirty="0"/>
              <a:t> April 2024. </a:t>
            </a:r>
            <a:r>
              <a:rPr lang="en-US" dirty="0">
                <a:hlinkClick r:id="rId8"/>
              </a:rPr>
              <a:t>https://vinciworks.com/courses/</a:t>
            </a:r>
            <a:r>
              <a:rPr lang="en-US" dirty="0"/>
              <a:t> </a:t>
            </a:r>
          </a:p>
        </p:txBody>
      </p:sp>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C3EFA10F-4749-DE39-7607-D01EA0D3AE5E}"/>
                  </a:ext>
                </a:extLst>
              </p14:cNvPr>
              <p14:cNvContentPartPr/>
              <p14:nvPr/>
            </p14:nvContentPartPr>
            <p14:xfrm>
              <a:off x="-5193720" y="3146520"/>
              <a:ext cx="360" cy="360"/>
            </p14:xfrm>
          </p:contentPart>
        </mc:Choice>
        <mc:Fallback xmlns="">
          <p:pic>
            <p:nvPicPr>
              <p:cNvPr id="10" name="Ink 9">
                <a:extLst>
                  <a:ext uri="{FF2B5EF4-FFF2-40B4-BE49-F238E27FC236}">
                    <a16:creationId xmlns:a16="http://schemas.microsoft.com/office/drawing/2014/main" id="{C3EFA10F-4749-DE39-7607-D01EA0D3AE5E}"/>
                  </a:ext>
                </a:extLst>
              </p:cNvPr>
              <p:cNvPicPr/>
              <p:nvPr/>
            </p:nvPicPr>
            <p:blipFill>
              <a:blip r:embed="rId10"/>
              <a:stretch>
                <a:fillRect/>
              </a:stretch>
            </p:blipFill>
            <p:spPr>
              <a:xfrm>
                <a:off x="-5202360" y="3137520"/>
                <a:ext cx="18000" cy="18000"/>
              </a:xfrm>
              <a:prstGeom prst="rect">
                <a:avLst/>
              </a:prstGeom>
            </p:spPr>
          </p:pic>
        </mc:Fallback>
      </mc:AlternateContent>
      <p:cxnSp>
        <p:nvCxnSpPr>
          <p:cNvPr id="40" name="Straight Connector 39">
            <a:extLst>
              <a:ext uri="{FF2B5EF4-FFF2-40B4-BE49-F238E27FC236}">
                <a16:creationId xmlns:a16="http://schemas.microsoft.com/office/drawing/2014/main" id="{AE1685ED-59E6-2B8F-6E40-7737F7D8C73C}"/>
              </a:ext>
            </a:extLst>
          </p:cNvPr>
          <p:cNvCxnSpPr>
            <a:cxnSpLocks/>
          </p:cNvCxnSpPr>
          <p:nvPr/>
        </p:nvCxnSpPr>
        <p:spPr>
          <a:xfrm>
            <a:off x="12800606" y="1963973"/>
            <a:ext cx="83721" cy="11331900"/>
          </a:xfrm>
          <a:prstGeom prst="line">
            <a:avLst/>
          </a:prstGeom>
          <a:ln w="38100"/>
        </p:spPr>
        <p:style>
          <a:lnRef idx="1">
            <a:schemeClr val="dk1"/>
          </a:lnRef>
          <a:fillRef idx="0">
            <a:schemeClr val="dk1"/>
          </a:fillRef>
          <a:effectRef idx="0">
            <a:schemeClr val="dk1"/>
          </a:effectRef>
          <a:fontRef idx="minor">
            <a:schemeClr val="tx1"/>
          </a:fontRef>
        </p:style>
      </p:cxnSp>
      <p:sp>
        <p:nvSpPr>
          <p:cNvPr id="54" name="TextBox 53">
            <a:extLst>
              <a:ext uri="{FF2B5EF4-FFF2-40B4-BE49-F238E27FC236}">
                <a16:creationId xmlns:a16="http://schemas.microsoft.com/office/drawing/2014/main" id="{0281B359-5214-99F5-EECB-1E1C843A6EDC}"/>
              </a:ext>
            </a:extLst>
          </p:cNvPr>
          <p:cNvSpPr txBox="1"/>
          <p:nvPr/>
        </p:nvSpPr>
        <p:spPr>
          <a:xfrm>
            <a:off x="8314155" y="9931267"/>
            <a:ext cx="4365559" cy="3139321"/>
          </a:xfrm>
          <a:prstGeom prst="rect">
            <a:avLst/>
          </a:prstGeom>
          <a:solidFill>
            <a:schemeClr val="accent2">
              <a:lumMod val="20000"/>
              <a:lumOff val="80000"/>
            </a:schemeClr>
          </a:solidFill>
          <a:ln>
            <a:solidFill>
              <a:schemeClr val="accent2">
                <a:lumMod val="40000"/>
                <a:lumOff val="60000"/>
              </a:schemeClr>
            </a:solidFill>
          </a:ln>
        </p:spPr>
        <p:txBody>
          <a:bodyPr wrap="square" rtlCol="0">
            <a:spAutoFit/>
          </a:bodyPr>
          <a:lstStyle/>
          <a:p>
            <a:r>
              <a:rPr lang="en-US" u="sng" dirty="0"/>
              <a:t>5.Privacy settings </a:t>
            </a:r>
          </a:p>
          <a:p>
            <a:r>
              <a:rPr lang="en-US" dirty="0"/>
              <a:t>you can control your privacy online by making your pages private so you have control over who visits your online accounts. </a:t>
            </a:r>
            <a:r>
              <a:rPr lang="en-US" i="1" dirty="0"/>
              <a:t>To set up a profile, we hand over what seems like harmless information like date of birth and email address but with this sudden surge of people uploading their personal details, there was a sudden flood of data that hackers could target.</a:t>
            </a:r>
          </a:p>
          <a:p>
            <a:endParaRPr lang="en-US" u="sng" dirty="0"/>
          </a:p>
        </p:txBody>
      </p:sp>
      <p:sp>
        <p:nvSpPr>
          <p:cNvPr id="74" name="TextBox 73">
            <a:extLst>
              <a:ext uri="{FF2B5EF4-FFF2-40B4-BE49-F238E27FC236}">
                <a16:creationId xmlns:a16="http://schemas.microsoft.com/office/drawing/2014/main" id="{24C71A67-91C8-08EB-C291-7895EA30179A}"/>
              </a:ext>
            </a:extLst>
          </p:cNvPr>
          <p:cNvSpPr txBox="1"/>
          <p:nvPr/>
        </p:nvSpPr>
        <p:spPr>
          <a:xfrm>
            <a:off x="2914656" y="0"/>
            <a:ext cx="9114875" cy="923330"/>
          </a:xfrm>
          <a:prstGeom prst="rect">
            <a:avLst/>
          </a:prstGeom>
          <a:noFill/>
        </p:spPr>
        <p:txBody>
          <a:bodyPr wrap="square" rtlCol="0">
            <a:spAutoFit/>
          </a:bodyPr>
          <a:lstStyle/>
          <a:p>
            <a:r>
              <a:rPr lang="en-US" sz="5400" u="sng" dirty="0">
                <a:highlight>
                  <a:srgbClr val="00FFFF"/>
                </a:highlight>
              </a:rPr>
              <a:t>Basic digital safety skills </a:t>
            </a:r>
          </a:p>
        </p:txBody>
      </p:sp>
    </p:spTree>
    <p:extLst>
      <p:ext uri="{BB962C8B-B14F-4D97-AF65-F5344CB8AC3E}">
        <p14:creationId xmlns:p14="http://schemas.microsoft.com/office/powerpoint/2010/main" val="399461153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10314</TotalTime>
  <Words>928</Words>
  <Application>Microsoft Macintosh PowerPoint</Application>
  <PresentationFormat>Custom</PresentationFormat>
  <Paragraphs>51</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-apple-system</vt:lpstr>
      <vt:lpstr>Aharoni</vt:lpstr>
      <vt:lpstr>Aptos</vt:lpstr>
      <vt:lpstr>Arial</vt:lpstr>
      <vt:lpstr>Calibri</vt:lpstr>
      <vt:lpstr>Calibri Light</vt:lpstr>
      <vt:lpstr>MuseoSans</vt:lpstr>
      <vt:lpstr>Office 2013 - 2022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few easy sets on how to make your own chart in word    open word document  click insert &gt;chart this can be found in word toolbar in the spreadsheet that appears ,replace           </dc:title>
  <dc:creator>Fayzah Chaaban (2325073)</dc:creator>
  <cp:lastModifiedBy>Fayzah Chaaban (2325073)</cp:lastModifiedBy>
  <cp:revision>14</cp:revision>
  <dcterms:created xsi:type="dcterms:W3CDTF">2024-03-23T01:04:27Z</dcterms:created>
  <dcterms:modified xsi:type="dcterms:W3CDTF">2024-04-09T21:42:59Z</dcterms:modified>
</cp:coreProperties>
</file>