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4"/>
  </p:notesMasterIdLst>
  <p:handoutMasterIdLst>
    <p:handoutMasterId r:id="rId15"/>
  </p:handoutMasterIdLst>
  <p:sldIdLst>
    <p:sldId id="256" r:id="rId4"/>
    <p:sldId id="257" r:id="rId5"/>
    <p:sldId id="283" r:id="rId6"/>
    <p:sldId id="288" r:id="rId7"/>
    <p:sldId id="285" r:id="rId8"/>
    <p:sldId id="284" r:id="rId9"/>
    <p:sldId id="286" r:id="rId10"/>
    <p:sldId id="287" r:id="rId11"/>
    <p:sldId id="282" r:id="rId12"/>
    <p:sldId id="268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35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044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ngularjs.org/" TargetMode="External"/><Relationship Id="rId2" Type="http://schemas.openxmlformats.org/officeDocument/2006/relationships/hyperlink" Target="https://ionicframework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onicframework.com/getting-started" TargetMode="External"/><Relationship Id="rId4" Type="http://schemas.openxmlformats.org/officeDocument/2006/relationships/hyperlink" Target="https://ionicframework.com/docs/v1/getting-start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onicframework.com/docs/v1/api/" TargetMode="External"/><Relationship Id="rId2" Type="http://schemas.openxmlformats.org/officeDocument/2006/relationships/hyperlink" Target="https://ionicframework.com/docs/v1/componen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torialspoint.com/ionic/index.htm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grammableweb.com/apis/directory" TargetMode="External"/><Relationship Id="rId2" Type="http://schemas.openxmlformats.org/officeDocument/2006/relationships/hyperlink" Target="https://any-api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ree-web-services.com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Cordova </a:t>
            </a:r>
            <a:r>
              <a:rPr lang="en-GB" dirty="0" smtClean="0"/>
              <a:t>App Development </a:t>
            </a:r>
            <a:r>
              <a:rPr lang="en-GB" dirty="0"/>
              <a:t>with </a:t>
            </a:r>
            <a:r>
              <a:rPr lang="en-GB" dirty="0" smtClean="0"/>
              <a:t>Ionic UI </a:t>
            </a:r>
            <a:r>
              <a:rPr lang="en-GB" dirty="0"/>
              <a:t>Framework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11: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Ionic Framework</a:t>
            </a:r>
          </a:p>
          <a:p>
            <a:r>
              <a:rPr lang="en-GB" dirty="0"/>
              <a:t>Angular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Ionic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Ionic</a:t>
            </a:r>
            <a:r>
              <a:rPr lang="en-GB" dirty="0"/>
              <a:t> is a framework for building hybrid apps using HTML, CSS and JavaScript.</a:t>
            </a:r>
          </a:p>
          <a:p>
            <a:r>
              <a:rPr lang="en-GB" dirty="0"/>
              <a:t>It focuses on the look and feel (UI) of the app and does not replace Cordova or whatever JavaScript framework you are using.</a:t>
            </a:r>
          </a:p>
          <a:p>
            <a:r>
              <a:rPr lang="en-GB" dirty="0"/>
              <a:t>It does, however, require </a:t>
            </a:r>
            <a:r>
              <a:rPr lang="en-GB" dirty="0" err="1">
                <a:hlinkClick r:id="rId3"/>
              </a:rPr>
              <a:t>AngulaJS</a:t>
            </a:r>
            <a:r>
              <a:rPr lang="en-GB" dirty="0"/>
              <a:t> to work.</a:t>
            </a:r>
          </a:p>
          <a:p>
            <a:r>
              <a:rPr lang="en-GB" dirty="0"/>
              <a:t>There are two versions:</a:t>
            </a:r>
          </a:p>
          <a:p>
            <a:pPr lvl="1"/>
            <a:r>
              <a:rPr lang="en-GB" dirty="0">
                <a:hlinkClick r:id="rId4"/>
              </a:rPr>
              <a:t>Ionic 1</a:t>
            </a:r>
            <a:r>
              <a:rPr lang="en-GB" dirty="0"/>
              <a:t>, which we will use</a:t>
            </a:r>
          </a:p>
          <a:p>
            <a:pPr lvl="1"/>
            <a:r>
              <a:rPr lang="en-GB" dirty="0">
                <a:hlinkClick r:id="rId5"/>
              </a:rPr>
              <a:t>Ionic 2</a:t>
            </a:r>
            <a:r>
              <a:rPr lang="en-GB" dirty="0"/>
              <a:t>: uses </a:t>
            </a:r>
            <a:r>
              <a:rPr lang="en-GB" dirty="0" err="1"/>
              <a:t>TypeScript</a:t>
            </a:r>
            <a:r>
              <a:rPr lang="en-GB" dirty="0"/>
              <a:t>, not JavaScript.</a:t>
            </a:r>
          </a:p>
        </p:txBody>
      </p:sp>
    </p:spTree>
    <p:extLst>
      <p:ext uri="{BB962C8B-B14F-4D97-AF65-F5344CB8AC3E}">
        <p14:creationId xmlns:p14="http://schemas.microsoft.com/office/powerpoint/2010/main" val="404557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Ionic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UI Components are provided in two formats:</a:t>
            </a:r>
          </a:p>
          <a:p>
            <a:r>
              <a:rPr lang="en-GB" dirty="0">
                <a:hlinkClick r:id="rId2"/>
              </a:rPr>
              <a:t>CSS</a:t>
            </a:r>
            <a:endParaRPr lang="en-GB" dirty="0"/>
          </a:p>
          <a:p>
            <a:pPr lvl="1"/>
            <a:r>
              <a:rPr lang="en-GB" dirty="0"/>
              <a:t>Makes use of CSS classes.</a:t>
            </a:r>
          </a:p>
          <a:p>
            <a:pPr lvl="1"/>
            <a:r>
              <a:rPr lang="en-GB" dirty="0"/>
              <a:t>You add these to your elements</a:t>
            </a:r>
          </a:p>
          <a:p>
            <a:r>
              <a:rPr lang="en-GB" dirty="0">
                <a:hlinkClick r:id="rId3"/>
              </a:rPr>
              <a:t>JavaScript API</a:t>
            </a:r>
            <a:endParaRPr lang="en-GB" dirty="0"/>
          </a:p>
          <a:p>
            <a:pPr lvl="1"/>
            <a:r>
              <a:rPr lang="en-GB" dirty="0"/>
              <a:t>Makes use of customised Ionic elements </a:t>
            </a:r>
            <a:r>
              <a:rPr lang="en-GB" b="1" dirty="0"/>
              <a:t>&lt;ion-&gt;</a:t>
            </a:r>
          </a:p>
          <a:p>
            <a:pPr lvl="1"/>
            <a:r>
              <a:rPr lang="en-GB" dirty="0"/>
              <a:t>You use these instead of normal HTML tags.</a:t>
            </a:r>
          </a:p>
          <a:p>
            <a:r>
              <a:rPr lang="en-GB" dirty="0"/>
              <a:t>Additional Tutorial site:</a:t>
            </a:r>
          </a:p>
          <a:p>
            <a:pPr lvl="1"/>
            <a:r>
              <a:rPr lang="en-GB" dirty="0">
                <a:hlinkClick r:id="rId4"/>
              </a:rPr>
              <a:t>Tutorials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57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Dependency Injection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objects, services the app, controllers, etc. needs</a:t>
            </a:r>
            <a:r>
              <a:rPr lang="en-GB" dirty="0" smtClean="0"/>
              <a:t> </a:t>
            </a:r>
            <a:r>
              <a:rPr lang="en-GB" dirty="0"/>
              <a:t>to perform its actions are </a:t>
            </a:r>
            <a:r>
              <a:rPr lang="en-GB" b="1" dirty="0"/>
              <a:t>provided to it</a:t>
            </a:r>
            <a:r>
              <a:rPr lang="en-GB" dirty="0"/>
              <a:t>.</a:t>
            </a:r>
          </a:p>
          <a:p>
            <a:r>
              <a:rPr lang="en-GB" dirty="0"/>
              <a:t>That is, the dependency (collaborating object) is injected into it – </a:t>
            </a:r>
            <a:r>
              <a:rPr lang="en-GB" b="1" dirty="0"/>
              <a:t>Dependency Injection</a:t>
            </a:r>
            <a:r>
              <a:rPr lang="en-GB" dirty="0"/>
              <a:t>!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The Ionic framework is injected into the app: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app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angular.module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photoApp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[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b="1" dirty="0">
                <a:solidFill>
                  <a:srgbClr val="A31515"/>
                </a:solidFill>
                <a:latin typeface="Consolas" panose="020B0609020204030204" pitchFamily="49" charset="0"/>
              </a:rPr>
              <a:t>ionic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]);</a:t>
            </a:r>
            <a:endParaRPr lang="en-GB" sz="2000" dirty="0"/>
          </a:p>
          <a:p>
            <a:pPr lvl="1"/>
            <a:r>
              <a:rPr lang="en-GB" dirty="0" smtClean="0"/>
              <a:t>The $scope, $http service and side menu delegate is injected into the controller: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app.controller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photosCtrl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$scope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$http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ionicSideMenuDelegate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{…}</a:t>
            </a:r>
            <a:endParaRPr lang="en-GB" sz="2000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660232" y="4293096"/>
            <a:ext cx="936104" cy="30570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31640" y="5715581"/>
            <a:ext cx="4104456" cy="30570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804248" y="5409874"/>
            <a:ext cx="1242556" cy="30570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2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Angular $http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Angular services are functions or objects available to your app.</a:t>
            </a:r>
          </a:p>
          <a:p>
            <a:pPr lvl="1"/>
            <a:r>
              <a:rPr lang="en-GB" dirty="0" smtClean="0"/>
              <a:t>U</a:t>
            </a:r>
            <a:r>
              <a:rPr lang="en-GB" dirty="0" smtClean="0"/>
              <a:t>sed to organise and share code across your app.</a:t>
            </a:r>
          </a:p>
          <a:p>
            <a:r>
              <a:rPr lang="en-GB" dirty="0"/>
              <a:t>One of the most commonly used services in Angular.</a:t>
            </a:r>
          </a:p>
          <a:p>
            <a:pPr lvl="1"/>
            <a:r>
              <a:rPr lang="en-GB" dirty="0" smtClean="0"/>
              <a:t>Used </a:t>
            </a:r>
            <a:r>
              <a:rPr lang="en-GB" dirty="0"/>
              <a:t>to send a HTTP request to a remote server:</a:t>
            </a:r>
          </a:p>
          <a:p>
            <a:pPr marL="1143000" lvl="3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$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http.get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700" b="1" dirty="0" err="1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urlString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).then(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(response) {</a:t>
            </a:r>
          </a:p>
          <a:p>
            <a:pPr marL="1143000" lvl="3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008000"/>
                </a:solidFill>
                <a:latin typeface="Consolas" panose="020B0609020204030204" pitchFamily="49" charset="0"/>
              </a:rPr>
              <a:t>// on success </a:t>
            </a:r>
            <a:r>
              <a:rPr lang="en-GB" sz="17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endParaRPr lang="en-GB" sz="17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1143000" lvl="3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},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(error) {</a:t>
            </a:r>
          </a:p>
          <a:p>
            <a:pPr marL="1143000" lvl="3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008000"/>
                </a:solidFill>
                <a:latin typeface="Consolas" panose="020B0609020204030204" pitchFamily="49" charset="0"/>
              </a:rPr>
              <a:t>// on error </a:t>
            </a:r>
            <a:r>
              <a:rPr lang="en-GB" sz="17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pPr marL="1143000" lvl="3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});</a:t>
            </a:r>
            <a:endParaRPr lang="en-GB" sz="1500" dirty="0"/>
          </a:p>
          <a:p>
            <a:pPr lvl="1"/>
            <a:r>
              <a:rPr lang="en-GB" dirty="0"/>
              <a:t>The response object in the response contains a data property containing the data returned.</a:t>
            </a:r>
          </a:p>
        </p:txBody>
      </p:sp>
    </p:spTree>
    <p:extLst>
      <p:ext uri="{BB962C8B-B14F-4D97-AF65-F5344CB8AC3E}">
        <p14:creationId xmlns:p14="http://schemas.microsoft.com/office/powerpoint/2010/main" val="364562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Flickr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today’s app, we will be using the Flickr web service API.</a:t>
            </a:r>
          </a:p>
        </p:txBody>
      </p:sp>
    </p:spTree>
    <p:extLst>
      <p:ext uri="{BB962C8B-B14F-4D97-AF65-F5344CB8AC3E}">
        <p14:creationId xmlns:p14="http://schemas.microsoft.com/office/powerpoint/2010/main" val="394282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Cross Site Scripting (XSS) Vulnerability?</a:t>
            </a:r>
          </a:p>
        </p:txBody>
      </p:sp>
    </p:spTree>
    <p:extLst>
      <p:ext uri="{BB962C8B-B14F-4D97-AF65-F5344CB8AC3E}">
        <p14:creationId xmlns:p14="http://schemas.microsoft.com/office/powerpoint/2010/main" val="101286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 Web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https://any-api.com/</a:t>
            </a:r>
            <a:endParaRPr lang="en-GB" dirty="0"/>
          </a:p>
          <a:p>
            <a:r>
              <a:rPr lang="en-GB" dirty="0">
                <a:hlinkClick r:id="rId3"/>
              </a:rPr>
              <a:t>https://www.programmableweb.com/apis/directory</a:t>
            </a:r>
            <a:endParaRPr lang="en-GB" dirty="0"/>
          </a:p>
          <a:p>
            <a:r>
              <a:rPr lang="en-GB" dirty="0">
                <a:hlinkClick r:id="rId4"/>
              </a:rPr>
              <a:t>http://free-web-services.com/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81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16953</TotalTime>
  <Words>384</Words>
  <Application>Microsoft Office PowerPoint</Application>
  <PresentationFormat>On-screen Show (4:3)</PresentationFormat>
  <Paragraphs>56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Cambria</vt:lpstr>
      <vt:lpstr>Consolas</vt:lpstr>
      <vt:lpstr>Wingdings</vt:lpstr>
      <vt:lpstr>Wingdings 2</vt:lpstr>
      <vt:lpstr>Median</vt:lpstr>
      <vt:lpstr>Cordova App Development with Ionic UI Framework</vt:lpstr>
      <vt:lpstr>Today’s Lecture</vt:lpstr>
      <vt:lpstr>Ionic Framework</vt:lpstr>
      <vt:lpstr>Ionic Components</vt:lpstr>
      <vt:lpstr>Angular Dependency Injection</vt:lpstr>
      <vt:lpstr>Angular $http Service</vt:lpstr>
      <vt:lpstr>Flickr</vt:lpstr>
      <vt:lpstr>Question</vt:lpstr>
      <vt:lpstr>Free Web Services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1560</cp:revision>
  <cp:lastPrinted>2017-10-30T06:43:17Z</cp:lastPrinted>
  <dcterms:created xsi:type="dcterms:W3CDTF">2013-09-18T07:00:31Z</dcterms:created>
  <dcterms:modified xsi:type="dcterms:W3CDTF">2018-02-26T08:43:35Z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