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comment1.xml" ContentType="application/vnd.openxmlformats-officedocument.presentationml.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sldIdLst>
    <p:sldId id="332" r:id="rId5"/>
    <p:sldId id="411" r:id="rId6"/>
    <p:sldId id="382" r:id="rId7"/>
    <p:sldId id="336" r:id="rId8"/>
    <p:sldId id="386" r:id="rId9"/>
    <p:sldId id="333" r:id="rId10"/>
    <p:sldId id="391" r:id="rId11"/>
    <p:sldId id="390" r:id="rId12"/>
    <p:sldId id="389" r:id="rId13"/>
    <p:sldId id="387" r:id="rId14"/>
    <p:sldId id="370" r:id="rId15"/>
    <p:sldId id="369" r:id="rId16"/>
    <p:sldId id="393" r:id="rId17"/>
    <p:sldId id="359" r:id="rId18"/>
    <p:sldId id="400" r:id="rId19"/>
    <p:sldId id="371" r:id="rId20"/>
    <p:sldId id="401" r:id="rId21"/>
    <p:sldId id="410" r:id="rId22"/>
    <p:sldId id="409" r:id="rId23"/>
    <p:sldId id="334" r:id="rId24"/>
    <p:sldId id="418" r:id="rId25"/>
    <p:sldId id="388" r:id="rId26"/>
    <p:sldId id="374" r:id="rId27"/>
    <p:sldId id="360" r:id="rId28"/>
    <p:sldId id="368" r:id="rId29"/>
    <p:sldId id="352" r:id="rId30"/>
    <p:sldId id="415" r:id="rId31"/>
    <p:sldId id="397" r:id="rId32"/>
    <p:sldId id="419" r:id="rId33"/>
    <p:sldId id="367" r:id="rId34"/>
    <p:sldId id="416" r:id="rId35"/>
    <p:sldId id="396" r:id="rId36"/>
    <p:sldId id="420" r:id="rId37"/>
    <p:sldId id="362" r:id="rId38"/>
    <p:sldId id="402" r:id="rId39"/>
    <p:sldId id="403" r:id="rId40"/>
    <p:sldId id="398" r:id="rId41"/>
    <p:sldId id="405" r:id="rId42"/>
    <p:sldId id="406" r:id="rId43"/>
    <p:sldId id="375" r:id="rId44"/>
    <p:sldId id="407" r:id="rId45"/>
    <p:sldId id="260" r:id="rId46"/>
    <p:sldId id="414" r:id="rId47"/>
    <p:sldId id="261" r:id="rId48"/>
    <p:sldId id="257" r:id="rId49"/>
    <p:sldId id="256" r:id="rId50"/>
    <p:sldId id="258" r:id="rId51"/>
    <p:sldId id="377" r:id="rId52"/>
    <p:sldId id="264" r:id="rId53"/>
    <p:sldId id="265" r:id="rId54"/>
    <p:sldId id="392" r:id="rId55"/>
    <p:sldId id="361" r:id="rId56"/>
    <p:sldId id="296" r:id="rId57"/>
    <p:sldId id="301" r:id="rId58"/>
    <p:sldId id="302" r:id="rId59"/>
    <p:sldId id="413" r:id="rId60"/>
    <p:sldId id="42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liot Pottinger" initials="EP" lastIdx="1" clrIdx="0">
    <p:extLst>
      <p:ext uri="{19B8F6BF-5375-455C-9EA6-DF929625EA0E}">
        <p15:presenceInfo xmlns:p15="http://schemas.microsoft.com/office/powerpoint/2012/main" userId="S::Elliot.Pottinger@hockeywales.org.uk::809f2e4e-cc56-45cb-9026-7638d5b5bfc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C234"/>
    <a:srgbClr val="7ABC32"/>
    <a:srgbClr val="83C9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60" autoAdjust="0"/>
    <p:restoredTop sz="77733" autoAdjust="0"/>
  </p:normalViewPr>
  <p:slideViewPr>
    <p:cSldViewPr snapToGrid="0">
      <p:cViewPr varScale="1">
        <p:scale>
          <a:sx n="87" d="100"/>
          <a:sy n="87" d="100"/>
        </p:scale>
        <p:origin x="16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9-17T13:47:21.003" idx="1">
    <p:pos x="5320" y="369"/>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ADF7A-1737-4E22-9675-9C96F50152F3}" type="datetimeFigureOut">
              <a:rPr lang="en-GB" smtClean="0"/>
              <a:t>16/10/2024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9E0CD2-B35C-41A0-80E1-B87567089427}" type="slidenum">
              <a:rPr lang="en-GB" smtClean="0"/>
              <a:t>‹#›</a:t>
            </a:fld>
            <a:endParaRPr lang="en-GB" dirty="0"/>
          </a:p>
        </p:txBody>
      </p:sp>
    </p:spTree>
    <p:extLst>
      <p:ext uri="{BB962C8B-B14F-4D97-AF65-F5344CB8AC3E}">
        <p14:creationId xmlns:p14="http://schemas.microsoft.com/office/powerpoint/2010/main" val="3424942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youtube.com/watch?v=3CfiOg3cBwc&amp;list=PLXnvLLVwnVmy1LVas40EVN9MQd1v58tSa&amp;index=43"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youtube.com/watch?v=4PMjb39NPOc"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Welcome to the Leadership Award in Hockey Coaching</a:t>
            </a:r>
          </a:p>
          <a:p>
            <a:endParaRPr lang="en-GB" sz="1200" b="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Introduce course – </a:t>
            </a:r>
          </a:p>
          <a:p>
            <a:pPr marL="685800" lvl="1" indent="-228600">
              <a:buAutoNum type="arabicPeriod"/>
            </a:pPr>
            <a:r>
              <a:rPr lang="en-GB" sz="1200" kern="1200" dirty="0">
                <a:solidFill>
                  <a:schemeClr val="tx1"/>
                </a:solidFill>
                <a:effectLst/>
                <a:latin typeface="+mn-lt"/>
                <a:ea typeface="+mn-ea"/>
                <a:cs typeface="+mn-cs"/>
              </a:rPr>
              <a:t>The course is accredited by Sports Leaders UK and is the first step on the Welsh Coaching Pathway</a:t>
            </a:r>
          </a:p>
          <a:p>
            <a:pPr marL="685800" lvl="1" indent="-228600">
              <a:buAutoNum type="arabicPeriod"/>
            </a:pPr>
            <a:r>
              <a:rPr lang="en-GB" sz="1200" kern="1200" dirty="0">
                <a:solidFill>
                  <a:schemeClr val="tx1"/>
                </a:solidFill>
                <a:effectLst/>
                <a:latin typeface="+mn-lt"/>
                <a:ea typeface="+mn-ea"/>
                <a:cs typeface="+mn-cs"/>
              </a:rPr>
              <a:t>The course is specifically designed to support the start or supplement your hockey coaching journey</a:t>
            </a:r>
          </a:p>
          <a:p>
            <a:pPr marL="685800" lvl="1" indent="-228600">
              <a:buAutoNum type="arabicPeriod"/>
            </a:pPr>
            <a:r>
              <a:rPr lang="en-GB" sz="1200" kern="1200" dirty="0">
                <a:solidFill>
                  <a:schemeClr val="tx1"/>
                </a:solidFill>
                <a:effectLst/>
                <a:latin typeface="+mn-lt"/>
                <a:ea typeface="+mn-ea"/>
                <a:cs typeface="+mn-cs"/>
              </a:rPr>
              <a:t>Following successful completion of the course, you can assist a senior/more experienced coach; lead small groups as part of a bigger session; lead sessions in primary schools under supervision</a:t>
            </a:r>
          </a:p>
          <a:p>
            <a:pPr marL="228600" indent="-228600">
              <a:buFont typeface="Arial" panose="020B0604020202020204" pitchFamily="34" charset="0"/>
              <a:buChar char="•"/>
            </a:pPr>
            <a:endParaRPr lang="en-GB" sz="1200" kern="1200" dirty="0">
              <a:solidFill>
                <a:schemeClr val="tx1"/>
              </a:solidFill>
              <a:effectLst/>
              <a:latin typeface="+mn-lt"/>
              <a:ea typeface="+mn-ea"/>
              <a:cs typeface="+mn-cs"/>
            </a:endParaRPr>
          </a:p>
          <a:p>
            <a:pPr marL="228600" indent="-228600">
              <a:buFont typeface="Arial" panose="020B0604020202020204" pitchFamily="34" charset="0"/>
              <a:buChar char="•"/>
            </a:pPr>
            <a:r>
              <a:rPr lang="en-GB" sz="1200" kern="1200" dirty="0">
                <a:solidFill>
                  <a:schemeClr val="tx1"/>
                </a:solidFill>
                <a:effectLst/>
                <a:latin typeface="+mn-lt"/>
                <a:ea typeface="+mn-ea"/>
                <a:cs typeface="+mn-cs"/>
              </a:rPr>
              <a:t>Register taken </a:t>
            </a:r>
          </a:p>
          <a:p>
            <a:pPr marL="228600" indent="-228600">
              <a:buFont typeface="Arial" panose="020B0604020202020204" pitchFamily="34" charset="0"/>
              <a:buChar char="•"/>
            </a:pPr>
            <a:endParaRPr lang="en-GB" sz="1200" kern="1200" dirty="0">
              <a:solidFill>
                <a:schemeClr val="tx1"/>
              </a:solidFill>
              <a:effectLst/>
              <a:latin typeface="+mn-lt"/>
              <a:ea typeface="+mn-ea"/>
              <a:cs typeface="+mn-cs"/>
            </a:endParaRPr>
          </a:p>
          <a:p>
            <a:pPr marL="228600" indent="-228600">
              <a:buFont typeface="Arial" panose="020B0604020202020204" pitchFamily="34" charset="0"/>
              <a:buChar char="•"/>
            </a:pPr>
            <a:r>
              <a:rPr lang="en-GB" sz="1200" kern="1200" dirty="0">
                <a:solidFill>
                  <a:schemeClr val="tx1"/>
                </a:solidFill>
                <a:effectLst/>
                <a:latin typeface="+mn-lt"/>
                <a:ea typeface="+mn-ea"/>
                <a:cs typeface="+mn-cs"/>
              </a:rPr>
              <a:t>Introduction to tutor (name, role with Hockey Wales, involvement in sport/hockey, tutor background)</a:t>
            </a:r>
          </a:p>
        </p:txBody>
      </p:sp>
      <p:sp>
        <p:nvSpPr>
          <p:cNvPr id="4" name="Slide Number Placeholder 3"/>
          <p:cNvSpPr>
            <a:spLocks noGrp="1"/>
          </p:cNvSpPr>
          <p:nvPr>
            <p:ph type="sldNum" sz="quarter" idx="5"/>
          </p:nvPr>
        </p:nvSpPr>
        <p:spPr/>
        <p:txBody>
          <a:bodyPr/>
          <a:lstStyle/>
          <a:p>
            <a:fld id="{959E0CD2-B35C-41A0-80E1-B87567089427}" type="slidenum">
              <a:rPr lang="en-GB" smtClean="0"/>
              <a:t>1</a:t>
            </a:fld>
            <a:endParaRPr lang="en-GB" dirty="0"/>
          </a:p>
        </p:txBody>
      </p:sp>
    </p:spTree>
    <p:extLst>
      <p:ext uri="{BB962C8B-B14F-4D97-AF65-F5344CB8AC3E}">
        <p14:creationId xmlns:p14="http://schemas.microsoft.com/office/powerpoint/2010/main" val="2283111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Ensure all learners are aware of facility procedures and how the course will be delivered</a:t>
            </a:r>
          </a:p>
        </p:txBody>
      </p:sp>
      <p:sp>
        <p:nvSpPr>
          <p:cNvPr id="4" name="Slide Number Placeholder 3"/>
          <p:cNvSpPr>
            <a:spLocks noGrp="1"/>
          </p:cNvSpPr>
          <p:nvPr>
            <p:ph type="sldNum" sz="quarter" idx="5"/>
          </p:nvPr>
        </p:nvSpPr>
        <p:spPr/>
        <p:txBody>
          <a:bodyPr/>
          <a:lstStyle/>
          <a:p>
            <a:fld id="{959E0CD2-B35C-41A0-80E1-B87567089427}" type="slidenum">
              <a:rPr lang="en-GB" smtClean="0"/>
              <a:t>2</a:t>
            </a:fld>
            <a:endParaRPr lang="en-GB" dirty="0"/>
          </a:p>
        </p:txBody>
      </p:sp>
    </p:spTree>
    <p:extLst>
      <p:ext uri="{BB962C8B-B14F-4D97-AF65-F5344CB8AC3E}">
        <p14:creationId xmlns:p14="http://schemas.microsoft.com/office/powerpoint/2010/main" val="303083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Encourage candidates to think about their situation and how the course will help them in future </a:t>
            </a:r>
          </a:p>
        </p:txBody>
      </p:sp>
      <p:sp>
        <p:nvSpPr>
          <p:cNvPr id="4" name="Slide Number Placeholder 3"/>
          <p:cNvSpPr>
            <a:spLocks noGrp="1"/>
          </p:cNvSpPr>
          <p:nvPr>
            <p:ph type="sldNum" sz="quarter" idx="5"/>
          </p:nvPr>
        </p:nvSpPr>
        <p:spPr/>
        <p:txBody>
          <a:bodyPr/>
          <a:lstStyle/>
          <a:p>
            <a:fld id="{959E0CD2-B35C-41A0-80E1-B87567089427}" type="slidenum">
              <a:rPr lang="en-GB" smtClean="0"/>
              <a:t>3</a:t>
            </a:fld>
            <a:endParaRPr lang="en-GB" dirty="0"/>
          </a:p>
        </p:txBody>
      </p:sp>
    </p:spTree>
    <p:extLst>
      <p:ext uri="{BB962C8B-B14F-4D97-AF65-F5344CB8AC3E}">
        <p14:creationId xmlns:p14="http://schemas.microsoft.com/office/powerpoint/2010/main" val="194709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Set the objectives and provide overview of what the course is trying the achieve - </a:t>
            </a:r>
          </a:p>
          <a:p>
            <a:pPr lvl="0"/>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Understand how to deliver safe and fun hockey activities for young people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Understand Physical Literacy and the C System in a hockey context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Apply the GB Coaching Philosophy including the ‘Golden Thread’</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Use CHANGE IT, SMILES, STEP, PETE – why and when to use them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Understand how you can progress as a coach or leader</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4</a:t>
            </a:fld>
            <a:endParaRPr lang="en-GB" dirty="0"/>
          </a:p>
        </p:txBody>
      </p:sp>
    </p:spTree>
    <p:extLst>
      <p:ext uri="{BB962C8B-B14F-4D97-AF65-F5344CB8AC3E}">
        <p14:creationId xmlns:p14="http://schemas.microsoft.com/office/powerpoint/2010/main" val="603233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1 </a:t>
            </a:r>
            <a:r>
              <a:rPr lang="en-GB" dirty="0"/>
              <a:t>– introduction to 4689 small sided hockey; introduction to the basic rules and umpiring signals used in hockey </a:t>
            </a:r>
          </a:p>
        </p:txBody>
      </p:sp>
      <p:sp>
        <p:nvSpPr>
          <p:cNvPr id="4" name="Slide Number Placeholder 3"/>
          <p:cNvSpPr>
            <a:spLocks noGrp="1"/>
          </p:cNvSpPr>
          <p:nvPr>
            <p:ph type="sldNum" sz="quarter" idx="5"/>
          </p:nvPr>
        </p:nvSpPr>
        <p:spPr/>
        <p:txBody>
          <a:bodyPr/>
          <a:lstStyle/>
          <a:p>
            <a:fld id="{959E0CD2-B35C-41A0-80E1-B87567089427}" type="slidenum">
              <a:rPr lang="en-GB" smtClean="0"/>
              <a:t>5</a:t>
            </a:fld>
            <a:endParaRPr lang="en-GB" dirty="0"/>
          </a:p>
        </p:txBody>
      </p:sp>
    </p:spTree>
    <p:extLst>
      <p:ext uri="{BB962C8B-B14F-4D97-AF65-F5344CB8AC3E}">
        <p14:creationId xmlns:p14="http://schemas.microsoft.com/office/powerpoint/2010/main" val="3909147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Important to mention/encourage:</a:t>
            </a:r>
          </a:p>
          <a:p>
            <a:endParaRPr lang="en-GB" dirty="0"/>
          </a:p>
          <a:p>
            <a:pPr lvl="0"/>
            <a:r>
              <a:rPr lang="en-GB" sz="1200" kern="1200" dirty="0">
                <a:solidFill>
                  <a:schemeClr val="tx1"/>
                </a:solidFill>
                <a:effectLst/>
                <a:latin typeface="+mn-lt"/>
                <a:ea typeface="+mn-ea"/>
                <a:cs typeface="+mn-cs"/>
              </a:rPr>
              <a:t>- Small sided game-based activity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 Hockey can be played anywhere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 Introducing leadership opportunities from a young age creating different roles for those who may not be so keen on playing hockey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6</a:t>
            </a:fld>
            <a:endParaRPr lang="en-GB" dirty="0"/>
          </a:p>
        </p:txBody>
      </p:sp>
    </p:spTree>
    <p:extLst>
      <p:ext uri="{BB962C8B-B14F-4D97-AF65-F5344CB8AC3E}">
        <p14:creationId xmlns:p14="http://schemas.microsoft.com/office/powerpoint/2010/main" val="3314839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Overview of 4689 </a:t>
            </a:r>
            <a:r>
              <a:rPr lang="en-GB" dirty="0"/>
              <a:t>– encouraging small sided hockey; if you don’t have exact numbers in your session the format is fluid i.e. there is nothing wrong with playing 5 a side or 7 a side – engagement with participants is most important! </a:t>
            </a:r>
          </a:p>
          <a:p>
            <a:endParaRPr lang="en-GB" dirty="0"/>
          </a:p>
          <a:p>
            <a:r>
              <a:rPr lang="en-GB" dirty="0"/>
              <a:t>Even though diagrams show markings for astro turf/sports hall, Multi Use Games Areas (MUGAs), grass, other suitable playing areas can be used to play. </a:t>
            </a:r>
          </a:p>
        </p:txBody>
      </p:sp>
      <p:sp>
        <p:nvSpPr>
          <p:cNvPr id="4" name="Slide Number Placeholder 3"/>
          <p:cNvSpPr>
            <a:spLocks noGrp="1"/>
          </p:cNvSpPr>
          <p:nvPr>
            <p:ph type="sldNum" sz="quarter" idx="5"/>
          </p:nvPr>
        </p:nvSpPr>
        <p:spPr/>
        <p:txBody>
          <a:bodyPr/>
          <a:lstStyle/>
          <a:p>
            <a:fld id="{959E0CD2-B35C-41A0-80E1-B87567089427}" type="slidenum">
              <a:rPr lang="en-GB" smtClean="0"/>
              <a:t>7</a:t>
            </a:fld>
            <a:endParaRPr lang="en-GB" dirty="0"/>
          </a:p>
        </p:txBody>
      </p:sp>
    </p:spTree>
    <p:extLst>
      <p:ext uri="{BB962C8B-B14F-4D97-AF65-F5344CB8AC3E}">
        <p14:creationId xmlns:p14="http://schemas.microsoft.com/office/powerpoint/2010/main" val="3606330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Brief overview of hockey rules and umpiring signals and what you need in order to be effective in the role </a:t>
            </a:r>
          </a:p>
          <a:p>
            <a:endParaRPr lang="en-GB" b="0" dirty="0"/>
          </a:p>
          <a:p>
            <a:r>
              <a:rPr lang="en-GB" sz="1200" kern="1200" dirty="0">
                <a:solidFill>
                  <a:schemeClr val="tx1"/>
                </a:solidFill>
                <a:effectLst/>
                <a:latin typeface="+mn-lt"/>
                <a:ea typeface="+mn-ea"/>
                <a:cs typeface="+mn-cs"/>
              </a:rPr>
              <a:t>Mention/encourage to learners that for children and those new to the game would benefit from lenient umpiring. More technical signals/rules can be introduced once the player has a better knowledge of the game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beginners, there is nothing wrong with letting players accidently kick the ball and make stick tackles – enjoyment is key! </a:t>
            </a:r>
          </a:p>
          <a:p>
            <a:endParaRPr lang="en-GB" b="0" dirty="0"/>
          </a:p>
        </p:txBody>
      </p:sp>
      <p:sp>
        <p:nvSpPr>
          <p:cNvPr id="4" name="Slide Number Placeholder 3"/>
          <p:cNvSpPr>
            <a:spLocks noGrp="1"/>
          </p:cNvSpPr>
          <p:nvPr>
            <p:ph type="sldNum" sz="quarter" idx="5"/>
          </p:nvPr>
        </p:nvSpPr>
        <p:spPr/>
        <p:txBody>
          <a:bodyPr/>
          <a:lstStyle/>
          <a:p>
            <a:fld id="{959E0CD2-B35C-41A0-80E1-B87567089427}" type="slidenum">
              <a:rPr lang="en-GB" smtClean="0"/>
              <a:t>8</a:t>
            </a:fld>
            <a:endParaRPr lang="en-GB" dirty="0"/>
          </a:p>
        </p:txBody>
      </p:sp>
    </p:spTree>
    <p:extLst>
      <p:ext uri="{BB962C8B-B14F-4D97-AF65-F5344CB8AC3E}">
        <p14:creationId xmlns:p14="http://schemas.microsoft.com/office/powerpoint/2010/main" val="950726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Brief overview of umpiring signals used in hockey </a:t>
            </a:r>
            <a:endParaRPr lang="en-GB" b="0" dirty="0"/>
          </a:p>
          <a:p>
            <a:endParaRPr lang="en-GB" b="1" dirty="0"/>
          </a:p>
          <a:p>
            <a:endParaRPr lang="en-GB" b="0" dirty="0"/>
          </a:p>
        </p:txBody>
      </p:sp>
      <p:sp>
        <p:nvSpPr>
          <p:cNvPr id="4" name="Slide Number Placeholder 3"/>
          <p:cNvSpPr>
            <a:spLocks noGrp="1"/>
          </p:cNvSpPr>
          <p:nvPr>
            <p:ph type="sldNum" sz="quarter" idx="5"/>
          </p:nvPr>
        </p:nvSpPr>
        <p:spPr/>
        <p:txBody>
          <a:bodyPr/>
          <a:lstStyle/>
          <a:p>
            <a:fld id="{959E0CD2-B35C-41A0-80E1-B87567089427}" type="slidenum">
              <a:rPr lang="en-GB" smtClean="0"/>
              <a:t>9</a:t>
            </a:fld>
            <a:endParaRPr lang="en-GB" dirty="0"/>
          </a:p>
        </p:txBody>
      </p:sp>
    </p:spTree>
    <p:extLst>
      <p:ext uri="{BB962C8B-B14F-4D97-AF65-F5344CB8AC3E}">
        <p14:creationId xmlns:p14="http://schemas.microsoft.com/office/powerpoint/2010/main" val="847749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2 </a:t>
            </a:r>
            <a:r>
              <a:rPr lang="en-GB" dirty="0"/>
              <a:t>- This section will cover what coaches/leaders need in order to be effective; introduction to physical literacy and the C System which are models to used to understand the effective development of players as performers and as people</a:t>
            </a:r>
          </a:p>
        </p:txBody>
      </p:sp>
      <p:sp>
        <p:nvSpPr>
          <p:cNvPr id="4" name="Slide Number Placeholder 3"/>
          <p:cNvSpPr>
            <a:spLocks noGrp="1"/>
          </p:cNvSpPr>
          <p:nvPr>
            <p:ph type="sldNum" sz="quarter" idx="5"/>
          </p:nvPr>
        </p:nvSpPr>
        <p:spPr/>
        <p:txBody>
          <a:bodyPr/>
          <a:lstStyle/>
          <a:p>
            <a:fld id="{959E0CD2-B35C-41A0-80E1-B87567089427}" type="slidenum">
              <a:rPr lang="en-GB" smtClean="0"/>
              <a:t>10</a:t>
            </a:fld>
            <a:endParaRPr lang="en-GB" dirty="0"/>
          </a:p>
        </p:txBody>
      </p:sp>
    </p:spTree>
    <p:extLst>
      <p:ext uri="{BB962C8B-B14F-4D97-AF65-F5344CB8AC3E}">
        <p14:creationId xmlns:p14="http://schemas.microsoft.com/office/powerpoint/2010/main" val="2545719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Encourage candidates to think about their sporting experiences and what they look for in an effective coach/leader/teacher/instructor</a:t>
            </a:r>
          </a:p>
          <a:p>
            <a:endParaRPr lang="en-GB" b="1" dirty="0"/>
          </a:p>
          <a:p>
            <a:r>
              <a:rPr lang="en-GB" b="0" dirty="0"/>
              <a:t>Learners will need to draw their ideal coach. Suggestions which could be provided – big ears (good listener), big mouth (good communicator), smile (engaging), t shirt/jacket (appropriate attire) </a:t>
            </a:r>
          </a:p>
          <a:p>
            <a:endParaRPr lang="en-GB" b="0" dirty="0"/>
          </a:p>
          <a:p>
            <a:r>
              <a:rPr lang="en-GB" b="0" dirty="0"/>
              <a:t>Share some answers and get learner to say why they chose certain things to draw. </a:t>
            </a:r>
          </a:p>
        </p:txBody>
      </p:sp>
      <p:sp>
        <p:nvSpPr>
          <p:cNvPr id="4" name="Slide Number Placeholder 3"/>
          <p:cNvSpPr>
            <a:spLocks noGrp="1"/>
          </p:cNvSpPr>
          <p:nvPr>
            <p:ph type="sldNum" sz="quarter" idx="5"/>
          </p:nvPr>
        </p:nvSpPr>
        <p:spPr/>
        <p:txBody>
          <a:bodyPr/>
          <a:lstStyle/>
          <a:p>
            <a:fld id="{959E0CD2-B35C-41A0-80E1-B87567089427}" type="slidenum">
              <a:rPr lang="en-GB" smtClean="0"/>
              <a:t>11</a:t>
            </a:fld>
            <a:endParaRPr lang="en-GB" dirty="0"/>
          </a:p>
        </p:txBody>
      </p:sp>
    </p:spTree>
    <p:extLst>
      <p:ext uri="{BB962C8B-B14F-4D97-AF65-F5344CB8AC3E}">
        <p14:creationId xmlns:p14="http://schemas.microsoft.com/office/powerpoint/2010/main" val="2155919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answers are not an exhaustive list but the points above are common qualities of an effective coach/leader </a:t>
            </a:r>
          </a:p>
        </p:txBody>
      </p:sp>
      <p:sp>
        <p:nvSpPr>
          <p:cNvPr id="4" name="Slide Number Placeholder 3"/>
          <p:cNvSpPr>
            <a:spLocks noGrp="1"/>
          </p:cNvSpPr>
          <p:nvPr>
            <p:ph type="sldNum" sz="quarter" idx="5"/>
          </p:nvPr>
        </p:nvSpPr>
        <p:spPr/>
        <p:txBody>
          <a:bodyPr/>
          <a:lstStyle/>
          <a:p>
            <a:fld id="{959E0CD2-B35C-41A0-80E1-B87567089427}" type="slidenum">
              <a:rPr lang="en-GB" smtClean="0"/>
              <a:t>12</a:t>
            </a:fld>
            <a:endParaRPr lang="en-GB" dirty="0"/>
          </a:p>
        </p:txBody>
      </p:sp>
    </p:spTree>
    <p:extLst>
      <p:ext uri="{BB962C8B-B14F-4D97-AF65-F5344CB8AC3E}">
        <p14:creationId xmlns:p14="http://schemas.microsoft.com/office/powerpoint/2010/main" val="12433894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Video (Hyperlink on Picture and Below) </a:t>
            </a:r>
            <a:r>
              <a:rPr lang="en-GB" dirty="0"/>
              <a:t>– Wales </a:t>
            </a:r>
            <a:r>
              <a:rPr lang="en-GB" dirty="0" err="1"/>
              <a:t>Womens</a:t>
            </a:r>
            <a:r>
              <a:rPr lang="en-GB" dirty="0"/>
              <a:t> Squad, use as an example of players who have reached the top of the game and show strong physical literacy and C System values </a:t>
            </a:r>
          </a:p>
          <a:p>
            <a:endParaRPr lang="en-GB" dirty="0"/>
          </a:p>
          <a:p>
            <a:r>
              <a:rPr lang="en-GB" dirty="0"/>
              <a:t>https://www.youtube.com/watch?v=Sc4nmGSu-zQ </a:t>
            </a:r>
          </a:p>
        </p:txBody>
      </p:sp>
      <p:sp>
        <p:nvSpPr>
          <p:cNvPr id="4" name="Slide Number Placeholder 3"/>
          <p:cNvSpPr>
            <a:spLocks noGrp="1"/>
          </p:cNvSpPr>
          <p:nvPr>
            <p:ph type="sldNum" sz="quarter" idx="5"/>
          </p:nvPr>
        </p:nvSpPr>
        <p:spPr/>
        <p:txBody>
          <a:bodyPr/>
          <a:lstStyle/>
          <a:p>
            <a:fld id="{959E0CD2-B35C-41A0-80E1-B87567089427}" type="slidenum">
              <a:rPr lang="en-GB" smtClean="0"/>
              <a:t>13</a:t>
            </a:fld>
            <a:endParaRPr lang="en-GB" dirty="0"/>
          </a:p>
        </p:txBody>
      </p:sp>
    </p:spTree>
    <p:extLst>
      <p:ext uri="{BB962C8B-B14F-4D97-AF65-F5344CB8AC3E}">
        <p14:creationId xmlns:p14="http://schemas.microsoft.com/office/powerpoint/2010/main" val="1555299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Link to previous slide </a:t>
            </a:r>
            <a:r>
              <a:rPr lang="en-GB" sz="1200" kern="1200" dirty="0">
                <a:solidFill>
                  <a:schemeClr val="tx1"/>
                </a:solidFill>
                <a:effectLst/>
                <a:latin typeface="+mn-lt"/>
                <a:ea typeface="+mn-ea"/>
                <a:cs typeface="+mn-cs"/>
              </a:rPr>
              <a:t>– to get to the top level, all players need strong physical literacy. The three elements are the building blocks to be able to do different activities to a good standard. If all three elements are achieved players have the attributes for leading a healthy and active lifestyle and have high sporting potential. Through activities, you should try and develop each of these elements in any level of player from beginner to elite.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Physical Literacy is the development of fundamental movements and sport skills.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child develops physical skills they learn how to run, jump, balance its these fundamental skills that must be developed first to then apply it in a sports session.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 these elements a person is more likely to be physically literate – be happy, healthy and confident – and have the tools to enjoy being active.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Learners should understand that delivering hockey activity contributes to improving physical literacy in children.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Physical competence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Demonstrate a variety of movements confidently and completely across a wide range of activities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Motivation and confidence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ability to understand, communicate, apply and analyse various forms of movement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Knowledge and understanding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Make healthy, active choices that are both beneficial to and respective of their selves, others and environment.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14</a:t>
            </a:fld>
            <a:endParaRPr lang="en-GB" dirty="0"/>
          </a:p>
        </p:txBody>
      </p:sp>
    </p:spTree>
    <p:extLst>
      <p:ext uri="{BB962C8B-B14F-4D97-AF65-F5344CB8AC3E}">
        <p14:creationId xmlns:p14="http://schemas.microsoft.com/office/powerpoint/2010/main" val="2945281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Link to previous slide </a:t>
            </a:r>
            <a:r>
              <a:rPr lang="en-GB" dirty="0"/>
              <a:t>– Physical Literacy in action from a beginners perspective. </a:t>
            </a:r>
          </a:p>
        </p:txBody>
      </p:sp>
      <p:sp>
        <p:nvSpPr>
          <p:cNvPr id="4" name="Slide Number Placeholder 3"/>
          <p:cNvSpPr>
            <a:spLocks noGrp="1"/>
          </p:cNvSpPr>
          <p:nvPr>
            <p:ph type="sldNum" sz="quarter" idx="5"/>
          </p:nvPr>
        </p:nvSpPr>
        <p:spPr/>
        <p:txBody>
          <a:bodyPr/>
          <a:lstStyle/>
          <a:p>
            <a:fld id="{959E0CD2-B35C-41A0-80E1-B87567089427}" type="slidenum">
              <a:rPr lang="en-GB" smtClean="0"/>
              <a:t>15</a:t>
            </a:fld>
            <a:endParaRPr lang="en-GB" dirty="0"/>
          </a:p>
        </p:txBody>
      </p:sp>
    </p:spTree>
    <p:extLst>
      <p:ext uri="{BB962C8B-B14F-4D97-AF65-F5344CB8AC3E}">
        <p14:creationId xmlns:p14="http://schemas.microsoft.com/office/powerpoint/2010/main" val="703104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Link to previous slide </a:t>
            </a:r>
            <a:r>
              <a:rPr lang="en-GB" dirty="0"/>
              <a:t>– now you understand the basic principles of physical literacy, how does this link to hockey? What are the fundamental skills someone needs in order to take part in hockey? This could apply to game play or physical/mental attributes. </a:t>
            </a:r>
          </a:p>
          <a:p>
            <a:endParaRPr lang="en-GB" dirty="0"/>
          </a:p>
          <a:p>
            <a:r>
              <a:rPr lang="en-GB" dirty="0"/>
              <a:t>Answers revealed and discussed on Near Pod then example answers shown on next slide, link back to physical literacy </a:t>
            </a:r>
          </a:p>
          <a:p>
            <a:endParaRPr lang="en-GB" dirty="0"/>
          </a:p>
          <a:p>
            <a:r>
              <a:rPr lang="en-GB" sz="1200" kern="1200" dirty="0">
                <a:solidFill>
                  <a:schemeClr val="tx1"/>
                </a:solidFill>
                <a:effectLst/>
                <a:latin typeface="+mn-lt"/>
                <a:ea typeface="+mn-ea"/>
                <a:cs typeface="+mn-cs"/>
              </a:rPr>
              <a:t>Possible answers:</a:t>
            </a:r>
          </a:p>
          <a:p>
            <a:r>
              <a:rPr lang="en-GB" sz="1200" kern="1200" dirty="0">
                <a:solidFill>
                  <a:schemeClr val="tx1"/>
                </a:solidFill>
                <a:effectLst/>
                <a:latin typeface="+mn-lt"/>
                <a:ea typeface="+mn-ea"/>
                <a:cs typeface="+mn-cs"/>
              </a:rPr>
              <a:t>**agile, fast feet, coordination</a:t>
            </a:r>
          </a:p>
          <a:p>
            <a:r>
              <a:rPr lang="en-GB" sz="1200" kern="1200" dirty="0">
                <a:solidFill>
                  <a:schemeClr val="tx1"/>
                </a:solidFill>
                <a:effectLst/>
                <a:latin typeface="+mn-lt"/>
                <a:ea typeface="+mn-ea"/>
                <a:cs typeface="+mn-cs"/>
              </a:rPr>
              <a:t>**quick reaction time, agile, spatial awareness</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16</a:t>
            </a:fld>
            <a:endParaRPr lang="en-GB" dirty="0"/>
          </a:p>
        </p:txBody>
      </p:sp>
    </p:spTree>
    <p:extLst>
      <p:ext uri="{BB962C8B-B14F-4D97-AF65-F5344CB8AC3E}">
        <p14:creationId xmlns:p14="http://schemas.microsoft.com/office/powerpoint/2010/main" val="33950712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If learners are quiet, offer some examples, i.e. what skills do you need to dribble past a defender?  What skills does a Goalkeeper need?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All skills listed can be applied to passing, dribbling, being agile getting around a player, or balance holding your ground defending. </a:t>
            </a:r>
            <a:endParaRPr lang="en-GB" sz="1200" b="1" i="1"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Answers revealed on Near Pod </a:t>
            </a:r>
            <a:br>
              <a:rPr lang="en-GB" sz="1200" b="1" i="1" kern="1200" dirty="0">
                <a:solidFill>
                  <a:schemeClr val="tx1"/>
                </a:solidFill>
                <a:effectLst/>
                <a:latin typeface="+mn-lt"/>
                <a:ea typeface="+mn-ea"/>
                <a:cs typeface="+mn-cs"/>
              </a:rPr>
            </a:br>
            <a:r>
              <a:rPr lang="en-GB" sz="1200" b="1" i="1" kern="1200" dirty="0">
                <a:solidFill>
                  <a:schemeClr val="tx1"/>
                </a:solidFill>
                <a:effectLst/>
                <a:latin typeface="+mn-lt"/>
                <a:ea typeface="+mn-ea"/>
                <a:cs typeface="+mn-cs"/>
              </a:rPr>
              <a:t> </a:t>
            </a:r>
            <a:endParaRPr lang="en-GB" sz="1200" b="0"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a:t>
            </a:r>
            <a:r>
              <a:rPr lang="en-GB" sz="1200" b="1" kern="1200" dirty="0">
                <a:solidFill>
                  <a:schemeClr val="tx1"/>
                </a:solidFill>
                <a:effectLst/>
                <a:latin typeface="+mn-lt"/>
                <a:ea typeface="+mn-ea"/>
                <a:cs typeface="+mn-cs"/>
              </a:rPr>
              <a:t>ossible Answers: </a:t>
            </a:r>
          </a:p>
          <a:p>
            <a:endParaRPr lang="en-GB" sz="1200" b="1" kern="1200" dirty="0">
              <a:solidFill>
                <a:schemeClr val="tx1"/>
              </a:solidFill>
              <a:effectLst/>
              <a:latin typeface="+mn-lt"/>
              <a:ea typeface="+mn-ea"/>
              <a:cs typeface="+mn-cs"/>
            </a:endParaRPr>
          </a:p>
          <a:p>
            <a:r>
              <a:rPr lang="en-GB" sz="1200" b="0" dirty="0">
                <a:solidFill>
                  <a:schemeClr val="bg1"/>
                </a:solidFill>
                <a:latin typeface="Aller Light"/>
              </a:rPr>
              <a:t>Physical Attributes – speed, agility, power, flexibility, balance, spatial awareness, coordination, dodge, lunge, jump, side-step</a:t>
            </a:r>
            <a:endParaRPr lang="en-GB" sz="1200" b="0" dirty="0">
              <a:solidFill>
                <a:schemeClr val="bg1"/>
              </a:solidFill>
              <a:latin typeface="Aller Light" panose="020B0503040302020204" pitchFamily="34" charset="0"/>
            </a:endParaRPr>
          </a:p>
          <a:p>
            <a:r>
              <a:rPr lang="en-GB" sz="1200" b="0" dirty="0">
                <a:solidFill>
                  <a:schemeClr val="bg1"/>
                </a:solidFill>
                <a:latin typeface="Aller Light"/>
              </a:rPr>
              <a:t>Mental Attributes – reaction </a:t>
            </a:r>
            <a:r>
              <a:rPr lang="en-GB" sz="1200" dirty="0">
                <a:solidFill>
                  <a:schemeClr val="bg1"/>
                </a:solidFill>
                <a:latin typeface="Aller Light"/>
              </a:rPr>
              <a:t>time, motivation, confidence, mental toughness , alert, aware &amp; fast thinking</a:t>
            </a:r>
            <a:endParaRPr lang="en-GB" sz="1200" b="0" kern="1200" dirty="0">
              <a:solidFill>
                <a:schemeClr val="bg1"/>
              </a:solidFill>
              <a:effectLst/>
              <a:latin typeface="Aller Light" panose="020B0503040302020204" pitchFamily="34" charset="0"/>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order to complete skills such as…</a:t>
            </a:r>
          </a:p>
          <a:p>
            <a:r>
              <a:rPr lang="en-GB" sz="1200" kern="1200" dirty="0">
                <a:solidFill>
                  <a:schemeClr val="tx1"/>
                </a:solidFill>
                <a:effectLst/>
                <a:latin typeface="+mn-lt"/>
                <a:ea typeface="+mn-ea"/>
                <a:cs typeface="+mn-cs"/>
              </a:rPr>
              <a:t>Passing – push, slap, hit, reverse </a:t>
            </a:r>
          </a:p>
          <a:p>
            <a:r>
              <a:rPr lang="en-GB" sz="1200" kern="1200" dirty="0">
                <a:solidFill>
                  <a:schemeClr val="tx1"/>
                </a:solidFill>
                <a:effectLst/>
                <a:latin typeface="+mn-lt"/>
                <a:ea typeface="+mn-ea"/>
                <a:cs typeface="+mn-cs"/>
              </a:rPr>
              <a:t>Dribbling</a:t>
            </a:r>
          </a:p>
          <a:p>
            <a:r>
              <a:rPr lang="en-GB" sz="1200" kern="1200" dirty="0">
                <a:solidFill>
                  <a:schemeClr val="tx1"/>
                </a:solidFill>
                <a:effectLst/>
                <a:latin typeface="+mn-lt"/>
                <a:ea typeface="+mn-ea"/>
                <a:cs typeface="+mn-cs"/>
              </a:rPr>
              <a:t>Shooting </a:t>
            </a:r>
          </a:p>
          <a:p>
            <a:r>
              <a:rPr lang="en-GB" sz="1200" kern="1200" dirty="0">
                <a:solidFill>
                  <a:schemeClr val="tx1"/>
                </a:solidFill>
                <a:effectLst/>
                <a:latin typeface="+mn-lt"/>
                <a:ea typeface="+mn-ea"/>
                <a:cs typeface="+mn-cs"/>
              </a:rPr>
              <a:t>Tackling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17</a:t>
            </a:fld>
            <a:endParaRPr lang="en-GB" dirty="0"/>
          </a:p>
        </p:txBody>
      </p:sp>
    </p:spTree>
    <p:extLst>
      <p:ext uri="{BB962C8B-B14F-4D97-AF65-F5344CB8AC3E}">
        <p14:creationId xmlns:p14="http://schemas.microsoft.com/office/powerpoint/2010/main" val="1127159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Brief overview of the C System, all qualities to be shown after question on the next slide </a:t>
            </a:r>
          </a:p>
          <a:p>
            <a:endParaRPr lang="en-GB" b="1" dirty="0"/>
          </a:p>
          <a:p>
            <a:r>
              <a:rPr lang="en-GB" sz="1200" kern="1200" dirty="0">
                <a:solidFill>
                  <a:schemeClr val="tx1"/>
                </a:solidFill>
                <a:effectLst/>
                <a:latin typeface="+mn-lt"/>
                <a:ea typeface="+mn-ea"/>
                <a:cs typeface="+mn-cs"/>
              </a:rPr>
              <a:t>Present content on slide and instil that all C System values underpin the holistic development of children as performers and as people</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Learners should understand that through delivering hockey sessions, they should take ownership of developing all values in children for enjoyment of the game and development of characteristics in many areas of day to day life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18</a:t>
            </a:fld>
            <a:endParaRPr lang="en-GB" dirty="0"/>
          </a:p>
        </p:txBody>
      </p:sp>
    </p:spTree>
    <p:extLst>
      <p:ext uri="{BB962C8B-B14F-4D97-AF65-F5344CB8AC3E}">
        <p14:creationId xmlns:p14="http://schemas.microsoft.com/office/powerpoint/2010/main" val="33971137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Answers revealed on Near Pod with correct answers on the following slide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Learners should understand that through delivering hockey sessions, they should take ownership of developing all values in children for enjoyment of the game and development of characteristics in many areas of day to day life </a:t>
            </a:r>
            <a:endParaRPr lang="en-GB" b="1" dirty="0"/>
          </a:p>
          <a:p>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19</a:t>
            </a:fld>
            <a:endParaRPr lang="en-GB" dirty="0"/>
          </a:p>
        </p:txBody>
      </p:sp>
    </p:spTree>
    <p:extLst>
      <p:ext uri="{BB962C8B-B14F-4D97-AF65-F5344CB8AC3E}">
        <p14:creationId xmlns:p14="http://schemas.microsoft.com/office/powerpoint/2010/main" val="34364499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Briefly go through correct answers on following slide when all learners have completed activity. Reinforce that each value enriches a child’s sporting experience and instils positive values in life. </a:t>
            </a:r>
            <a:endParaRPr lang="en-GB" b="1" dirty="0"/>
          </a:p>
          <a:p>
            <a:endParaRPr lang="en-GB" dirty="0"/>
          </a:p>
          <a:p>
            <a:r>
              <a:rPr lang="en-GB" dirty="0"/>
              <a:t>Player is at the heart of the Talent Development Framework – the statements at the bottom of the slide are a summary of what it takes to achieve the End in Mind – what needs to be developed so players are at their most effective on and off the pitch </a:t>
            </a:r>
          </a:p>
          <a:p>
            <a:endParaRPr lang="en-GB" dirty="0"/>
          </a:p>
          <a:p>
            <a:pPr algn="l"/>
            <a:r>
              <a:rPr lang="en-GB" b="1" dirty="0"/>
              <a:t>HIGHLY SKILLED AND CREATIVE - </a:t>
            </a:r>
            <a:r>
              <a:rPr lang="en-GB" dirty="0"/>
              <a:t>Players who can execute highly adaptable skills and tactical understand under pressure </a:t>
            </a:r>
            <a:br>
              <a:rPr lang="en-GB" dirty="0"/>
            </a:br>
            <a:endParaRPr lang="en-GB" dirty="0"/>
          </a:p>
          <a:p>
            <a:pPr algn="l"/>
            <a:r>
              <a:rPr lang="en-GB" b="1" dirty="0"/>
              <a:t>WHAT IT TAKES TO WIN ATTITUDE - </a:t>
            </a:r>
            <a:r>
              <a:rPr lang="en-GB" dirty="0"/>
              <a:t>Players that consistently thrive and look to develop themselves and teammates </a:t>
            </a:r>
            <a:br>
              <a:rPr lang="en-GB" dirty="0"/>
            </a:br>
            <a:endParaRPr lang="en-GB" dirty="0"/>
          </a:p>
          <a:p>
            <a:pPr algn="l"/>
            <a:r>
              <a:rPr lang="en-GB" b="1" dirty="0">
                <a:solidFill>
                  <a:schemeClr val="tx1"/>
                </a:solidFill>
              </a:rPr>
              <a:t>EFFECTIVE DECISION MAKERS - </a:t>
            </a:r>
            <a:r>
              <a:rPr lang="en-GB" dirty="0">
                <a:solidFill>
                  <a:schemeClr val="tx1"/>
                </a:solidFill>
              </a:rPr>
              <a:t>Players who implicitly understand the principles of the game and link these to the skills required to deliver performance </a:t>
            </a:r>
            <a:br>
              <a:rPr lang="en-GB" dirty="0">
                <a:solidFill>
                  <a:schemeClr val="tx1"/>
                </a:solidFill>
              </a:rPr>
            </a:br>
            <a:endParaRPr lang="en-GB" dirty="0">
              <a:solidFill>
                <a:schemeClr val="tx1"/>
              </a:solidFill>
            </a:endParaRPr>
          </a:p>
          <a:p>
            <a:pPr algn="l"/>
            <a:r>
              <a:rPr lang="en-GB" b="1" dirty="0"/>
              <a:t>FAST AND ROBUST - </a:t>
            </a:r>
            <a:r>
              <a:rPr lang="en-GB" dirty="0"/>
              <a:t>Players who are consistently available and motivated for long term training, and ready for the technical, tactical, physiological, psychological, social and emotional demands of international hockey </a:t>
            </a:r>
            <a:br>
              <a:rPr lang="en-GB" dirty="0"/>
            </a:br>
            <a:endParaRPr lang="en-GB" dirty="0"/>
          </a:p>
          <a:p>
            <a:pPr algn="l"/>
            <a:r>
              <a:rPr lang="en-GB" b="1" dirty="0"/>
              <a:t>SELF ORGANISING - </a:t>
            </a:r>
            <a:r>
              <a:rPr lang="en-GB" dirty="0"/>
              <a:t>Players that transfer best practice based on tactical and experiential knowledge and can adapt in order to perform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20</a:t>
            </a:fld>
            <a:endParaRPr lang="en-GB" dirty="0"/>
          </a:p>
        </p:txBody>
      </p:sp>
    </p:spTree>
    <p:extLst>
      <p:ext uri="{BB962C8B-B14F-4D97-AF65-F5344CB8AC3E}">
        <p14:creationId xmlns:p14="http://schemas.microsoft.com/office/powerpoint/2010/main" val="566901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3 – </a:t>
            </a:r>
            <a:r>
              <a:rPr lang="en-GB" b="0" dirty="0"/>
              <a:t>introduction to models you can use to design and deliver great hockey activities - Golden Thread, CHANGE IT, SMILES, PETE and Questioning Style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22</a:t>
            </a:fld>
            <a:endParaRPr lang="en-GB" dirty="0"/>
          </a:p>
        </p:txBody>
      </p:sp>
    </p:spTree>
    <p:extLst>
      <p:ext uri="{BB962C8B-B14F-4D97-AF65-F5344CB8AC3E}">
        <p14:creationId xmlns:p14="http://schemas.microsoft.com/office/powerpoint/2010/main" val="11866871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Answers revealed and discussed on Near Pod, Golden Thread on the next slide to be used as the model answer </a:t>
            </a:r>
          </a:p>
          <a:p>
            <a:endParaRPr lang="en-GB" b="1" dirty="0"/>
          </a:p>
          <a:p>
            <a:r>
              <a:rPr lang="en-GB" sz="1200" kern="1200" dirty="0">
                <a:solidFill>
                  <a:schemeClr val="tx1"/>
                </a:solidFill>
                <a:effectLst/>
                <a:latin typeface="+mn-lt"/>
                <a:ea typeface="+mn-ea"/>
                <a:cs typeface="+mn-cs"/>
              </a:rPr>
              <a:t>Think of a youngster playing hockey for the first time, or someone your own age? Or an adult returning to hockey - what would make it a great session for you?</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Provide an example or scenario </a:t>
            </a:r>
          </a:p>
          <a:p>
            <a:r>
              <a:rPr lang="en-GB" sz="1200" kern="1200" dirty="0">
                <a:solidFill>
                  <a:schemeClr val="tx1"/>
                </a:solidFill>
                <a:effectLst/>
                <a:latin typeface="+mn-lt"/>
                <a:ea typeface="+mn-ea"/>
                <a:cs typeface="+mn-cs"/>
              </a:rPr>
              <a:t>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23</a:t>
            </a:fld>
            <a:endParaRPr lang="en-GB" dirty="0"/>
          </a:p>
        </p:txBody>
      </p:sp>
    </p:spTree>
    <p:extLst>
      <p:ext uri="{BB962C8B-B14F-4D97-AF65-F5344CB8AC3E}">
        <p14:creationId xmlns:p14="http://schemas.microsoft.com/office/powerpoint/2010/main" val="38482525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Mention/Encourage: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Games are more effective than drills for the development of players ensuring they have opportunities to be creative in game like situations under pressure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Coach is a facilitator who try's to embed learning in participants through questioning, not giving players all the answers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Learning happens through playing allowing players to explore what is required to play hockey through doing </a:t>
            </a:r>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24</a:t>
            </a:fld>
            <a:endParaRPr lang="en-GB" dirty="0"/>
          </a:p>
        </p:txBody>
      </p:sp>
    </p:spTree>
    <p:extLst>
      <p:ext uri="{BB962C8B-B14F-4D97-AF65-F5344CB8AC3E}">
        <p14:creationId xmlns:p14="http://schemas.microsoft.com/office/powerpoint/2010/main" val="7066598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If a session is too easy/too hard for players or the session is working well/not working so well, CHANGE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CHANGE IT </a:t>
            </a:r>
            <a:r>
              <a:rPr lang="en-GB" sz="1200" kern="1200" dirty="0">
                <a:solidFill>
                  <a:schemeClr val="tx1"/>
                </a:solidFill>
                <a:effectLst/>
                <a:latin typeface="+mn-lt"/>
                <a:ea typeface="+mn-ea"/>
                <a:cs typeface="+mn-cs"/>
              </a:rPr>
              <a:t>is a great model to review in order to CHANGE your session accordingly. Each element can support coaches to make several changes to activities they are running to make them more suitable. </a:t>
            </a:r>
          </a:p>
          <a:p>
            <a:endParaRPr lang="en-GB" dirty="0"/>
          </a:p>
          <a:p>
            <a:r>
              <a:rPr lang="en-GB" sz="1200" kern="1200" dirty="0">
                <a:solidFill>
                  <a:schemeClr val="tx1"/>
                </a:solidFill>
                <a:effectLst/>
                <a:latin typeface="+mn-lt"/>
                <a:ea typeface="+mn-ea"/>
                <a:cs typeface="+mn-cs"/>
              </a:rPr>
              <a:t>Read through Key components: Can you identify how effective the session is?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Ask yourself the Q. if it’s a NO then it’s likely you are not covering the elements of golden thread so use CHANGE IT to help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kern="1200" dirty="0">
                <a:solidFill>
                  <a:schemeClr val="tx1"/>
                </a:solidFill>
                <a:effectLst/>
                <a:latin typeface="+mn-lt"/>
                <a:ea typeface="+mn-ea"/>
                <a:cs typeface="+mn-cs"/>
              </a:rPr>
              <a:t>Questions to ask -</a:t>
            </a:r>
          </a:p>
          <a:p>
            <a:pPr lvl="0"/>
            <a:r>
              <a:rPr lang="en-GB" sz="1200" kern="1200" dirty="0">
                <a:solidFill>
                  <a:schemeClr val="tx1"/>
                </a:solidFill>
                <a:effectLst/>
                <a:latin typeface="+mn-lt"/>
                <a:ea typeface="+mn-ea"/>
                <a:cs typeface="+mn-cs"/>
              </a:rPr>
              <a:t>Is the session too easy?  Or are the players finding it too difficult?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Are the same players always on the ball?  If so, change it- add in a rule to encourage passing or more touches of the ball as a team.</a:t>
            </a:r>
            <a:endParaRPr lang="en-GB" dirty="0"/>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25</a:t>
            </a:fld>
            <a:endParaRPr lang="en-GB" dirty="0"/>
          </a:p>
        </p:txBody>
      </p:sp>
    </p:spTree>
    <p:extLst>
      <p:ext uri="{BB962C8B-B14F-4D97-AF65-F5344CB8AC3E}">
        <p14:creationId xmlns:p14="http://schemas.microsoft.com/office/powerpoint/2010/main" val="17658216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SMILES can help when reviewing your session.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answer is yes to each element, then it’s likely your session was safe, fun and players learnt something.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answer is no, challenge yourself on how you can improve the session next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It’s also a good opportunity to challenge yourself how to make a session better even if things did go well – what could you do differently? What could you add/change/remove to ensure players were fully engaged throughout?</a:t>
            </a:r>
          </a:p>
          <a:p>
            <a:endParaRPr lang="en-GB" dirty="0"/>
          </a:p>
          <a:p>
            <a:r>
              <a:rPr lang="en-GB" sz="1200" kern="1200" dirty="0">
                <a:solidFill>
                  <a:schemeClr val="tx1"/>
                </a:solidFill>
                <a:effectLst/>
                <a:latin typeface="+mn-lt"/>
                <a:ea typeface="+mn-ea"/>
                <a:cs typeface="+mn-cs"/>
              </a:rPr>
              <a:t>Always have a Plan B! </a:t>
            </a:r>
          </a:p>
          <a:p>
            <a:r>
              <a:rPr lang="en-GB" sz="1200" kern="1200" dirty="0">
                <a:solidFill>
                  <a:schemeClr val="tx1"/>
                </a:solidFill>
                <a:effectLst/>
                <a:latin typeface="+mn-lt"/>
                <a:ea typeface="+mn-ea"/>
                <a:cs typeface="+mn-cs"/>
              </a:rPr>
              <a:t>Have a list of back up games to hand, so if players aren’t having fun or are disengaged, CHANGE IT straight away rather than prolonging it. </a:t>
            </a:r>
          </a:p>
          <a:p>
            <a:r>
              <a:rPr lang="en-GB" sz="1200" kern="1200" dirty="0">
                <a:solidFill>
                  <a:schemeClr val="tx1"/>
                </a:solidFill>
                <a:effectLst/>
                <a:latin typeface="+mn-lt"/>
                <a:ea typeface="+mn-ea"/>
                <a:cs typeface="+mn-cs"/>
              </a:rPr>
              <a:t>If at the end of a session you think it’s gone well from using your SMILES checklist, that’s great.  You’ll have several go to games that you know players will enjoy!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26</a:t>
            </a:fld>
            <a:endParaRPr lang="en-GB" dirty="0"/>
          </a:p>
        </p:txBody>
      </p:sp>
    </p:spTree>
    <p:extLst>
      <p:ext uri="{BB962C8B-B14F-4D97-AF65-F5344CB8AC3E}">
        <p14:creationId xmlns:p14="http://schemas.microsoft.com/office/powerpoint/2010/main" val="20996175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slide to activity. Ensure learners are told to play video on the next screen and to think about CHANGE IT/SMILES throughout the video.</a:t>
            </a:r>
          </a:p>
          <a:p>
            <a:endParaRPr lang="en-GB" dirty="0"/>
          </a:p>
          <a:p>
            <a:r>
              <a:rPr lang="en-GB" dirty="0"/>
              <a:t>Ideally all candidates should mute themselves on Zoom so playback is not heard by other candidates. </a:t>
            </a:r>
          </a:p>
        </p:txBody>
      </p:sp>
      <p:sp>
        <p:nvSpPr>
          <p:cNvPr id="4" name="Slide Number Placeholder 3"/>
          <p:cNvSpPr>
            <a:spLocks noGrp="1"/>
          </p:cNvSpPr>
          <p:nvPr>
            <p:ph type="sldNum" sz="quarter" idx="5"/>
          </p:nvPr>
        </p:nvSpPr>
        <p:spPr/>
        <p:txBody>
          <a:bodyPr/>
          <a:lstStyle/>
          <a:p>
            <a:fld id="{959E0CD2-B35C-41A0-80E1-B87567089427}" type="slidenum">
              <a:rPr lang="en-GB" smtClean="0"/>
              <a:t>27</a:t>
            </a:fld>
            <a:endParaRPr lang="en-GB" dirty="0"/>
          </a:p>
        </p:txBody>
      </p:sp>
    </p:spTree>
    <p:extLst>
      <p:ext uri="{BB962C8B-B14F-4D97-AF65-F5344CB8AC3E}">
        <p14:creationId xmlns:p14="http://schemas.microsoft.com/office/powerpoint/2010/main" val="1052638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appears and candidates watch whilst muted. </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https://www.youtube.com/watch?v=3CfiOg3cBwc&amp;list=PLXnvLLVwnVmy1LVas40EVN9MQd1v58tSa&amp;index=43</a:t>
            </a:r>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28</a:t>
            </a:fld>
            <a:endParaRPr lang="en-GB" dirty="0"/>
          </a:p>
        </p:txBody>
      </p:sp>
    </p:spTree>
    <p:extLst>
      <p:ext uri="{BB962C8B-B14F-4D97-AF65-F5344CB8AC3E}">
        <p14:creationId xmlns:p14="http://schemas.microsoft.com/office/powerpoint/2010/main" val="214343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Candidates unmute and turn video on (optional) and discuss the possible changes to the activity. Candidates can also use the chat function on Zoom to feedback if they do not wish to turn their camera on/unmute themselves. </a:t>
            </a:r>
          </a:p>
          <a:p>
            <a:endParaRPr lang="en-GB" dirty="0"/>
          </a:p>
          <a:p>
            <a:r>
              <a:rPr lang="en-GB" b="1" dirty="0"/>
              <a:t>Challenge them to use CHANGE IT/SMILES in order to improve the session to ensure all participants are taking part meaningfully and are enjoying the activity </a:t>
            </a:r>
          </a:p>
        </p:txBody>
      </p:sp>
      <p:sp>
        <p:nvSpPr>
          <p:cNvPr id="4" name="Slide Number Placeholder 3"/>
          <p:cNvSpPr>
            <a:spLocks noGrp="1"/>
          </p:cNvSpPr>
          <p:nvPr>
            <p:ph type="sldNum" sz="quarter" idx="5"/>
          </p:nvPr>
        </p:nvSpPr>
        <p:spPr/>
        <p:txBody>
          <a:bodyPr/>
          <a:lstStyle/>
          <a:p>
            <a:fld id="{959E0CD2-B35C-41A0-80E1-B87567089427}" type="slidenum">
              <a:rPr lang="en-GB" smtClean="0"/>
              <a:t>29</a:t>
            </a:fld>
            <a:endParaRPr lang="en-GB" dirty="0"/>
          </a:p>
        </p:txBody>
      </p:sp>
    </p:spTree>
    <p:extLst>
      <p:ext uri="{BB962C8B-B14F-4D97-AF65-F5344CB8AC3E}">
        <p14:creationId xmlns:p14="http://schemas.microsoft.com/office/powerpoint/2010/main" val="10526383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Each element of PETE will ensure sessions are safe. Review PETE before each session.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REINFORCE: If you are going into an unknown environment and you can’t risk assess prior to a session, arrive early and review PETE.  </a:t>
            </a:r>
          </a:p>
          <a:p>
            <a:r>
              <a:rPr lang="en-GB" sz="1200" kern="1200" dirty="0">
                <a:solidFill>
                  <a:schemeClr val="tx1"/>
                </a:solidFill>
                <a:effectLst/>
                <a:latin typeface="+mn-lt"/>
                <a:ea typeface="+mn-ea"/>
                <a:cs typeface="+mn-cs"/>
              </a:rPr>
              <a:t>You will need to be able to adapt on the spot if a safety issue arises during your session.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safety is of utmost importance to participants enjoyment of the game.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Always have a plan B, in case something did arise.  Provide a scenario i.e. for a school participant on medical condition/ fitness levels.</a:t>
            </a:r>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30</a:t>
            </a:fld>
            <a:endParaRPr lang="en-GB" dirty="0"/>
          </a:p>
        </p:txBody>
      </p:sp>
    </p:spTree>
    <p:extLst>
      <p:ext uri="{BB962C8B-B14F-4D97-AF65-F5344CB8AC3E}">
        <p14:creationId xmlns:p14="http://schemas.microsoft.com/office/powerpoint/2010/main" val="8953470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slide to activity. Ensure learners are told to play video on the next screen and to think about PETE throughout the video.</a:t>
            </a:r>
          </a:p>
          <a:p>
            <a:endParaRPr lang="en-GB" dirty="0"/>
          </a:p>
          <a:p>
            <a:r>
              <a:rPr lang="en-GB" dirty="0"/>
              <a:t>Ideally all candidates should mute themselves on Zoom so playback is not heard by other candidates. </a:t>
            </a:r>
          </a:p>
        </p:txBody>
      </p:sp>
      <p:sp>
        <p:nvSpPr>
          <p:cNvPr id="4" name="Slide Number Placeholder 3"/>
          <p:cNvSpPr>
            <a:spLocks noGrp="1"/>
          </p:cNvSpPr>
          <p:nvPr>
            <p:ph type="sldNum" sz="quarter" idx="5"/>
          </p:nvPr>
        </p:nvSpPr>
        <p:spPr/>
        <p:txBody>
          <a:bodyPr/>
          <a:lstStyle/>
          <a:p>
            <a:fld id="{959E0CD2-B35C-41A0-80E1-B87567089427}" type="slidenum">
              <a:rPr lang="en-GB" smtClean="0"/>
              <a:t>31</a:t>
            </a:fld>
            <a:endParaRPr lang="en-GB" dirty="0"/>
          </a:p>
        </p:txBody>
      </p:sp>
    </p:spTree>
    <p:extLst>
      <p:ext uri="{BB962C8B-B14F-4D97-AF65-F5344CB8AC3E}">
        <p14:creationId xmlns:p14="http://schemas.microsoft.com/office/powerpoint/2010/main" val="14823808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Play video on screen for learners and encourage them to use PETE when reviewing the footage </a:t>
            </a:r>
          </a:p>
          <a:p>
            <a:endParaRPr lang="en-GB" sz="1200" b="0" kern="1200" dirty="0">
              <a:solidFill>
                <a:schemeClr val="tx1"/>
              </a:solidFill>
              <a:effectLst/>
              <a:latin typeface="+mn-lt"/>
              <a:ea typeface="+mn-ea"/>
              <a:cs typeface="+mn-cs"/>
            </a:endParaRPr>
          </a:p>
          <a:p>
            <a:r>
              <a:rPr lang="en-GB" dirty="0">
                <a:hlinkClick r:id="rId3"/>
              </a:rPr>
              <a:t>https://www.youtube.com/watch?v=4PMjb39NPOc</a:t>
            </a:r>
            <a:endParaRPr lang="en-GB" b="0" dirty="0"/>
          </a:p>
        </p:txBody>
      </p:sp>
      <p:sp>
        <p:nvSpPr>
          <p:cNvPr id="4" name="Slide Number Placeholder 3"/>
          <p:cNvSpPr>
            <a:spLocks noGrp="1"/>
          </p:cNvSpPr>
          <p:nvPr>
            <p:ph type="sldNum" sz="quarter" idx="5"/>
          </p:nvPr>
        </p:nvSpPr>
        <p:spPr/>
        <p:txBody>
          <a:bodyPr/>
          <a:lstStyle/>
          <a:p>
            <a:fld id="{959E0CD2-B35C-41A0-80E1-B87567089427}" type="slidenum">
              <a:rPr lang="en-GB" smtClean="0"/>
              <a:t>32</a:t>
            </a:fld>
            <a:endParaRPr lang="en-GB" dirty="0"/>
          </a:p>
        </p:txBody>
      </p:sp>
    </p:spTree>
    <p:extLst>
      <p:ext uri="{BB962C8B-B14F-4D97-AF65-F5344CB8AC3E}">
        <p14:creationId xmlns:p14="http://schemas.microsoft.com/office/powerpoint/2010/main" val="30822992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Candidates unmute and turn video on (optional) and discuss the possible changes to the activity. Candidates can also use the chat function on Zoom to feedback if they do not wish to turn their camera on/unmute themselves. </a:t>
            </a:r>
          </a:p>
          <a:p>
            <a:endParaRPr lang="en-GB" dirty="0"/>
          </a:p>
          <a:p>
            <a:r>
              <a:rPr lang="en-GB" b="1" dirty="0"/>
              <a:t>Challenge candidates to use PETE in order to review how the activity could be made safer. Look for some of the smaller hazards and those that could potentially cause harm for participants if they aren’t dealt with.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33</a:t>
            </a:fld>
            <a:endParaRPr lang="en-GB" dirty="0"/>
          </a:p>
        </p:txBody>
      </p:sp>
    </p:spTree>
    <p:extLst>
      <p:ext uri="{BB962C8B-B14F-4D97-AF65-F5344CB8AC3E}">
        <p14:creationId xmlns:p14="http://schemas.microsoft.com/office/powerpoint/2010/main" val="14823808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Questioning Style slide reinforces a child centred approach and will encourage participants to stay engaged in the session.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Provide a general overview of how to interact with players and how to question them to embed learning and generate interest in the session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Important for learners to have some impact on the session.  Encourage them to ask questions and give them some control of deciding factors across session. </a:t>
            </a:r>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34</a:t>
            </a:fld>
            <a:endParaRPr lang="en-GB" dirty="0"/>
          </a:p>
        </p:txBody>
      </p:sp>
    </p:spTree>
    <p:extLst>
      <p:ext uri="{BB962C8B-B14F-4D97-AF65-F5344CB8AC3E}">
        <p14:creationId xmlns:p14="http://schemas.microsoft.com/office/powerpoint/2010/main" val="25298661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 of the Activity Card pack – </a:t>
            </a:r>
            <a:r>
              <a:rPr lang="en-GB" sz="1200" kern="1200" dirty="0">
                <a:solidFill>
                  <a:schemeClr val="tx1"/>
                </a:solidFill>
                <a:effectLst/>
                <a:latin typeface="+mn-lt"/>
                <a:ea typeface="+mn-ea"/>
                <a:cs typeface="+mn-cs"/>
              </a:rPr>
              <a:t>Show Activity Cards – use Treasure Hunt example and explain how to read the cards</a:t>
            </a:r>
          </a:p>
          <a:p>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Front – how the activity looks (diagram), what coaches will need (equipment) and what coaches need to do (how to play) </a:t>
            </a:r>
          </a:p>
          <a:p>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35</a:t>
            </a:fld>
            <a:endParaRPr lang="en-GB" dirty="0"/>
          </a:p>
        </p:txBody>
      </p:sp>
    </p:spTree>
    <p:extLst>
      <p:ext uri="{BB962C8B-B14F-4D97-AF65-F5344CB8AC3E}">
        <p14:creationId xmlns:p14="http://schemas.microsoft.com/office/powerpoint/2010/main" val="27388655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 of the Activity Card pack – </a:t>
            </a:r>
            <a:r>
              <a:rPr lang="en-GB" sz="1200" kern="1200" dirty="0">
                <a:solidFill>
                  <a:schemeClr val="tx1"/>
                </a:solidFill>
                <a:effectLst/>
                <a:latin typeface="+mn-lt"/>
                <a:ea typeface="+mn-ea"/>
                <a:cs typeface="+mn-cs"/>
              </a:rPr>
              <a:t>Back – encourage usage of Golden Thread, SMILES, CHANGE IT and to ask questions throughout to ensure an effective session</a:t>
            </a:r>
            <a:endParaRPr lang="en-GB" b="0" dirty="0"/>
          </a:p>
        </p:txBody>
      </p:sp>
      <p:sp>
        <p:nvSpPr>
          <p:cNvPr id="4" name="Slide Number Placeholder 3"/>
          <p:cNvSpPr>
            <a:spLocks noGrp="1"/>
          </p:cNvSpPr>
          <p:nvPr>
            <p:ph type="sldNum" sz="quarter" idx="5"/>
          </p:nvPr>
        </p:nvSpPr>
        <p:spPr/>
        <p:txBody>
          <a:bodyPr/>
          <a:lstStyle/>
          <a:p>
            <a:fld id="{959E0CD2-B35C-41A0-80E1-B87567089427}" type="slidenum">
              <a:rPr lang="en-GB" smtClean="0"/>
              <a:t>36</a:t>
            </a:fld>
            <a:endParaRPr lang="en-GB" dirty="0"/>
          </a:p>
        </p:txBody>
      </p:sp>
    </p:spTree>
    <p:extLst>
      <p:ext uri="{BB962C8B-B14F-4D97-AF65-F5344CB8AC3E}">
        <p14:creationId xmlns:p14="http://schemas.microsoft.com/office/powerpoint/2010/main" val="26741158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4 – </a:t>
            </a:r>
            <a:r>
              <a:rPr lang="en-GB" b="0" dirty="0"/>
              <a:t>To ensure your sessions are inclusive with a focus on participants with a disability. Introduction to the sport inclusion model and STEP adaptation tool. Overview of how to deliver socially distanced sessions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37</a:t>
            </a:fld>
            <a:endParaRPr lang="en-GB" dirty="0"/>
          </a:p>
        </p:txBody>
      </p:sp>
    </p:spTree>
    <p:extLst>
      <p:ext uri="{BB962C8B-B14F-4D97-AF65-F5344CB8AC3E}">
        <p14:creationId xmlns:p14="http://schemas.microsoft.com/office/powerpoint/2010/main" val="18834698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 your sessions, every participant will be different and require different support needs.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Discuss the image… </a:t>
            </a:r>
          </a:p>
          <a:p>
            <a:r>
              <a:rPr lang="en-GB" sz="1200" kern="1200" dirty="0">
                <a:solidFill>
                  <a:schemeClr val="tx1"/>
                </a:solidFill>
                <a:effectLst/>
                <a:latin typeface="+mn-lt"/>
                <a:ea typeface="+mn-ea"/>
                <a:cs typeface="+mn-cs"/>
              </a:rPr>
              <a:t>Equality= promotes fairness by treating everyone the same</a:t>
            </a:r>
          </a:p>
          <a:p>
            <a:r>
              <a:rPr lang="en-GB" sz="1200" kern="1200" dirty="0">
                <a:solidFill>
                  <a:schemeClr val="tx1"/>
                </a:solidFill>
                <a:effectLst/>
                <a:latin typeface="+mn-lt"/>
                <a:ea typeface="+mn-ea"/>
                <a:cs typeface="+mn-cs"/>
              </a:rPr>
              <a:t>Equity= promotes fairness by treating people differently dependent on need</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Encourage learners to think of this slide when creating sessions to ensure all activities delivered are inclusive for different abilities.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38</a:t>
            </a:fld>
            <a:endParaRPr lang="en-GB" dirty="0"/>
          </a:p>
        </p:txBody>
      </p:sp>
    </p:spTree>
    <p:extLst>
      <p:ext uri="{BB962C8B-B14F-4D97-AF65-F5344CB8AC3E}">
        <p14:creationId xmlns:p14="http://schemas.microsoft.com/office/powerpoint/2010/main" val="24822888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Disability Sport Wales have shared their sport inclusion model.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 fully inclusive it puts the participant at the centre of the model and shows examples for what elements need to be adapted in order for the player to take part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Highlight inclusion elements. Our membership identifies players with disabilities.  Some may be your teammates and you don’t even know; others may know and are just used to it.  We think it’s important for our members to understand how to be adaptable and inclusive across all Hockey sessions.</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39</a:t>
            </a:fld>
            <a:endParaRPr lang="en-GB" dirty="0"/>
          </a:p>
        </p:txBody>
      </p:sp>
    </p:spTree>
    <p:extLst>
      <p:ext uri="{BB962C8B-B14F-4D97-AF65-F5344CB8AC3E}">
        <p14:creationId xmlns:p14="http://schemas.microsoft.com/office/powerpoint/2010/main" val="27673956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Answers revealed and discussed on Near Pod </a:t>
            </a:r>
            <a:r>
              <a:rPr lang="en-US" dirty="0">
                <a:cs typeface="Calibri"/>
              </a:rPr>
              <a:t>– use STEP as the model answer on the next slide </a:t>
            </a:r>
          </a:p>
          <a:p>
            <a:endParaRPr lang="en-US" dirty="0">
              <a:cs typeface="Calibri"/>
            </a:endParaRPr>
          </a:p>
          <a:p>
            <a:r>
              <a:rPr lang="en-GB" sz="1200" kern="1200" dirty="0">
                <a:solidFill>
                  <a:schemeClr val="tx1"/>
                </a:solidFill>
                <a:effectLst/>
                <a:latin typeface="+mn-lt"/>
                <a:ea typeface="+mn-ea"/>
                <a:cs typeface="+mn-cs"/>
              </a:rPr>
              <a:t>Considering the previous two slides, how would you make your sessions more inclusive?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i.e. wheelchair user, or someone who finds running difficult? Choose a scenario you are comfortable explaining the answers for.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Use STEP on next slide as the model answer for making sessions more inclusive </a:t>
            </a:r>
            <a:endParaRPr lang="en-US" dirty="0">
              <a:cs typeface="Calibri"/>
            </a:endParaRPr>
          </a:p>
        </p:txBody>
      </p:sp>
      <p:sp>
        <p:nvSpPr>
          <p:cNvPr id="4" name="Slide Number Placeholder 3"/>
          <p:cNvSpPr>
            <a:spLocks noGrp="1"/>
          </p:cNvSpPr>
          <p:nvPr>
            <p:ph type="sldNum" sz="quarter" idx="5"/>
          </p:nvPr>
        </p:nvSpPr>
        <p:spPr/>
        <p:txBody>
          <a:bodyPr/>
          <a:lstStyle/>
          <a:p>
            <a:fld id="{959E0CD2-B35C-41A0-80E1-B87567089427}" type="slidenum">
              <a:rPr lang="en-GB" smtClean="0"/>
              <a:t>40</a:t>
            </a:fld>
            <a:endParaRPr lang="en-GB" dirty="0"/>
          </a:p>
        </p:txBody>
      </p:sp>
    </p:spTree>
    <p:extLst>
      <p:ext uri="{BB962C8B-B14F-4D97-AF65-F5344CB8AC3E}">
        <p14:creationId xmlns:p14="http://schemas.microsoft.com/office/powerpoint/2010/main" val="41130766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DID YOU KNOW 5% OF OUR HYA’s IDENTIFY THEMSELVES AS HAVING A DISABILITY?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b="1" dirty="0"/>
              <a:t>Space</a:t>
            </a:r>
            <a:r>
              <a:rPr lang="en-GB" dirty="0"/>
              <a:t> – increase distance of specific games for player with physical disability/ increase or decrease space to make task easier or harder</a:t>
            </a:r>
            <a:br>
              <a:rPr lang="en-GB" dirty="0"/>
            </a:br>
            <a:endParaRPr lang="en-GB" dirty="0"/>
          </a:p>
          <a:p>
            <a:r>
              <a:rPr lang="en-GB" b="1" dirty="0"/>
              <a:t>Task-</a:t>
            </a:r>
            <a:r>
              <a:rPr lang="en-GB" dirty="0"/>
              <a:t> How to ensure everyone can participate, do you need to offer 1-1 support for some individuals?</a:t>
            </a:r>
            <a:br>
              <a:rPr lang="en-GB" dirty="0"/>
            </a:br>
            <a:endParaRPr lang="en-GB" dirty="0"/>
          </a:p>
          <a:p>
            <a:r>
              <a:rPr lang="en-GB" b="1" dirty="0"/>
              <a:t>Equipment</a:t>
            </a:r>
            <a:r>
              <a:rPr lang="en-GB" dirty="0"/>
              <a:t>- have a range of equipment on hand, if someone is struggling to hit the ball due to its weight or needs to improve coordination- offer a larger lighter ball. </a:t>
            </a:r>
            <a:br>
              <a:rPr lang="en-GB" dirty="0"/>
            </a:br>
            <a:endParaRPr lang="en-GB" dirty="0"/>
          </a:p>
          <a:p>
            <a:r>
              <a:rPr lang="en-GB" b="1" dirty="0"/>
              <a:t>People-</a:t>
            </a:r>
            <a:r>
              <a:rPr lang="en-GB" dirty="0"/>
              <a:t> match participants to similar ability- this can include groups with extra players to facilitate inclusion. </a:t>
            </a:r>
          </a:p>
          <a:p>
            <a:endParaRPr lang="en-GB" dirty="0"/>
          </a:p>
        </p:txBody>
      </p:sp>
      <p:sp>
        <p:nvSpPr>
          <p:cNvPr id="4" name="Slide Number Placeholder 3"/>
          <p:cNvSpPr>
            <a:spLocks noGrp="1"/>
          </p:cNvSpPr>
          <p:nvPr>
            <p:ph type="sldNum" sz="quarter" idx="5"/>
          </p:nvPr>
        </p:nvSpPr>
        <p:spPr/>
        <p:txBody>
          <a:bodyPr/>
          <a:lstStyle/>
          <a:p>
            <a:fld id="{7D81AFBA-58C8-4921-B8CD-A1FEE35586E6}" type="slidenum">
              <a:rPr lang="en-GB" smtClean="0"/>
              <a:t>41</a:t>
            </a:fld>
            <a:endParaRPr lang="en-GB"/>
          </a:p>
        </p:txBody>
      </p:sp>
    </p:spTree>
    <p:extLst>
      <p:ext uri="{BB962C8B-B14F-4D97-AF65-F5344CB8AC3E}">
        <p14:creationId xmlns:p14="http://schemas.microsoft.com/office/powerpoint/2010/main" val="13150848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Answers revealed and discussed on Near Pod </a:t>
            </a:r>
          </a:p>
          <a:p>
            <a:endParaRPr lang="en-GB" dirty="0"/>
          </a:p>
          <a:p>
            <a:r>
              <a:rPr lang="en-GB" dirty="0"/>
              <a:t>These points are guidance allowing you to be more inclusive.  No two people are the same so it’s important to always speak to the person and understand their abilities.</a:t>
            </a:r>
          </a:p>
          <a:p>
            <a:endParaRPr lang="en-GB" dirty="0"/>
          </a:p>
          <a:p>
            <a:r>
              <a:rPr lang="en-GB" sz="1200" kern="1200" dirty="0">
                <a:solidFill>
                  <a:schemeClr val="tx1"/>
                </a:solidFill>
                <a:effectLst/>
                <a:latin typeface="+mn-lt"/>
                <a:ea typeface="+mn-ea"/>
                <a:cs typeface="+mn-cs"/>
              </a:rPr>
              <a:t>Answer box is set that all Q.s are correct- some may be tricked into thinking it only applies to a few. </a:t>
            </a:r>
            <a:endParaRPr lang="en-GB" dirty="0"/>
          </a:p>
        </p:txBody>
      </p:sp>
      <p:sp>
        <p:nvSpPr>
          <p:cNvPr id="4" name="Slide Number Placeholder 3"/>
          <p:cNvSpPr>
            <a:spLocks noGrp="1"/>
          </p:cNvSpPr>
          <p:nvPr>
            <p:ph type="sldNum" sz="quarter" idx="5"/>
          </p:nvPr>
        </p:nvSpPr>
        <p:spPr/>
        <p:txBody>
          <a:bodyPr/>
          <a:lstStyle/>
          <a:p>
            <a:fld id="{7D81AFBA-58C8-4921-B8CD-A1FEE35586E6}" type="slidenum">
              <a:rPr lang="en-GB" smtClean="0"/>
              <a:t>42</a:t>
            </a:fld>
            <a:endParaRPr lang="en-GB"/>
          </a:p>
        </p:txBody>
      </p:sp>
    </p:spTree>
    <p:extLst>
      <p:ext uri="{BB962C8B-B14F-4D97-AF65-F5344CB8AC3E}">
        <p14:creationId xmlns:p14="http://schemas.microsoft.com/office/powerpoint/2010/main" val="34072752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slide to activity. Ensure learners are told to drag and drop the green boxes in to the appropriate blank boxes through the text. </a:t>
            </a:r>
          </a:p>
          <a:p>
            <a:endParaRPr lang="en-GB" dirty="0"/>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43</a:t>
            </a:fld>
            <a:endParaRPr lang="en-GB" dirty="0"/>
          </a:p>
        </p:txBody>
      </p:sp>
    </p:spTree>
    <p:extLst>
      <p:ext uri="{BB962C8B-B14F-4D97-AF65-F5344CB8AC3E}">
        <p14:creationId xmlns:p14="http://schemas.microsoft.com/office/powerpoint/2010/main" val="8323595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Do you know what signs to look out for Autism and help a player with tendencies?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Discuss some scenarios: </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Help setting up games to keep players engaged at all times.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Demonstrate how to hold stick, what’s safe and what’s not, appropriate social distances away from others</a:t>
            </a:r>
            <a:endParaRPr lang="en-GB" b="1" dirty="0">
              <a:solidFill>
                <a:schemeClr val="bg1"/>
              </a:solidFill>
              <a:latin typeface="Aller Light" panose="020B0506040302090204" pitchFamily="34" charset="0"/>
            </a:endParaRPr>
          </a:p>
        </p:txBody>
      </p:sp>
      <p:sp>
        <p:nvSpPr>
          <p:cNvPr id="4" name="Slide Number Placeholder 3"/>
          <p:cNvSpPr>
            <a:spLocks noGrp="1"/>
          </p:cNvSpPr>
          <p:nvPr>
            <p:ph type="sldNum" sz="quarter" idx="5"/>
          </p:nvPr>
        </p:nvSpPr>
        <p:spPr/>
        <p:txBody>
          <a:bodyPr/>
          <a:lstStyle/>
          <a:p>
            <a:fld id="{7D81AFBA-58C8-4921-B8CD-A1FEE35586E6}" type="slidenum">
              <a:rPr lang="en-GB" smtClean="0"/>
              <a:t>44</a:t>
            </a:fld>
            <a:endParaRPr lang="en-GB"/>
          </a:p>
        </p:txBody>
      </p:sp>
    </p:spTree>
    <p:extLst>
      <p:ext uri="{BB962C8B-B14F-4D97-AF65-F5344CB8AC3E}">
        <p14:creationId xmlns:p14="http://schemas.microsoft.com/office/powerpoint/2010/main" val="14453455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COVID 19 has meant coaches have had to adapt their sessions to meet the needs of governing body guidelines and Welsh Government regulations with regards to socially distancing</a:t>
            </a:r>
          </a:p>
          <a:p>
            <a:endParaRPr lang="en-GB" dirty="0"/>
          </a:p>
          <a:p>
            <a:r>
              <a:rPr lang="en-GB" dirty="0"/>
              <a:t>These slides show how you can adapt some of the sessions in the activity card pack to ensure sessions are compliant with the rules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Provide examples of the activity cards that can be modified to help with games that require individual development.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45</a:t>
            </a:fld>
            <a:endParaRPr lang="en-GB" dirty="0"/>
          </a:p>
        </p:txBody>
      </p:sp>
    </p:spTree>
    <p:extLst>
      <p:ext uri="{BB962C8B-B14F-4D97-AF65-F5344CB8AC3E}">
        <p14:creationId xmlns:p14="http://schemas.microsoft.com/office/powerpoint/2010/main" val="27729687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Alongside the activity cards, coaches could choose to use the additional practices to ensure a safe session – </a:t>
            </a:r>
            <a:r>
              <a:rPr lang="en-GB" b="0" dirty="0"/>
              <a:t>these are </a:t>
            </a:r>
            <a:r>
              <a:rPr lang="en-GB" sz="1200" kern="1200" dirty="0">
                <a:solidFill>
                  <a:schemeClr val="tx1"/>
                </a:solidFill>
                <a:effectLst/>
                <a:latin typeface="+mn-lt"/>
                <a:ea typeface="+mn-ea"/>
                <a:cs typeface="+mn-cs"/>
              </a:rPr>
              <a:t>additional activities not present in the Activity Card packs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49</a:t>
            </a:fld>
            <a:endParaRPr lang="en-GB" dirty="0"/>
          </a:p>
        </p:txBody>
      </p:sp>
    </p:spTree>
    <p:extLst>
      <p:ext uri="{BB962C8B-B14F-4D97-AF65-F5344CB8AC3E}">
        <p14:creationId xmlns:p14="http://schemas.microsoft.com/office/powerpoint/2010/main" val="19934116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Run through key points for socially distanced sessions on slide 50 </a:t>
            </a:r>
          </a:p>
          <a:p>
            <a:pPr lvl="0"/>
            <a:endParaRPr lang="en-GB" b="1" dirty="0">
              <a:solidFill>
                <a:srgbClr val="92D050"/>
              </a:solidFill>
              <a:latin typeface="Aller Light" panose="020B0503040302020204" pitchFamily="34" charset="0"/>
            </a:endParaRPr>
          </a:p>
          <a:p>
            <a:pPr lvl="0"/>
            <a:r>
              <a:rPr lang="en-GB" b="1" dirty="0">
                <a:solidFill>
                  <a:srgbClr val="92D050"/>
                </a:solidFill>
                <a:latin typeface="Aller Light" panose="020B0503040302020204" pitchFamily="34" charset="0"/>
              </a:rPr>
              <a:t>Include competition- </a:t>
            </a:r>
            <a:r>
              <a:rPr lang="en-GB" dirty="0">
                <a:solidFill>
                  <a:schemeClr val="bg1"/>
                </a:solidFill>
                <a:latin typeface="Aller Light" panose="020B0503040302020204" pitchFamily="34" charset="0"/>
              </a:rPr>
              <a:t>ensuring there is a level of competition and a way to win the activities is a great way to keep players engaged. Challenging them with time limits, points scoring or racing are all great ways of doing this whilst remaining socially distanced</a:t>
            </a:r>
          </a:p>
          <a:p>
            <a:pPr lvl="0"/>
            <a:endParaRPr lang="en-GB" dirty="0">
              <a:solidFill>
                <a:schemeClr val="bg1"/>
              </a:solidFill>
              <a:latin typeface="Aller Light" panose="020B0503040302020204" pitchFamily="34" charset="0"/>
            </a:endParaRPr>
          </a:p>
          <a:p>
            <a:pPr lvl="0"/>
            <a:r>
              <a:rPr lang="en-GB" b="1" dirty="0">
                <a:solidFill>
                  <a:srgbClr val="92D050"/>
                </a:solidFill>
                <a:latin typeface="Aller Light" panose="020B0503040302020204" pitchFamily="34" charset="0"/>
              </a:rPr>
              <a:t>Playing Area- </a:t>
            </a:r>
            <a:r>
              <a:rPr lang="en-GB" dirty="0">
                <a:solidFill>
                  <a:schemeClr val="bg1"/>
                </a:solidFill>
                <a:latin typeface="Aller Light" panose="020B0503040302020204" pitchFamily="34" charset="0"/>
              </a:rPr>
              <a:t>be creative with the size, shape and boundaries of the playing area</a:t>
            </a:r>
          </a:p>
          <a:p>
            <a:pPr lvl="0"/>
            <a:endParaRPr lang="en-GB" dirty="0">
              <a:solidFill>
                <a:schemeClr val="bg1"/>
              </a:solidFill>
              <a:latin typeface="Aller Light" panose="020B0503040302020204" pitchFamily="34" charset="0"/>
            </a:endParaRPr>
          </a:p>
          <a:p>
            <a:pPr lvl="0"/>
            <a:r>
              <a:rPr lang="en-GB" b="1" dirty="0">
                <a:solidFill>
                  <a:srgbClr val="92D050"/>
                </a:solidFill>
                <a:latin typeface="Aller Light" panose="020B0503040302020204" pitchFamily="34" charset="0"/>
              </a:rPr>
              <a:t>Learn from other sports- </a:t>
            </a:r>
            <a:r>
              <a:rPr lang="en-GB" dirty="0">
                <a:solidFill>
                  <a:schemeClr val="bg1"/>
                </a:solidFill>
                <a:latin typeface="Aller Light" panose="020B0503040302020204" pitchFamily="34" charset="0"/>
              </a:rPr>
              <a:t>fundamental rules from games like tennis, cricket and rounders can all be integrated into new activities for hockey</a:t>
            </a:r>
          </a:p>
          <a:p>
            <a:pPr lvl="0"/>
            <a:endParaRPr lang="en-GB" dirty="0">
              <a:solidFill>
                <a:schemeClr val="bg1"/>
              </a:solidFill>
              <a:latin typeface="Aller Light" panose="020B0503040302020204" pitchFamily="34" charset="0"/>
            </a:endParaRPr>
          </a:p>
          <a:p>
            <a:pPr lvl="0"/>
            <a:r>
              <a:rPr lang="en-GB" b="1" dirty="0">
                <a:solidFill>
                  <a:srgbClr val="92D050"/>
                </a:solidFill>
                <a:latin typeface="Aller Light" panose="020B0503040302020204" pitchFamily="34" charset="0"/>
              </a:rPr>
              <a:t>Variety is key- </a:t>
            </a:r>
            <a:r>
              <a:rPr lang="en-GB" dirty="0">
                <a:solidFill>
                  <a:schemeClr val="bg1"/>
                </a:solidFill>
                <a:latin typeface="Aller Light" panose="020B0503040302020204" pitchFamily="34" charset="0"/>
              </a:rPr>
              <a:t>without opposed practice there is plenty of opportunity to refine fun and challenging technical skills. Practice these in short bursts to keep it fresh and engaging</a:t>
            </a:r>
          </a:p>
          <a:p>
            <a:pPr lvl="0"/>
            <a:endParaRPr lang="en-GB" dirty="0">
              <a:solidFill>
                <a:schemeClr val="bg1"/>
              </a:solidFill>
              <a:latin typeface="Aller Light" panose="020B0503040302020204" pitchFamily="34" charset="0"/>
            </a:endParaRPr>
          </a:p>
          <a:p>
            <a:pPr lvl="0"/>
            <a:r>
              <a:rPr lang="en-GB" b="1" dirty="0">
                <a:solidFill>
                  <a:srgbClr val="92D050"/>
                </a:solidFill>
                <a:latin typeface="Aller Light" panose="020B0503040302020204" pitchFamily="34" charset="0"/>
              </a:rPr>
              <a:t>Golden Thread- </a:t>
            </a:r>
            <a:r>
              <a:rPr lang="en-GB" dirty="0">
                <a:solidFill>
                  <a:schemeClr val="bg1"/>
                </a:solidFill>
                <a:latin typeface="Aller Light" panose="020B0503040302020204" pitchFamily="34" charset="0"/>
              </a:rPr>
              <a:t>this still underpins all of the sessions we deliver, just the nature of how we deliver it has changed. Instead of relying on defenders to apply pressure and challenge, we can now do this in different ways with game rules, pitch layouts, time constraints and skill challenges.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50</a:t>
            </a:fld>
            <a:endParaRPr lang="en-GB" dirty="0"/>
          </a:p>
        </p:txBody>
      </p:sp>
    </p:spTree>
    <p:extLst>
      <p:ext uri="{BB962C8B-B14F-4D97-AF65-F5344CB8AC3E}">
        <p14:creationId xmlns:p14="http://schemas.microsoft.com/office/powerpoint/2010/main" val="10018826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Section 5 </a:t>
            </a:r>
            <a:r>
              <a:rPr lang="en-GB" dirty="0"/>
              <a:t>– introduction to the session checklist, session plan builder and next steps for the course and personal progression </a:t>
            </a:r>
          </a:p>
        </p:txBody>
      </p:sp>
      <p:sp>
        <p:nvSpPr>
          <p:cNvPr id="4" name="Slide Number Placeholder 3"/>
          <p:cNvSpPr>
            <a:spLocks noGrp="1"/>
          </p:cNvSpPr>
          <p:nvPr>
            <p:ph type="sldNum" sz="quarter" idx="5"/>
          </p:nvPr>
        </p:nvSpPr>
        <p:spPr/>
        <p:txBody>
          <a:bodyPr/>
          <a:lstStyle/>
          <a:p>
            <a:fld id="{959E0CD2-B35C-41A0-80E1-B87567089427}" type="slidenum">
              <a:rPr lang="en-GB" smtClean="0"/>
              <a:t>51</a:t>
            </a:fld>
            <a:endParaRPr lang="en-GB" dirty="0"/>
          </a:p>
        </p:txBody>
      </p:sp>
    </p:spTree>
    <p:extLst>
      <p:ext uri="{BB962C8B-B14F-4D97-AF65-F5344CB8AC3E}">
        <p14:creationId xmlns:p14="http://schemas.microsoft.com/office/powerpoint/2010/main" val="23453627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Use this to review which models you have used before, during and after your sessions to ensure they were as effective as possible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Familiarise learners with the checklist to help you during sessions. In time, the models will become a lot more natural and embedded.</a:t>
            </a:r>
          </a:p>
          <a:p>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52</a:t>
            </a:fld>
            <a:endParaRPr lang="en-GB" dirty="0"/>
          </a:p>
        </p:txBody>
      </p:sp>
    </p:spTree>
    <p:extLst>
      <p:ext uri="{BB962C8B-B14F-4D97-AF65-F5344CB8AC3E}">
        <p14:creationId xmlns:p14="http://schemas.microsoft.com/office/powerpoint/2010/main" val="34107472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 example session plan that can be used for designing sessions </a:t>
            </a:r>
          </a:p>
          <a:p>
            <a:endParaRPr lang="en-GB" b="1" dirty="0"/>
          </a:p>
          <a:p>
            <a:r>
              <a:rPr lang="en-GB" sz="1200" kern="1200" dirty="0">
                <a:solidFill>
                  <a:schemeClr val="tx1"/>
                </a:solidFill>
                <a:effectLst/>
                <a:latin typeface="+mn-lt"/>
                <a:ea typeface="+mn-ea"/>
                <a:cs typeface="+mn-cs"/>
              </a:rPr>
              <a:t>Planning is essential to a successful session. Remember to use the Activity Cards to help prepare and use CHANGE IT, SMILES and Golden Thread to review your activity </a:t>
            </a:r>
            <a:endParaRPr lang="en-GB" b="1" dirty="0"/>
          </a:p>
        </p:txBody>
      </p:sp>
      <p:sp>
        <p:nvSpPr>
          <p:cNvPr id="4" name="Slide Number Placeholder 3"/>
          <p:cNvSpPr>
            <a:spLocks noGrp="1"/>
          </p:cNvSpPr>
          <p:nvPr>
            <p:ph type="sldNum" sz="quarter" idx="5"/>
          </p:nvPr>
        </p:nvSpPr>
        <p:spPr/>
        <p:txBody>
          <a:bodyPr/>
          <a:lstStyle/>
          <a:p>
            <a:fld id="{959E0CD2-B35C-41A0-80E1-B87567089427}" type="slidenum">
              <a:rPr lang="en-GB" smtClean="0"/>
              <a:t>53</a:t>
            </a:fld>
            <a:endParaRPr lang="en-GB" dirty="0"/>
          </a:p>
        </p:txBody>
      </p:sp>
    </p:spTree>
    <p:extLst>
      <p:ext uri="{BB962C8B-B14F-4D97-AF65-F5344CB8AC3E}">
        <p14:creationId xmlns:p14="http://schemas.microsoft.com/office/powerpoint/2010/main" val="34017552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Tutor to review the key outcomes of the workshop.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successfully complete course and obtain certificate, learners must log 5 coaching hours into Vol Hours app and provide an overview of your sessions.  Further details will be provided in the post-course email you will receive.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Encourage learners to complete post course survey </a:t>
            </a:r>
          </a:p>
          <a:p>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54</a:t>
            </a:fld>
            <a:endParaRPr lang="en-GB" dirty="0"/>
          </a:p>
        </p:txBody>
      </p:sp>
    </p:spTree>
    <p:extLst>
      <p:ext uri="{BB962C8B-B14F-4D97-AF65-F5344CB8AC3E}">
        <p14:creationId xmlns:p14="http://schemas.microsoft.com/office/powerpoint/2010/main" val="37342896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Provide overview of GB Coaching Pathway – Leadership Award &gt; Sessional Award &gt; Advanced Coach Programme – workshops also complement learning.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Leadership Award is now recognised as a prerequisite to the Sessional Award allowing you to coach independently. </a:t>
            </a:r>
            <a:endParaRPr lang="en-GB" dirty="0"/>
          </a:p>
        </p:txBody>
      </p:sp>
      <p:sp>
        <p:nvSpPr>
          <p:cNvPr id="4" name="Slide Number Placeholder 3"/>
          <p:cNvSpPr>
            <a:spLocks noGrp="1"/>
          </p:cNvSpPr>
          <p:nvPr>
            <p:ph type="sldNum" sz="quarter" idx="5"/>
          </p:nvPr>
        </p:nvSpPr>
        <p:spPr/>
        <p:txBody>
          <a:bodyPr/>
          <a:lstStyle/>
          <a:p>
            <a:fld id="{959E0CD2-B35C-41A0-80E1-B87567089427}" type="slidenum">
              <a:rPr lang="en-GB" smtClean="0"/>
              <a:t>55</a:t>
            </a:fld>
            <a:endParaRPr lang="en-GB" dirty="0"/>
          </a:p>
        </p:txBody>
      </p:sp>
    </p:spTree>
    <p:extLst>
      <p:ext uri="{BB962C8B-B14F-4D97-AF65-F5344CB8AC3E}">
        <p14:creationId xmlns:p14="http://schemas.microsoft.com/office/powerpoint/2010/main" val="143142515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Encourage learners to think about what they learnt from the course. Key takeaways? Final thoughts? Relay Golden Thread, CHANGE IT etc. to embed learning </a:t>
            </a:r>
          </a:p>
        </p:txBody>
      </p:sp>
      <p:sp>
        <p:nvSpPr>
          <p:cNvPr id="4" name="Slide Number Placeholder 3"/>
          <p:cNvSpPr>
            <a:spLocks noGrp="1"/>
          </p:cNvSpPr>
          <p:nvPr>
            <p:ph type="sldNum" sz="quarter" idx="5"/>
          </p:nvPr>
        </p:nvSpPr>
        <p:spPr/>
        <p:txBody>
          <a:bodyPr/>
          <a:lstStyle/>
          <a:p>
            <a:fld id="{959E0CD2-B35C-41A0-80E1-B87567089427}" type="slidenum">
              <a:rPr lang="en-GB" smtClean="0"/>
              <a:t>56</a:t>
            </a:fld>
            <a:endParaRPr lang="en-GB" dirty="0"/>
          </a:p>
        </p:txBody>
      </p:sp>
    </p:spTree>
    <p:extLst>
      <p:ext uri="{BB962C8B-B14F-4D97-AF65-F5344CB8AC3E}">
        <p14:creationId xmlns:p14="http://schemas.microsoft.com/office/powerpoint/2010/main" val="13785581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Encourage learners to think about what else they would like to learn about in future? This could be through informal learning or formal courses. </a:t>
            </a:r>
          </a:p>
        </p:txBody>
      </p:sp>
      <p:sp>
        <p:nvSpPr>
          <p:cNvPr id="4" name="Slide Number Placeholder 3"/>
          <p:cNvSpPr>
            <a:spLocks noGrp="1"/>
          </p:cNvSpPr>
          <p:nvPr>
            <p:ph type="sldNum" sz="quarter" idx="5"/>
          </p:nvPr>
        </p:nvSpPr>
        <p:spPr/>
        <p:txBody>
          <a:bodyPr/>
          <a:lstStyle/>
          <a:p>
            <a:fld id="{959E0CD2-B35C-41A0-80E1-B87567089427}" type="slidenum">
              <a:rPr lang="en-GB" smtClean="0"/>
              <a:t>57</a:t>
            </a:fld>
            <a:endParaRPr lang="en-GB" dirty="0"/>
          </a:p>
        </p:txBody>
      </p:sp>
    </p:spTree>
    <p:extLst>
      <p:ext uri="{BB962C8B-B14F-4D97-AF65-F5344CB8AC3E}">
        <p14:creationId xmlns:p14="http://schemas.microsoft.com/office/powerpoint/2010/main" val="3005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7EC7E-108C-459D-AA3E-EF82C3DF82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BF927E-D631-4F5D-9A92-A57D70BB01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3A541D-0C19-474B-BE6F-B35A588E4ADE}"/>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00FE178C-F0D9-45CC-8E6B-82DF3FB590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0051280-F657-42D0-AEA4-0AEC0A9CF919}"/>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1738352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6E0B-2422-42EC-8A86-3032861FC9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4A1E6B-99B5-4C3E-9E54-F9024ADAA5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A0F0C5-569E-4968-8D55-12E6A428E873}"/>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F9C426F6-2B0D-491A-A571-0B3954A4E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E739EF-245D-47D0-98A9-1BB647FD2C81}"/>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2542413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55625-64B4-4F24-9C6D-80DF56CBF0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4FC3A3-B99E-441A-9CD3-AC8F6D650B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7F57CE-9B87-4A30-8159-1560BFB26774}"/>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E629971A-8785-4497-B88D-2528E26BED7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B073CE-20C9-4D63-809C-C7AB9EE1D862}"/>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3989237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D3F8-5DEE-4BA3-A2EC-B7BF5132FD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8293EE-7C5A-4F04-A731-8E604A475F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DFF40D-5E91-4963-A513-326DDF7AFC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42007C-6A74-487C-BD71-6F7AFD72038A}"/>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6" name="Footer Placeholder 5">
            <a:extLst>
              <a:ext uri="{FF2B5EF4-FFF2-40B4-BE49-F238E27FC236}">
                <a16:creationId xmlns:a16="http://schemas.microsoft.com/office/drawing/2014/main" id="{68E94FEA-1AC5-446F-AC38-039849AC95A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9699F3D-5B7C-4813-BB4A-A29E95914F62}"/>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3802695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84DAF-D3DD-4692-A2BE-F005387714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7A67C1-7DA0-4A37-8319-68AFAA3CFA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4F00F9-2A41-4539-AA34-FFCD9967D7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EB5254-B77E-45EC-87CD-2D59622F57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5192ED-4EDF-47F8-BD7B-84B0DE2240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4ED7C2-A9BD-4AAD-85D6-2981119A74B9}"/>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8" name="Footer Placeholder 7">
            <a:extLst>
              <a:ext uri="{FF2B5EF4-FFF2-40B4-BE49-F238E27FC236}">
                <a16:creationId xmlns:a16="http://schemas.microsoft.com/office/drawing/2014/main" id="{3C1B7892-2BF1-4799-B913-DBD4336E8FC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8338144-867F-4748-9D87-F414D631F7BF}"/>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314906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B7B6F-FDFF-4927-B819-B73BACF71F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B87B81-44E2-4B0E-96A5-892770C1D4F1}"/>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4" name="Footer Placeholder 3">
            <a:extLst>
              <a:ext uri="{FF2B5EF4-FFF2-40B4-BE49-F238E27FC236}">
                <a16:creationId xmlns:a16="http://schemas.microsoft.com/office/drawing/2014/main" id="{72C4775B-839F-4A49-AD2F-D804B9FEF28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81EB249-CD78-4C33-B6F3-53BC45362B2B}"/>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85341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54D9D-C3EF-4691-B44A-75093163AABB}"/>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3" name="Footer Placeholder 2">
            <a:extLst>
              <a:ext uri="{FF2B5EF4-FFF2-40B4-BE49-F238E27FC236}">
                <a16:creationId xmlns:a16="http://schemas.microsoft.com/office/drawing/2014/main" id="{11770414-1E62-41E3-AF32-ACF8B131CB4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8F57D6A-7A96-4845-853F-5C4770AD79EA}"/>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2598841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EB6F4-C906-4DB3-AD1B-0628C73C1E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70A9C7-33B5-41CE-9026-C058D2C56E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1CB040-BF55-4D06-8711-3BD4A3211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8071AB-408F-480F-B48E-A948DBF78F72}"/>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6" name="Footer Placeholder 5">
            <a:extLst>
              <a:ext uri="{FF2B5EF4-FFF2-40B4-BE49-F238E27FC236}">
                <a16:creationId xmlns:a16="http://schemas.microsoft.com/office/drawing/2014/main" id="{760838A1-039E-42E6-A4AE-EDC85DFFA6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FD9D878-70E9-42E5-A6FF-DC2CF05D8BCF}"/>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160785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13CB7-1314-4A1D-AD31-62EBFBA5E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172700-CA8D-41B0-A669-495D7BB615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F2EFCC1-ED0F-4ECB-B4B5-CA8C3EEDE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27EF76-8FA6-4DD7-9C5F-4CFAF95ECCE0}"/>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6" name="Footer Placeholder 5">
            <a:extLst>
              <a:ext uri="{FF2B5EF4-FFF2-40B4-BE49-F238E27FC236}">
                <a16:creationId xmlns:a16="http://schemas.microsoft.com/office/drawing/2014/main" id="{EE41BEFD-17C3-4135-A4CA-72B13E4E1D1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9C4954E-76A9-407E-A6F3-C5FB245D80C4}"/>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3334039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BA73-6C2D-4752-8263-9F7D1623A1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7C14AB-16B4-4ED7-AFD6-BBC4AA01F3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54ECBE-2007-4387-8C3B-AA12FD72B53E}"/>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C934C7EA-8A4D-48AF-AF69-5F0F4F96C67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C9BCF6-0DA2-4D25-AF20-CB34F9513054}"/>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37995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3D1ECC-E114-4EC9-BB6E-93251E437F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4DE3CF-FB34-4EC5-B9FB-6EC846EADC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E4A4C5-A415-4CC6-80EC-F18AE4ADA1AF}"/>
              </a:ext>
            </a:extLst>
          </p:cNvPr>
          <p:cNvSpPr>
            <a:spLocks noGrp="1"/>
          </p:cNvSpPr>
          <p:nvPr>
            <p:ph type="dt" sz="half" idx="10"/>
          </p:nvPr>
        </p:nvSpPr>
        <p:spPr/>
        <p:txBody>
          <a:body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2132EFF9-5A8E-4A86-9738-507CF6F84A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E37D14-5F4D-485C-9335-EC97D31EF6F0}"/>
              </a:ext>
            </a:extLst>
          </p:cNvPr>
          <p:cNvSpPr>
            <a:spLocks noGrp="1"/>
          </p:cNvSpPr>
          <p:nvPr>
            <p:ph type="sldNum" sz="quarter" idx="12"/>
          </p:nvPr>
        </p:nvSpPr>
        <p:spPr/>
        <p:txBody>
          <a:bodyPr/>
          <a:lstStyle/>
          <a:p>
            <a:fld id="{D25F5EEA-DB82-4CAC-BE33-230FAF9D0BDE}" type="slidenum">
              <a:rPr lang="en-GB" smtClean="0"/>
              <a:t>‹#›</a:t>
            </a:fld>
            <a:endParaRPr lang="en-GB" dirty="0"/>
          </a:p>
        </p:txBody>
      </p:sp>
    </p:spTree>
    <p:extLst>
      <p:ext uri="{BB962C8B-B14F-4D97-AF65-F5344CB8AC3E}">
        <p14:creationId xmlns:p14="http://schemas.microsoft.com/office/powerpoint/2010/main" val="2881646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73157219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BC5820-95F8-41E5-BF18-C188758C57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037BA1-9026-4431-A936-2D90731D0A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C15E1D-11B1-4C39-BC0B-6BF63EEF76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1FB90-0132-4749-9632-5DF2008162A2}" type="datetimeFigureOut">
              <a:rPr lang="en-GB" smtClean="0"/>
              <a:t>16/10/2024</a:t>
            </a:fld>
            <a:endParaRPr lang="en-GB" dirty="0"/>
          </a:p>
        </p:txBody>
      </p:sp>
      <p:sp>
        <p:nvSpPr>
          <p:cNvPr id="5" name="Footer Placeholder 4">
            <a:extLst>
              <a:ext uri="{FF2B5EF4-FFF2-40B4-BE49-F238E27FC236}">
                <a16:creationId xmlns:a16="http://schemas.microsoft.com/office/drawing/2014/main" id="{2C8CDA3B-2143-4D11-8CB5-4CD79FFAD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26D8907-E857-429F-A835-FB06A23D89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5F5EEA-DB82-4CAC-BE33-230FAF9D0BDE}" type="slidenum">
              <a:rPr lang="en-GB" smtClean="0"/>
              <a:t>‹#›</a:t>
            </a:fld>
            <a:endParaRPr lang="en-GB" dirty="0"/>
          </a:p>
        </p:txBody>
      </p:sp>
    </p:spTree>
    <p:extLst>
      <p:ext uri="{BB962C8B-B14F-4D97-AF65-F5344CB8AC3E}">
        <p14:creationId xmlns:p14="http://schemas.microsoft.com/office/powerpoint/2010/main" val="4235741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Sc4nmGSu-zQ"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comments" Target="../comments/comment1.xml"/><Relationship Id="rId5" Type="http://schemas.openxmlformats.org/officeDocument/2006/relationships/image" Target="../media/image16.jpg"/><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R8PIXqp3JpA"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jpg"/></Relationships>
</file>

<file path=ppt/slides/_rels/slide18.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svg"/><Relationship Id="rId3" Type="http://schemas.openxmlformats.org/officeDocument/2006/relationships/image" Target="../media/image4.jpg"/><Relationship Id="rId7" Type="http://schemas.openxmlformats.org/officeDocument/2006/relationships/image" Target="../media/image22.svg"/><Relationship Id="rId12" Type="http://schemas.openxmlformats.org/officeDocument/2006/relationships/image" Target="../media/image27.png"/><Relationship Id="rId17" Type="http://schemas.openxmlformats.org/officeDocument/2006/relationships/image" Target="../media/image6.png"/><Relationship Id="rId2" Type="http://schemas.openxmlformats.org/officeDocument/2006/relationships/notesSlide" Target="../notesSlides/notesSlide18.xml"/><Relationship Id="rId16"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5" Type="http://schemas.openxmlformats.org/officeDocument/2006/relationships/image" Target="../media/image30.sv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svg"/><Relationship Id="rId1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openxmlformats.org/officeDocument/2006/relationships/hyperlink" Target="https://hockeyhub.englandhockey.co.uk/index.php?page=endinmind&amp;user_id=41097&amp;alpha_id=fb66bc4327102a00af0bde41ded2f64b" TargetMode="External"/><Relationship Id="rId3" Type="http://schemas.openxmlformats.org/officeDocument/2006/relationships/image" Target="../media/image4.jpg"/><Relationship Id="rId7"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6.jpg"/><Relationship Id="rId4" Type="http://schemas.openxmlformats.org/officeDocument/2006/relationships/image" Target="../media/image1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6.jpg"/></Relationships>
</file>

<file path=ppt/slides/_rels/slide26.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35.jp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3CfiOg3cBwc&amp;list=PLXnvLLVwnVmy1LVas40EVN9MQd1v58tSa&amp;index=43"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2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6.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4PMjb39NPOc"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4PMjb39NPOc"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3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jpg"/><Relationship Id="rId7"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hockeyhub.hockeywales.org.uk/" TargetMode="External"/><Relationship Id="rId5" Type="http://schemas.openxmlformats.org/officeDocument/2006/relationships/image" Target="../media/image18.jpg"/><Relationship Id="rId4" Type="http://schemas.openxmlformats.org/officeDocument/2006/relationships/image" Target="../media/image40.jpg"/><Relationship Id="rId9"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bin"/><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39.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6.png"/><Relationship Id="rId7" Type="http://schemas.openxmlformats.org/officeDocument/2006/relationships/image" Target="../media/image4.jp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47.jpg"/><Relationship Id="rId9" Type="http://schemas.openxmlformats.org/officeDocument/2006/relationships/image" Target="../media/image51.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52.png"/><Relationship Id="rId7"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 Id="rId9" Type="http://schemas.openxmlformats.org/officeDocument/2006/relationships/image" Target="../media/image4.jp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slides/_rels/slide44.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 Id="rId9" Type="http://schemas.openxmlformats.org/officeDocument/2006/relationships/image" Target="../media/image4.jpg"/></Relationships>
</file>

<file path=ppt/slides/_rels/slide45.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4.jpg"/><Relationship Id="rId7" Type="http://schemas.openxmlformats.org/officeDocument/2006/relationships/image" Target="../media/image69.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68.png"/><Relationship Id="rId11" Type="http://schemas.openxmlformats.org/officeDocument/2006/relationships/image" Target="../media/image33.png"/><Relationship Id="rId5" Type="http://schemas.openxmlformats.org/officeDocument/2006/relationships/image" Target="../media/image67.svg"/><Relationship Id="rId10" Type="http://schemas.openxmlformats.org/officeDocument/2006/relationships/image" Target="../media/image72.svg"/><Relationship Id="rId4" Type="http://schemas.openxmlformats.org/officeDocument/2006/relationships/image" Target="../media/image66.png"/><Relationship Id="rId9" Type="http://schemas.openxmlformats.org/officeDocument/2006/relationships/image" Target="../media/image71.png"/></Relationships>
</file>

<file path=ppt/slides/_rels/slide5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2.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18.jpg"/><Relationship Id="rId7"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6.jpg"/><Relationship Id="rId4" Type="http://schemas.openxmlformats.org/officeDocument/2006/relationships/image" Target="../media/image4.jpg"/></Relationships>
</file>

<file path=ppt/slides/_rels/slide5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image" Target="../media/image18.jpg"/><Relationship Id="rId5" Type="http://schemas.openxmlformats.org/officeDocument/2006/relationships/image" Target="../media/image1.jpg"/><Relationship Id="rId4" Type="http://schemas.openxmlformats.org/officeDocument/2006/relationships/image" Target="../media/image4.jpg"/></Relationships>
</file>

<file path=ppt/slides/_rels/slide54.xml.rels><?xml version="1.0" encoding="UTF-8" standalone="yes"?>
<Relationships xmlns="http://schemas.openxmlformats.org/package/2006/relationships"><Relationship Id="rId8" Type="http://schemas.openxmlformats.org/officeDocument/2006/relationships/hyperlink" Target="https://www.instagram.com/hockey_wales/" TargetMode="External"/><Relationship Id="rId13" Type="http://schemas.openxmlformats.org/officeDocument/2006/relationships/hyperlink" Target="https://hockeyhub.hockeywales.org.uk/" TargetMode="External"/><Relationship Id="rId3" Type="http://schemas.openxmlformats.org/officeDocument/2006/relationships/image" Target="../media/image4.jpg"/><Relationship Id="rId7" Type="http://schemas.openxmlformats.org/officeDocument/2006/relationships/hyperlink" Target="https://twitter.com/HockeyWales?ref_src=twsrc%5Egoogle%7Ctwcamp%5Eserp%7Ctwgr%5Eauthor" TargetMode="External"/><Relationship Id="rId12" Type="http://schemas.openxmlformats.org/officeDocument/2006/relationships/hyperlink" Target="http://www.hockeywales.org.uk/hockey-hub/" TargetMode="External"/><Relationship Id="rId2" Type="http://schemas.openxmlformats.org/officeDocument/2006/relationships/notesSlide" Target="../notesSlides/notesSlide50.xml"/><Relationship Id="rId16" Type="http://schemas.openxmlformats.org/officeDocument/2006/relationships/hyperlink" Target="mailto:development@hockeywales.org.uk" TargetMode="External"/><Relationship Id="rId1" Type="http://schemas.openxmlformats.org/officeDocument/2006/relationships/slideLayout" Target="../slideLayouts/slideLayout1.xml"/><Relationship Id="rId6" Type="http://schemas.openxmlformats.org/officeDocument/2006/relationships/hyperlink" Target="https://www.facebook.com/HockeyWales/" TargetMode="External"/><Relationship Id="rId11" Type="http://schemas.openxmlformats.org/officeDocument/2006/relationships/hyperlink" Target="http://www.hockeywales.org.uk/" TargetMode="External"/><Relationship Id="rId5" Type="http://schemas.openxmlformats.org/officeDocument/2006/relationships/hyperlink" Target="https://forms.office.com/Pages/ResponsePage.aspx?id=WQqVTf8SAk6jJpJ72B6Qak4un4BWzMtFkCZ2ONW1v8hUN1Q4MlFNWDNDQ0JWTU4yV0E4NENUS1NWRS4u" TargetMode="External"/><Relationship Id="rId15" Type="http://schemas.openxmlformats.org/officeDocument/2006/relationships/image" Target="../media/image6.png"/><Relationship Id="rId10" Type="http://schemas.openxmlformats.org/officeDocument/2006/relationships/hyperlink" Target="http://www.hockeywales.org.uk/clubs/" TargetMode="External"/><Relationship Id="rId4" Type="http://schemas.openxmlformats.org/officeDocument/2006/relationships/image" Target="../media/image16.jpg"/><Relationship Id="rId9" Type="http://schemas.openxmlformats.org/officeDocument/2006/relationships/hyperlink" Target="https://www.linkedin.com/in/hockeywales" TargetMode="External"/><Relationship Id="rId1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1.xml"/><Relationship Id="rId1" Type="http://schemas.openxmlformats.org/officeDocument/2006/relationships/slideLayout" Target="../slideLayouts/slideLayout12.xml"/><Relationship Id="rId5" Type="http://schemas.openxmlformats.org/officeDocument/2006/relationships/image" Target="../media/image16.jpg"/><Relationship Id="rId4" Type="http://schemas.openxmlformats.org/officeDocument/2006/relationships/image" Target="../media/image75.jpg"/></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E8A1AFB6-D631-42AB-876C-89753AFA24AF}"/>
              </a:ext>
            </a:extLst>
          </p:cNvPr>
          <p:cNvSpPr/>
          <p:nvPr/>
        </p:nvSpPr>
        <p:spPr>
          <a:xfrm>
            <a:off x="4472551" y="2518942"/>
            <a:ext cx="3594026" cy="1739745"/>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grpSp>
        <p:nvGrpSpPr>
          <p:cNvPr id="12" name="Group 11">
            <a:extLst>
              <a:ext uri="{FF2B5EF4-FFF2-40B4-BE49-F238E27FC236}">
                <a16:creationId xmlns:a16="http://schemas.microsoft.com/office/drawing/2014/main" id="{089E9817-986C-46D5-AA8E-BAB8F0D0EE74}"/>
              </a:ext>
            </a:extLst>
          </p:cNvPr>
          <p:cNvGrpSpPr/>
          <p:nvPr/>
        </p:nvGrpSpPr>
        <p:grpSpPr>
          <a:xfrm>
            <a:off x="4472551" y="322894"/>
            <a:ext cx="3594026" cy="1739745"/>
            <a:chOff x="4009785" y="1182833"/>
            <a:chExt cx="4448175" cy="2152650"/>
          </a:xfrm>
        </p:grpSpPr>
        <p:sp>
          <p:nvSpPr>
            <p:cNvPr id="11" name="Rectangle 10">
              <a:extLst>
                <a:ext uri="{FF2B5EF4-FFF2-40B4-BE49-F238E27FC236}">
                  <a16:creationId xmlns:a16="http://schemas.microsoft.com/office/drawing/2014/main" id="{85F900CB-AAF0-46A7-B413-C4F818665D89}"/>
                </a:ext>
              </a:extLst>
            </p:cNvPr>
            <p:cNvSpPr/>
            <p:nvPr/>
          </p:nvSpPr>
          <p:spPr>
            <a:xfrm>
              <a:off x="4009785" y="1182833"/>
              <a:ext cx="4448175" cy="2152650"/>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5" name="Picture 4">
              <a:extLst>
                <a:ext uri="{FF2B5EF4-FFF2-40B4-BE49-F238E27FC236}">
                  <a16:creationId xmlns:a16="http://schemas.microsoft.com/office/drawing/2014/main" id="{77D17827-00D7-4B92-B5F6-1EDABB493A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7210" y="1683837"/>
              <a:ext cx="3433324" cy="1118232"/>
            </a:xfrm>
            <a:prstGeom prst="roundRect">
              <a:avLst/>
            </a:prstGeom>
            <a:ln>
              <a:noFill/>
            </a:ln>
          </p:spPr>
        </p:pic>
      </p:grpSp>
      <p:pic>
        <p:nvPicPr>
          <p:cNvPr id="6" name="Picture 5" descr="A close up of a sign&#10;&#10;Description automatically generated">
            <a:extLst>
              <a:ext uri="{FF2B5EF4-FFF2-40B4-BE49-F238E27FC236}">
                <a16:creationId xmlns:a16="http://schemas.microsoft.com/office/drawing/2014/main" id="{E93E5383-F1E1-41B8-BE86-5AC2F6D944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7342" y="330045"/>
            <a:ext cx="2228682" cy="3997637"/>
          </a:xfrm>
          <a:prstGeom prst="rect">
            <a:avLst/>
          </a:prstGeom>
        </p:spPr>
      </p:pic>
      <p:pic>
        <p:nvPicPr>
          <p:cNvPr id="8" name="Picture 7" descr="A picture containing dark&#10;&#10;Description automatically generated">
            <a:extLst>
              <a:ext uri="{FF2B5EF4-FFF2-40B4-BE49-F238E27FC236}">
                <a16:creationId xmlns:a16="http://schemas.microsoft.com/office/drawing/2014/main" id="{4DD410ED-B3FC-4811-B16F-FEEC7ACD6F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32844" y="4721206"/>
            <a:ext cx="8473440" cy="1706880"/>
          </a:xfrm>
          <a:prstGeom prst="roundRect">
            <a:avLst/>
          </a:prstGeom>
        </p:spPr>
      </p:pic>
      <p:sp>
        <p:nvSpPr>
          <p:cNvPr id="9" name="Title 1">
            <a:extLst>
              <a:ext uri="{FF2B5EF4-FFF2-40B4-BE49-F238E27FC236}">
                <a16:creationId xmlns:a16="http://schemas.microsoft.com/office/drawing/2014/main" id="{ECAA64AD-7C7B-49BF-A9AD-F28949EF3BF0}"/>
              </a:ext>
            </a:extLst>
          </p:cNvPr>
          <p:cNvSpPr txBox="1">
            <a:spLocks/>
          </p:cNvSpPr>
          <p:nvPr/>
        </p:nvSpPr>
        <p:spPr>
          <a:xfrm>
            <a:off x="5446213" y="4744720"/>
            <a:ext cx="1646702" cy="93044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dirty="0">
                <a:solidFill>
                  <a:srgbClr val="FFFFFF"/>
                </a:solidFill>
                <a:latin typeface="Aller Light" panose="020B0503040302020204" pitchFamily="34" charset="0"/>
              </a:rPr>
              <a:t> </a:t>
            </a:r>
          </a:p>
        </p:txBody>
      </p:sp>
      <p:sp>
        <p:nvSpPr>
          <p:cNvPr id="10" name="Subtitle 2">
            <a:extLst>
              <a:ext uri="{FF2B5EF4-FFF2-40B4-BE49-F238E27FC236}">
                <a16:creationId xmlns:a16="http://schemas.microsoft.com/office/drawing/2014/main" id="{E0B6295C-8E14-4669-9676-FD3E2F28F5D5}"/>
              </a:ext>
            </a:extLst>
          </p:cNvPr>
          <p:cNvSpPr txBox="1">
            <a:spLocks/>
          </p:cNvSpPr>
          <p:nvPr/>
        </p:nvSpPr>
        <p:spPr>
          <a:xfrm>
            <a:off x="1685716" y="4963791"/>
            <a:ext cx="9144000" cy="14227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2000" b="1" dirty="0">
              <a:solidFill>
                <a:srgbClr val="E7E6E6"/>
              </a:solidFill>
              <a:latin typeface="Aller Light" panose="020B0503040302020204" pitchFamily="34" charset="0"/>
            </a:endParaRPr>
          </a:p>
          <a:p>
            <a:pPr marL="0" indent="0" algn="ctr">
              <a:buNone/>
            </a:pPr>
            <a:r>
              <a:rPr lang="en-GB" sz="3200" b="1" dirty="0">
                <a:solidFill>
                  <a:srgbClr val="E7E6E6"/>
                </a:solidFill>
                <a:latin typeface="Aller Light" panose="020B0503040302020204" pitchFamily="34" charset="0"/>
              </a:rPr>
              <a:t>Leadership Award in Hockey Coaching </a:t>
            </a:r>
          </a:p>
        </p:txBody>
      </p:sp>
      <p:pic>
        <p:nvPicPr>
          <p:cNvPr id="13" name="Picture 12">
            <a:extLst>
              <a:ext uri="{FF2B5EF4-FFF2-40B4-BE49-F238E27FC236}">
                <a16:creationId xmlns:a16="http://schemas.microsoft.com/office/drawing/2014/main" id="{DBBCEF31-A715-44A9-9495-94D2B7264A89}"/>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5259914" y="2856299"/>
            <a:ext cx="2019300" cy="1135380"/>
          </a:xfrm>
          <a:prstGeom prst="rect">
            <a:avLst/>
          </a:prstGeom>
          <a:ln>
            <a:noFill/>
          </a:ln>
        </p:spPr>
      </p:pic>
      <p:pic>
        <p:nvPicPr>
          <p:cNvPr id="3" name="Picture 2" descr="A close up of a logo&#10;&#10;Description automatically generated">
            <a:extLst>
              <a:ext uri="{FF2B5EF4-FFF2-40B4-BE49-F238E27FC236}">
                <a16:creationId xmlns:a16="http://schemas.microsoft.com/office/drawing/2014/main" id="{C37F6AF6-7F94-4519-B672-5B98F88C97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613" y="382012"/>
            <a:ext cx="2695575" cy="3876675"/>
          </a:xfrm>
          <a:prstGeom prst="rect">
            <a:avLst/>
          </a:prstGeom>
        </p:spPr>
      </p:pic>
    </p:spTree>
    <p:extLst>
      <p:ext uri="{BB962C8B-B14F-4D97-AF65-F5344CB8AC3E}">
        <p14:creationId xmlns:p14="http://schemas.microsoft.com/office/powerpoint/2010/main" val="3443223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592B5-AE78-439C-90FA-5E70B4AC96D8}"/>
              </a:ext>
            </a:extLst>
          </p:cNvPr>
          <p:cNvSpPr>
            <a:spLocks noGrp="1"/>
          </p:cNvSpPr>
          <p:nvPr>
            <p:ph type="title"/>
          </p:nvPr>
        </p:nvSpPr>
        <p:spPr/>
        <p:txBody>
          <a:bodyPr/>
          <a:lstStyle/>
          <a:p>
            <a:r>
              <a:rPr lang="en-GB" b="1" dirty="0">
                <a:solidFill>
                  <a:schemeClr val="bg1"/>
                </a:solidFill>
              </a:rPr>
              <a:t>Domestics</a:t>
            </a:r>
            <a:endParaRPr lang="en-GB" dirty="0">
              <a:solidFill>
                <a:schemeClr val="bg1"/>
              </a:solidFill>
            </a:endParaRPr>
          </a:p>
        </p:txBody>
      </p:sp>
      <p:sp>
        <p:nvSpPr>
          <p:cNvPr id="3" name="Content Placeholder 2">
            <a:extLst>
              <a:ext uri="{FF2B5EF4-FFF2-40B4-BE49-F238E27FC236}">
                <a16:creationId xmlns:a16="http://schemas.microsoft.com/office/drawing/2014/main" id="{A8E94CE5-AD5B-4A82-8C54-CEDE0D365DE8}"/>
              </a:ext>
            </a:extLst>
          </p:cNvPr>
          <p:cNvSpPr>
            <a:spLocks noGrp="1"/>
          </p:cNvSpPr>
          <p:nvPr>
            <p:ph idx="1"/>
          </p:nvPr>
        </p:nvSpPr>
        <p:spPr>
          <a:xfrm>
            <a:off x="343953" y="1930809"/>
            <a:ext cx="10515600" cy="4351338"/>
          </a:xfrm>
        </p:spPr>
        <p:txBody>
          <a:bodyPr/>
          <a:lstStyle/>
          <a:p>
            <a:r>
              <a:rPr lang="en-GB" dirty="0">
                <a:solidFill>
                  <a:schemeClr val="bg1"/>
                </a:solidFill>
                <a:latin typeface="+mj-lt"/>
              </a:rPr>
              <a:t>Fire Procedure</a:t>
            </a:r>
            <a:br>
              <a:rPr lang="en-GB" dirty="0">
                <a:solidFill>
                  <a:schemeClr val="bg1"/>
                </a:solidFill>
                <a:latin typeface="+mj-lt"/>
              </a:rPr>
            </a:br>
            <a:endParaRPr lang="en-GB" dirty="0">
              <a:solidFill>
                <a:schemeClr val="bg1"/>
              </a:solidFill>
              <a:latin typeface="+mj-lt"/>
            </a:endParaRPr>
          </a:p>
          <a:p>
            <a:r>
              <a:rPr lang="en-GB" dirty="0">
                <a:solidFill>
                  <a:schemeClr val="bg1"/>
                </a:solidFill>
                <a:latin typeface="+mj-lt"/>
              </a:rPr>
              <a:t>Toilet Locations</a:t>
            </a:r>
          </a:p>
          <a:p>
            <a:endParaRPr lang="en-GB" dirty="0">
              <a:solidFill>
                <a:schemeClr val="bg1"/>
              </a:solidFill>
              <a:latin typeface="+mj-lt"/>
            </a:endParaRPr>
          </a:p>
          <a:p>
            <a:r>
              <a:rPr lang="en-GB" dirty="0">
                <a:solidFill>
                  <a:schemeClr val="bg1"/>
                </a:solidFill>
                <a:latin typeface="+mj-lt"/>
              </a:rPr>
              <a:t>Refreshments and Breaks </a:t>
            </a:r>
            <a:br>
              <a:rPr lang="en-GB" dirty="0">
                <a:solidFill>
                  <a:schemeClr val="bg1"/>
                </a:solidFill>
                <a:latin typeface="+mj-lt"/>
              </a:rPr>
            </a:br>
            <a:endParaRPr lang="en-GB" dirty="0">
              <a:solidFill>
                <a:schemeClr val="bg1"/>
              </a:solidFill>
              <a:latin typeface="+mj-lt"/>
            </a:endParaRPr>
          </a:p>
          <a:p>
            <a:r>
              <a:rPr lang="en-GB" dirty="0">
                <a:solidFill>
                  <a:schemeClr val="bg1"/>
                </a:solidFill>
                <a:latin typeface="+mj-lt"/>
              </a:rPr>
              <a:t>Length of Course – </a:t>
            </a:r>
          </a:p>
          <a:p>
            <a:pPr lvl="1"/>
            <a:r>
              <a:rPr lang="en-GB" dirty="0">
                <a:solidFill>
                  <a:schemeClr val="bg1"/>
                </a:solidFill>
                <a:latin typeface="+mj-lt"/>
              </a:rPr>
              <a:t>1 hour theory classroom session </a:t>
            </a:r>
          </a:p>
          <a:p>
            <a:pPr lvl="1"/>
            <a:r>
              <a:rPr lang="en-GB" dirty="0">
                <a:solidFill>
                  <a:schemeClr val="bg1"/>
                </a:solidFill>
                <a:latin typeface="+mj-lt"/>
              </a:rPr>
              <a:t>2 hour practical session </a:t>
            </a:r>
          </a:p>
          <a:p>
            <a:endParaRPr lang="en-GB" dirty="0">
              <a:solidFill>
                <a:schemeClr val="bg1"/>
              </a:solidFill>
              <a:latin typeface="+mj-lt"/>
            </a:endParaRPr>
          </a:p>
        </p:txBody>
      </p:sp>
      <p:pic>
        <p:nvPicPr>
          <p:cNvPr id="7" name="Picture 6" descr="A cup of coffee&#10;&#10;Description automatically generated">
            <a:extLst>
              <a:ext uri="{FF2B5EF4-FFF2-40B4-BE49-F238E27FC236}">
                <a16:creationId xmlns:a16="http://schemas.microsoft.com/office/drawing/2014/main" id="{CC02861E-2920-404E-9B51-7AEC6BADAF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3532" y="2337959"/>
            <a:ext cx="5547216" cy="3691420"/>
          </a:xfrm>
          <a:prstGeom prst="rect">
            <a:avLst/>
          </a:prstGeom>
        </p:spPr>
      </p:pic>
      <p:pic>
        <p:nvPicPr>
          <p:cNvPr id="8" name="Picture 7" descr="A close up of a sign&#10;&#10;Description automatically generated">
            <a:extLst>
              <a:ext uri="{FF2B5EF4-FFF2-40B4-BE49-F238E27FC236}">
                <a16:creationId xmlns:a16="http://schemas.microsoft.com/office/drawing/2014/main" id="{79A6B3A8-BB11-437B-BCFC-1936D839DE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9" name="Picture 8" descr="A close up of a logo&#10;&#10;Description automatically generated">
            <a:extLst>
              <a:ext uri="{FF2B5EF4-FFF2-40B4-BE49-F238E27FC236}">
                <a16:creationId xmlns:a16="http://schemas.microsoft.com/office/drawing/2014/main" id="{0823AB3D-67F5-4A1C-B749-AC561031D3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Tree>
    <p:extLst>
      <p:ext uri="{BB962C8B-B14F-4D97-AF65-F5344CB8AC3E}">
        <p14:creationId xmlns:p14="http://schemas.microsoft.com/office/powerpoint/2010/main" val="3113914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p:txBody>
          <a:bodyPr/>
          <a:lstStyle/>
          <a:p>
            <a:r>
              <a:rPr lang="en-GB" b="1" dirty="0">
                <a:solidFill>
                  <a:schemeClr val="bg1"/>
                </a:solidFill>
                <a:latin typeface="Aller Light" panose="020B0503040302020204" pitchFamily="34" charset="0"/>
              </a:rPr>
              <a:t>Activity</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838200" y="2141537"/>
            <a:ext cx="10515600" cy="4351338"/>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are you looking to gain from attending this course?</a:t>
            </a:r>
          </a:p>
          <a:p>
            <a:pPr marL="0" indent="0" algn="ctr">
              <a:buNone/>
            </a:pPr>
            <a:endParaRPr lang="en-GB" sz="5400" b="1" i="1" dirty="0">
              <a:solidFill>
                <a:schemeClr val="bg1"/>
              </a:solidFill>
              <a:latin typeface="Aller Light" panose="020B0503040302020204" pitchFamily="34" charset="0"/>
            </a:endParaRPr>
          </a:p>
        </p:txBody>
      </p:sp>
      <p:pic>
        <p:nvPicPr>
          <p:cNvPr id="4" name="Picture 3" descr="A close up of a sign&#10;&#10;Description automatically generated">
            <a:extLst>
              <a:ext uri="{FF2B5EF4-FFF2-40B4-BE49-F238E27FC236}">
                <a16:creationId xmlns:a16="http://schemas.microsoft.com/office/drawing/2014/main" id="{DC3A3C47-1679-4875-BD4F-834BC86B39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07529C0D-B7D1-48AC-8B65-810651D522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73A5A5CB-3DA1-4E20-AB03-DDA0631FE37B}"/>
              </a:ext>
            </a:extLst>
          </p:cNvPr>
          <p:cNvSpPr/>
          <p:nvPr/>
        </p:nvSpPr>
        <p:spPr>
          <a:xfrm>
            <a:off x="3925531" y="6311900"/>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2942919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descr="A picture containing dark&#10;&#10;Description automatically generated">
            <a:extLst>
              <a:ext uri="{FF2B5EF4-FFF2-40B4-BE49-F238E27FC236}">
                <a16:creationId xmlns:a16="http://schemas.microsoft.com/office/drawing/2014/main" id="{335ED7AF-2794-4525-B525-F26E1F52F8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673" y="1722474"/>
            <a:ext cx="11924654" cy="4978468"/>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 name="Content Placeholder 2">
            <a:extLst>
              <a:ext uri="{FF2B5EF4-FFF2-40B4-BE49-F238E27FC236}">
                <a16:creationId xmlns:a16="http://schemas.microsoft.com/office/drawing/2014/main" id="{EDC479F7-0AEF-4B9A-A5FA-9EEC264F4C92}"/>
              </a:ext>
            </a:extLst>
          </p:cNvPr>
          <p:cNvSpPr>
            <a:spLocks noGrp="1"/>
          </p:cNvSpPr>
          <p:nvPr>
            <p:ph idx="1"/>
          </p:nvPr>
        </p:nvSpPr>
        <p:spPr>
          <a:xfrm>
            <a:off x="525548" y="1962859"/>
            <a:ext cx="8787296" cy="4817708"/>
          </a:xfrm>
        </p:spPr>
        <p:txBody>
          <a:bodyPr vert="horz" lIns="91440" tIns="45720" rIns="91440" bIns="45720" rtlCol="0" anchor="t">
            <a:normAutofit lnSpcReduction="10000"/>
          </a:bodyPr>
          <a:lstStyle/>
          <a:p>
            <a:pPr>
              <a:buFont typeface="Wingdings" panose="05000000000000000000" pitchFamily="2" charset="2"/>
              <a:buChar char="ü"/>
            </a:pPr>
            <a:r>
              <a:rPr lang="en-GB" sz="2400" b="1" dirty="0">
                <a:solidFill>
                  <a:schemeClr val="bg1"/>
                </a:solidFill>
                <a:latin typeface="Aller Light" panose="020B0503040302020204" pitchFamily="34" charset="0"/>
              </a:rPr>
              <a:t> Section 1  - </a:t>
            </a:r>
            <a:r>
              <a:rPr lang="en-GB" sz="1600" dirty="0">
                <a:solidFill>
                  <a:schemeClr val="bg1"/>
                </a:solidFill>
                <a:latin typeface="Aller Light" panose="020B0503040302020204" pitchFamily="34" charset="0"/>
              </a:rPr>
              <a:t>The game formats and basic rules of hockey </a:t>
            </a: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buFont typeface="Wingdings" panose="05000000000000000000" pitchFamily="2" charset="2"/>
              <a:buChar char="ü"/>
            </a:pPr>
            <a:r>
              <a:rPr lang="en-GB" sz="2400" b="1" dirty="0">
                <a:solidFill>
                  <a:schemeClr val="bg1"/>
                </a:solidFill>
                <a:latin typeface="Aller Light" panose="020B0503040302020204" pitchFamily="34" charset="0"/>
              </a:rPr>
              <a:t> Section 2</a:t>
            </a:r>
            <a:r>
              <a:rPr lang="en-GB" sz="2400" dirty="0">
                <a:solidFill>
                  <a:schemeClr val="bg1"/>
                </a:solidFill>
                <a:latin typeface="Aller Light" panose="020B0503040302020204" pitchFamily="34" charset="0"/>
              </a:rPr>
              <a:t>  - </a:t>
            </a:r>
            <a:r>
              <a:rPr lang="en-GB" sz="1600" dirty="0">
                <a:solidFill>
                  <a:schemeClr val="bg1"/>
                </a:solidFill>
                <a:latin typeface="Aller Light" panose="020B0503040302020204" pitchFamily="34" charset="0"/>
              </a:rPr>
              <a:t>The qualities of effective players/coaches</a:t>
            </a: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buFont typeface="Wingdings" panose="05000000000000000000" pitchFamily="2" charset="2"/>
              <a:buChar char="ü"/>
            </a:pPr>
            <a:r>
              <a:rPr lang="en-GB" sz="2400" b="1" dirty="0">
                <a:solidFill>
                  <a:schemeClr val="bg1"/>
                </a:solidFill>
                <a:latin typeface="Aller Light" panose="020B0503040302020204" pitchFamily="34" charset="0"/>
              </a:rPr>
              <a:t> Section 3 - </a:t>
            </a:r>
            <a:r>
              <a:rPr lang="en-GB" sz="1600" dirty="0">
                <a:solidFill>
                  <a:schemeClr val="bg1"/>
                </a:solidFill>
                <a:latin typeface="Aller Light" panose="020B0503040302020204" pitchFamily="34" charset="0"/>
              </a:rPr>
              <a:t>How to design and deliver great hockey activities </a:t>
            </a: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endParaRPr lang="en-GB" sz="2400" b="1" dirty="0">
              <a:solidFill>
                <a:schemeClr val="bg1"/>
              </a:solidFill>
              <a:latin typeface="Aller Light" panose="020B0503040302020204" pitchFamily="34" charset="0"/>
            </a:endParaRPr>
          </a:p>
          <a:p>
            <a:pPr>
              <a:buFont typeface="Wingdings" panose="05000000000000000000" pitchFamily="2" charset="2"/>
              <a:buChar char="ü"/>
            </a:pPr>
            <a:r>
              <a:rPr lang="en-GB" sz="2400" b="1" dirty="0">
                <a:solidFill>
                  <a:schemeClr val="bg1"/>
                </a:solidFill>
                <a:latin typeface="Aller Light" panose="020B0503040302020204" pitchFamily="34" charset="0"/>
              </a:rPr>
              <a:t> Section 4 - </a:t>
            </a:r>
            <a:r>
              <a:rPr lang="en-GB" sz="1600" dirty="0">
                <a:solidFill>
                  <a:schemeClr val="bg1"/>
                </a:solidFill>
                <a:latin typeface="Aller Light" panose="020B0503040302020204" pitchFamily="34" charset="0"/>
              </a:rPr>
              <a:t>How to adapt hockey activities so they are safe and fun for ALL</a:t>
            </a: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buFont typeface="Wingdings" panose="05000000000000000000" pitchFamily="2" charset="2"/>
              <a:buChar char="ü"/>
            </a:pPr>
            <a:r>
              <a:rPr lang="en-GB" sz="2400" b="1" dirty="0">
                <a:solidFill>
                  <a:schemeClr val="bg1"/>
                </a:solidFill>
                <a:latin typeface="Aller Light" panose="020B0503040302020204" pitchFamily="34" charset="0"/>
              </a:rPr>
              <a:t> Section 5 - </a:t>
            </a:r>
            <a:r>
              <a:rPr lang="en-GB" sz="1600" dirty="0">
                <a:solidFill>
                  <a:schemeClr val="bg1"/>
                </a:solidFill>
                <a:latin typeface="Aller Light" panose="020B0503040302020204" pitchFamily="34" charset="0"/>
              </a:rPr>
              <a:t>Review and next steps </a:t>
            </a:r>
          </a:p>
          <a:p>
            <a:pPr lvl="1">
              <a:buFont typeface="Wingdings" panose="05000000000000000000" pitchFamily="2" charset="2"/>
              <a:buChar char="ü"/>
            </a:pPr>
            <a:endParaRPr lang="en-GB" sz="1600" dirty="0">
              <a:solidFill>
                <a:schemeClr val="bg1"/>
              </a:solidFill>
              <a:latin typeface="Aller Light" panose="020B0503040302020204" pitchFamily="34" charset="0"/>
            </a:endParaRPr>
          </a:p>
          <a:p>
            <a:pPr>
              <a:buFont typeface="Wingdings" panose="05000000000000000000" pitchFamily="2" charset="2"/>
              <a:buChar char="ü"/>
            </a:pPr>
            <a:endParaRPr lang="en-GB" sz="2400" dirty="0">
              <a:solidFill>
                <a:schemeClr val="bg1"/>
              </a:solidFill>
              <a:latin typeface="Aller Light" panose="020B0503040302020204" pitchFamily="34" charset="0"/>
            </a:endParaRPr>
          </a:p>
        </p:txBody>
      </p:sp>
      <p:pic>
        <p:nvPicPr>
          <p:cNvPr id="5" name="Picture 4" descr="A close up of a sign&#10;&#10;Description automatically generated">
            <a:extLst>
              <a:ext uri="{FF2B5EF4-FFF2-40B4-BE49-F238E27FC236}">
                <a16:creationId xmlns:a16="http://schemas.microsoft.com/office/drawing/2014/main" id="{D4611E36-D6A1-4AB1-B410-C219479279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sp>
        <p:nvSpPr>
          <p:cNvPr id="6" name="officeArt object">
            <a:extLst>
              <a:ext uri="{FF2B5EF4-FFF2-40B4-BE49-F238E27FC236}">
                <a16:creationId xmlns:a16="http://schemas.microsoft.com/office/drawing/2014/main" id="{9CE9C361-17D4-4172-892E-CA46222E68DA}"/>
              </a:ext>
            </a:extLst>
          </p:cNvPr>
          <p:cNvSpPr/>
          <p:nvPr/>
        </p:nvSpPr>
        <p:spPr>
          <a:xfrm>
            <a:off x="0" y="0"/>
            <a:ext cx="6610350"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What will you learn?</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11" name="Picture 10">
            <a:extLst>
              <a:ext uri="{FF2B5EF4-FFF2-40B4-BE49-F238E27FC236}">
                <a16:creationId xmlns:a16="http://schemas.microsoft.com/office/drawing/2014/main" id="{7B0504AE-9C16-4DC9-B2B7-54CB01E4AD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90067" y="2619460"/>
            <a:ext cx="2538610" cy="3184495"/>
          </a:xfrm>
          <a:prstGeom prst="rect">
            <a:avLst/>
          </a:prstGeom>
        </p:spPr>
      </p:pic>
      <p:pic>
        <p:nvPicPr>
          <p:cNvPr id="7" name="Picture 6" descr="A close up of a logo&#10;&#10;Description automatically generated">
            <a:extLst>
              <a:ext uri="{FF2B5EF4-FFF2-40B4-BE49-F238E27FC236}">
                <a16:creationId xmlns:a16="http://schemas.microsoft.com/office/drawing/2014/main" id="{99D87A4B-1483-4792-B1C0-FCDEBF8DCA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Tree>
    <p:extLst>
      <p:ext uri="{BB962C8B-B14F-4D97-AF65-F5344CB8AC3E}">
        <p14:creationId xmlns:p14="http://schemas.microsoft.com/office/powerpoint/2010/main" val="64223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6C57AC79-6D48-4E35-9CBC-68B65C35F77B}"/>
              </a:ext>
            </a:extLst>
          </p:cNvPr>
          <p:cNvSpPr txBox="1">
            <a:spLocks/>
          </p:cNvSpPr>
          <p:nvPr/>
        </p:nvSpPr>
        <p:spPr>
          <a:xfrm>
            <a:off x="0" y="-1"/>
            <a:ext cx="3030876" cy="830997"/>
          </a:xfrm>
          <a:prstGeom prst="rect">
            <a:avLst/>
          </a:prstGeom>
          <a:blipFill>
            <a:blip r:embed="rId4"/>
            <a:stretch>
              <a:fillRect/>
            </a:stretch>
          </a:blip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Aller Light" panose="020B0503040302020204" pitchFamily="34" charset="0"/>
              </a:rPr>
              <a:t>Section 1 </a:t>
            </a:r>
          </a:p>
        </p:txBody>
      </p:sp>
      <p:sp>
        <p:nvSpPr>
          <p:cNvPr id="9" name="Rectangle 8">
            <a:extLst>
              <a:ext uri="{FF2B5EF4-FFF2-40B4-BE49-F238E27FC236}">
                <a16:creationId xmlns:a16="http://schemas.microsoft.com/office/drawing/2014/main" id="{608C1DB5-F74D-455D-9E00-E271CD2637BF}"/>
              </a:ext>
            </a:extLst>
          </p:cNvPr>
          <p:cNvSpPr/>
          <p:nvPr/>
        </p:nvSpPr>
        <p:spPr>
          <a:xfrm>
            <a:off x="0" y="6027003"/>
            <a:ext cx="12192000" cy="830997"/>
          </a:xfrm>
          <a:prstGeom prst="rect">
            <a:avLst/>
          </a:prstGeom>
          <a:blipFill>
            <a:blip r:embed="rId4"/>
            <a:stretch>
              <a:fillRect/>
            </a:stretch>
          </a:blipFill>
        </p:spPr>
        <p:txBody>
          <a:bodyPr wrap="square">
            <a:spAutoFit/>
          </a:bodyPr>
          <a:lstStyle/>
          <a:p>
            <a:pPr algn="ctr"/>
            <a:r>
              <a:rPr lang="en-GB" sz="4800" dirty="0">
                <a:solidFill>
                  <a:schemeClr val="bg1"/>
                </a:solidFill>
              </a:rPr>
              <a:t>The Game Formats and Basic Rules of Hockey</a:t>
            </a:r>
            <a:endParaRPr lang="en-GB" sz="4800" b="1" dirty="0">
              <a:solidFill>
                <a:schemeClr val="bg1"/>
              </a:solidFill>
              <a:latin typeface="Aller Light" panose="020B0503040302020204" pitchFamily="34" charset="0"/>
            </a:endParaRPr>
          </a:p>
        </p:txBody>
      </p:sp>
    </p:spTree>
    <p:extLst>
      <p:ext uri="{BB962C8B-B14F-4D97-AF65-F5344CB8AC3E}">
        <p14:creationId xmlns:p14="http://schemas.microsoft.com/office/powerpoint/2010/main" val="3578427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ark&#10;&#10;Description automatically generated">
            <a:extLst>
              <a:ext uri="{FF2B5EF4-FFF2-40B4-BE49-F238E27FC236}">
                <a16:creationId xmlns:a16="http://schemas.microsoft.com/office/drawing/2014/main" id="{5D23676C-0C54-4526-A2C4-9430DBDD5AE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5830" y="165577"/>
            <a:ext cx="4848931" cy="6535365"/>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6" name="Content Placeholder 4" descr="A picture containing dark&#10;&#10;Description automatically generated">
            <a:extLst>
              <a:ext uri="{FF2B5EF4-FFF2-40B4-BE49-F238E27FC236}">
                <a16:creationId xmlns:a16="http://schemas.microsoft.com/office/drawing/2014/main" id="{24C6C1F7-8BDD-454C-A0DA-2075B7C306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7239" y="238766"/>
            <a:ext cx="4848931" cy="6462176"/>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7" name="Rectangle 6">
            <a:extLst>
              <a:ext uri="{FF2B5EF4-FFF2-40B4-BE49-F238E27FC236}">
                <a16:creationId xmlns:a16="http://schemas.microsoft.com/office/drawing/2014/main" id="{E397B4EC-4723-4E64-96C4-E45F8875558A}"/>
              </a:ext>
            </a:extLst>
          </p:cNvPr>
          <p:cNvSpPr/>
          <p:nvPr/>
        </p:nvSpPr>
        <p:spPr>
          <a:xfrm>
            <a:off x="185830" y="1302759"/>
            <a:ext cx="4750506" cy="4801314"/>
          </a:xfrm>
          <a:prstGeom prst="rect">
            <a:avLst/>
          </a:prstGeom>
        </p:spPr>
        <p:txBody>
          <a:bodyPr wrap="square">
            <a:spAutoFit/>
          </a:bodyPr>
          <a:lstStyle/>
          <a:p>
            <a:pPr marL="285750" indent="-285750">
              <a:buFont typeface="Wingdings" panose="05000000000000000000" pitchFamily="2" charset="2"/>
              <a:buChar char="§"/>
            </a:pPr>
            <a:r>
              <a:rPr lang="en-GB" dirty="0">
                <a:solidFill>
                  <a:schemeClr val="bg1"/>
                </a:solidFill>
                <a:latin typeface="Aller Light" panose="020B0503040302020204" pitchFamily="34" charset="0"/>
              </a:rPr>
              <a:t>A progressive, stage not age based hockey format</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Games start with 4v4, moving to 6v6, 8v8 and finally 9v9</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The size of the playing area and number in a team gradually increases as the children’s ability improves</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Formats are designed to be flexible and accessible - no need for special equipment/playing areas</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Leaders/coaches/teachers can choose to include participants in umpiring and coaching depending on the group </a:t>
            </a:r>
          </a:p>
        </p:txBody>
      </p:sp>
      <p:sp>
        <p:nvSpPr>
          <p:cNvPr id="8" name="officeArt object">
            <a:extLst>
              <a:ext uri="{FF2B5EF4-FFF2-40B4-BE49-F238E27FC236}">
                <a16:creationId xmlns:a16="http://schemas.microsoft.com/office/drawing/2014/main" id="{AD976968-246A-4BE0-B448-C548AB503AD2}"/>
              </a:ext>
            </a:extLst>
          </p:cNvPr>
          <p:cNvSpPr/>
          <p:nvPr/>
        </p:nvSpPr>
        <p:spPr>
          <a:xfrm>
            <a:off x="185831" y="113110"/>
            <a:ext cx="4139589"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4"/>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What is 4689?</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sp>
        <p:nvSpPr>
          <p:cNvPr id="9" name="Rectangle 8">
            <a:extLst>
              <a:ext uri="{FF2B5EF4-FFF2-40B4-BE49-F238E27FC236}">
                <a16:creationId xmlns:a16="http://schemas.microsoft.com/office/drawing/2014/main" id="{1BF3CE09-B034-4C83-B4E4-CBB480B132A7}"/>
              </a:ext>
            </a:extLst>
          </p:cNvPr>
          <p:cNvSpPr/>
          <p:nvPr/>
        </p:nvSpPr>
        <p:spPr>
          <a:xfrm>
            <a:off x="7290941" y="1395092"/>
            <a:ext cx="4581525" cy="4708981"/>
          </a:xfrm>
          <a:prstGeom prst="rect">
            <a:avLst/>
          </a:prstGeom>
        </p:spPr>
        <p:txBody>
          <a:bodyPr wrap="square">
            <a:spAutoFit/>
          </a:bodyPr>
          <a:lstStyle/>
          <a:p>
            <a:r>
              <a:rPr lang="en-GB" dirty="0">
                <a:solidFill>
                  <a:schemeClr val="bg1"/>
                </a:solidFill>
                <a:latin typeface="Aller Light" panose="020B0503040302020204" pitchFamily="34" charset="0"/>
              </a:rPr>
              <a:t>Young children need lots of time with the ball in order to develop their touch and control. </a:t>
            </a:r>
          </a:p>
          <a:p>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By reducing the size of the pitch and number of players involved in game like scenarios, passing, scoring attempts, goals scored, 1 v 1 encounters and use of skills are all vastly increased in comparison to larger sided games on bigger pitches. </a:t>
            </a:r>
          </a:p>
          <a:p>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Games involving four – nine players have been shown to be much more effective at developing the skills of youngsters. Small sided games are also a lot more fun! </a:t>
            </a:r>
          </a:p>
          <a:p>
            <a:endParaRPr lang="en-GB" dirty="0">
              <a:solidFill>
                <a:schemeClr val="bg1"/>
              </a:solidFill>
              <a:latin typeface="Aller Light" panose="020B0503040302020204" pitchFamily="34" charset="0"/>
            </a:endParaRPr>
          </a:p>
          <a:p>
            <a:r>
              <a:rPr lang="en-GB" sz="1400" b="1" i="1" dirty="0">
                <a:solidFill>
                  <a:schemeClr val="bg1"/>
                </a:solidFill>
                <a:latin typeface="Aller Light" panose="020B0503040302020204" pitchFamily="34" charset="0"/>
              </a:rPr>
              <a:t>Manchester United 4 v 4 Pilot Scheme*</a:t>
            </a:r>
          </a:p>
        </p:txBody>
      </p:sp>
      <p:sp>
        <p:nvSpPr>
          <p:cNvPr id="10" name="officeArt object">
            <a:extLst>
              <a:ext uri="{FF2B5EF4-FFF2-40B4-BE49-F238E27FC236}">
                <a16:creationId xmlns:a16="http://schemas.microsoft.com/office/drawing/2014/main" id="{037A2264-5E67-4F4C-82FD-3D612056B79F}"/>
              </a:ext>
            </a:extLst>
          </p:cNvPr>
          <p:cNvSpPr/>
          <p:nvPr/>
        </p:nvSpPr>
        <p:spPr>
          <a:xfrm>
            <a:off x="7157239" y="165577"/>
            <a:ext cx="4113512"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4"/>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Why 4689?</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11" name="Picture 10" descr="A close up of a sign&#10;&#10;Description automatically generated">
            <a:extLst>
              <a:ext uri="{FF2B5EF4-FFF2-40B4-BE49-F238E27FC236}">
                <a16:creationId xmlns:a16="http://schemas.microsoft.com/office/drawing/2014/main" id="{02F4D6BB-AE41-4B5E-BD59-1FB8243CA2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41668" y="2165687"/>
            <a:ext cx="1508664" cy="2706125"/>
          </a:xfrm>
          <a:prstGeom prst="rect">
            <a:avLst/>
          </a:prstGeom>
        </p:spPr>
      </p:pic>
    </p:spTree>
    <p:extLst>
      <p:ext uri="{BB962C8B-B14F-4D97-AF65-F5344CB8AC3E}">
        <p14:creationId xmlns:p14="http://schemas.microsoft.com/office/powerpoint/2010/main" val="262084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8AA1DC-B6B5-4C8C-93BC-2106096EEFD7}"/>
              </a:ext>
            </a:extLst>
          </p:cNvPr>
          <p:cNvPicPr>
            <a:picLocks noChangeAspect="1"/>
          </p:cNvPicPr>
          <p:nvPr/>
        </p:nvPicPr>
        <p:blipFill rotWithShape="1">
          <a:blip r:embed="rId3"/>
          <a:srcRect l="19214" t="16915" r="20197" b="10031"/>
          <a:stretch/>
        </p:blipFill>
        <p:spPr>
          <a:xfrm>
            <a:off x="1056525" y="0"/>
            <a:ext cx="10078949" cy="6840818"/>
          </a:xfrm>
          <a:prstGeom prst="rect">
            <a:avLst/>
          </a:prstGeom>
        </p:spPr>
      </p:pic>
    </p:spTree>
    <p:extLst>
      <p:ext uri="{BB962C8B-B14F-4D97-AF65-F5344CB8AC3E}">
        <p14:creationId xmlns:p14="http://schemas.microsoft.com/office/powerpoint/2010/main" val="3345898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643848-0807-45A2-A71C-0A7D801472FF}"/>
              </a:ext>
            </a:extLst>
          </p:cNvPr>
          <p:cNvPicPr>
            <a:picLocks noChangeAspect="1"/>
          </p:cNvPicPr>
          <p:nvPr/>
        </p:nvPicPr>
        <p:blipFill rotWithShape="1">
          <a:blip r:embed="rId3"/>
          <a:srcRect l="18455" t="16795" r="21045" b="9869"/>
          <a:stretch/>
        </p:blipFill>
        <p:spPr>
          <a:xfrm>
            <a:off x="1066899" y="0"/>
            <a:ext cx="10058202" cy="6858000"/>
          </a:xfrm>
          <a:prstGeom prst="rect">
            <a:avLst/>
          </a:prstGeom>
        </p:spPr>
      </p:pic>
    </p:spTree>
    <p:extLst>
      <p:ext uri="{BB962C8B-B14F-4D97-AF65-F5344CB8AC3E}">
        <p14:creationId xmlns:p14="http://schemas.microsoft.com/office/powerpoint/2010/main" val="3537083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0816-EDE9-4972-9D70-E3A87289A3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A58DEC-255C-44DA-8C0E-85EB2F1CF6B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DC99FEB-13D9-4266-B228-2FBDD1B98A18}"/>
              </a:ext>
            </a:extLst>
          </p:cNvPr>
          <p:cNvPicPr>
            <a:picLocks noChangeAspect="1"/>
          </p:cNvPicPr>
          <p:nvPr/>
        </p:nvPicPr>
        <p:blipFill rotWithShape="1">
          <a:blip r:embed="rId3"/>
          <a:srcRect l="19551" t="17528" r="20618" b="16404"/>
          <a:stretch/>
        </p:blipFill>
        <p:spPr>
          <a:xfrm>
            <a:off x="688368" y="0"/>
            <a:ext cx="11054993" cy="6866553"/>
          </a:xfrm>
          <a:prstGeom prst="rect">
            <a:avLst/>
          </a:prstGeom>
        </p:spPr>
      </p:pic>
      <p:sp>
        <p:nvSpPr>
          <p:cNvPr id="5" name="Rectangle 4">
            <a:extLst>
              <a:ext uri="{FF2B5EF4-FFF2-40B4-BE49-F238E27FC236}">
                <a16:creationId xmlns:a16="http://schemas.microsoft.com/office/drawing/2014/main" id="{12B81CF8-DC1F-468C-82AB-66319D72B70B}"/>
              </a:ext>
            </a:extLst>
          </p:cNvPr>
          <p:cNvSpPr/>
          <p:nvPr/>
        </p:nvSpPr>
        <p:spPr>
          <a:xfrm>
            <a:off x="8961121" y="207169"/>
            <a:ext cx="1332410" cy="473868"/>
          </a:xfrm>
          <a:prstGeom prst="rect">
            <a:avLst/>
          </a:prstGeom>
          <a:solidFill>
            <a:srgbClr val="7EC2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cs typeface="Arial" panose="020B0604020202020204" pitchFamily="34" charset="0"/>
              </a:rPr>
              <a:t>Goal Scored </a:t>
            </a:r>
          </a:p>
        </p:txBody>
      </p:sp>
    </p:spTree>
    <p:extLst>
      <p:ext uri="{BB962C8B-B14F-4D97-AF65-F5344CB8AC3E}">
        <p14:creationId xmlns:p14="http://schemas.microsoft.com/office/powerpoint/2010/main" val="52428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8000" b="-18000"/>
          </a:stretch>
        </a:blipFill>
        <a:effectLst/>
      </p:bgPr>
    </p:bg>
    <p:spTree>
      <p:nvGrpSpPr>
        <p:cNvPr id="1" name=""/>
        <p:cNvGrpSpPr/>
        <p:nvPr/>
      </p:nvGrpSpPr>
      <p:grpSpPr>
        <a:xfrm>
          <a:off x="0" y="0"/>
          <a:ext cx="0" cy="0"/>
          <a:chOff x="0" y="0"/>
          <a:chExt cx="0" cy="0"/>
        </a:xfrm>
      </p:grpSpPr>
      <p:sp>
        <p:nvSpPr>
          <p:cNvPr id="10" name="Title 6">
            <a:extLst>
              <a:ext uri="{FF2B5EF4-FFF2-40B4-BE49-F238E27FC236}">
                <a16:creationId xmlns:a16="http://schemas.microsoft.com/office/drawing/2014/main" id="{35FDCACE-90E2-448E-B129-7735A877D06A}"/>
              </a:ext>
            </a:extLst>
          </p:cNvPr>
          <p:cNvSpPr txBox="1">
            <a:spLocks/>
          </p:cNvSpPr>
          <p:nvPr/>
        </p:nvSpPr>
        <p:spPr>
          <a:xfrm>
            <a:off x="0" y="0"/>
            <a:ext cx="3030876" cy="811658"/>
          </a:xfrm>
          <a:prstGeom prst="rect">
            <a:avLst/>
          </a:prstGeom>
          <a:blipFill>
            <a:blip r:embed="rId4"/>
            <a:stretch>
              <a:fillRect/>
            </a:stretch>
          </a:blip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Aller Light" panose="020B0503040302020204" pitchFamily="34" charset="0"/>
              </a:rPr>
              <a:t>Section 2 </a:t>
            </a:r>
          </a:p>
        </p:txBody>
      </p:sp>
      <p:sp>
        <p:nvSpPr>
          <p:cNvPr id="11" name="Rectangle 10">
            <a:extLst>
              <a:ext uri="{FF2B5EF4-FFF2-40B4-BE49-F238E27FC236}">
                <a16:creationId xmlns:a16="http://schemas.microsoft.com/office/drawing/2014/main" id="{FD8D2A2F-BE88-48B4-AACC-AAE1E2B4F7E6}"/>
              </a:ext>
            </a:extLst>
          </p:cNvPr>
          <p:cNvSpPr/>
          <p:nvPr/>
        </p:nvSpPr>
        <p:spPr>
          <a:xfrm>
            <a:off x="0" y="6150114"/>
            <a:ext cx="12192000" cy="707886"/>
          </a:xfrm>
          <a:prstGeom prst="rect">
            <a:avLst/>
          </a:prstGeom>
          <a:blipFill>
            <a:blip r:embed="rId4"/>
            <a:stretch>
              <a:fillRect/>
            </a:stretch>
          </a:blipFill>
        </p:spPr>
        <p:txBody>
          <a:bodyPr wrap="square">
            <a:spAutoFit/>
          </a:bodyPr>
          <a:lstStyle/>
          <a:p>
            <a:pPr algn="ctr"/>
            <a:r>
              <a:rPr lang="en-GB" sz="4000" dirty="0">
                <a:solidFill>
                  <a:schemeClr val="bg1"/>
                </a:solidFill>
              </a:rPr>
              <a:t>The Qualities of Effective Players/Coaches</a:t>
            </a:r>
            <a:endParaRPr lang="en-GB" sz="4000" b="1" dirty="0">
              <a:solidFill>
                <a:schemeClr val="bg1"/>
              </a:solidFill>
              <a:latin typeface="Aller Light" panose="020B0503040302020204" pitchFamily="34" charset="0"/>
            </a:endParaRPr>
          </a:p>
        </p:txBody>
      </p:sp>
    </p:spTree>
    <p:extLst>
      <p:ext uri="{BB962C8B-B14F-4D97-AF65-F5344CB8AC3E}">
        <p14:creationId xmlns:p14="http://schemas.microsoft.com/office/powerpoint/2010/main" val="4263837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838200" y="2041383"/>
            <a:ext cx="10515600" cy="4351338"/>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do you look for in a coach/leader?</a:t>
            </a:r>
          </a:p>
        </p:txBody>
      </p:sp>
      <p:pic>
        <p:nvPicPr>
          <p:cNvPr id="4" name="Picture 3" descr="A close up of a sign&#10;&#10;Description automatically generated">
            <a:extLst>
              <a:ext uri="{FF2B5EF4-FFF2-40B4-BE49-F238E27FC236}">
                <a16:creationId xmlns:a16="http://schemas.microsoft.com/office/drawing/2014/main" id="{6AA61D31-2869-4BE0-B259-DD4754675F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BD96BAE3-9450-4BA0-9B18-419CA809E9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A0E4842A-78D9-431A-8441-8A41F82E46AE}"/>
              </a:ext>
            </a:extLst>
          </p:cNvPr>
          <p:cNvSpPr/>
          <p:nvPr/>
        </p:nvSpPr>
        <p:spPr>
          <a:xfrm>
            <a:off x="3850836" y="6123543"/>
            <a:ext cx="4490333"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Draw It Activity</a:t>
            </a:r>
          </a:p>
        </p:txBody>
      </p:sp>
    </p:spTree>
    <p:extLst>
      <p:ext uri="{BB962C8B-B14F-4D97-AF65-F5344CB8AC3E}">
        <p14:creationId xmlns:p14="http://schemas.microsoft.com/office/powerpoint/2010/main" val="701238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D5B3A2-A5FE-4450-9DFB-495A5D5CF2E2}"/>
              </a:ext>
            </a:extLst>
          </p:cNvPr>
          <p:cNvSpPr>
            <a:spLocks noGrp="1"/>
          </p:cNvSpPr>
          <p:nvPr>
            <p:ph idx="1"/>
          </p:nvPr>
        </p:nvSpPr>
        <p:spPr>
          <a:xfrm>
            <a:off x="838200" y="1969463"/>
            <a:ext cx="10515600" cy="4351338"/>
          </a:xfrm>
        </p:spPr>
        <p:txBody>
          <a:bodyPr>
            <a:normAutofit fontScale="92500" lnSpcReduction="10000"/>
          </a:bodyPr>
          <a:lstStyle/>
          <a:p>
            <a:r>
              <a:rPr lang="en-GB" dirty="0">
                <a:solidFill>
                  <a:schemeClr val="bg1"/>
                </a:solidFill>
              </a:rPr>
              <a:t>Confident</a:t>
            </a:r>
            <a:br>
              <a:rPr lang="en-GB" dirty="0">
                <a:solidFill>
                  <a:schemeClr val="bg1"/>
                </a:solidFill>
              </a:rPr>
            </a:br>
            <a:endParaRPr lang="en-GB" dirty="0">
              <a:solidFill>
                <a:schemeClr val="bg1"/>
              </a:solidFill>
            </a:endParaRPr>
          </a:p>
          <a:p>
            <a:r>
              <a:rPr lang="en-GB" dirty="0">
                <a:solidFill>
                  <a:schemeClr val="bg1"/>
                </a:solidFill>
              </a:rPr>
              <a:t>Knowledgeable </a:t>
            </a:r>
            <a:br>
              <a:rPr lang="en-GB" dirty="0">
                <a:solidFill>
                  <a:schemeClr val="bg1"/>
                </a:solidFill>
              </a:rPr>
            </a:br>
            <a:endParaRPr lang="en-GB" dirty="0">
              <a:solidFill>
                <a:schemeClr val="bg1"/>
              </a:solidFill>
            </a:endParaRPr>
          </a:p>
          <a:p>
            <a:r>
              <a:rPr lang="en-GB" dirty="0">
                <a:solidFill>
                  <a:schemeClr val="bg1"/>
                </a:solidFill>
              </a:rPr>
              <a:t>Motivating </a:t>
            </a:r>
            <a:br>
              <a:rPr lang="en-GB" dirty="0">
                <a:solidFill>
                  <a:schemeClr val="bg1"/>
                </a:solidFill>
              </a:rPr>
            </a:br>
            <a:endParaRPr lang="en-GB" dirty="0">
              <a:solidFill>
                <a:schemeClr val="bg1"/>
              </a:solidFill>
            </a:endParaRPr>
          </a:p>
          <a:p>
            <a:r>
              <a:rPr lang="en-GB" dirty="0">
                <a:solidFill>
                  <a:schemeClr val="bg1"/>
                </a:solidFill>
              </a:rPr>
              <a:t>Committed </a:t>
            </a:r>
            <a:br>
              <a:rPr lang="en-GB" dirty="0">
                <a:solidFill>
                  <a:schemeClr val="bg1"/>
                </a:solidFill>
              </a:rPr>
            </a:br>
            <a:endParaRPr lang="en-GB" dirty="0">
              <a:solidFill>
                <a:schemeClr val="bg1"/>
              </a:solidFill>
            </a:endParaRPr>
          </a:p>
          <a:p>
            <a:r>
              <a:rPr lang="en-GB" dirty="0">
                <a:solidFill>
                  <a:schemeClr val="bg1"/>
                </a:solidFill>
              </a:rPr>
              <a:t>Good communicator </a:t>
            </a:r>
            <a:br>
              <a:rPr lang="en-GB" dirty="0">
                <a:solidFill>
                  <a:schemeClr val="bg1"/>
                </a:solidFill>
              </a:rPr>
            </a:br>
            <a:endParaRPr lang="en-GB" dirty="0">
              <a:solidFill>
                <a:schemeClr val="bg1"/>
              </a:solidFill>
            </a:endParaRPr>
          </a:p>
          <a:p>
            <a:r>
              <a:rPr lang="en-GB" dirty="0">
                <a:solidFill>
                  <a:schemeClr val="bg1"/>
                </a:solidFill>
              </a:rPr>
              <a:t>Accountable </a:t>
            </a:r>
          </a:p>
          <a:p>
            <a:endParaRPr lang="en-GB" dirty="0"/>
          </a:p>
        </p:txBody>
      </p:sp>
      <p:sp>
        <p:nvSpPr>
          <p:cNvPr id="4" name="officeArt object">
            <a:extLst>
              <a:ext uri="{FF2B5EF4-FFF2-40B4-BE49-F238E27FC236}">
                <a16:creationId xmlns:a16="http://schemas.microsoft.com/office/drawing/2014/main" id="{3ADB082B-1FE4-4675-AD23-CED39D24E2F1}"/>
              </a:ext>
            </a:extLst>
          </p:cNvPr>
          <p:cNvSpPr/>
          <p:nvPr/>
        </p:nvSpPr>
        <p:spPr>
          <a:xfrm>
            <a:off x="-1" y="-1"/>
            <a:ext cx="6760397" cy="137673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What do you look for in </a:t>
            </a:r>
          </a:p>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a coach/leader?</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6" name="Picture 5" descr="A group of people standing in front of a crowd&#10;&#10;Description automatically generated">
            <a:extLst>
              <a:ext uri="{FF2B5EF4-FFF2-40B4-BE49-F238E27FC236}">
                <a16:creationId xmlns:a16="http://schemas.microsoft.com/office/drawing/2014/main" id="{909943BF-B9EC-4253-8A54-E7A2C67C4B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2018" y="2203567"/>
            <a:ext cx="5489646" cy="4117234"/>
          </a:xfrm>
          <a:prstGeom prst="rect">
            <a:avLst/>
          </a:prstGeom>
        </p:spPr>
      </p:pic>
      <p:pic>
        <p:nvPicPr>
          <p:cNvPr id="5" name="Picture 4" descr="A close up of a sign&#10;&#10;Description automatically generated">
            <a:extLst>
              <a:ext uri="{FF2B5EF4-FFF2-40B4-BE49-F238E27FC236}">
                <a16:creationId xmlns:a16="http://schemas.microsoft.com/office/drawing/2014/main" id="{88EF84E8-3F7D-4742-9524-521582279C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7" name="Picture 6" descr="A close up of a logo&#10;&#10;Description automatically generated">
            <a:extLst>
              <a:ext uri="{FF2B5EF4-FFF2-40B4-BE49-F238E27FC236}">
                <a16:creationId xmlns:a16="http://schemas.microsoft.com/office/drawing/2014/main" id="{6C5E7C51-0FA8-4600-AE09-B3D8B73BB4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Tree>
    <p:extLst>
      <p:ext uri="{BB962C8B-B14F-4D97-AF65-F5344CB8AC3E}">
        <p14:creationId xmlns:p14="http://schemas.microsoft.com/office/powerpoint/2010/main" val="1894590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group of people posing for the camera&#10;&#10;Description automatically generated">
            <a:hlinkClick r:id="rId3"/>
            <a:extLst>
              <a:ext uri="{FF2B5EF4-FFF2-40B4-BE49-F238E27FC236}">
                <a16:creationId xmlns:a16="http://schemas.microsoft.com/office/drawing/2014/main" id="{EACA7E5B-0CB8-43C5-B0C3-81DC3CEE4EC9}"/>
              </a:ext>
            </a:extLst>
          </p:cNvPr>
          <p:cNvPicPr>
            <a:picLocks noChangeAspect="1"/>
          </p:cNvPicPr>
          <p:nvPr/>
        </p:nvPicPr>
        <p:blipFill rotWithShape="1">
          <a:blip r:embed="rId4">
            <a:extLst>
              <a:ext uri="{28A0092B-C50C-407E-A947-70E740481C1C}">
                <a14:useLocalDpi xmlns:a14="http://schemas.microsoft.com/office/drawing/2010/main" val="0"/>
              </a:ext>
            </a:extLst>
          </a:blip>
          <a:srcRect l="7442" r="14322" b="1"/>
          <a:stretch/>
        </p:blipFill>
        <p:spPr>
          <a:xfrm>
            <a:off x="20" y="1282"/>
            <a:ext cx="12191980" cy="6856718"/>
          </a:xfrm>
          <a:prstGeom prst="rect">
            <a:avLst/>
          </a:prstGeom>
        </p:spPr>
      </p:pic>
      <p:sp>
        <p:nvSpPr>
          <p:cNvPr id="10" name="TextBox 9">
            <a:extLst>
              <a:ext uri="{FF2B5EF4-FFF2-40B4-BE49-F238E27FC236}">
                <a16:creationId xmlns:a16="http://schemas.microsoft.com/office/drawing/2014/main" id="{ACDC2159-45F7-4CD1-BCF2-B793C943D822}"/>
              </a:ext>
            </a:extLst>
          </p:cNvPr>
          <p:cNvSpPr txBox="1"/>
          <p:nvPr/>
        </p:nvSpPr>
        <p:spPr>
          <a:xfrm>
            <a:off x="4078841" y="410966"/>
            <a:ext cx="4335694" cy="954107"/>
          </a:xfrm>
          <a:prstGeom prst="rect">
            <a:avLst/>
          </a:prstGeom>
          <a:blipFill>
            <a:blip r:embed="rId5"/>
            <a:stretch>
              <a:fillRect/>
            </a:stretch>
          </a:blipFill>
        </p:spPr>
        <p:txBody>
          <a:bodyPr wrap="square" rtlCol="0">
            <a:spAutoFit/>
          </a:bodyPr>
          <a:lstStyle/>
          <a:p>
            <a:pPr algn="ctr"/>
            <a:r>
              <a:rPr lang="en-GB" sz="2800" b="1" dirty="0">
                <a:solidFill>
                  <a:schemeClr val="bg1"/>
                </a:solidFill>
                <a:latin typeface="Aller Light" panose="020B0503040302020204" pitchFamily="34" charset="0"/>
              </a:rPr>
              <a:t>The Effective Development of Players </a:t>
            </a:r>
          </a:p>
        </p:txBody>
      </p:sp>
      <p:sp>
        <p:nvSpPr>
          <p:cNvPr id="2" name="Rectangle 1">
            <a:extLst>
              <a:ext uri="{FF2B5EF4-FFF2-40B4-BE49-F238E27FC236}">
                <a16:creationId xmlns:a16="http://schemas.microsoft.com/office/drawing/2014/main" id="{E3271EC6-B92E-4DB7-917D-3B0693911793}"/>
              </a:ext>
            </a:extLst>
          </p:cNvPr>
          <p:cNvSpPr/>
          <p:nvPr/>
        </p:nvSpPr>
        <p:spPr>
          <a:xfrm>
            <a:off x="2805687" y="6162194"/>
            <a:ext cx="6882012"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video playback of Welsh </a:t>
            </a:r>
            <a:r>
              <a:rPr lang="en-GB" b="1" i="1" dirty="0" err="1">
                <a:solidFill>
                  <a:schemeClr val="bg1"/>
                </a:solidFill>
                <a:latin typeface="Aller Light" panose="020B0503040302020204" pitchFamily="34" charset="0"/>
              </a:rPr>
              <a:t>Womens</a:t>
            </a:r>
            <a:r>
              <a:rPr lang="en-GB" b="1" i="1" dirty="0">
                <a:solidFill>
                  <a:schemeClr val="bg1"/>
                </a:solidFill>
                <a:latin typeface="Aller Light" panose="020B0503040302020204" pitchFamily="34" charset="0"/>
              </a:rPr>
              <a:t> Squad</a:t>
            </a:r>
          </a:p>
        </p:txBody>
      </p:sp>
    </p:spTree>
    <p:extLst>
      <p:ext uri="{BB962C8B-B14F-4D97-AF65-F5344CB8AC3E}">
        <p14:creationId xmlns:p14="http://schemas.microsoft.com/office/powerpoint/2010/main" val="1074500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4D214C9C-CFCA-4EEB-A147-CECAD02652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166" y="431901"/>
            <a:ext cx="10835667" cy="5994198"/>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3897339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22794A-AE51-452C-B30A-5369B7CF9348}"/>
              </a:ext>
            </a:extLst>
          </p:cNvPr>
          <p:cNvSpPr txBox="1"/>
          <p:nvPr/>
        </p:nvSpPr>
        <p:spPr>
          <a:xfrm>
            <a:off x="3188600" y="1136725"/>
            <a:ext cx="6193509" cy="523220"/>
          </a:xfrm>
          <a:prstGeom prst="rect">
            <a:avLst/>
          </a:prstGeom>
          <a:noFill/>
        </p:spPr>
        <p:txBody>
          <a:bodyPr wrap="square" rtlCol="0">
            <a:spAutoFit/>
          </a:bodyPr>
          <a:lstStyle/>
          <a:p>
            <a:pPr algn="ctr"/>
            <a:r>
              <a:rPr lang="en-GB" sz="2800" dirty="0">
                <a:solidFill>
                  <a:schemeClr val="bg1"/>
                </a:solidFill>
                <a:latin typeface="Aller Light" panose="020B0503040302020204" pitchFamily="34" charset="0"/>
                <a:hlinkClick r:id="rId3">
                  <a:extLst>
                    <a:ext uri="{A12FA001-AC4F-418D-AE19-62706E023703}">
                      <ahyp:hlinkClr xmlns:ahyp="http://schemas.microsoft.com/office/drawing/2018/hyperlinkcolor" val="tx"/>
                    </a:ext>
                  </a:extLst>
                </a:hlinkClick>
              </a:rPr>
              <a:t>Physical Literacy Video </a:t>
            </a:r>
            <a:endParaRPr lang="en-GB" sz="2800" dirty="0">
              <a:solidFill>
                <a:schemeClr val="bg1"/>
              </a:solidFill>
              <a:latin typeface="Aller Light" panose="020B0503040302020204" pitchFamily="34" charset="0"/>
            </a:endParaRPr>
          </a:p>
        </p:txBody>
      </p:sp>
      <p:sp>
        <p:nvSpPr>
          <p:cNvPr id="6" name="Rectangle: Rounded Corners 5">
            <a:extLst>
              <a:ext uri="{FF2B5EF4-FFF2-40B4-BE49-F238E27FC236}">
                <a16:creationId xmlns:a16="http://schemas.microsoft.com/office/drawing/2014/main" id="{164C7F6C-07DE-460E-A86C-6B0AC7BD667A}"/>
              </a:ext>
            </a:extLst>
          </p:cNvPr>
          <p:cNvSpPr/>
          <p:nvPr/>
        </p:nvSpPr>
        <p:spPr>
          <a:xfrm>
            <a:off x="3606327" y="2051830"/>
            <a:ext cx="5358057" cy="3091670"/>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pic>
        <p:nvPicPr>
          <p:cNvPr id="7" name="Picture 6">
            <a:extLst>
              <a:ext uri="{FF2B5EF4-FFF2-40B4-BE49-F238E27FC236}">
                <a16:creationId xmlns:a16="http://schemas.microsoft.com/office/drawing/2014/main" id="{596536BF-BA18-4E22-A638-D361613BCDEA}"/>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4338196" y="2462972"/>
            <a:ext cx="3956718" cy="2288643"/>
          </a:xfrm>
          <a:prstGeom prst="rect">
            <a:avLst/>
          </a:prstGeom>
          <a:ln>
            <a:noFill/>
          </a:ln>
        </p:spPr>
      </p:pic>
      <p:sp>
        <p:nvSpPr>
          <p:cNvPr id="2" name="Rectangle 1">
            <a:extLst>
              <a:ext uri="{FF2B5EF4-FFF2-40B4-BE49-F238E27FC236}">
                <a16:creationId xmlns:a16="http://schemas.microsoft.com/office/drawing/2014/main" id="{C1B2B292-F529-4650-A6A3-71A40B438245}"/>
              </a:ext>
            </a:extLst>
          </p:cNvPr>
          <p:cNvSpPr/>
          <p:nvPr/>
        </p:nvSpPr>
        <p:spPr>
          <a:xfrm>
            <a:off x="2198346" y="6203292"/>
            <a:ext cx="8174033"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video playback of Sport Wales physical literacy video</a:t>
            </a:r>
          </a:p>
        </p:txBody>
      </p:sp>
    </p:spTree>
    <p:extLst>
      <p:ext uri="{BB962C8B-B14F-4D97-AF65-F5344CB8AC3E}">
        <p14:creationId xmlns:p14="http://schemas.microsoft.com/office/powerpoint/2010/main" val="3322156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are the fundamental skills required to play hockey?</a:t>
            </a:r>
          </a:p>
          <a:p>
            <a:pPr marL="0" indent="0" algn="ctr">
              <a:buNone/>
            </a:pPr>
            <a:endParaRPr lang="en-GB" sz="5400" b="1" i="1" dirty="0">
              <a:solidFill>
                <a:schemeClr val="bg1"/>
              </a:solidFill>
              <a:latin typeface="Aller Light" panose="020B0503040302020204" pitchFamily="34" charset="0"/>
            </a:endParaRPr>
          </a:p>
          <a:p>
            <a:pPr marL="0" indent="0" algn="ctr">
              <a:buNone/>
            </a:pPr>
            <a:r>
              <a:rPr lang="en-GB" sz="2000" b="1" i="1" dirty="0">
                <a:solidFill>
                  <a:schemeClr val="bg1"/>
                </a:solidFill>
                <a:latin typeface="Aller Light" panose="020B0503040302020204" pitchFamily="34" charset="0"/>
              </a:rPr>
              <a:t>(These could be physical, tactical, mental skills or qualities of a player)</a:t>
            </a:r>
          </a:p>
        </p:txBody>
      </p:sp>
      <p:pic>
        <p:nvPicPr>
          <p:cNvPr id="4" name="Picture 3" descr="A close up of a sign&#10;&#10;Description automatically generated">
            <a:extLst>
              <a:ext uri="{FF2B5EF4-FFF2-40B4-BE49-F238E27FC236}">
                <a16:creationId xmlns:a16="http://schemas.microsoft.com/office/drawing/2014/main" id="{6716B537-C42D-4DE0-B315-17955F6B1B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2F98838A-7EA3-409F-A75E-53F7478392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9AB416D0-34D0-4E99-9468-A22F4B98D2F6}"/>
              </a:ext>
            </a:extLst>
          </p:cNvPr>
          <p:cNvSpPr/>
          <p:nvPr/>
        </p:nvSpPr>
        <p:spPr>
          <a:xfrm>
            <a:off x="3596758" y="6311900"/>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1753763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6FD83FE-3433-4383-AFA5-4E46119E035A}"/>
              </a:ext>
            </a:extLst>
          </p:cNvPr>
          <p:cNvSpPr txBox="1">
            <a:spLocks/>
          </p:cNvSpPr>
          <p:nvPr/>
        </p:nvSpPr>
        <p:spPr>
          <a:xfrm>
            <a:off x="0" y="5126804"/>
            <a:ext cx="7727249" cy="1731196"/>
          </a:xfrm>
          <a:prstGeom prst="rect">
            <a:avLst/>
          </a:prstGeom>
          <a:blipFill>
            <a:blip r:embed="rId3"/>
            <a:stretch>
              <a:fillRect/>
            </a:stretch>
          </a:blip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solidFill>
                  <a:schemeClr val="bg1"/>
                </a:solidFill>
                <a:latin typeface="Aller Light"/>
              </a:rPr>
              <a:t>Physical Attributes</a:t>
            </a:r>
            <a:r>
              <a:rPr lang="en-GB" sz="2000" dirty="0">
                <a:solidFill>
                  <a:schemeClr val="bg1"/>
                </a:solidFill>
                <a:latin typeface="Aller Light"/>
              </a:rPr>
              <a:t> – speed, agility, power, flexibility, balance, spatial awareness, coordination, dodge, lunge, jump, side-step</a:t>
            </a:r>
            <a:br>
              <a:rPr lang="en-GB" sz="2000" dirty="0">
                <a:solidFill>
                  <a:schemeClr val="bg1"/>
                </a:solidFill>
                <a:latin typeface="Aller Light"/>
              </a:rPr>
            </a:br>
            <a:endParaRPr lang="en-GB" sz="2000" dirty="0">
              <a:solidFill>
                <a:schemeClr val="bg1"/>
              </a:solidFill>
              <a:latin typeface="Aller Light" panose="020B0503040302020204" pitchFamily="34" charset="0"/>
            </a:endParaRPr>
          </a:p>
          <a:p>
            <a:r>
              <a:rPr lang="en-GB" sz="2000" b="1" dirty="0">
                <a:solidFill>
                  <a:schemeClr val="bg1"/>
                </a:solidFill>
                <a:latin typeface="Aller Light"/>
              </a:rPr>
              <a:t>Mental Attributes </a:t>
            </a:r>
            <a:r>
              <a:rPr lang="en-GB" sz="2000" dirty="0">
                <a:solidFill>
                  <a:schemeClr val="bg1"/>
                </a:solidFill>
                <a:latin typeface="Aller Light"/>
              </a:rPr>
              <a:t>– reaction time, motivation, confidence, mental toughness , alert, aware &amp; fast thinking</a:t>
            </a:r>
            <a:endParaRPr lang="en-GB" sz="2000" dirty="0">
              <a:solidFill>
                <a:schemeClr val="bg1"/>
              </a:solidFill>
              <a:latin typeface="Aller Light" panose="020B05030403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FC75047A-10EC-4E13-87A8-23E4D4E0EB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53079" y="194331"/>
            <a:ext cx="8372742" cy="4631729"/>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6" name="Rectangle 5">
            <a:extLst>
              <a:ext uri="{FF2B5EF4-FFF2-40B4-BE49-F238E27FC236}">
                <a16:creationId xmlns:a16="http://schemas.microsoft.com/office/drawing/2014/main" id="{B4C1B281-4AA5-48BF-836A-B3E053D33153}"/>
              </a:ext>
            </a:extLst>
          </p:cNvPr>
          <p:cNvSpPr/>
          <p:nvPr/>
        </p:nvSpPr>
        <p:spPr>
          <a:xfrm>
            <a:off x="8443015" y="5380672"/>
            <a:ext cx="3748985" cy="1477328"/>
          </a:xfrm>
          <a:prstGeom prst="rect">
            <a:avLst/>
          </a:prstGeom>
          <a:blipFill>
            <a:blip r:embed="rId5"/>
            <a:stretch>
              <a:fillRect/>
            </a:stretch>
          </a:blipFill>
        </p:spPr>
        <p:txBody>
          <a:bodyPr wrap="square">
            <a:spAutoFit/>
          </a:bodyPr>
          <a:lstStyle/>
          <a:p>
            <a:r>
              <a:rPr lang="en-GB" b="1" dirty="0">
                <a:latin typeface="Aller Light"/>
              </a:rPr>
              <a:t>Applies to</a:t>
            </a:r>
            <a:r>
              <a:rPr lang="en-GB" dirty="0">
                <a:latin typeface="Aller Light"/>
              </a:rPr>
              <a:t>:</a:t>
            </a:r>
            <a:endParaRPr lang="en-GB" dirty="0">
              <a:cs typeface="Calibri" panose="020F0502020204030204"/>
            </a:endParaRPr>
          </a:p>
          <a:p>
            <a:r>
              <a:rPr lang="en-GB" dirty="0">
                <a:latin typeface="Aller Light"/>
              </a:rPr>
              <a:t>Passing – push, slap, hit, reverse </a:t>
            </a:r>
            <a:endParaRPr lang="en-GB" dirty="0">
              <a:ea typeface="+mn-lt"/>
              <a:cs typeface="+mn-lt"/>
            </a:endParaRPr>
          </a:p>
          <a:p>
            <a:r>
              <a:rPr lang="en-GB" dirty="0">
                <a:latin typeface="Aller Light"/>
              </a:rPr>
              <a:t>Dribbling</a:t>
            </a:r>
            <a:endParaRPr lang="en-US" dirty="0">
              <a:ea typeface="+mn-lt"/>
              <a:cs typeface="+mn-lt"/>
            </a:endParaRPr>
          </a:p>
          <a:p>
            <a:r>
              <a:rPr lang="en-GB" dirty="0">
                <a:latin typeface="Aller Light"/>
              </a:rPr>
              <a:t>Shooting </a:t>
            </a:r>
            <a:endParaRPr lang="en-GB" dirty="0">
              <a:ea typeface="+mn-lt"/>
              <a:cs typeface="+mn-lt"/>
            </a:endParaRPr>
          </a:p>
          <a:p>
            <a:r>
              <a:rPr lang="en-GB" dirty="0">
                <a:latin typeface="Aller Light"/>
              </a:rPr>
              <a:t>Tackling </a:t>
            </a:r>
            <a:endParaRPr lang="en-GB" dirty="0"/>
          </a:p>
        </p:txBody>
      </p:sp>
    </p:spTree>
    <p:extLst>
      <p:ext uri="{BB962C8B-B14F-4D97-AF65-F5344CB8AC3E}">
        <p14:creationId xmlns:p14="http://schemas.microsoft.com/office/powerpoint/2010/main" val="369282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0F42130-B722-48DD-B511-FFACFE42698C}"/>
              </a:ext>
            </a:extLst>
          </p:cNvPr>
          <p:cNvSpPr txBox="1">
            <a:spLocks/>
          </p:cNvSpPr>
          <p:nvPr/>
        </p:nvSpPr>
        <p:spPr>
          <a:xfrm>
            <a:off x="305266" y="1424754"/>
            <a:ext cx="6970160" cy="5227011"/>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ller Light" panose="020B0503040302020204" pitchFamily="34" charset="0"/>
              </a:rPr>
              <a:t>The ‘C’ system is a framework that underpins the traditional model of coaching by supporting the holistic development of children as performers </a:t>
            </a:r>
            <a:r>
              <a:rPr lang="en-GB" i="1" dirty="0">
                <a:solidFill>
                  <a:schemeClr val="bg1"/>
                </a:solidFill>
                <a:latin typeface="Aller Light" panose="020B0503040302020204" pitchFamily="34" charset="0"/>
              </a:rPr>
              <a:t>and</a:t>
            </a:r>
            <a:r>
              <a:rPr lang="en-GB" dirty="0">
                <a:solidFill>
                  <a:schemeClr val="bg1"/>
                </a:solidFill>
                <a:latin typeface="Aller Light" panose="020B0503040302020204" pitchFamily="34" charset="0"/>
              </a:rPr>
              <a:t> as people</a:t>
            </a:r>
            <a:br>
              <a:rPr lang="en-GB" dirty="0">
                <a:solidFill>
                  <a:schemeClr val="bg1"/>
                </a:solidFill>
                <a:latin typeface="Aller Light" panose="020B0503040302020204" pitchFamily="34" charset="0"/>
              </a:rPr>
            </a:b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It helps guide your thinking in terms of session planning and delivery, and how you relate to people</a:t>
            </a:r>
            <a:br>
              <a:rPr lang="en-GB" dirty="0">
                <a:solidFill>
                  <a:schemeClr val="bg1"/>
                </a:solidFill>
                <a:latin typeface="Aller Light" panose="020B0503040302020204" pitchFamily="34" charset="0"/>
              </a:rPr>
            </a:b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The values embedded in the system can enrich a child’s sporting experience</a:t>
            </a:r>
            <a:br>
              <a:rPr lang="en-GB" dirty="0">
                <a:solidFill>
                  <a:schemeClr val="bg1"/>
                </a:solidFill>
                <a:latin typeface="Aller Light" panose="020B0503040302020204" pitchFamily="34" charset="0"/>
              </a:rPr>
            </a:b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Which component of the system you focus on depends on the situation</a:t>
            </a:r>
            <a:br>
              <a:rPr lang="en-GB" dirty="0">
                <a:solidFill>
                  <a:schemeClr val="bg1"/>
                </a:solidFill>
                <a:latin typeface="Aller Light" panose="020B0503040302020204" pitchFamily="34" charset="0"/>
              </a:rPr>
            </a:b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r>
              <a:rPr lang="en-GB" dirty="0">
                <a:solidFill>
                  <a:schemeClr val="bg1"/>
                </a:solidFill>
                <a:latin typeface="Aller Light" panose="020B0503040302020204" pitchFamily="34" charset="0"/>
              </a:rPr>
              <a:t>The aim of a coach at any level is to ensure players feel connected to their sport and comfortable in the setting. Achieve this, and confidence and competence are likely to follow</a:t>
            </a:r>
          </a:p>
        </p:txBody>
      </p:sp>
      <p:sp>
        <p:nvSpPr>
          <p:cNvPr id="7" name="officeArt object">
            <a:extLst>
              <a:ext uri="{FF2B5EF4-FFF2-40B4-BE49-F238E27FC236}">
                <a16:creationId xmlns:a16="http://schemas.microsoft.com/office/drawing/2014/main" id="{FC49E222-B06C-4E92-B107-15D09EB59C22}"/>
              </a:ext>
            </a:extLst>
          </p:cNvPr>
          <p:cNvSpPr/>
          <p:nvPr/>
        </p:nvSpPr>
        <p:spPr>
          <a:xfrm>
            <a:off x="0" y="-30137"/>
            <a:ext cx="541509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b="1"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C System</a:t>
            </a:r>
            <a:endParaRPr lang="en-GB" sz="3200" b="1"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nvGrpSpPr>
          <p:cNvPr id="8" name="Group 7">
            <a:extLst>
              <a:ext uri="{FF2B5EF4-FFF2-40B4-BE49-F238E27FC236}">
                <a16:creationId xmlns:a16="http://schemas.microsoft.com/office/drawing/2014/main" id="{5D671E16-41D3-4FDB-B4E2-A77B026C392E}"/>
              </a:ext>
            </a:extLst>
          </p:cNvPr>
          <p:cNvGrpSpPr/>
          <p:nvPr/>
        </p:nvGrpSpPr>
        <p:grpSpPr>
          <a:xfrm>
            <a:off x="-135884" y="3714818"/>
            <a:ext cx="10513916" cy="611718"/>
            <a:chOff x="839042" y="3597958"/>
            <a:chExt cx="10513916" cy="611718"/>
          </a:xfrm>
        </p:grpSpPr>
        <p:sp>
          <p:nvSpPr>
            <p:cNvPr id="31" name="Rectangle 30">
              <a:extLst>
                <a:ext uri="{FF2B5EF4-FFF2-40B4-BE49-F238E27FC236}">
                  <a16:creationId xmlns:a16="http://schemas.microsoft.com/office/drawing/2014/main" id="{6A69F3DE-4A8F-4AE8-BDC5-D3D66802AC4F}"/>
                </a:ext>
              </a:extLst>
            </p:cNvPr>
            <p:cNvSpPr/>
            <p:nvPr/>
          </p:nvSpPr>
          <p:spPr>
            <a:xfrm>
              <a:off x="839042"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9" name="Rectangle 28">
              <a:extLst>
                <a:ext uri="{FF2B5EF4-FFF2-40B4-BE49-F238E27FC236}">
                  <a16:creationId xmlns:a16="http://schemas.microsoft.com/office/drawing/2014/main" id="{0F819017-F882-4432-9D83-505CA1D35F60}"/>
                </a:ext>
              </a:extLst>
            </p:cNvPr>
            <p:cNvSpPr/>
            <p:nvPr/>
          </p:nvSpPr>
          <p:spPr>
            <a:xfrm>
              <a:off x="2635966"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7" name="Rectangle 26">
              <a:extLst>
                <a:ext uri="{FF2B5EF4-FFF2-40B4-BE49-F238E27FC236}">
                  <a16:creationId xmlns:a16="http://schemas.microsoft.com/office/drawing/2014/main" id="{AC20ABF3-5180-40F7-B17F-1ED7749B8B2E}"/>
                </a:ext>
              </a:extLst>
            </p:cNvPr>
            <p:cNvSpPr/>
            <p:nvPr/>
          </p:nvSpPr>
          <p:spPr>
            <a:xfrm>
              <a:off x="4432890"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5" name="Rectangle 24">
              <a:extLst>
                <a:ext uri="{FF2B5EF4-FFF2-40B4-BE49-F238E27FC236}">
                  <a16:creationId xmlns:a16="http://schemas.microsoft.com/office/drawing/2014/main" id="{D055CFDD-8AC3-46AE-9130-A79A2FC3F6C2}"/>
                </a:ext>
              </a:extLst>
            </p:cNvPr>
            <p:cNvSpPr/>
            <p:nvPr/>
          </p:nvSpPr>
          <p:spPr>
            <a:xfrm>
              <a:off x="6229814"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3" name="Rectangle 22">
              <a:extLst>
                <a:ext uri="{FF2B5EF4-FFF2-40B4-BE49-F238E27FC236}">
                  <a16:creationId xmlns:a16="http://schemas.microsoft.com/office/drawing/2014/main" id="{D28F2A6D-F86A-4A93-8E01-D07C1202F9D0}"/>
                </a:ext>
              </a:extLst>
            </p:cNvPr>
            <p:cNvSpPr/>
            <p:nvPr/>
          </p:nvSpPr>
          <p:spPr>
            <a:xfrm>
              <a:off x="8026738"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1" name="Rectangle 20">
              <a:extLst>
                <a:ext uri="{FF2B5EF4-FFF2-40B4-BE49-F238E27FC236}">
                  <a16:creationId xmlns:a16="http://schemas.microsoft.com/office/drawing/2014/main" id="{353552E3-A39E-4F21-B115-A75545D3BE98}"/>
                </a:ext>
              </a:extLst>
            </p:cNvPr>
            <p:cNvSpPr/>
            <p:nvPr/>
          </p:nvSpPr>
          <p:spPr>
            <a:xfrm>
              <a:off x="9823662" y="3597958"/>
              <a:ext cx="1529296" cy="61171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grpSp>
      <p:grpSp>
        <p:nvGrpSpPr>
          <p:cNvPr id="56" name="Group 55">
            <a:extLst>
              <a:ext uri="{FF2B5EF4-FFF2-40B4-BE49-F238E27FC236}">
                <a16:creationId xmlns:a16="http://schemas.microsoft.com/office/drawing/2014/main" id="{991D3B5B-F9BC-4A2D-AF6E-0B3B2408D126}"/>
              </a:ext>
            </a:extLst>
          </p:cNvPr>
          <p:cNvGrpSpPr/>
          <p:nvPr/>
        </p:nvGrpSpPr>
        <p:grpSpPr>
          <a:xfrm>
            <a:off x="7926500" y="1804765"/>
            <a:ext cx="4143517" cy="5053235"/>
            <a:chOff x="7926500" y="1804765"/>
            <a:chExt cx="4143517" cy="5053235"/>
          </a:xfrm>
        </p:grpSpPr>
        <p:sp>
          <p:nvSpPr>
            <p:cNvPr id="54" name="Rectangle 53">
              <a:extLst>
                <a:ext uri="{FF2B5EF4-FFF2-40B4-BE49-F238E27FC236}">
                  <a16:creationId xmlns:a16="http://schemas.microsoft.com/office/drawing/2014/main" id="{F4C9C53E-3983-4FFC-899E-F705B22F6724}"/>
                </a:ext>
              </a:extLst>
            </p:cNvPr>
            <p:cNvSpPr/>
            <p:nvPr/>
          </p:nvSpPr>
          <p:spPr>
            <a:xfrm>
              <a:off x="7926500" y="1804765"/>
              <a:ext cx="4143517" cy="4934886"/>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5" name="Group 54">
              <a:extLst>
                <a:ext uri="{FF2B5EF4-FFF2-40B4-BE49-F238E27FC236}">
                  <a16:creationId xmlns:a16="http://schemas.microsoft.com/office/drawing/2014/main" id="{85BDA2F8-89EB-4CE4-BE8F-9935A8AC4AA6}"/>
                </a:ext>
              </a:extLst>
            </p:cNvPr>
            <p:cNvGrpSpPr/>
            <p:nvPr/>
          </p:nvGrpSpPr>
          <p:grpSpPr>
            <a:xfrm>
              <a:off x="8252263" y="1993546"/>
              <a:ext cx="3491989" cy="4864454"/>
              <a:chOff x="8309952" y="2002661"/>
              <a:chExt cx="3491989" cy="4864454"/>
            </a:xfrm>
          </p:grpSpPr>
          <p:grpSp>
            <p:nvGrpSpPr>
              <p:cNvPr id="38" name="Group 37">
                <a:extLst>
                  <a:ext uri="{FF2B5EF4-FFF2-40B4-BE49-F238E27FC236}">
                    <a16:creationId xmlns:a16="http://schemas.microsoft.com/office/drawing/2014/main" id="{4A5DC324-3992-4FE9-9687-52F2A77CB65E}"/>
                  </a:ext>
                </a:extLst>
              </p:cNvPr>
              <p:cNvGrpSpPr/>
              <p:nvPr/>
            </p:nvGrpSpPr>
            <p:grpSpPr>
              <a:xfrm>
                <a:off x="10262764" y="2002661"/>
                <a:ext cx="1529296" cy="1561353"/>
                <a:chOff x="9768667" y="353758"/>
                <a:chExt cx="1529296" cy="1561353"/>
              </a:xfrm>
            </p:grpSpPr>
            <p:sp>
              <p:nvSpPr>
                <p:cNvPr id="33" name="Rectangle 32" descr="Connected">
                  <a:extLst>
                    <a:ext uri="{FF2B5EF4-FFF2-40B4-BE49-F238E27FC236}">
                      <a16:creationId xmlns:a16="http://schemas.microsoft.com/office/drawing/2014/main" id="{C4580394-6917-41F2-B903-2B9F6D3452DE}"/>
                    </a:ext>
                  </a:extLst>
                </p:cNvPr>
                <p:cNvSpPr/>
                <p:nvPr/>
              </p:nvSpPr>
              <p:spPr>
                <a:xfrm>
                  <a:off x="10189224" y="353758"/>
                  <a:ext cx="688183" cy="68818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34" name="TextBox 33">
                  <a:extLst>
                    <a:ext uri="{FF2B5EF4-FFF2-40B4-BE49-F238E27FC236}">
                      <a16:creationId xmlns:a16="http://schemas.microsoft.com/office/drawing/2014/main" id="{DCFE6FBF-9631-4401-8AFC-BFAF8C7AEBCD}"/>
                    </a:ext>
                  </a:extLst>
                </p:cNvPr>
                <p:cNvSpPr txBox="1"/>
                <p:nvPr/>
              </p:nvSpPr>
              <p:spPr>
                <a:xfrm>
                  <a:off x="9768667" y="1303393"/>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dirty="0">
                      <a:solidFill>
                        <a:schemeClr val="bg1"/>
                      </a:solidFill>
                      <a:latin typeface="Aller Light" panose="020B0503040302020204" pitchFamily="34" charset="0"/>
                    </a:rPr>
                    <a:t>Connection </a:t>
                  </a:r>
                  <a:endParaRPr lang="en-US" sz="1600" kern="1200" dirty="0">
                    <a:solidFill>
                      <a:schemeClr val="bg1"/>
                    </a:solidFill>
                    <a:latin typeface="Aller Light" panose="020B0503040302020204" pitchFamily="34" charset="0"/>
                  </a:endParaRPr>
                </a:p>
              </p:txBody>
            </p:sp>
          </p:grpSp>
          <p:grpSp>
            <p:nvGrpSpPr>
              <p:cNvPr id="37" name="Group 36">
                <a:extLst>
                  <a:ext uri="{FF2B5EF4-FFF2-40B4-BE49-F238E27FC236}">
                    <a16:creationId xmlns:a16="http://schemas.microsoft.com/office/drawing/2014/main" id="{114F3EDB-68C3-46C7-8003-504EF75B44A3}"/>
                  </a:ext>
                </a:extLst>
              </p:cNvPr>
              <p:cNvGrpSpPr/>
              <p:nvPr/>
            </p:nvGrpSpPr>
            <p:grpSpPr>
              <a:xfrm>
                <a:off x="8380052" y="2018641"/>
                <a:ext cx="1529296" cy="1561353"/>
                <a:chOff x="7075279" y="353758"/>
                <a:chExt cx="1529296" cy="1561353"/>
              </a:xfrm>
            </p:grpSpPr>
            <p:sp>
              <p:nvSpPr>
                <p:cNvPr id="35" name="Rectangle 34" descr="Head with Gears">
                  <a:extLst>
                    <a:ext uri="{FF2B5EF4-FFF2-40B4-BE49-F238E27FC236}">
                      <a16:creationId xmlns:a16="http://schemas.microsoft.com/office/drawing/2014/main" id="{370B1808-D302-40D0-B659-0960BB0F6B48}"/>
                    </a:ext>
                  </a:extLst>
                </p:cNvPr>
                <p:cNvSpPr/>
                <p:nvPr/>
              </p:nvSpPr>
              <p:spPr>
                <a:xfrm>
                  <a:off x="7495836" y="353758"/>
                  <a:ext cx="688183" cy="68818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36" name="TextBox 35">
                  <a:extLst>
                    <a:ext uri="{FF2B5EF4-FFF2-40B4-BE49-F238E27FC236}">
                      <a16:creationId xmlns:a16="http://schemas.microsoft.com/office/drawing/2014/main" id="{62AA4B26-C2CA-4061-9856-D9ECD327DCB9}"/>
                    </a:ext>
                  </a:extLst>
                </p:cNvPr>
                <p:cNvSpPr txBox="1"/>
                <p:nvPr/>
              </p:nvSpPr>
              <p:spPr>
                <a:xfrm>
                  <a:off x="7075279" y="1303393"/>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dirty="0">
                      <a:solidFill>
                        <a:schemeClr val="bg1"/>
                      </a:solidFill>
                      <a:latin typeface="Aller Light" panose="020B0503040302020204" pitchFamily="34" charset="0"/>
                    </a:rPr>
                    <a:t>Confidence </a:t>
                  </a:r>
                  <a:endParaRPr lang="en-US" sz="1600" kern="1200" dirty="0">
                    <a:solidFill>
                      <a:schemeClr val="bg1"/>
                    </a:solidFill>
                    <a:latin typeface="Aller Light" panose="020B0503040302020204" pitchFamily="34" charset="0"/>
                  </a:endParaRPr>
                </a:p>
              </p:txBody>
            </p:sp>
          </p:grpSp>
          <p:grpSp>
            <p:nvGrpSpPr>
              <p:cNvPr id="41" name="Group 40">
                <a:extLst>
                  <a:ext uri="{FF2B5EF4-FFF2-40B4-BE49-F238E27FC236}">
                    <a16:creationId xmlns:a16="http://schemas.microsoft.com/office/drawing/2014/main" id="{D30F4E43-D8C0-47EF-BCC2-DB125A44939F}"/>
                  </a:ext>
                </a:extLst>
              </p:cNvPr>
              <p:cNvGrpSpPr/>
              <p:nvPr/>
            </p:nvGrpSpPr>
            <p:grpSpPr>
              <a:xfrm>
                <a:off x="8350583" y="3615425"/>
                <a:ext cx="1529296" cy="1561353"/>
                <a:chOff x="5121074" y="247458"/>
                <a:chExt cx="1529296" cy="1561353"/>
              </a:xfrm>
            </p:grpSpPr>
            <p:sp>
              <p:nvSpPr>
                <p:cNvPr id="39" name="Rectangle 38" descr="Checkmark">
                  <a:extLst>
                    <a:ext uri="{FF2B5EF4-FFF2-40B4-BE49-F238E27FC236}">
                      <a16:creationId xmlns:a16="http://schemas.microsoft.com/office/drawing/2014/main" id="{3C3992CD-6699-401B-B007-6C04FFBC88A7}"/>
                    </a:ext>
                  </a:extLst>
                </p:cNvPr>
                <p:cNvSpPr/>
                <p:nvPr/>
              </p:nvSpPr>
              <p:spPr>
                <a:xfrm>
                  <a:off x="5541631" y="247458"/>
                  <a:ext cx="688183" cy="688183"/>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sp>
              <p:nvSpPr>
                <p:cNvPr id="40" name="TextBox 39">
                  <a:extLst>
                    <a:ext uri="{FF2B5EF4-FFF2-40B4-BE49-F238E27FC236}">
                      <a16:creationId xmlns:a16="http://schemas.microsoft.com/office/drawing/2014/main" id="{B4D8F090-F951-4F91-967B-E35AA230388E}"/>
                    </a:ext>
                  </a:extLst>
                </p:cNvPr>
                <p:cNvSpPr txBox="1"/>
                <p:nvPr/>
              </p:nvSpPr>
              <p:spPr>
                <a:xfrm>
                  <a:off x="5121074" y="1197093"/>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dirty="0">
                      <a:solidFill>
                        <a:schemeClr val="bg1"/>
                      </a:solidFill>
                      <a:latin typeface="Aller Light" panose="020B0503040302020204" pitchFamily="34" charset="0"/>
                    </a:rPr>
                    <a:t>Competence </a:t>
                  </a:r>
                  <a:endParaRPr lang="en-US" sz="1600" kern="1200" dirty="0">
                    <a:solidFill>
                      <a:schemeClr val="bg1"/>
                    </a:solidFill>
                    <a:latin typeface="Aller Light" panose="020B0503040302020204" pitchFamily="34" charset="0"/>
                  </a:endParaRPr>
                </a:p>
              </p:txBody>
            </p:sp>
          </p:grpSp>
          <p:grpSp>
            <p:nvGrpSpPr>
              <p:cNvPr id="44" name="Group 43">
                <a:extLst>
                  <a:ext uri="{FF2B5EF4-FFF2-40B4-BE49-F238E27FC236}">
                    <a16:creationId xmlns:a16="http://schemas.microsoft.com/office/drawing/2014/main" id="{517676ED-A241-483D-BFF3-A219DF450FF3}"/>
                  </a:ext>
                </a:extLst>
              </p:cNvPr>
              <p:cNvGrpSpPr/>
              <p:nvPr/>
            </p:nvGrpSpPr>
            <p:grpSpPr>
              <a:xfrm>
                <a:off x="10232014" y="5305762"/>
                <a:ext cx="1529296" cy="1561353"/>
                <a:chOff x="10511844" y="5046058"/>
                <a:chExt cx="1529296" cy="1561353"/>
              </a:xfrm>
            </p:grpSpPr>
            <p:sp>
              <p:nvSpPr>
                <p:cNvPr id="42" name="Rectangle 41" descr="Comet">
                  <a:extLst>
                    <a:ext uri="{FF2B5EF4-FFF2-40B4-BE49-F238E27FC236}">
                      <a16:creationId xmlns:a16="http://schemas.microsoft.com/office/drawing/2014/main" id="{0AEDD185-C8D0-405C-A7C5-28E2DC781FF6}"/>
                    </a:ext>
                  </a:extLst>
                </p:cNvPr>
                <p:cNvSpPr/>
                <p:nvPr/>
              </p:nvSpPr>
              <p:spPr>
                <a:xfrm>
                  <a:off x="10932401" y="5046058"/>
                  <a:ext cx="688183" cy="688183"/>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txBody>
                <a:bodyPr/>
                <a:lstStyle/>
                <a:p>
                  <a:endParaRPr lang="en-GB"/>
                </a:p>
              </p:txBody>
            </p:sp>
            <p:sp>
              <p:nvSpPr>
                <p:cNvPr id="43" name="TextBox 42">
                  <a:extLst>
                    <a:ext uri="{FF2B5EF4-FFF2-40B4-BE49-F238E27FC236}">
                      <a16:creationId xmlns:a16="http://schemas.microsoft.com/office/drawing/2014/main" id="{89E15BA1-9274-4F5A-A72E-8E4D3BFDC640}"/>
                    </a:ext>
                  </a:extLst>
                </p:cNvPr>
                <p:cNvSpPr txBox="1"/>
                <p:nvPr/>
              </p:nvSpPr>
              <p:spPr>
                <a:xfrm>
                  <a:off x="10511844" y="5995693"/>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a:solidFill>
                        <a:schemeClr val="bg1"/>
                      </a:solidFill>
                      <a:latin typeface="Aller Light" panose="020B0503040302020204" pitchFamily="34" charset="0"/>
                    </a:rPr>
                    <a:t>Character </a:t>
                  </a:r>
                  <a:endParaRPr lang="en-US" sz="1600" kern="1200">
                    <a:solidFill>
                      <a:schemeClr val="bg1"/>
                    </a:solidFill>
                    <a:latin typeface="Aller Light" panose="020B0503040302020204" pitchFamily="34" charset="0"/>
                  </a:endParaRPr>
                </a:p>
              </p:txBody>
            </p:sp>
          </p:grpSp>
          <p:grpSp>
            <p:nvGrpSpPr>
              <p:cNvPr id="47" name="Group 46">
                <a:extLst>
                  <a:ext uri="{FF2B5EF4-FFF2-40B4-BE49-F238E27FC236}">
                    <a16:creationId xmlns:a16="http://schemas.microsoft.com/office/drawing/2014/main" id="{174F7B67-0BD2-408A-A7C9-B0AA3D21396A}"/>
                  </a:ext>
                </a:extLst>
              </p:cNvPr>
              <p:cNvGrpSpPr/>
              <p:nvPr/>
            </p:nvGrpSpPr>
            <p:grpSpPr>
              <a:xfrm>
                <a:off x="8309952" y="5269272"/>
                <a:ext cx="1529296" cy="1561353"/>
                <a:chOff x="7768824" y="4478747"/>
                <a:chExt cx="1529296" cy="1561353"/>
              </a:xfrm>
            </p:grpSpPr>
            <p:sp>
              <p:nvSpPr>
                <p:cNvPr id="45" name="Rectangle 44" descr="Heart">
                  <a:extLst>
                    <a:ext uri="{FF2B5EF4-FFF2-40B4-BE49-F238E27FC236}">
                      <a16:creationId xmlns:a16="http://schemas.microsoft.com/office/drawing/2014/main" id="{0E58354C-DC51-4DF0-AF10-52AC5A392F22}"/>
                    </a:ext>
                  </a:extLst>
                </p:cNvPr>
                <p:cNvSpPr/>
                <p:nvPr/>
              </p:nvSpPr>
              <p:spPr>
                <a:xfrm>
                  <a:off x="8189380" y="4478747"/>
                  <a:ext cx="688183" cy="688183"/>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p:spPr>
              <p:style>
                <a:lnRef idx="2">
                  <a:scrgbClr r="0" g="0" b="0"/>
                </a:lnRef>
                <a:fillRef idx="1">
                  <a:scrgbClr r="0" g="0" b="0"/>
                </a:fillRef>
                <a:effectRef idx="0">
                  <a:schemeClr val="accent6">
                    <a:hueOff val="0"/>
                    <a:satOff val="0"/>
                    <a:lumOff val="0"/>
                    <a:alphaOff val="0"/>
                  </a:schemeClr>
                </a:effectRef>
                <a:fontRef idx="minor">
                  <a:schemeClr val="lt1"/>
                </a:fontRef>
              </p:style>
              <p:txBody>
                <a:bodyPr/>
                <a:lstStyle/>
                <a:p>
                  <a:endParaRPr lang="en-GB"/>
                </a:p>
              </p:txBody>
            </p:sp>
            <p:sp>
              <p:nvSpPr>
                <p:cNvPr id="46" name="TextBox 45">
                  <a:extLst>
                    <a:ext uri="{FF2B5EF4-FFF2-40B4-BE49-F238E27FC236}">
                      <a16:creationId xmlns:a16="http://schemas.microsoft.com/office/drawing/2014/main" id="{913DA181-1EBF-4D0A-B68C-6B0E70E2FF56}"/>
                    </a:ext>
                  </a:extLst>
                </p:cNvPr>
                <p:cNvSpPr txBox="1"/>
                <p:nvPr/>
              </p:nvSpPr>
              <p:spPr>
                <a:xfrm>
                  <a:off x="7768824" y="5428382"/>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a:solidFill>
                        <a:schemeClr val="bg1"/>
                      </a:solidFill>
                      <a:latin typeface="Aller Light" panose="020B0503040302020204" pitchFamily="34" charset="0"/>
                    </a:rPr>
                    <a:t>Caring </a:t>
                  </a:r>
                  <a:endParaRPr lang="en-US" sz="1600" kern="1200">
                    <a:solidFill>
                      <a:schemeClr val="bg1"/>
                    </a:solidFill>
                    <a:latin typeface="Aller Light" panose="020B0503040302020204" pitchFamily="34" charset="0"/>
                  </a:endParaRPr>
                </a:p>
              </p:txBody>
            </p:sp>
          </p:grpSp>
          <p:grpSp>
            <p:nvGrpSpPr>
              <p:cNvPr id="50" name="Group 49">
                <a:extLst>
                  <a:ext uri="{FF2B5EF4-FFF2-40B4-BE49-F238E27FC236}">
                    <a16:creationId xmlns:a16="http://schemas.microsoft.com/office/drawing/2014/main" id="{BFD4B58E-26D0-453E-A4C8-DF964DA701EC}"/>
                  </a:ext>
                </a:extLst>
              </p:cNvPr>
              <p:cNvGrpSpPr/>
              <p:nvPr/>
            </p:nvGrpSpPr>
            <p:grpSpPr>
              <a:xfrm>
                <a:off x="10272645" y="3584025"/>
                <a:ext cx="1529296" cy="1561353"/>
                <a:chOff x="9881012" y="2573303"/>
                <a:chExt cx="1529296" cy="1561353"/>
              </a:xfrm>
            </p:grpSpPr>
            <p:sp>
              <p:nvSpPr>
                <p:cNvPr id="48" name="Rectangle 47" descr="Group Brainstorm">
                  <a:extLst>
                    <a:ext uri="{FF2B5EF4-FFF2-40B4-BE49-F238E27FC236}">
                      <a16:creationId xmlns:a16="http://schemas.microsoft.com/office/drawing/2014/main" id="{2654CE9D-186A-448E-AA64-9D68686D2C7E}"/>
                    </a:ext>
                  </a:extLst>
                </p:cNvPr>
                <p:cNvSpPr/>
                <p:nvPr/>
              </p:nvSpPr>
              <p:spPr>
                <a:xfrm>
                  <a:off x="10301568" y="2573303"/>
                  <a:ext cx="688183" cy="688183"/>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49" name="TextBox 48">
                  <a:extLst>
                    <a:ext uri="{FF2B5EF4-FFF2-40B4-BE49-F238E27FC236}">
                      <a16:creationId xmlns:a16="http://schemas.microsoft.com/office/drawing/2014/main" id="{243B4A77-B56E-49C0-A4A2-A7E0620EC34F}"/>
                    </a:ext>
                  </a:extLst>
                </p:cNvPr>
                <p:cNvSpPr txBox="1"/>
                <p:nvPr/>
              </p:nvSpPr>
              <p:spPr>
                <a:xfrm>
                  <a:off x="9881012" y="3522938"/>
                  <a:ext cx="1529296" cy="611718"/>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1600" kern="1200" dirty="0">
                      <a:solidFill>
                        <a:schemeClr val="bg1"/>
                      </a:solidFill>
                      <a:latin typeface="Aller Light" panose="020B0503040302020204" pitchFamily="34" charset="0"/>
                    </a:rPr>
                    <a:t>Creativity </a:t>
                  </a:r>
                  <a:endParaRPr lang="en-US" sz="1600" kern="1200" dirty="0">
                    <a:solidFill>
                      <a:schemeClr val="bg1"/>
                    </a:solidFill>
                    <a:latin typeface="Aller Light" panose="020B0503040302020204" pitchFamily="34" charset="0"/>
                  </a:endParaRPr>
                </a:p>
              </p:txBody>
            </p:sp>
          </p:grpSp>
        </p:grpSp>
      </p:grpSp>
      <p:pic>
        <p:nvPicPr>
          <p:cNvPr id="51" name="Picture 50" descr="A close up of a sign&#10;&#10;Description automatically generated">
            <a:extLst>
              <a:ext uri="{FF2B5EF4-FFF2-40B4-BE49-F238E27FC236}">
                <a16:creationId xmlns:a16="http://schemas.microsoft.com/office/drawing/2014/main" id="{74B3ADB8-53FC-415C-BB88-466939AEE88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2" name="Picture 51" descr="A close up of a logo&#10;&#10;Description automatically generated">
            <a:extLst>
              <a:ext uri="{FF2B5EF4-FFF2-40B4-BE49-F238E27FC236}">
                <a16:creationId xmlns:a16="http://schemas.microsoft.com/office/drawing/2014/main" id="{483F9698-60D6-4F95-8B9C-AC4894FAFD1C}"/>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Tree>
    <p:extLst>
      <p:ext uri="{BB962C8B-B14F-4D97-AF65-F5344CB8AC3E}">
        <p14:creationId xmlns:p14="http://schemas.microsoft.com/office/powerpoint/2010/main" val="1314030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940942" y="1899854"/>
            <a:ext cx="10515600" cy="4351338"/>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dirty="0">
                <a:solidFill>
                  <a:schemeClr val="bg1"/>
                </a:solidFill>
                <a:latin typeface="Aller Light" panose="020B0503040302020204" pitchFamily="34" charset="0"/>
              </a:rPr>
              <a:t>How does each C System value enrich a child’s sporting experience? </a:t>
            </a:r>
          </a:p>
          <a:p>
            <a:pPr marL="0" indent="0" algn="ctr">
              <a:buNone/>
            </a:pPr>
            <a:endParaRPr lang="en-GB" sz="2000" b="1" i="1" dirty="0">
              <a:solidFill>
                <a:schemeClr val="bg1"/>
              </a:solidFill>
              <a:latin typeface="Aller Light" panose="020B0503040302020204" pitchFamily="34" charset="0"/>
            </a:endParaRPr>
          </a:p>
        </p:txBody>
      </p:sp>
      <p:pic>
        <p:nvPicPr>
          <p:cNvPr id="4" name="Picture 3" descr="A close up of a sign&#10;&#10;Description automatically generated">
            <a:extLst>
              <a:ext uri="{FF2B5EF4-FFF2-40B4-BE49-F238E27FC236}">
                <a16:creationId xmlns:a16="http://schemas.microsoft.com/office/drawing/2014/main" id="{6716B537-C42D-4DE0-B315-17955F6B1B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2F98838A-7EA3-409F-A75E-53F7478392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9AB416D0-34D0-4E99-9468-A22F4B98D2F6}"/>
              </a:ext>
            </a:extLst>
          </p:cNvPr>
          <p:cNvSpPr/>
          <p:nvPr/>
        </p:nvSpPr>
        <p:spPr>
          <a:xfrm>
            <a:off x="3474133" y="6311900"/>
            <a:ext cx="524374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matching pairs activity </a:t>
            </a:r>
          </a:p>
        </p:txBody>
      </p:sp>
    </p:spTree>
    <p:extLst>
      <p:ext uri="{BB962C8B-B14F-4D97-AF65-F5344CB8AC3E}">
        <p14:creationId xmlns:p14="http://schemas.microsoft.com/office/powerpoint/2010/main" val="1412035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fficeArt object">
            <a:extLst>
              <a:ext uri="{FF2B5EF4-FFF2-40B4-BE49-F238E27FC236}">
                <a16:creationId xmlns:a16="http://schemas.microsoft.com/office/drawing/2014/main" id="{4FC6D48A-4D1F-4CCB-9105-750C87CE0AB7}"/>
              </a:ext>
            </a:extLst>
          </p:cNvPr>
          <p:cNvSpPr/>
          <p:nvPr/>
        </p:nvSpPr>
        <p:spPr>
          <a:xfrm>
            <a:off x="0" y="-30137"/>
            <a:ext cx="541509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Player</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sp>
        <p:nvSpPr>
          <p:cNvPr id="2" name="Rectangle 1">
            <a:extLst>
              <a:ext uri="{FF2B5EF4-FFF2-40B4-BE49-F238E27FC236}">
                <a16:creationId xmlns:a16="http://schemas.microsoft.com/office/drawing/2014/main" id="{D83D80EF-EF0A-4417-92AA-58388838FE27}"/>
              </a:ext>
            </a:extLst>
          </p:cNvPr>
          <p:cNvSpPr/>
          <p:nvPr/>
        </p:nvSpPr>
        <p:spPr>
          <a:xfrm>
            <a:off x="9338343" y="6134599"/>
            <a:ext cx="2853657" cy="567442"/>
          </a:xfrm>
          <a:prstGeom prst="rect">
            <a:avLst/>
          </a:prstGeom>
          <a:blipFill dpi="0" rotWithShape="1">
            <a:blip r:embed="rId4"/>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latin typeface="Aller Light" panose="020B0503040302020204" pitchFamily="34" charset="0"/>
            </a:endParaRPr>
          </a:p>
          <a:p>
            <a:pPr algn="ctr"/>
            <a:r>
              <a:rPr lang="en-GB" sz="1600" b="1" dirty="0">
                <a:solidFill>
                  <a:schemeClr val="tx1"/>
                </a:solidFill>
                <a:latin typeface="Aller Light" panose="020B0503040302020204" pitchFamily="34" charset="0"/>
              </a:rPr>
              <a:t>HIGHLY SKILLED AND CREATIVE </a:t>
            </a:r>
          </a:p>
          <a:p>
            <a:pPr algn="ctr"/>
            <a:endParaRPr lang="en-GB" sz="1600" dirty="0">
              <a:latin typeface="Aller Light" panose="020B0503040302020204" pitchFamily="34" charset="0"/>
            </a:endParaRPr>
          </a:p>
        </p:txBody>
      </p:sp>
      <p:sp>
        <p:nvSpPr>
          <p:cNvPr id="14" name="Rectangle 13">
            <a:extLst>
              <a:ext uri="{FF2B5EF4-FFF2-40B4-BE49-F238E27FC236}">
                <a16:creationId xmlns:a16="http://schemas.microsoft.com/office/drawing/2014/main" id="{8C3B3828-8E50-4114-B0E4-E72AA508AAE8}"/>
              </a:ext>
            </a:extLst>
          </p:cNvPr>
          <p:cNvSpPr/>
          <p:nvPr/>
        </p:nvSpPr>
        <p:spPr>
          <a:xfrm>
            <a:off x="0" y="6139573"/>
            <a:ext cx="2316916" cy="567440"/>
          </a:xfrm>
          <a:prstGeom prst="rect">
            <a:avLst/>
          </a:prstGeom>
          <a:blipFill dpi="0" rotWithShape="1">
            <a:blip r:embed="rId4"/>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latin typeface="Aller Light" panose="020B0503040302020204" pitchFamily="34" charset="0"/>
              </a:rPr>
              <a:t>EFFECTIVE DECISION MAKERS </a:t>
            </a:r>
          </a:p>
        </p:txBody>
      </p:sp>
      <p:sp>
        <p:nvSpPr>
          <p:cNvPr id="15" name="Rectangle 14">
            <a:extLst>
              <a:ext uri="{FF2B5EF4-FFF2-40B4-BE49-F238E27FC236}">
                <a16:creationId xmlns:a16="http://schemas.microsoft.com/office/drawing/2014/main" id="{07E6FE49-588B-49DB-A00A-5919C350430D}"/>
              </a:ext>
            </a:extLst>
          </p:cNvPr>
          <p:cNvSpPr/>
          <p:nvPr/>
        </p:nvSpPr>
        <p:spPr>
          <a:xfrm>
            <a:off x="6882057" y="6134600"/>
            <a:ext cx="2316916" cy="567441"/>
          </a:xfrm>
          <a:prstGeom prst="rect">
            <a:avLst/>
          </a:prstGeom>
          <a:blipFill dpi="0" rotWithShape="1">
            <a:blip r:embed="rId4"/>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latin typeface="Aller Light" panose="020B0503040302020204" pitchFamily="34" charset="0"/>
              </a:rPr>
              <a:t>WHAT IT TAKES TO WIN ATTITUDE </a:t>
            </a:r>
          </a:p>
        </p:txBody>
      </p:sp>
      <p:sp>
        <p:nvSpPr>
          <p:cNvPr id="16" name="Rectangle 15">
            <a:extLst>
              <a:ext uri="{FF2B5EF4-FFF2-40B4-BE49-F238E27FC236}">
                <a16:creationId xmlns:a16="http://schemas.microsoft.com/office/drawing/2014/main" id="{BD35F4B1-805E-4C02-8264-8E13AA7F1900}"/>
              </a:ext>
            </a:extLst>
          </p:cNvPr>
          <p:cNvSpPr/>
          <p:nvPr/>
        </p:nvSpPr>
        <p:spPr>
          <a:xfrm>
            <a:off x="2423055" y="6134600"/>
            <a:ext cx="2106746" cy="567441"/>
          </a:xfrm>
          <a:prstGeom prst="rect">
            <a:avLst/>
          </a:prstGeom>
          <a:blipFill dpi="0" rotWithShape="1">
            <a:blip r:embed="rId4"/>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chemeClr val="tx1"/>
              </a:solidFill>
              <a:latin typeface="Aller Light" panose="020B0503040302020204" pitchFamily="34" charset="0"/>
            </a:endParaRPr>
          </a:p>
          <a:p>
            <a:pPr algn="ctr"/>
            <a:r>
              <a:rPr lang="en-GB" sz="1600" b="1" dirty="0">
                <a:solidFill>
                  <a:schemeClr val="tx1"/>
                </a:solidFill>
                <a:latin typeface="Aller Light" panose="020B0503040302020204" pitchFamily="34" charset="0"/>
              </a:rPr>
              <a:t>SELF ORGANISING </a:t>
            </a:r>
          </a:p>
          <a:p>
            <a:pPr algn="ctr"/>
            <a:endParaRPr lang="en-GB" sz="1600" dirty="0">
              <a:solidFill>
                <a:schemeClr val="tx1"/>
              </a:solidFill>
              <a:latin typeface="Aller Light" panose="020B0503040302020204" pitchFamily="34" charset="0"/>
            </a:endParaRPr>
          </a:p>
        </p:txBody>
      </p:sp>
      <p:sp>
        <p:nvSpPr>
          <p:cNvPr id="17" name="Rectangle 16">
            <a:extLst>
              <a:ext uri="{FF2B5EF4-FFF2-40B4-BE49-F238E27FC236}">
                <a16:creationId xmlns:a16="http://schemas.microsoft.com/office/drawing/2014/main" id="{9C810608-F7FA-4D9A-897B-1CB6BF161498}"/>
              </a:ext>
            </a:extLst>
          </p:cNvPr>
          <p:cNvSpPr/>
          <p:nvPr/>
        </p:nvSpPr>
        <p:spPr>
          <a:xfrm>
            <a:off x="4635941" y="6139573"/>
            <a:ext cx="2106746" cy="567440"/>
          </a:xfrm>
          <a:prstGeom prst="rect">
            <a:avLst/>
          </a:prstGeom>
          <a:blipFill dpi="0" rotWithShape="1">
            <a:blip r:embed="rId4"/>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latin typeface="Aller Light" panose="020B0503040302020204" pitchFamily="34" charset="0"/>
            </a:endParaRPr>
          </a:p>
          <a:p>
            <a:pPr algn="ctr"/>
            <a:r>
              <a:rPr lang="en-GB" sz="1600" b="1" dirty="0">
                <a:solidFill>
                  <a:schemeClr val="tx1"/>
                </a:solidFill>
                <a:latin typeface="Aller Light" panose="020B0503040302020204" pitchFamily="34" charset="0"/>
              </a:rPr>
              <a:t>FAST AND ROBUST </a:t>
            </a:r>
          </a:p>
          <a:p>
            <a:pPr algn="ctr"/>
            <a:endParaRPr lang="en-GB" sz="1600" dirty="0">
              <a:latin typeface="Aller Light" panose="020B0503040302020204" pitchFamily="34" charset="0"/>
            </a:endParaRPr>
          </a:p>
        </p:txBody>
      </p:sp>
      <p:graphicFrame>
        <p:nvGraphicFramePr>
          <p:cNvPr id="3" name="Table 3">
            <a:extLst>
              <a:ext uri="{FF2B5EF4-FFF2-40B4-BE49-F238E27FC236}">
                <a16:creationId xmlns:a16="http://schemas.microsoft.com/office/drawing/2014/main" id="{8992D6A0-4BC9-45CF-8D61-2A2DD0DEA87A}"/>
              </a:ext>
            </a:extLst>
          </p:cNvPr>
          <p:cNvGraphicFramePr>
            <a:graphicFrameLocks noGrp="1"/>
          </p:cNvGraphicFramePr>
          <p:nvPr>
            <p:extLst>
              <p:ext uri="{D42A27DB-BD31-4B8C-83A1-F6EECF244321}">
                <p14:modId xmlns:p14="http://schemas.microsoft.com/office/powerpoint/2010/main" val="1945060991"/>
              </p:ext>
            </p:extLst>
          </p:nvPr>
        </p:nvGraphicFramePr>
        <p:xfrm>
          <a:off x="176713" y="2094421"/>
          <a:ext cx="11838574" cy="2838860"/>
        </p:xfrm>
        <a:graphic>
          <a:graphicData uri="http://schemas.openxmlformats.org/drawingml/2006/table">
            <a:tbl>
              <a:tblPr firstRow="1" bandRow="1">
                <a:tableStyleId>{5C22544A-7EE6-4342-B048-85BDC9FD1C3A}</a:tableStyleId>
              </a:tblPr>
              <a:tblGrid>
                <a:gridCol w="1737404">
                  <a:extLst>
                    <a:ext uri="{9D8B030D-6E8A-4147-A177-3AD203B41FA5}">
                      <a16:colId xmlns:a16="http://schemas.microsoft.com/office/drawing/2014/main" val="1065387315"/>
                    </a:ext>
                  </a:extLst>
                </a:gridCol>
                <a:gridCol w="10101170">
                  <a:extLst>
                    <a:ext uri="{9D8B030D-6E8A-4147-A177-3AD203B41FA5}">
                      <a16:colId xmlns:a16="http://schemas.microsoft.com/office/drawing/2014/main" val="3522830859"/>
                    </a:ext>
                  </a:extLst>
                </a:gridCol>
              </a:tblGrid>
              <a:tr h="0">
                <a:tc>
                  <a:txBody>
                    <a:bodyPr/>
                    <a:lstStyle/>
                    <a:p>
                      <a:pPr algn="ctr"/>
                      <a:r>
                        <a:rPr lang="en-GB" sz="2000" b="1" dirty="0">
                          <a:solidFill>
                            <a:schemeClr val="tx1"/>
                          </a:solidFill>
                          <a:latin typeface="Aller Light" panose="020B0503040302020204" pitchFamily="34" charset="0"/>
                        </a:rPr>
                        <a:t>C System </a:t>
                      </a:r>
                    </a:p>
                  </a:txBody>
                  <a:tcPr>
                    <a:blipFill>
                      <a:blip r:embed="rId5"/>
                      <a:stretch>
                        <a:fillRect/>
                      </a:stretch>
                    </a:blipFill>
                  </a:tcPr>
                </a:tc>
                <a:tc>
                  <a:txBody>
                    <a:bodyPr/>
                    <a:lstStyle/>
                    <a:p>
                      <a:pPr algn="ctr"/>
                      <a:r>
                        <a:rPr lang="en-GB" sz="2000" b="1" dirty="0">
                          <a:solidFill>
                            <a:schemeClr val="tx1"/>
                          </a:solidFill>
                          <a:latin typeface="Aller Light" panose="020B0503040302020204" pitchFamily="34" charset="0"/>
                        </a:rPr>
                        <a:t>How each value enriches a child’s sporting experience </a:t>
                      </a:r>
                    </a:p>
                  </a:txBody>
                  <a:tcPr>
                    <a:blipFill>
                      <a:blip r:embed="rId5"/>
                      <a:stretch>
                        <a:fillRect/>
                      </a:stretch>
                    </a:blipFill>
                  </a:tcPr>
                </a:tc>
                <a:extLst>
                  <a:ext uri="{0D108BD9-81ED-4DB2-BD59-A6C34878D82A}">
                    <a16:rowId xmlns:a16="http://schemas.microsoft.com/office/drawing/2014/main" val="1503792877"/>
                  </a:ext>
                </a:extLst>
              </a:tr>
              <a:tr h="330335">
                <a:tc>
                  <a:txBody>
                    <a:bodyPr/>
                    <a:lstStyle/>
                    <a:p>
                      <a:pPr algn="ctr"/>
                      <a:r>
                        <a:rPr lang="en-GB" sz="2000" b="0" i="1" dirty="0">
                          <a:latin typeface="Aller Light" panose="020B0503040302020204" pitchFamily="34" charset="0"/>
                        </a:rPr>
                        <a:t>Confidence </a:t>
                      </a:r>
                    </a:p>
                  </a:txBody>
                  <a:tcPr>
                    <a:blipFill>
                      <a:blip r:embed="rId5"/>
                      <a:stretch>
                        <a:fillRect/>
                      </a:stretch>
                    </a:blipFill>
                  </a:tcPr>
                </a:tc>
                <a:tc>
                  <a:txBody>
                    <a:bodyPr/>
                    <a:lstStyle/>
                    <a:p>
                      <a:r>
                        <a:rPr lang="en-GB" sz="2000" dirty="0">
                          <a:latin typeface="Aller Light" panose="020B0503040302020204" pitchFamily="34" charset="0"/>
                        </a:rPr>
                        <a:t>Feeling good about oneself and capable of doing what is asked of you </a:t>
                      </a:r>
                    </a:p>
                  </a:txBody>
                  <a:tcPr>
                    <a:blipFill>
                      <a:blip r:embed="rId5"/>
                      <a:stretch>
                        <a:fillRect/>
                      </a:stretch>
                    </a:blipFill>
                  </a:tcPr>
                </a:tc>
                <a:extLst>
                  <a:ext uri="{0D108BD9-81ED-4DB2-BD59-A6C34878D82A}">
                    <a16:rowId xmlns:a16="http://schemas.microsoft.com/office/drawing/2014/main" val="4068859694"/>
                  </a:ext>
                </a:extLst>
              </a:tr>
              <a:tr h="372406">
                <a:tc>
                  <a:txBody>
                    <a:bodyPr/>
                    <a:lstStyle/>
                    <a:p>
                      <a:pPr algn="ctr"/>
                      <a:r>
                        <a:rPr lang="en-GB" sz="2000" b="0" i="1" dirty="0">
                          <a:latin typeface="Aller Light" panose="020B0503040302020204" pitchFamily="34" charset="0"/>
                        </a:rPr>
                        <a:t>Competence </a:t>
                      </a:r>
                    </a:p>
                  </a:txBody>
                  <a:tcPr>
                    <a:blipFill>
                      <a:blip r:embed="rId5"/>
                      <a:stretch>
                        <a:fillRect/>
                      </a:stretch>
                    </a:blipFill>
                  </a:tcPr>
                </a:tc>
                <a:tc>
                  <a:txBody>
                    <a:bodyPr/>
                    <a:lstStyle/>
                    <a:p>
                      <a:r>
                        <a:rPr lang="en-GB" sz="2000" dirty="0">
                          <a:latin typeface="Aller Light" panose="020B0503040302020204" pitchFamily="34" charset="0"/>
                        </a:rPr>
                        <a:t>The ability to do an activity successfully </a:t>
                      </a:r>
                    </a:p>
                  </a:txBody>
                  <a:tcPr>
                    <a:blipFill>
                      <a:blip r:embed="rId5"/>
                      <a:stretch>
                        <a:fillRect/>
                      </a:stretch>
                    </a:blipFill>
                  </a:tcPr>
                </a:tc>
                <a:extLst>
                  <a:ext uri="{0D108BD9-81ED-4DB2-BD59-A6C34878D82A}">
                    <a16:rowId xmlns:a16="http://schemas.microsoft.com/office/drawing/2014/main" val="25909637"/>
                  </a:ext>
                </a:extLst>
              </a:tr>
              <a:tr h="426052">
                <a:tc>
                  <a:txBody>
                    <a:bodyPr/>
                    <a:lstStyle/>
                    <a:p>
                      <a:pPr algn="ctr"/>
                      <a:r>
                        <a:rPr lang="en-GB" sz="2000" b="0" i="1" dirty="0">
                          <a:latin typeface="Aller Light" panose="020B0503040302020204" pitchFamily="34" charset="0"/>
                        </a:rPr>
                        <a:t>Connection </a:t>
                      </a:r>
                    </a:p>
                  </a:txBody>
                  <a:tcPr>
                    <a:blipFill>
                      <a:blip r:embed="rId5"/>
                      <a:stretch>
                        <a:fillRect/>
                      </a:stretch>
                    </a:blipFill>
                  </a:tcPr>
                </a:tc>
                <a:tc>
                  <a:txBody>
                    <a:bodyPr/>
                    <a:lstStyle/>
                    <a:p>
                      <a:r>
                        <a:rPr lang="en-GB" sz="2000" dirty="0">
                          <a:latin typeface="Aller Light" panose="020B0503040302020204" pitchFamily="34" charset="0"/>
                        </a:rPr>
                        <a:t>Developing positive connections with people and the environment </a:t>
                      </a:r>
                    </a:p>
                  </a:txBody>
                  <a:tcPr>
                    <a:blipFill>
                      <a:blip r:embed="rId5"/>
                      <a:stretch>
                        <a:fillRect/>
                      </a:stretch>
                    </a:blipFill>
                  </a:tcPr>
                </a:tc>
                <a:extLst>
                  <a:ext uri="{0D108BD9-81ED-4DB2-BD59-A6C34878D82A}">
                    <a16:rowId xmlns:a16="http://schemas.microsoft.com/office/drawing/2014/main" val="2563924114"/>
                  </a:ext>
                </a:extLst>
              </a:tr>
              <a:tr h="421825">
                <a:tc>
                  <a:txBody>
                    <a:bodyPr/>
                    <a:lstStyle/>
                    <a:p>
                      <a:pPr algn="ctr"/>
                      <a:r>
                        <a:rPr lang="en-GB" sz="2000" b="0" i="1" dirty="0">
                          <a:latin typeface="Aller Light" panose="020B0503040302020204" pitchFamily="34" charset="0"/>
                        </a:rPr>
                        <a:t>Character </a:t>
                      </a:r>
                    </a:p>
                  </a:txBody>
                  <a:tcPr>
                    <a:blipFill>
                      <a:blip r:embed="rId5"/>
                      <a:stretch>
                        <a:fillRect/>
                      </a:stretch>
                    </a:blipFill>
                  </a:tcPr>
                </a:tc>
                <a:tc>
                  <a:txBody>
                    <a:bodyPr/>
                    <a:lstStyle/>
                    <a:p>
                      <a:r>
                        <a:rPr lang="en-GB" sz="2000" dirty="0">
                          <a:latin typeface="Aller Light" panose="020B0503040302020204" pitchFamily="34" charset="0"/>
                        </a:rPr>
                        <a:t>Having respect for rules and sense of right and wrong </a:t>
                      </a:r>
                    </a:p>
                  </a:txBody>
                  <a:tcPr>
                    <a:blipFill>
                      <a:blip r:embed="rId5"/>
                      <a:stretch>
                        <a:fillRect/>
                      </a:stretch>
                    </a:blipFill>
                  </a:tcPr>
                </a:tc>
                <a:extLst>
                  <a:ext uri="{0D108BD9-81ED-4DB2-BD59-A6C34878D82A}">
                    <a16:rowId xmlns:a16="http://schemas.microsoft.com/office/drawing/2014/main" val="3299512802"/>
                  </a:ext>
                </a:extLst>
              </a:tr>
              <a:tr h="406023">
                <a:tc>
                  <a:txBody>
                    <a:bodyPr/>
                    <a:lstStyle/>
                    <a:p>
                      <a:pPr algn="ctr"/>
                      <a:r>
                        <a:rPr lang="en-GB" sz="2000" b="0" i="1" dirty="0">
                          <a:latin typeface="Aller Light" panose="020B0503040302020204" pitchFamily="34" charset="0"/>
                        </a:rPr>
                        <a:t>Caring </a:t>
                      </a:r>
                    </a:p>
                  </a:txBody>
                  <a:tcPr>
                    <a:blipFill>
                      <a:blip r:embed="rId5"/>
                      <a:stretch>
                        <a:fillRect/>
                      </a:stretch>
                    </a:blipFill>
                  </a:tcPr>
                </a:tc>
                <a:tc>
                  <a:txBody>
                    <a:bodyPr/>
                    <a:lstStyle/>
                    <a:p>
                      <a:r>
                        <a:rPr lang="en-GB" sz="2000" dirty="0">
                          <a:latin typeface="Aller Light" panose="020B0503040302020204" pitchFamily="34" charset="0"/>
                        </a:rPr>
                        <a:t>Caring for others and being cared for </a:t>
                      </a:r>
                    </a:p>
                  </a:txBody>
                  <a:tcPr>
                    <a:blipFill>
                      <a:blip r:embed="rId5"/>
                      <a:stretch>
                        <a:fillRect/>
                      </a:stretch>
                    </a:blipFill>
                  </a:tcPr>
                </a:tc>
                <a:extLst>
                  <a:ext uri="{0D108BD9-81ED-4DB2-BD59-A6C34878D82A}">
                    <a16:rowId xmlns:a16="http://schemas.microsoft.com/office/drawing/2014/main" val="415227136"/>
                  </a:ext>
                </a:extLst>
              </a:tr>
              <a:tr h="343922">
                <a:tc>
                  <a:txBody>
                    <a:bodyPr/>
                    <a:lstStyle/>
                    <a:p>
                      <a:pPr algn="ctr"/>
                      <a:r>
                        <a:rPr lang="en-GB" sz="2000" b="0" i="1" dirty="0">
                          <a:latin typeface="Aller Light" panose="020B0503040302020204" pitchFamily="34" charset="0"/>
                        </a:rPr>
                        <a:t>Creativity </a:t>
                      </a:r>
                    </a:p>
                  </a:txBody>
                  <a:tcPr>
                    <a:blipFill>
                      <a:blip r:embed="rId5"/>
                      <a:stretch>
                        <a:fillRect/>
                      </a:stretch>
                    </a:blipFill>
                  </a:tcPr>
                </a:tc>
                <a:tc>
                  <a:txBody>
                    <a:bodyPr/>
                    <a:lstStyle/>
                    <a:p>
                      <a:r>
                        <a:rPr lang="en-GB" sz="2000" dirty="0">
                          <a:latin typeface="Aller Light" panose="020B0503040302020204" pitchFamily="34" charset="0"/>
                        </a:rPr>
                        <a:t>Being able to find own solutions to problems </a:t>
                      </a:r>
                    </a:p>
                  </a:txBody>
                  <a:tcPr>
                    <a:blipFill>
                      <a:blip r:embed="rId5"/>
                      <a:stretch>
                        <a:fillRect/>
                      </a:stretch>
                    </a:blipFill>
                  </a:tcPr>
                </a:tc>
                <a:extLst>
                  <a:ext uri="{0D108BD9-81ED-4DB2-BD59-A6C34878D82A}">
                    <a16:rowId xmlns:a16="http://schemas.microsoft.com/office/drawing/2014/main" val="141341514"/>
                  </a:ext>
                </a:extLst>
              </a:tr>
            </a:tbl>
          </a:graphicData>
        </a:graphic>
      </p:graphicFrame>
      <p:pic>
        <p:nvPicPr>
          <p:cNvPr id="12" name="Picture 11" descr="A close up of a sign&#10;&#10;Description automatically generated">
            <a:extLst>
              <a:ext uri="{FF2B5EF4-FFF2-40B4-BE49-F238E27FC236}">
                <a16:creationId xmlns:a16="http://schemas.microsoft.com/office/drawing/2014/main" id="{65F3055E-73B1-48F0-B221-3F08045E996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13" name="Picture 12" descr="A close up of a logo&#10;&#10;Description automatically generated">
            <a:extLst>
              <a:ext uri="{FF2B5EF4-FFF2-40B4-BE49-F238E27FC236}">
                <a16:creationId xmlns:a16="http://schemas.microsoft.com/office/drawing/2014/main" id="{7E68174D-3970-4A34-8E16-80177B8916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18" name="Rectangle 17">
            <a:extLst>
              <a:ext uri="{FF2B5EF4-FFF2-40B4-BE49-F238E27FC236}">
                <a16:creationId xmlns:a16="http://schemas.microsoft.com/office/drawing/2014/main" id="{462D147C-F07B-4A2E-8D9F-C19A22783253}"/>
              </a:ext>
            </a:extLst>
          </p:cNvPr>
          <p:cNvSpPr/>
          <p:nvPr/>
        </p:nvSpPr>
        <p:spPr>
          <a:xfrm>
            <a:off x="0" y="5368085"/>
            <a:ext cx="12192000" cy="567441"/>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latin typeface="Aller Light" panose="020B0503040302020204" pitchFamily="34" charset="0"/>
            </a:endParaRPr>
          </a:p>
          <a:p>
            <a:pPr algn="ctr"/>
            <a:r>
              <a:rPr lang="en-GB" sz="1600" b="1" dirty="0">
                <a:latin typeface="Aller Light" panose="020B0503040302020204" pitchFamily="34" charset="0"/>
              </a:rPr>
              <a:t>A talented player also needs to posses the following qualities to achieve the ‘</a:t>
            </a:r>
            <a:r>
              <a:rPr lang="en-GB" sz="1600" b="1" dirty="0">
                <a:latin typeface="Aller Light" panose="020B0503040302020204" pitchFamily="34" charset="0"/>
                <a:hlinkClick r:id="rId8"/>
              </a:rPr>
              <a:t>End in Mind</a:t>
            </a:r>
            <a:r>
              <a:rPr lang="en-GB" sz="1600" b="1" dirty="0">
                <a:latin typeface="Aller Light" panose="020B0503040302020204" pitchFamily="34" charset="0"/>
              </a:rPr>
              <a:t>’</a:t>
            </a:r>
          </a:p>
          <a:p>
            <a:pPr algn="ctr"/>
            <a:endParaRPr lang="en-GB" sz="1600" dirty="0">
              <a:latin typeface="Aller Light" panose="020B0503040302020204" pitchFamily="34" charset="0"/>
            </a:endParaRPr>
          </a:p>
        </p:txBody>
      </p:sp>
      <p:sp>
        <p:nvSpPr>
          <p:cNvPr id="19" name="Rectangle 18">
            <a:extLst>
              <a:ext uri="{FF2B5EF4-FFF2-40B4-BE49-F238E27FC236}">
                <a16:creationId xmlns:a16="http://schemas.microsoft.com/office/drawing/2014/main" id="{679EAD2A-D6F7-4759-BF55-667CAAAF9614}"/>
              </a:ext>
            </a:extLst>
          </p:cNvPr>
          <p:cNvSpPr/>
          <p:nvPr/>
        </p:nvSpPr>
        <p:spPr>
          <a:xfrm>
            <a:off x="469774" y="1040767"/>
            <a:ext cx="8332333" cy="618851"/>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b="1" dirty="0">
              <a:latin typeface="Aller Light" panose="020B0503040302020204" pitchFamily="34" charset="0"/>
            </a:endParaRPr>
          </a:p>
          <a:p>
            <a:r>
              <a:rPr lang="en-GB" sz="1600" b="1" dirty="0">
                <a:latin typeface="Aller Light" panose="020B0503040302020204" pitchFamily="34" charset="0"/>
              </a:rPr>
              <a:t>For beginners, it’s important players are allowed to develop the following values for enjoyment of the game and personal development…</a:t>
            </a:r>
          </a:p>
          <a:p>
            <a:pPr algn="ctr"/>
            <a:endParaRPr lang="en-GB" sz="1600" dirty="0">
              <a:latin typeface="Aller Light" panose="020B0503040302020204" pitchFamily="34" charset="0"/>
            </a:endParaRPr>
          </a:p>
        </p:txBody>
      </p:sp>
    </p:spTree>
    <p:extLst>
      <p:ext uri="{BB962C8B-B14F-4D97-AF65-F5344CB8AC3E}">
        <p14:creationId xmlns:p14="http://schemas.microsoft.com/office/powerpoint/2010/main" val="276735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5" grpId="0" animBg="1"/>
      <p:bldP spid="16" grpId="0" animBg="1"/>
      <p:bldP spid="17" grpId="0" animBg="1"/>
      <p:bldP spid="18" grpId="0" animBg="1"/>
      <p:bldP spid="1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E759F-56AE-43DA-8AFC-4DBD9971254B}"/>
              </a:ext>
            </a:extLst>
          </p:cNvPr>
          <p:cNvSpPr>
            <a:spLocks noGrp="1"/>
          </p:cNvSpPr>
          <p:nvPr>
            <p:ph type="title"/>
          </p:nvPr>
        </p:nvSpPr>
        <p:spPr>
          <a:xfrm>
            <a:off x="838200" y="365125"/>
            <a:ext cx="10515600" cy="5692775"/>
          </a:xfrm>
        </p:spPr>
        <p:txBody>
          <a:bodyPr>
            <a:normAutofit/>
          </a:bodyPr>
          <a:lstStyle/>
          <a:p>
            <a:pPr algn="ctr"/>
            <a:r>
              <a:rPr lang="en-GB" sz="13800" b="1" dirty="0">
                <a:solidFill>
                  <a:schemeClr val="bg1"/>
                </a:solidFill>
                <a:latin typeface="Aller Light" panose="020B0503040302020204" pitchFamily="34" charset="0"/>
              </a:rPr>
              <a:t>Break! </a:t>
            </a:r>
          </a:p>
        </p:txBody>
      </p:sp>
    </p:spTree>
    <p:extLst>
      <p:ext uri="{BB962C8B-B14F-4D97-AF65-F5344CB8AC3E}">
        <p14:creationId xmlns:p14="http://schemas.microsoft.com/office/powerpoint/2010/main" val="2980083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826D71-0F89-4D7D-B9D5-8DA912935B25}"/>
              </a:ext>
            </a:extLst>
          </p:cNvPr>
          <p:cNvSpPr/>
          <p:nvPr/>
        </p:nvSpPr>
        <p:spPr>
          <a:xfrm>
            <a:off x="0" y="6150114"/>
            <a:ext cx="12192000" cy="707886"/>
          </a:xfrm>
          <a:prstGeom prst="rect">
            <a:avLst/>
          </a:prstGeom>
          <a:blipFill>
            <a:blip r:embed="rId4"/>
            <a:stretch>
              <a:fillRect/>
            </a:stretch>
          </a:blipFill>
        </p:spPr>
        <p:txBody>
          <a:bodyPr wrap="square">
            <a:spAutoFit/>
          </a:bodyPr>
          <a:lstStyle/>
          <a:p>
            <a:pPr algn="ctr"/>
            <a:r>
              <a:rPr lang="en-GB" sz="4000" dirty="0">
                <a:solidFill>
                  <a:schemeClr val="bg1"/>
                </a:solidFill>
                <a:latin typeface="Aller Light" panose="020B0503040302020204" pitchFamily="34" charset="0"/>
              </a:rPr>
              <a:t>How to design and deliver great hockey activities</a:t>
            </a:r>
            <a:endParaRPr lang="en-GB" sz="4000" b="1" dirty="0">
              <a:solidFill>
                <a:schemeClr val="bg1"/>
              </a:solidFill>
              <a:latin typeface="Aller Light" panose="020B0503040302020204" pitchFamily="34" charset="0"/>
            </a:endParaRPr>
          </a:p>
        </p:txBody>
      </p:sp>
      <p:sp>
        <p:nvSpPr>
          <p:cNvPr id="18" name="Title 6">
            <a:extLst>
              <a:ext uri="{FF2B5EF4-FFF2-40B4-BE49-F238E27FC236}">
                <a16:creationId xmlns:a16="http://schemas.microsoft.com/office/drawing/2014/main" id="{980F8B99-E2C2-4469-BF49-4B48D35154D3}"/>
              </a:ext>
            </a:extLst>
          </p:cNvPr>
          <p:cNvSpPr txBox="1">
            <a:spLocks/>
          </p:cNvSpPr>
          <p:nvPr/>
        </p:nvSpPr>
        <p:spPr>
          <a:xfrm>
            <a:off x="0" y="-1"/>
            <a:ext cx="3030876" cy="842481"/>
          </a:xfrm>
          <a:prstGeom prst="rect">
            <a:avLst/>
          </a:prstGeom>
          <a:blipFill>
            <a:blip r:embed="rId4"/>
            <a:stretch>
              <a:fillRect/>
            </a:stretch>
          </a:blip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Aller Light" panose="020B0503040302020204" pitchFamily="34" charset="0"/>
              </a:rPr>
              <a:t>Section 3 </a:t>
            </a:r>
          </a:p>
        </p:txBody>
      </p:sp>
    </p:spTree>
    <p:extLst>
      <p:ext uri="{BB962C8B-B14F-4D97-AF65-F5344CB8AC3E}">
        <p14:creationId xmlns:p14="http://schemas.microsoft.com/office/powerpoint/2010/main" val="630938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812532" y="2141537"/>
            <a:ext cx="10515600" cy="4351338"/>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makes a GREAT session?</a:t>
            </a:r>
          </a:p>
        </p:txBody>
      </p:sp>
      <p:pic>
        <p:nvPicPr>
          <p:cNvPr id="4" name="Picture 3" descr="A close up of a sign&#10;&#10;Description automatically generated">
            <a:extLst>
              <a:ext uri="{FF2B5EF4-FFF2-40B4-BE49-F238E27FC236}">
                <a16:creationId xmlns:a16="http://schemas.microsoft.com/office/drawing/2014/main" id="{97172CE9-4644-4B9E-A131-1E3CA8B264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A831C1C8-865B-4779-BD39-9C47627264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C1B3072D-93EE-4991-9385-4179AF8EB44B}"/>
              </a:ext>
            </a:extLst>
          </p:cNvPr>
          <p:cNvSpPr/>
          <p:nvPr/>
        </p:nvSpPr>
        <p:spPr>
          <a:xfrm>
            <a:off x="3596758" y="6311900"/>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2147391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D777E08-051F-4272-8782-5BA2559033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7528" y="273437"/>
            <a:ext cx="6656943" cy="6311125"/>
          </a:xfrm>
          <a:prstGeom prst="roundRect">
            <a:avLst/>
          </a:prstGeom>
        </p:spPr>
      </p:pic>
      <p:pic>
        <p:nvPicPr>
          <p:cNvPr id="2" name="Picture 1">
            <a:extLst>
              <a:ext uri="{FF2B5EF4-FFF2-40B4-BE49-F238E27FC236}">
                <a16:creationId xmlns:a16="http://schemas.microsoft.com/office/drawing/2014/main" id="{B87D8524-211D-4C11-A835-75762DCD6A52}"/>
              </a:ext>
            </a:extLst>
          </p:cNvPr>
          <p:cNvPicPr>
            <a:picLocks noChangeAspect="1"/>
          </p:cNvPicPr>
          <p:nvPr/>
        </p:nvPicPr>
        <p:blipFill rotWithShape="1">
          <a:blip r:embed="rId4"/>
          <a:srcRect l="18539" t="15728" r="20450" b="11747"/>
          <a:stretch/>
        </p:blipFill>
        <p:spPr>
          <a:xfrm>
            <a:off x="958512" y="6778"/>
            <a:ext cx="10274975" cy="6870272"/>
          </a:xfrm>
          <a:prstGeom prst="rect">
            <a:avLst/>
          </a:prstGeom>
        </p:spPr>
      </p:pic>
    </p:spTree>
    <p:extLst>
      <p:ext uri="{BB962C8B-B14F-4D97-AF65-F5344CB8AC3E}">
        <p14:creationId xmlns:p14="http://schemas.microsoft.com/office/powerpoint/2010/main" val="423636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dark&#10;&#10;Description automatically generated">
            <a:extLst>
              <a:ext uri="{FF2B5EF4-FFF2-40B4-BE49-F238E27FC236}">
                <a16:creationId xmlns:a16="http://schemas.microsoft.com/office/drawing/2014/main" id="{C8A9D755-02E8-4780-8C07-F610BD8ABB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9852" y="1100560"/>
            <a:ext cx="5608820" cy="5089791"/>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10" name="officeArt object">
            <a:extLst>
              <a:ext uri="{FF2B5EF4-FFF2-40B4-BE49-F238E27FC236}">
                <a16:creationId xmlns:a16="http://schemas.microsoft.com/office/drawing/2014/main" id="{790F06B6-640E-AA48-989C-9E4387BAA2D2}"/>
              </a:ext>
            </a:extLst>
          </p:cNvPr>
          <p:cNvSpPr/>
          <p:nvPr/>
        </p:nvSpPr>
        <p:spPr>
          <a:xfrm>
            <a:off x="3800190" y="1400241"/>
            <a:ext cx="541509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CHANGE IT</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sp>
        <p:nvSpPr>
          <p:cNvPr id="4" name="Rectangle 3">
            <a:extLst>
              <a:ext uri="{FF2B5EF4-FFF2-40B4-BE49-F238E27FC236}">
                <a16:creationId xmlns:a16="http://schemas.microsoft.com/office/drawing/2014/main" id="{883C2D07-366A-4A81-A20C-BFD553788062}"/>
              </a:ext>
            </a:extLst>
          </p:cNvPr>
          <p:cNvSpPr/>
          <p:nvPr/>
        </p:nvSpPr>
        <p:spPr>
          <a:xfrm>
            <a:off x="3129655" y="1383297"/>
            <a:ext cx="5303692" cy="4524315"/>
          </a:xfrm>
          <a:prstGeom prst="rect">
            <a:avLst/>
          </a:prstGeom>
        </p:spPr>
        <p:txBody>
          <a:bodyPr wrap="square">
            <a:spAutoFit/>
          </a:bodyPr>
          <a:lstStyle/>
          <a:p>
            <a:r>
              <a:rPr lang="en-GB" dirty="0">
                <a:solidFill>
                  <a:schemeClr val="bg1"/>
                </a:solidFill>
                <a:latin typeface="Aller Light" panose="020B0503040302020204" pitchFamily="34" charset="0"/>
              </a:rPr>
              <a:t>When delivering your sessions ask yourself the </a:t>
            </a:r>
            <a:br>
              <a:rPr lang="en-GB" dirty="0">
                <a:solidFill>
                  <a:schemeClr val="bg1"/>
                </a:solidFill>
                <a:latin typeface="Aller Light" panose="020B0503040302020204" pitchFamily="34" charset="0"/>
              </a:rPr>
            </a:br>
            <a:r>
              <a:rPr lang="en-GB" dirty="0">
                <a:solidFill>
                  <a:schemeClr val="bg1"/>
                </a:solidFill>
                <a:latin typeface="Aller Light" panose="020B0503040302020204" pitchFamily="34" charset="0"/>
              </a:rPr>
              <a:t>following questions:</a:t>
            </a:r>
          </a:p>
          <a:p>
            <a:endParaRPr lang="en-GB" dirty="0">
              <a:solidFill>
                <a:schemeClr val="bg1"/>
              </a:solidFill>
              <a:latin typeface="Aller Light" panose="020B0503040302020204" pitchFamily="34" charset="0"/>
            </a:endParaRPr>
          </a:p>
          <a:p>
            <a:pPr marL="342900" indent="-342900">
              <a:buFont typeface="Wingdings" panose="05000000000000000000" pitchFamily="2" charset="2"/>
              <a:buChar char="§"/>
            </a:pPr>
            <a:r>
              <a:rPr lang="en-GB" dirty="0">
                <a:solidFill>
                  <a:schemeClr val="bg1"/>
                </a:solidFill>
                <a:latin typeface="Aller Light" panose="020B0503040302020204" pitchFamily="34" charset="0"/>
              </a:rPr>
              <a:t>Are the players enjoying and /or engaged in the game?</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342900" indent="-342900">
              <a:buFont typeface="Wingdings" panose="05000000000000000000" pitchFamily="2" charset="2"/>
              <a:buChar char="§"/>
            </a:pPr>
            <a:r>
              <a:rPr lang="en-GB" dirty="0">
                <a:solidFill>
                  <a:schemeClr val="bg1"/>
                </a:solidFill>
                <a:latin typeface="Aller Light" panose="020B0503040302020204" pitchFamily="34" charset="0"/>
              </a:rPr>
              <a:t>Is the purpose of the game being achieved?</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342900" indent="-342900">
              <a:buFont typeface="Wingdings" panose="05000000000000000000" pitchFamily="2" charset="2"/>
              <a:buChar char="§"/>
            </a:pPr>
            <a:r>
              <a:rPr lang="en-GB" dirty="0">
                <a:solidFill>
                  <a:schemeClr val="bg1"/>
                </a:solidFill>
                <a:latin typeface="Aller Light" panose="020B0503040302020204" pitchFamily="34" charset="0"/>
              </a:rPr>
              <a:t>Are all the players being challenged appropriately? </a:t>
            </a:r>
            <a:br>
              <a:rPr lang="en-GB" dirty="0">
                <a:solidFill>
                  <a:schemeClr val="bg1"/>
                </a:solidFill>
                <a:latin typeface="Aller Light" panose="020B0503040302020204" pitchFamily="34" charset="0"/>
              </a:rPr>
            </a:br>
            <a:r>
              <a:rPr lang="en-GB" dirty="0">
                <a:solidFill>
                  <a:schemeClr val="bg1"/>
                </a:solidFill>
                <a:latin typeface="Aller Light" panose="020B0503040302020204" pitchFamily="34" charset="0"/>
              </a:rPr>
              <a:t>(is it too difficult, too easy, one sided)</a:t>
            </a:r>
          </a:p>
          <a:p>
            <a:pPr marL="342900" indent="-342900">
              <a:buFont typeface="Arial" panose="020B0604020202020204" pitchFamily="34" charset="0"/>
              <a:buChar char="•"/>
            </a:pPr>
            <a:endParaRPr lang="en-GB" i="1" dirty="0">
              <a:solidFill>
                <a:schemeClr val="bg1"/>
              </a:solidFill>
              <a:latin typeface="Aller Light" panose="020B0503040302020204" pitchFamily="34" charset="0"/>
            </a:endParaRPr>
          </a:p>
          <a:p>
            <a:r>
              <a:rPr lang="en-GB" b="1" i="1" dirty="0">
                <a:solidFill>
                  <a:schemeClr val="bg1"/>
                </a:solidFill>
                <a:latin typeface="Aller Light" panose="020B0503040302020204" pitchFamily="34" charset="0"/>
              </a:rPr>
              <a:t>If the answer to any of the above questions is NO, it is likely you are not covering all elements of the Golden Thread, you can use ‘CHANGE IT’ to help with this.</a:t>
            </a:r>
          </a:p>
        </p:txBody>
      </p:sp>
      <p:sp>
        <p:nvSpPr>
          <p:cNvPr id="12" name="Rectangle 11">
            <a:extLst>
              <a:ext uri="{FF2B5EF4-FFF2-40B4-BE49-F238E27FC236}">
                <a16:creationId xmlns:a16="http://schemas.microsoft.com/office/drawing/2014/main" id="{2FD65685-A8A4-4A38-991F-DD238D294985}"/>
              </a:ext>
            </a:extLst>
          </p:cNvPr>
          <p:cNvSpPr/>
          <p:nvPr/>
        </p:nvSpPr>
        <p:spPr>
          <a:xfrm>
            <a:off x="4677747" y="857222"/>
            <a:ext cx="5608819" cy="4708981"/>
          </a:xfrm>
          <a:prstGeom prst="rect">
            <a:avLst/>
          </a:prstGeom>
          <a:blipFill>
            <a:blip r:embed="rId4"/>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pPr algn="ctr"/>
            <a:r>
              <a:rPr lang="en-GB" sz="2000" b="1" dirty="0">
                <a:solidFill>
                  <a:srgbClr val="FF0000"/>
                </a:solidFill>
                <a:latin typeface="Aller Light" panose="020B0503040302020204" pitchFamily="34" charset="0"/>
              </a:rPr>
              <a:t>C</a:t>
            </a:r>
            <a:r>
              <a:rPr lang="en-GB" sz="2000" b="1" dirty="0">
                <a:latin typeface="Aller Light" panose="020B0503040302020204" pitchFamily="34" charset="0"/>
              </a:rPr>
              <a:t>oaching Style</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H</a:t>
            </a:r>
            <a:r>
              <a:rPr lang="en-GB" sz="2000" b="1" dirty="0">
                <a:latin typeface="Aller Light" panose="020B0503040302020204" pitchFamily="34" charset="0"/>
              </a:rPr>
              <a:t>ow You Score</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A</a:t>
            </a:r>
            <a:r>
              <a:rPr lang="en-GB" sz="2000" b="1" dirty="0">
                <a:latin typeface="Aller Light" panose="020B0503040302020204" pitchFamily="34" charset="0"/>
              </a:rPr>
              <a:t>rea</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N</a:t>
            </a:r>
            <a:r>
              <a:rPr lang="en-GB" sz="2000" b="1" dirty="0">
                <a:latin typeface="Aller Light" panose="020B0503040302020204" pitchFamily="34" charset="0"/>
              </a:rPr>
              <a:t>umbers</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G</a:t>
            </a:r>
            <a:r>
              <a:rPr lang="en-GB" sz="2000" b="1" dirty="0">
                <a:latin typeface="Aller Light" panose="020B0503040302020204" pitchFamily="34" charset="0"/>
              </a:rPr>
              <a:t>ame Rules</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E</a:t>
            </a:r>
            <a:r>
              <a:rPr lang="en-GB" sz="2000" b="1" dirty="0">
                <a:latin typeface="Aller Light" panose="020B0503040302020204" pitchFamily="34" charset="0"/>
              </a:rPr>
              <a:t>quipment</a:t>
            </a:r>
          </a:p>
          <a:p>
            <a:pPr algn="ctr"/>
            <a:endParaRPr lang="en-GB" sz="2000" b="1" dirty="0">
              <a:latin typeface="Aller Light" panose="020B0503040302020204" pitchFamily="34" charset="0"/>
            </a:endParaRPr>
          </a:p>
          <a:p>
            <a:pPr algn="ctr"/>
            <a:r>
              <a:rPr lang="en-GB" sz="2000" b="1" dirty="0">
                <a:solidFill>
                  <a:srgbClr val="FF0000"/>
                </a:solidFill>
                <a:latin typeface="Aller Light" panose="020B0503040302020204" pitchFamily="34" charset="0"/>
              </a:rPr>
              <a:t>I</a:t>
            </a:r>
            <a:r>
              <a:rPr lang="en-GB" sz="2000" b="1" dirty="0">
                <a:latin typeface="Aller Light" panose="020B0503040302020204" pitchFamily="34" charset="0"/>
              </a:rPr>
              <a:t>nclusion</a:t>
            </a:r>
          </a:p>
          <a:p>
            <a:pPr algn="ctr"/>
            <a:r>
              <a:rPr lang="en-GB" sz="2000" b="1" dirty="0">
                <a:latin typeface="Aller Light" panose="020B0503040302020204" pitchFamily="34" charset="0"/>
              </a:rPr>
              <a:t> </a:t>
            </a:r>
          </a:p>
          <a:p>
            <a:pPr algn="ctr"/>
            <a:r>
              <a:rPr lang="en-GB" sz="2000" b="1" dirty="0">
                <a:solidFill>
                  <a:srgbClr val="FF0000"/>
                </a:solidFill>
                <a:latin typeface="Aller Light" panose="020B0503040302020204" pitchFamily="34" charset="0"/>
              </a:rPr>
              <a:t>T</a:t>
            </a:r>
            <a:r>
              <a:rPr lang="en-GB" sz="2000" b="1" dirty="0">
                <a:latin typeface="Aller Light" panose="020B0503040302020204" pitchFamily="34" charset="0"/>
              </a:rPr>
              <a:t>ime </a:t>
            </a:r>
          </a:p>
        </p:txBody>
      </p:sp>
      <p:pic>
        <p:nvPicPr>
          <p:cNvPr id="11" name="Picture 10" descr="A close up of a sign&#10;&#10;Description automatically generated">
            <a:extLst>
              <a:ext uri="{FF2B5EF4-FFF2-40B4-BE49-F238E27FC236}">
                <a16:creationId xmlns:a16="http://schemas.microsoft.com/office/drawing/2014/main" id="{D2C1FF65-5567-415D-8BD3-8E6710B5A4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94507" y="1609934"/>
            <a:ext cx="785586" cy="1409580"/>
          </a:xfrm>
          <a:prstGeom prst="rect">
            <a:avLst/>
          </a:prstGeom>
        </p:spPr>
      </p:pic>
      <p:pic>
        <p:nvPicPr>
          <p:cNvPr id="14" name="Picture 13" descr="A close up of a logo&#10;&#10;Description automatically generated">
            <a:extLst>
              <a:ext uri="{FF2B5EF4-FFF2-40B4-BE49-F238E27FC236}">
                <a16:creationId xmlns:a16="http://schemas.microsoft.com/office/drawing/2014/main" id="{D4D1D200-5B81-4B15-86A0-08B651ACADC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60025" y="1398345"/>
            <a:ext cx="902576" cy="1345078"/>
          </a:xfrm>
          <a:prstGeom prst="rect">
            <a:avLst/>
          </a:prstGeom>
        </p:spPr>
      </p:pic>
      <p:pic>
        <p:nvPicPr>
          <p:cNvPr id="2" name="Picture 1">
            <a:extLst>
              <a:ext uri="{FF2B5EF4-FFF2-40B4-BE49-F238E27FC236}">
                <a16:creationId xmlns:a16="http://schemas.microsoft.com/office/drawing/2014/main" id="{ECAC82DA-10A9-4EC5-B97C-C89DB2C55B0C}"/>
              </a:ext>
            </a:extLst>
          </p:cNvPr>
          <p:cNvPicPr>
            <a:picLocks noChangeAspect="1"/>
          </p:cNvPicPr>
          <p:nvPr/>
        </p:nvPicPr>
        <p:blipFill rotWithShape="1">
          <a:blip r:embed="rId7"/>
          <a:srcRect l="21258" t="16928" r="22682" b="10622"/>
          <a:stretch/>
        </p:blipFill>
        <p:spPr>
          <a:xfrm>
            <a:off x="1379086" y="0"/>
            <a:ext cx="9433827" cy="6858000"/>
          </a:xfrm>
          <a:prstGeom prst="rect">
            <a:avLst/>
          </a:prstGeom>
        </p:spPr>
      </p:pic>
    </p:spTree>
    <p:extLst>
      <p:ext uri="{BB962C8B-B14F-4D97-AF65-F5344CB8AC3E}">
        <p14:creationId xmlns:p14="http://schemas.microsoft.com/office/powerpoint/2010/main" val="3585030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dark&#10;&#10;Description automatically generated">
            <a:extLst>
              <a:ext uri="{FF2B5EF4-FFF2-40B4-BE49-F238E27FC236}">
                <a16:creationId xmlns:a16="http://schemas.microsoft.com/office/drawing/2014/main" id="{7C5878E0-0F76-4EDA-8F45-7087D09356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2851" y="1164583"/>
            <a:ext cx="5424755" cy="4913989"/>
          </a:xfrm>
          <a:prstGeom prst="round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 name="Content Placeholder 2">
            <a:extLst>
              <a:ext uri="{FF2B5EF4-FFF2-40B4-BE49-F238E27FC236}">
                <a16:creationId xmlns:a16="http://schemas.microsoft.com/office/drawing/2014/main" id="{60BD2261-E169-49D8-8F5C-135612355E1E}"/>
              </a:ext>
            </a:extLst>
          </p:cNvPr>
          <p:cNvSpPr>
            <a:spLocks noGrp="1"/>
          </p:cNvSpPr>
          <p:nvPr>
            <p:ph idx="1"/>
          </p:nvPr>
        </p:nvSpPr>
        <p:spPr>
          <a:xfrm>
            <a:off x="3004052" y="1445908"/>
            <a:ext cx="7709778" cy="4351338"/>
          </a:xfrm>
        </p:spPr>
        <p:txBody>
          <a:bodyPr>
            <a:normAutofit fontScale="85000" lnSpcReduction="20000"/>
          </a:bodyPr>
          <a:lstStyle/>
          <a:p>
            <a:pPr>
              <a:buFont typeface="Wingdings" panose="05000000000000000000" pitchFamily="2" charset="2"/>
              <a:buChar char="§"/>
            </a:pPr>
            <a:r>
              <a:rPr lang="en-GB" b="1" u="sng" dirty="0">
                <a:solidFill>
                  <a:schemeClr val="bg1"/>
                </a:solidFill>
                <a:latin typeface="Aller Light" panose="020B0503040302020204" pitchFamily="34" charset="0"/>
              </a:rPr>
              <a:t>Safety</a:t>
            </a:r>
            <a:r>
              <a:rPr lang="en-GB" b="1" dirty="0">
                <a:solidFill>
                  <a:schemeClr val="bg1"/>
                </a:solidFill>
                <a:latin typeface="Aller Light" panose="020B0503040302020204" pitchFamily="34" charset="0"/>
              </a:rPr>
              <a:t> </a:t>
            </a:r>
            <a:r>
              <a:rPr lang="en-GB" dirty="0">
                <a:solidFill>
                  <a:schemeClr val="bg1"/>
                </a:solidFill>
                <a:latin typeface="Aller Light" panose="020B0503040302020204" pitchFamily="34" charset="0"/>
              </a:rPr>
              <a:t>– were your surroundings safe?</a:t>
            </a:r>
          </a:p>
          <a:p>
            <a:pPr>
              <a:buFont typeface="Wingdings" panose="05000000000000000000" pitchFamily="2" charset="2"/>
              <a:buChar char="§"/>
            </a:pP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b="1" u="sng" dirty="0">
                <a:solidFill>
                  <a:schemeClr val="bg1"/>
                </a:solidFill>
                <a:latin typeface="Aller Light" panose="020B0503040302020204" pitchFamily="34" charset="0"/>
              </a:rPr>
              <a:t>Maximum Participation </a:t>
            </a:r>
            <a:r>
              <a:rPr lang="en-GB" dirty="0">
                <a:solidFill>
                  <a:schemeClr val="bg1"/>
                </a:solidFill>
                <a:latin typeface="Aller Light" panose="020B0503040302020204" pitchFamily="34" charset="0"/>
              </a:rPr>
              <a:t>– did everyone get involved?</a:t>
            </a:r>
          </a:p>
          <a:p>
            <a:pPr>
              <a:buFont typeface="Wingdings" panose="05000000000000000000" pitchFamily="2" charset="2"/>
              <a:buChar char="§"/>
            </a:pP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b="1" u="sng" dirty="0">
                <a:solidFill>
                  <a:schemeClr val="bg1"/>
                </a:solidFill>
                <a:latin typeface="Aller Light" panose="020B0503040302020204" pitchFamily="34" charset="0"/>
              </a:rPr>
              <a:t>Involved</a:t>
            </a:r>
            <a:r>
              <a:rPr lang="en-GB" dirty="0">
                <a:solidFill>
                  <a:schemeClr val="bg1"/>
                </a:solidFill>
                <a:latin typeface="Aller Light" panose="020B0503040302020204" pitchFamily="34" charset="0"/>
              </a:rPr>
              <a:t> – did everyone take part meaningfully?</a:t>
            </a:r>
          </a:p>
          <a:p>
            <a:pPr>
              <a:buFont typeface="Wingdings" panose="05000000000000000000" pitchFamily="2" charset="2"/>
              <a:buChar char="§"/>
            </a:pP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b="1" u="sng" dirty="0">
                <a:solidFill>
                  <a:schemeClr val="bg1"/>
                </a:solidFill>
                <a:latin typeface="Aller Light" panose="020B0503040302020204" pitchFamily="34" charset="0"/>
              </a:rPr>
              <a:t>Learning</a:t>
            </a:r>
            <a:r>
              <a:rPr lang="en-GB" dirty="0">
                <a:solidFill>
                  <a:schemeClr val="bg1"/>
                </a:solidFill>
                <a:latin typeface="Aller Light" panose="020B0503040302020204" pitchFamily="34" charset="0"/>
              </a:rPr>
              <a:t> – did all players learn something?</a:t>
            </a:r>
          </a:p>
          <a:p>
            <a:pPr>
              <a:buFont typeface="Wingdings" panose="05000000000000000000" pitchFamily="2" charset="2"/>
              <a:buChar char="§"/>
            </a:pP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b="1" u="sng" dirty="0">
                <a:solidFill>
                  <a:schemeClr val="bg1"/>
                </a:solidFill>
                <a:latin typeface="Aller Light" panose="020B0503040302020204" pitchFamily="34" charset="0"/>
              </a:rPr>
              <a:t>Enjoyment</a:t>
            </a:r>
            <a:r>
              <a:rPr lang="en-GB" dirty="0">
                <a:solidFill>
                  <a:schemeClr val="bg1"/>
                </a:solidFill>
                <a:latin typeface="Aller Light" panose="020B0503040302020204" pitchFamily="34" charset="0"/>
              </a:rPr>
              <a:t> – did all players have fun?</a:t>
            </a:r>
          </a:p>
          <a:p>
            <a:pPr>
              <a:buFont typeface="Wingdings" panose="05000000000000000000" pitchFamily="2" charset="2"/>
              <a:buChar char="§"/>
            </a:pP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b="1" u="sng" dirty="0">
                <a:solidFill>
                  <a:schemeClr val="bg1"/>
                </a:solidFill>
                <a:latin typeface="Aller Light" panose="020B0503040302020204" pitchFamily="34" charset="0"/>
              </a:rPr>
              <a:t>Success</a:t>
            </a:r>
            <a:r>
              <a:rPr lang="en-GB" dirty="0">
                <a:solidFill>
                  <a:schemeClr val="bg1"/>
                </a:solidFill>
                <a:latin typeface="Aller Light" panose="020B0503040302020204" pitchFamily="34" charset="0"/>
              </a:rPr>
              <a:t> – did all players achieve something?</a:t>
            </a:r>
          </a:p>
        </p:txBody>
      </p:sp>
      <p:pic>
        <p:nvPicPr>
          <p:cNvPr id="6" name="Picture 5" descr="A group of people posing for the camera&#10;&#10;Description automatically generated">
            <a:extLst>
              <a:ext uri="{FF2B5EF4-FFF2-40B4-BE49-F238E27FC236}">
                <a16:creationId xmlns:a16="http://schemas.microsoft.com/office/drawing/2014/main" id="{DCAC122F-1FC5-4BFC-B3D3-EFB4788872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55315" y="1766334"/>
            <a:ext cx="3927083" cy="3927083"/>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7" name="officeArt object">
            <a:extLst>
              <a:ext uri="{FF2B5EF4-FFF2-40B4-BE49-F238E27FC236}">
                <a16:creationId xmlns:a16="http://schemas.microsoft.com/office/drawing/2014/main" id="{F7F1FA7A-88C3-4718-B81A-7B7A7C45D990}"/>
              </a:ext>
            </a:extLst>
          </p:cNvPr>
          <p:cNvSpPr/>
          <p:nvPr/>
        </p:nvSpPr>
        <p:spPr>
          <a:xfrm>
            <a:off x="4219575" y="2569011"/>
            <a:ext cx="3752850"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ea typeface="Arial Unicode MS" panose="020B0604020202020204" pitchFamily="34" charset="-128"/>
                <a:cs typeface="Arial Unicode MS" panose="020B0604020202020204" pitchFamily="34" charset="-128"/>
              </a:rPr>
              <a:t>SMILES </a:t>
            </a:r>
            <a:endParaRPr lang="en-GB" sz="3200" dirty="0">
              <a:solidFill>
                <a:srgbClr val="3F4A57"/>
              </a:solidFill>
              <a:effectLst/>
              <a:ea typeface="Arial Unicode MS" panose="020B0604020202020204" pitchFamily="34" charset="-128"/>
              <a:cs typeface="Arial Unicode MS" panose="020B0604020202020204" pitchFamily="34" charset="-128"/>
            </a:endParaRPr>
          </a:p>
        </p:txBody>
      </p:sp>
      <p:pic>
        <p:nvPicPr>
          <p:cNvPr id="14" name="Picture 13" descr="A close up of a sign&#10;&#10;Description automatically generated">
            <a:extLst>
              <a:ext uri="{FF2B5EF4-FFF2-40B4-BE49-F238E27FC236}">
                <a16:creationId xmlns:a16="http://schemas.microsoft.com/office/drawing/2014/main" id="{3B2F14DB-3FC6-42F9-B609-88280CF767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941" y="1864221"/>
            <a:ext cx="785586" cy="1409580"/>
          </a:xfrm>
          <a:prstGeom prst="rect">
            <a:avLst/>
          </a:prstGeom>
        </p:spPr>
      </p:pic>
      <p:pic>
        <p:nvPicPr>
          <p:cNvPr id="15" name="Picture 14" descr="A close up of a logo&#10;&#10;Description automatically generated">
            <a:extLst>
              <a:ext uri="{FF2B5EF4-FFF2-40B4-BE49-F238E27FC236}">
                <a16:creationId xmlns:a16="http://schemas.microsoft.com/office/drawing/2014/main" id="{CE2ADCE5-3F43-4958-A966-9BACD7B2BFC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58941" y="1864221"/>
            <a:ext cx="902576" cy="1345078"/>
          </a:xfrm>
          <a:prstGeom prst="rect">
            <a:avLst/>
          </a:prstGeom>
        </p:spPr>
      </p:pic>
      <p:pic>
        <p:nvPicPr>
          <p:cNvPr id="2" name="Picture 1">
            <a:extLst>
              <a:ext uri="{FF2B5EF4-FFF2-40B4-BE49-F238E27FC236}">
                <a16:creationId xmlns:a16="http://schemas.microsoft.com/office/drawing/2014/main" id="{6BAC4525-E270-49EA-A7F1-7500AF5C28D3}"/>
              </a:ext>
            </a:extLst>
          </p:cNvPr>
          <p:cNvPicPr>
            <a:picLocks noChangeAspect="1"/>
          </p:cNvPicPr>
          <p:nvPr/>
        </p:nvPicPr>
        <p:blipFill rotWithShape="1">
          <a:blip r:embed="rId7"/>
          <a:srcRect l="19045" t="18127" r="20365" b="9687"/>
          <a:stretch/>
        </p:blipFill>
        <p:spPr>
          <a:xfrm>
            <a:off x="960149" y="57151"/>
            <a:ext cx="10233602" cy="6858000"/>
          </a:xfrm>
          <a:prstGeom prst="rect">
            <a:avLst/>
          </a:prstGeom>
        </p:spPr>
      </p:pic>
    </p:spTree>
    <p:extLst>
      <p:ext uri="{BB962C8B-B14F-4D97-AF65-F5344CB8AC3E}">
        <p14:creationId xmlns:p14="http://schemas.microsoft.com/office/powerpoint/2010/main" val="26193165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27BAA9-8808-4295-9C0D-DC716F8653BA}"/>
              </a:ext>
            </a:extLst>
          </p:cNvPr>
          <p:cNvSpPr>
            <a:spLocks noGrp="1"/>
          </p:cNvSpPr>
          <p:nvPr>
            <p:ph type="title"/>
          </p:nvPr>
        </p:nvSpPr>
        <p:spPr>
          <a:xfrm>
            <a:off x="836729" y="315894"/>
            <a:ext cx="10515600" cy="1325563"/>
          </a:xfrm>
        </p:spPr>
        <p:txBody>
          <a:bodyPr/>
          <a:lstStyle/>
          <a:p>
            <a:pPr algn="ctr"/>
            <a:r>
              <a:rPr lang="en-GB" dirty="0">
                <a:solidFill>
                  <a:schemeClr val="bg1"/>
                </a:solidFill>
                <a:latin typeface="Aller Light" panose="020B0503040302020204" pitchFamily="34" charset="0"/>
              </a:rPr>
              <a:t>Watch the video on the next screen…</a:t>
            </a:r>
          </a:p>
        </p:txBody>
      </p:sp>
      <p:sp>
        <p:nvSpPr>
          <p:cNvPr id="8" name="Content Placeholder 2">
            <a:extLst>
              <a:ext uri="{FF2B5EF4-FFF2-40B4-BE49-F238E27FC236}">
                <a16:creationId xmlns:a16="http://schemas.microsoft.com/office/drawing/2014/main" id="{19C96D1F-0E9A-4907-953B-039B6F383486}"/>
              </a:ext>
            </a:extLst>
          </p:cNvPr>
          <p:cNvSpPr>
            <a:spLocks noGrp="1"/>
          </p:cNvSpPr>
          <p:nvPr>
            <p:ph idx="1"/>
          </p:nvPr>
        </p:nvSpPr>
        <p:spPr>
          <a:xfrm>
            <a:off x="306574" y="1825625"/>
            <a:ext cx="4987247" cy="4351338"/>
          </a:xfrm>
        </p:spPr>
        <p:txBody>
          <a:bodyPr>
            <a:normAutofit fontScale="77500" lnSpcReduction="20000"/>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u="sng" dirty="0">
                <a:solidFill>
                  <a:schemeClr val="bg1"/>
                </a:solidFill>
                <a:latin typeface="Aller Light" panose="020B0503040302020204" pitchFamily="34" charset="0"/>
                <a:hlinkClick r:id="rId3">
                  <a:extLst>
                    <a:ext uri="{A12FA001-AC4F-418D-AE19-62706E023703}">
                      <ahyp:hlinkClr xmlns:ahyp="http://schemas.microsoft.com/office/drawing/2018/hyperlinkcolor" val="tx"/>
                    </a:ext>
                  </a:extLst>
                </a:hlinkClick>
              </a:rPr>
              <a:t>How could you change this activity? </a:t>
            </a:r>
            <a:endParaRPr lang="en-GB" sz="5400" b="1" i="1" u="sng" dirty="0">
              <a:solidFill>
                <a:schemeClr val="bg1"/>
              </a:solidFill>
              <a:latin typeface="Aller Light" panose="020B0503040302020204" pitchFamily="34" charset="0"/>
            </a:endParaRPr>
          </a:p>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i="1" dirty="0">
                <a:solidFill>
                  <a:schemeClr val="bg1"/>
                </a:solidFill>
                <a:latin typeface="Aller Light" panose="020B0503040302020204" pitchFamily="34" charset="0"/>
              </a:rPr>
              <a:t>Remember to CHANGE IT and create SMILES!  </a:t>
            </a:r>
          </a:p>
        </p:txBody>
      </p:sp>
      <p:pic>
        <p:nvPicPr>
          <p:cNvPr id="9" name="Picture 8" descr="A group of people standing on a basketball court&#10;&#10;Description automatically generated">
            <a:extLst>
              <a:ext uri="{FF2B5EF4-FFF2-40B4-BE49-F238E27FC236}">
                <a16:creationId xmlns:a16="http://schemas.microsoft.com/office/drawing/2014/main" id="{1A4A0080-E18D-4E92-AFB6-F208CEFD9F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4871" y="1825625"/>
            <a:ext cx="6290555" cy="4717916"/>
          </a:xfrm>
          <a:prstGeom prst="rect">
            <a:avLst/>
          </a:prstGeom>
        </p:spPr>
      </p:pic>
    </p:spTree>
    <p:extLst>
      <p:ext uri="{BB962C8B-B14F-4D97-AF65-F5344CB8AC3E}">
        <p14:creationId xmlns:p14="http://schemas.microsoft.com/office/powerpoint/2010/main" val="1297684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58C5D6-01F7-46EF-A5BC-CF04DA951E00}"/>
              </a:ext>
            </a:extLst>
          </p:cNvPr>
          <p:cNvSpPr>
            <a:spLocks noGrp="1"/>
          </p:cNvSpPr>
          <p:nvPr>
            <p:ph type="title"/>
          </p:nvPr>
        </p:nvSpPr>
        <p:spPr>
          <a:xfrm>
            <a:off x="836729" y="315894"/>
            <a:ext cx="10515600" cy="1325563"/>
          </a:xfrm>
        </p:spPr>
        <p:txBody>
          <a:bodyPr/>
          <a:lstStyle/>
          <a:p>
            <a:r>
              <a:rPr lang="en-GB" b="1" dirty="0">
                <a:solidFill>
                  <a:schemeClr val="bg1"/>
                </a:solidFill>
                <a:latin typeface="Aller Light" panose="020B0503040302020204" pitchFamily="34" charset="0"/>
              </a:rPr>
              <a:t>Activity </a:t>
            </a:r>
          </a:p>
        </p:txBody>
      </p:sp>
      <p:sp>
        <p:nvSpPr>
          <p:cNvPr id="5" name="Content Placeholder 2">
            <a:extLst>
              <a:ext uri="{FF2B5EF4-FFF2-40B4-BE49-F238E27FC236}">
                <a16:creationId xmlns:a16="http://schemas.microsoft.com/office/drawing/2014/main" id="{154FE93C-9EC4-4960-B69A-C7E00AC66AF8}"/>
              </a:ext>
            </a:extLst>
          </p:cNvPr>
          <p:cNvSpPr>
            <a:spLocks noGrp="1"/>
          </p:cNvSpPr>
          <p:nvPr>
            <p:ph idx="1"/>
          </p:nvPr>
        </p:nvSpPr>
        <p:spPr>
          <a:xfrm>
            <a:off x="306574" y="1825625"/>
            <a:ext cx="4987247" cy="4351338"/>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Video Appears </a:t>
            </a:r>
          </a:p>
        </p:txBody>
      </p:sp>
      <p:pic>
        <p:nvPicPr>
          <p:cNvPr id="9" name="Picture 8" descr="A group of people standing on a basketball court&#10;&#10;Description automatically generated">
            <a:extLst>
              <a:ext uri="{FF2B5EF4-FFF2-40B4-BE49-F238E27FC236}">
                <a16:creationId xmlns:a16="http://schemas.microsoft.com/office/drawing/2014/main" id="{4349BB89-D603-4D58-BE0D-0F47A73EDC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1807" y="1161408"/>
            <a:ext cx="6290555" cy="4717916"/>
          </a:xfrm>
          <a:prstGeom prst="rect">
            <a:avLst/>
          </a:prstGeom>
        </p:spPr>
      </p:pic>
      <p:sp>
        <p:nvSpPr>
          <p:cNvPr id="8" name="Rectangle 7">
            <a:extLst>
              <a:ext uri="{FF2B5EF4-FFF2-40B4-BE49-F238E27FC236}">
                <a16:creationId xmlns:a16="http://schemas.microsoft.com/office/drawing/2014/main" id="{72849C87-750F-4A91-8D89-0B3D5AFEF925}"/>
              </a:ext>
            </a:extLst>
          </p:cNvPr>
          <p:cNvSpPr/>
          <p:nvPr/>
        </p:nvSpPr>
        <p:spPr>
          <a:xfrm>
            <a:off x="1883285" y="6029276"/>
            <a:ext cx="8422498"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a:t>
            </a:r>
            <a:r>
              <a:rPr lang="en-GB" i="1" dirty="0">
                <a:solidFill>
                  <a:schemeClr val="bg1"/>
                </a:solidFill>
                <a:latin typeface="Aller Light" panose="020B0503040302020204" pitchFamily="34" charset="0"/>
              </a:rPr>
              <a:t>Video playback, students must click play on their device </a:t>
            </a:r>
          </a:p>
        </p:txBody>
      </p:sp>
    </p:spTree>
    <p:extLst>
      <p:ext uri="{BB962C8B-B14F-4D97-AF65-F5344CB8AC3E}">
        <p14:creationId xmlns:p14="http://schemas.microsoft.com/office/powerpoint/2010/main" val="4135820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27BAA9-8808-4295-9C0D-DC716F8653BA}"/>
              </a:ext>
            </a:extLst>
          </p:cNvPr>
          <p:cNvSpPr>
            <a:spLocks noGrp="1"/>
          </p:cNvSpPr>
          <p:nvPr>
            <p:ph type="title"/>
          </p:nvPr>
        </p:nvSpPr>
        <p:spPr>
          <a:xfrm>
            <a:off x="836729" y="315894"/>
            <a:ext cx="10515600" cy="1325563"/>
          </a:xfrm>
        </p:spPr>
        <p:txBody>
          <a:bodyPr/>
          <a:lstStyle/>
          <a:p>
            <a:pPr algn="ctr"/>
            <a:r>
              <a:rPr lang="en-GB" b="1" dirty="0">
                <a:solidFill>
                  <a:schemeClr val="bg1"/>
                </a:solidFill>
                <a:latin typeface="Aller Light" panose="020B0503040302020204" pitchFamily="34" charset="0"/>
              </a:rPr>
              <a:t>Discussion</a:t>
            </a:r>
          </a:p>
        </p:txBody>
      </p:sp>
      <p:sp>
        <p:nvSpPr>
          <p:cNvPr id="8" name="Content Placeholder 2">
            <a:extLst>
              <a:ext uri="{FF2B5EF4-FFF2-40B4-BE49-F238E27FC236}">
                <a16:creationId xmlns:a16="http://schemas.microsoft.com/office/drawing/2014/main" id="{19C96D1F-0E9A-4907-953B-039B6F383486}"/>
              </a:ext>
            </a:extLst>
          </p:cNvPr>
          <p:cNvSpPr>
            <a:spLocks noGrp="1"/>
          </p:cNvSpPr>
          <p:nvPr>
            <p:ph idx="1"/>
          </p:nvPr>
        </p:nvSpPr>
        <p:spPr>
          <a:xfrm>
            <a:off x="306574" y="1459047"/>
            <a:ext cx="4987247" cy="4717916"/>
          </a:xfrm>
        </p:spPr>
        <p:txBody>
          <a:bodyPr>
            <a:noAutofit/>
          </a:bodyPr>
          <a:lstStyle/>
          <a:p>
            <a:pPr marL="0" indent="0" algn="ctr">
              <a:buNone/>
            </a:pPr>
            <a:endParaRPr lang="en-GB" sz="4000" b="1" i="1" dirty="0">
              <a:solidFill>
                <a:schemeClr val="bg1"/>
              </a:solidFill>
              <a:latin typeface="Aller Light" panose="020B0503040302020204" pitchFamily="34" charset="0"/>
            </a:endParaRPr>
          </a:p>
          <a:p>
            <a:pPr marL="0" indent="0">
              <a:buNone/>
            </a:pPr>
            <a:r>
              <a:rPr lang="en-GB" sz="4000" b="1" i="1" dirty="0">
                <a:solidFill>
                  <a:schemeClr val="bg1"/>
                </a:solidFill>
                <a:latin typeface="Aller Light" panose="020B0503040302020204" pitchFamily="34" charset="0"/>
              </a:rPr>
              <a:t>How would you change the activity you have just watched? </a:t>
            </a:r>
          </a:p>
          <a:p>
            <a:pPr marL="0" indent="0" algn="ctr">
              <a:buNone/>
            </a:pPr>
            <a:endParaRPr lang="en-GB" sz="4000" i="1" dirty="0">
              <a:solidFill>
                <a:schemeClr val="bg1"/>
              </a:solidFill>
              <a:latin typeface="Aller Light" panose="020B0503040302020204" pitchFamily="34" charset="0"/>
            </a:endParaRPr>
          </a:p>
          <a:p>
            <a:pPr marL="0" indent="0" algn="ctr">
              <a:buNone/>
            </a:pPr>
            <a:r>
              <a:rPr lang="en-GB" sz="4000" i="1" dirty="0">
                <a:solidFill>
                  <a:schemeClr val="bg1"/>
                </a:solidFill>
                <a:latin typeface="Aller Light" panose="020B0503040302020204" pitchFamily="34" charset="0"/>
              </a:rPr>
              <a:t>Please unmute/turn your camera on! </a:t>
            </a:r>
          </a:p>
        </p:txBody>
      </p:sp>
      <p:pic>
        <p:nvPicPr>
          <p:cNvPr id="9" name="Picture 8" descr="A group of people standing on a basketball court&#10;&#10;Description automatically generated">
            <a:extLst>
              <a:ext uri="{FF2B5EF4-FFF2-40B4-BE49-F238E27FC236}">
                <a16:creationId xmlns:a16="http://schemas.microsoft.com/office/drawing/2014/main" id="{1A4A0080-E18D-4E92-AFB6-F208CEFD9F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4871" y="1825625"/>
            <a:ext cx="6290555" cy="4717916"/>
          </a:xfrm>
          <a:prstGeom prst="rect">
            <a:avLst/>
          </a:prstGeom>
        </p:spPr>
      </p:pic>
    </p:spTree>
    <p:extLst>
      <p:ext uri="{BB962C8B-B14F-4D97-AF65-F5344CB8AC3E}">
        <p14:creationId xmlns:p14="http://schemas.microsoft.com/office/powerpoint/2010/main" val="1986424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5FF7E5-894B-4353-83AA-DD3FB3180A21}"/>
              </a:ext>
            </a:extLst>
          </p:cNvPr>
          <p:cNvSpPr/>
          <p:nvPr/>
        </p:nvSpPr>
        <p:spPr>
          <a:xfrm rot="5400000">
            <a:off x="2916324" y="2756716"/>
            <a:ext cx="4045803" cy="2687908"/>
          </a:xfrm>
          <a:prstGeom prst="rect">
            <a:avLst/>
          </a:prstGeom>
          <a:blipFill>
            <a:blip r:embed="rId3"/>
            <a:stretch>
              <a:fillRect r="-79246"/>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E371460D-127D-483F-9817-1CDAB0652662}"/>
              </a:ext>
            </a:extLst>
          </p:cNvPr>
          <p:cNvSpPr txBox="1"/>
          <p:nvPr/>
        </p:nvSpPr>
        <p:spPr>
          <a:xfrm>
            <a:off x="3807828" y="1642211"/>
            <a:ext cx="2504504" cy="3970318"/>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ller Light" panose="020B0503040302020204" pitchFamily="34" charset="0"/>
              </a:rPr>
              <a:t>Clothing/jewellery</a:t>
            </a:r>
            <a:br>
              <a:rPr lang="en-GB" dirty="0">
                <a:solidFill>
                  <a:schemeClr val="bg1"/>
                </a:solidFill>
                <a:latin typeface="Aller Light" panose="020B0503040302020204" pitchFamily="34" charset="0"/>
              </a:rPr>
            </a:br>
            <a:r>
              <a:rPr lang="en-GB" dirty="0">
                <a:solidFill>
                  <a:schemeClr val="bg1"/>
                </a:solidFill>
                <a:latin typeface="Aller Light" panose="020B0503040302020204" pitchFamily="34" charset="0"/>
              </a:rPr>
              <a:t> </a:t>
            </a:r>
          </a:p>
          <a:p>
            <a:pPr marL="285750" indent="-285750">
              <a:buFont typeface="Wingdings" panose="05000000000000000000" pitchFamily="2" charset="2"/>
              <a:buChar char="§"/>
            </a:pPr>
            <a:r>
              <a:rPr lang="en-GB" dirty="0">
                <a:solidFill>
                  <a:schemeClr val="bg1"/>
                </a:solidFill>
                <a:latin typeface="Aller Light" panose="020B0503040302020204" pitchFamily="34" charset="0"/>
              </a:rPr>
              <a:t>Experience </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Ability </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Size </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Fitness levels </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Medical conditions</a:t>
            </a:r>
            <a:br>
              <a:rPr lang="en-GB" dirty="0">
                <a:solidFill>
                  <a:schemeClr val="bg1"/>
                </a:solidFill>
                <a:latin typeface="Aller Light" panose="020B0503040302020204" pitchFamily="34" charset="0"/>
              </a:rPr>
            </a:br>
            <a:r>
              <a:rPr lang="en-GB" dirty="0">
                <a:solidFill>
                  <a:schemeClr val="bg1"/>
                </a:solidFill>
                <a:latin typeface="Aller Light" panose="020B0503040302020204" pitchFamily="34" charset="0"/>
              </a:rPr>
              <a:t> </a:t>
            </a:r>
          </a:p>
          <a:p>
            <a:pPr marL="285750" indent="-285750">
              <a:buFont typeface="Wingdings" panose="05000000000000000000" pitchFamily="2" charset="2"/>
              <a:buChar char="§"/>
            </a:pPr>
            <a:r>
              <a:rPr lang="en-GB" dirty="0">
                <a:solidFill>
                  <a:schemeClr val="bg1"/>
                </a:solidFill>
                <a:latin typeface="Aller Light" panose="020B0503040302020204" pitchFamily="34" charset="0"/>
              </a:rPr>
              <a:t>Personal safety equipment </a:t>
            </a:r>
          </a:p>
        </p:txBody>
      </p:sp>
      <p:sp>
        <p:nvSpPr>
          <p:cNvPr id="14" name="officeArt object">
            <a:extLst>
              <a:ext uri="{FF2B5EF4-FFF2-40B4-BE49-F238E27FC236}">
                <a16:creationId xmlns:a16="http://schemas.microsoft.com/office/drawing/2014/main" id="{A67E7E7B-E8C8-4CB2-A51D-7E3914D9B7E7}"/>
              </a:ext>
            </a:extLst>
          </p:cNvPr>
          <p:cNvSpPr/>
          <p:nvPr/>
        </p:nvSpPr>
        <p:spPr>
          <a:xfrm>
            <a:off x="3397682" y="2579341"/>
            <a:ext cx="5829299"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a:outerShdw blurRad="50800" dist="38100" dir="2700000" algn="tl" rotWithShape="0">
              <a:prstClr val="black">
                <a:alpha val="40000"/>
              </a:prstClr>
            </a:outerShdw>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ea typeface="Arial Unicode MS" panose="020B0604020202020204" pitchFamily="34" charset="-128"/>
                <a:cs typeface="Arial Unicode MS" panose="020B0604020202020204" pitchFamily="34" charset="-128"/>
              </a:rPr>
              <a:t>Health &amp; Safety - PETE </a:t>
            </a:r>
            <a:endParaRPr lang="en-GB" sz="3200" dirty="0">
              <a:solidFill>
                <a:srgbClr val="3F4A57"/>
              </a:solidFill>
              <a:effectLst/>
              <a:ea typeface="Arial Unicode MS" panose="020B0604020202020204" pitchFamily="34" charset="-128"/>
              <a:cs typeface="Arial Unicode MS" panose="020B0604020202020204" pitchFamily="34" charset="-128"/>
            </a:endParaRPr>
          </a:p>
        </p:txBody>
      </p:sp>
      <p:sp>
        <p:nvSpPr>
          <p:cNvPr id="18" name="Rectangle 17">
            <a:extLst>
              <a:ext uri="{FF2B5EF4-FFF2-40B4-BE49-F238E27FC236}">
                <a16:creationId xmlns:a16="http://schemas.microsoft.com/office/drawing/2014/main" id="{E576FEF3-3352-49E3-95A3-DE63F1490121}"/>
              </a:ext>
            </a:extLst>
          </p:cNvPr>
          <p:cNvSpPr/>
          <p:nvPr/>
        </p:nvSpPr>
        <p:spPr>
          <a:xfrm rot="5400000">
            <a:off x="4781377" y="1866395"/>
            <a:ext cx="578842" cy="2687908"/>
          </a:xfrm>
          <a:prstGeom prst="rect">
            <a:avLst/>
          </a:prstGeom>
          <a:blipFill>
            <a:blip r:embed="rId3"/>
            <a:stretch>
              <a:fillRect l="-306463" r="-322105"/>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C1C21095-8869-4199-B708-188E89F8D5C0}"/>
              </a:ext>
            </a:extLst>
          </p:cNvPr>
          <p:cNvSpPr/>
          <p:nvPr/>
        </p:nvSpPr>
        <p:spPr>
          <a:xfrm>
            <a:off x="4750970" y="2454832"/>
            <a:ext cx="1803517" cy="523220"/>
          </a:xfrm>
          <a:prstGeom prst="rect">
            <a:avLst/>
          </a:prstGeom>
        </p:spPr>
        <p:txBody>
          <a:bodyPr wrap="square">
            <a:spAutoFit/>
          </a:bodyPr>
          <a:lstStyle/>
          <a:p>
            <a:pPr algn="ctr"/>
            <a:r>
              <a:rPr lang="en-GB" sz="2800" dirty="0">
                <a:solidFill>
                  <a:srgbClr val="FF0000"/>
                </a:solidFill>
                <a:latin typeface="Aller Light" panose="020B0503040302020204" pitchFamily="34" charset="0"/>
              </a:rPr>
              <a:t>P</a:t>
            </a:r>
            <a:r>
              <a:rPr lang="en-GB" sz="2800" dirty="0">
                <a:solidFill>
                  <a:schemeClr val="bg1"/>
                </a:solidFill>
                <a:latin typeface="Aller Light" panose="020B0503040302020204" pitchFamily="34" charset="0"/>
              </a:rPr>
              <a:t>LAYERS</a:t>
            </a:r>
          </a:p>
        </p:txBody>
      </p:sp>
      <p:sp>
        <p:nvSpPr>
          <p:cNvPr id="23" name="Rectangle 22">
            <a:extLst>
              <a:ext uri="{FF2B5EF4-FFF2-40B4-BE49-F238E27FC236}">
                <a16:creationId xmlns:a16="http://schemas.microsoft.com/office/drawing/2014/main" id="{8CEFC159-363B-438C-916C-B7ADDB35C18D}"/>
              </a:ext>
            </a:extLst>
          </p:cNvPr>
          <p:cNvSpPr/>
          <p:nvPr/>
        </p:nvSpPr>
        <p:spPr>
          <a:xfrm rot="5400000">
            <a:off x="5698804" y="2126580"/>
            <a:ext cx="578842" cy="2687908"/>
          </a:xfrm>
          <a:prstGeom prst="rect">
            <a:avLst/>
          </a:prstGeom>
          <a:blipFill>
            <a:blip r:embed="rId3"/>
            <a:stretch>
              <a:fillRect l="-306463" r="-322105"/>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F401C05B-1D89-4B98-8895-472CA0DD897B}"/>
              </a:ext>
            </a:extLst>
          </p:cNvPr>
          <p:cNvSpPr/>
          <p:nvPr/>
        </p:nvSpPr>
        <p:spPr>
          <a:xfrm rot="5400000">
            <a:off x="7289646" y="733815"/>
            <a:ext cx="578842" cy="2687908"/>
          </a:xfrm>
          <a:prstGeom prst="rect">
            <a:avLst/>
          </a:prstGeom>
          <a:blipFill>
            <a:blip r:embed="rId3"/>
            <a:stretch>
              <a:fillRect l="-306463" r="-322105"/>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a:extLst>
              <a:ext uri="{FF2B5EF4-FFF2-40B4-BE49-F238E27FC236}">
                <a16:creationId xmlns:a16="http://schemas.microsoft.com/office/drawing/2014/main" id="{480F5D88-6E4F-4DCB-8F5E-8EC46DA42A55}"/>
              </a:ext>
            </a:extLst>
          </p:cNvPr>
          <p:cNvSpPr/>
          <p:nvPr/>
        </p:nvSpPr>
        <p:spPr>
          <a:xfrm rot="5400000">
            <a:off x="6835340" y="1442255"/>
            <a:ext cx="578842" cy="2687908"/>
          </a:xfrm>
          <a:prstGeom prst="rect">
            <a:avLst/>
          </a:prstGeom>
          <a:blipFill>
            <a:blip r:embed="rId3"/>
            <a:stretch>
              <a:fillRect l="-306463" r="-322105"/>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55C1A53C-5DCA-473F-AA54-23E489431BE4}"/>
              </a:ext>
            </a:extLst>
          </p:cNvPr>
          <p:cNvSpPr/>
          <p:nvPr/>
        </p:nvSpPr>
        <p:spPr>
          <a:xfrm>
            <a:off x="5683743" y="2678884"/>
            <a:ext cx="2640314" cy="523220"/>
          </a:xfrm>
          <a:prstGeom prst="rect">
            <a:avLst/>
          </a:prstGeom>
        </p:spPr>
        <p:txBody>
          <a:bodyPr wrap="square">
            <a:spAutoFit/>
          </a:bodyPr>
          <a:lstStyle/>
          <a:p>
            <a:pPr algn="ctr"/>
            <a:r>
              <a:rPr lang="en-GB" sz="2800" dirty="0">
                <a:solidFill>
                  <a:srgbClr val="FF0000"/>
                </a:solidFill>
                <a:latin typeface="Aller Light" panose="020B0503040302020204" pitchFamily="34" charset="0"/>
              </a:rPr>
              <a:t>E</a:t>
            </a:r>
            <a:r>
              <a:rPr lang="en-GB" sz="2800" dirty="0">
                <a:solidFill>
                  <a:schemeClr val="bg1"/>
                </a:solidFill>
                <a:latin typeface="Aller Light" panose="020B0503040302020204" pitchFamily="34" charset="0"/>
              </a:rPr>
              <a:t>NVIRONMENT</a:t>
            </a:r>
          </a:p>
        </p:txBody>
      </p:sp>
      <p:sp>
        <p:nvSpPr>
          <p:cNvPr id="27" name="Rectangle 26">
            <a:extLst>
              <a:ext uri="{FF2B5EF4-FFF2-40B4-BE49-F238E27FC236}">
                <a16:creationId xmlns:a16="http://schemas.microsoft.com/office/drawing/2014/main" id="{4F63E42C-C0A2-44A7-9874-DF00138AFA43}"/>
              </a:ext>
            </a:extLst>
          </p:cNvPr>
          <p:cNvSpPr/>
          <p:nvPr/>
        </p:nvSpPr>
        <p:spPr>
          <a:xfrm>
            <a:off x="5082881" y="2762094"/>
            <a:ext cx="2241792" cy="523220"/>
          </a:xfrm>
          <a:prstGeom prst="rect">
            <a:avLst/>
          </a:prstGeom>
        </p:spPr>
        <p:txBody>
          <a:bodyPr wrap="square">
            <a:spAutoFit/>
          </a:bodyPr>
          <a:lstStyle/>
          <a:p>
            <a:pPr algn="ctr"/>
            <a:r>
              <a:rPr lang="en-GB" sz="2800" dirty="0">
                <a:solidFill>
                  <a:srgbClr val="FF0000"/>
                </a:solidFill>
                <a:latin typeface="Aller Light" panose="020B0503040302020204" pitchFamily="34" charset="0"/>
              </a:rPr>
              <a:t>E</a:t>
            </a:r>
            <a:r>
              <a:rPr lang="en-GB" sz="2800" dirty="0">
                <a:solidFill>
                  <a:schemeClr val="bg1"/>
                </a:solidFill>
                <a:latin typeface="Aller Light" panose="020B0503040302020204" pitchFamily="34" charset="0"/>
              </a:rPr>
              <a:t>QUIPMENT</a:t>
            </a:r>
          </a:p>
        </p:txBody>
      </p:sp>
      <p:sp>
        <p:nvSpPr>
          <p:cNvPr id="28" name="Rectangle 27">
            <a:extLst>
              <a:ext uri="{FF2B5EF4-FFF2-40B4-BE49-F238E27FC236}">
                <a16:creationId xmlns:a16="http://schemas.microsoft.com/office/drawing/2014/main" id="{7C762736-91B3-4148-96C3-88A9453040F2}"/>
              </a:ext>
            </a:extLst>
          </p:cNvPr>
          <p:cNvSpPr/>
          <p:nvPr/>
        </p:nvSpPr>
        <p:spPr>
          <a:xfrm>
            <a:off x="6677308" y="1816158"/>
            <a:ext cx="1803517" cy="523220"/>
          </a:xfrm>
          <a:prstGeom prst="rect">
            <a:avLst/>
          </a:prstGeom>
        </p:spPr>
        <p:txBody>
          <a:bodyPr wrap="square">
            <a:spAutoFit/>
          </a:bodyPr>
          <a:lstStyle/>
          <a:p>
            <a:pPr algn="ctr"/>
            <a:r>
              <a:rPr lang="en-GB" sz="2800" dirty="0">
                <a:solidFill>
                  <a:srgbClr val="FF0000"/>
                </a:solidFill>
                <a:latin typeface="Aller Light" panose="020B0503040302020204" pitchFamily="34" charset="0"/>
              </a:rPr>
              <a:t>T</a:t>
            </a:r>
            <a:r>
              <a:rPr lang="en-GB" sz="2800" dirty="0">
                <a:solidFill>
                  <a:schemeClr val="bg1"/>
                </a:solidFill>
                <a:latin typeface="Aller Light" panose="020B0503040302020204" pitchFamily="34" charset="0"/>
              </a:rPr>
              <a:t>ASK</a:t>
            </a:r>
          </a:p>
        </p:txBody>
      </p:sp>
      <p:sp>
        <p:nvSpPr>
          <p:cNvPr id="29" name="Rectangle 28">
            <a:extLst>
              <a:ext uri="{FF2B5EF4-FFF2-40B4-BE49-F238E27FC236}">
                <a16:creationId xmlns:a16="http://schemas.microsoft.com/office/drawing/2014/main" id="{26C3321D-A679-414A-8E52-1823F07FC2E7}"/>
              </a:ext>
            </a:extLst>
          </p:cNvPr>
          <p:cNvSpPr/>
          <p:nvPr/>
        </p:nvSpPr>
        <p:spPr>
          <a:xfrm rot="5400000">
            <a:off x="5214226" y="2289776"/>
            <a:ext cx="3983038" cy="2687908"/>
          </a:xfrm>
          <a:prstGeom prst="rect">
            <a:avLst/>
          </a:prstGeom>
          <a:blipFill>
            <a:blip r:embed="rId3"/>
            <a:stretch>
              <a:fillRect r="-206208"/>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570ADA92-7DFD-4DDF-A301-D9C8F5E10C9C}"/>
              </a:ext>
            </a:extLst>
          </p:cNvPr>
          <p:cNvSpPr/>
          <p:nvPr/>
        </p:nvSpPr>
        <p:spPr>
          <a:xfrm rot="5400000">
            <a:off x="5429776" y="2289776"/>
            <a:ext cx="4015598" cy="2687908"/>
          </a:xfrm>
          <a:prstGeom prst="rect">
            <a:avLst/>
          </a:prstGeom>
          <a:blipFill>
            <a:blip r:embed="rId3"/>
            <a:stretch>
              <a:fillRect l="1" r="-202264"/>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182BE989-F693-4C86-9A85-D75EF55D0A18}"/>
              </a:ext>
            </a:extLst>
          </p:cNvPr>
          <p:cNvSpPr/>
          <p:nvPr/>
        </p:nvSpPr>
        <p:spPr>
          <a:xfrm rot="5400000">
            <a:off x="2754776" y="2382192"/>
            <a:ext cx="4015597" cy="2687908"/>
          </a:xfrm>
          <a:prstGeom prst="rect">
            <a:avLst/>
          </a:prstGeom>
          <a:blipFill>
            <a:blip r:embed="rId3"/>
            <a:stretch>
              <a:fillRect r="-202296"/>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63210983-F922-4778-BD8F-576D70C03783}"/>
              </a:ext>
            </a:extLst>
          </p:cNvPr>
          <p:cNvSpPr txBox="1"/>
          <p:nvPr/>
        </p:nvSpPr>
        <p:spPr>
          <a:xfrm>
            <a:off x="3551125" y="2762094"/>
            <a:ext cx="1921459" cy="2062103"/>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ller Light" panose="020B0503040302020204" pitchFamily="34" charset="0"/>
              </a:rPr>
              <a:t>Storage </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Condition</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Amount</a:t>
            </a:r>
            <a:r>
              <a:rPr lang="en-GB" dirty="0">
                <a:solidFill>
                  <a:schemeClr val="bg1"/>
                </a:solidFill>
                <a:latin typeface="Aller Light" panose="020B0503040302020204" pitchFamily="34" charset="0"/>
              </a:rPr>
              <a:t> </a:t>
            </a:r>
          </a:p>
          <a:p>
            <a:pPr marL="285750" indent="-285750">
              <a:buFont typeface="Wingdings" panose="05000000000000000000" pitchFamily="2" charset="2"/>
              <a:buChar char="§"/>
            </a:pPr>
            <a:endParaRPr lang="en-GB"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dirty="0">
                <a:solidFill>
                  <a:schemeClr val="bg1"/>
                </a:solidFill>
                <a:latin typeface="Aller Light" panose="020B0503040302020204" pitchFamily="34" charset="0"/>
              </a:rPr>
              <a:t>Variety </a:t>
            </a:r>
          </a:p>
        </p:txBody>
      </p:sp>
      <p:sp>
        <p:nvSpPr>
          <p:cNvPr id="11" name="TextBox 10">
            <a:extLst>
              <a:ext uri="{FF2B5EF4-FFF2-40B4-BE49-F238E27FC236}">
                <a16:creationId xmlns:a16="http://schemas.microsoft.com/office/drawing/2014/main" id="{B5359927-AF06-46AF-ABE0-DD009A3C19FB}"/>
              </a:ext>
            </a:extLst>
          </p:cNvPr>
          <p:cNvSpPr txBox="1"/>
          <p:nvPr/>
        </p:nvSpPr>
        <p:spPr>
          <a:xfrm>
            <a:off x="6414752" y="2762094"/>
            <a:ext cx="1745740" cy="2246769"/>
          </a:xfrm>
          <a:prstGeom prst="rect">
            <a:avLst/>
          </a:prstGeom>
          <a:noFill/>
        </p:spPr>
        <p:txBody>
          <a:bodyPr wrap="square" rtlCol="0">
            <a:spAutoFit/>
          </a:bodyPr>
          <a:lstStyle/>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Level </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Inclusion</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Safe </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Fun </a:t>
            </a:r>
          </a:p>
        </p:txBody>
      </p:sp>
      <p:sp>
        <p:nvSpPr>
          <p:cNvPr id="12" name="TextBox 11">
            <a:extLst>
              <a:ext uri="{FF2B5EF4-FFF2-40B4-BE49-F238E27FC236}">
                <a16:creationId xmlns:a16="http://schemas.microsoft.com/office/drawing/2014/main" id="{39348B90-2D4E-4A11-89A8-E1A9DA732D62}"/>
              </a:ext>
            </a:extLst>
          </p:cNvPr>
          <p:cNvSpPr txBox="1"/>
          <p:nvPr/>
        </p:nvSpPr>
        <p:spPr>
          <a:xfrm>
            <a:off x="6824668" y="2054756"/>
            <a:ext cx="1519237" cy="2246769"/>
          </a:xfrm>
          <a:prstGeom prst="rect">
            <a:avLst/>
          </a:prstGeom>
          <a:noFill/>
        </p:spPr>
        <p:txBody>
          <a:bodyPr wrap="square" rtlCol="0">
            <a:spAutoFit/>
          </a:bodyPr>
          <a:lstStyle/>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Surface</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Space </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Debris </a:t>
            </a:r>
          </a:p>
          <a:p>
            <a:pPr marL="285750" indent="-285750">
              <a:buFont typeface="Wingdings" panose="05000000000000000000" pitchFamily="2" charset="2"/>
              <a:buChar char="§"/>
            </a:pPr>
            <a:endParaRPr lang="en-GB" sz="2000" dirty="0">
              <a:solidFill>
                <a:schemeClr val="bg1"/>
              </a:solidFill>
              <a:latin typeface="Aller Light" panose="020B0503040302020204" pitchFamily="34" charset="0"/>
            </a:endParaRPr>
          </a:p>
          <a:p>
            <a:pPr marL="285750" indent="-285750">
              <a:buFont typeface="Wingdings" panose="05000000000000000000" pitchFamily="2" charset="2"/>
              <a:buChar char="§"/>
            </a:pPr>
            <a:r>
              <a:rPr lang="en-GB" sz="2000" dirty="0">
                <a:solidFill>
                  <a:schemeClr val="bg1"/>
                </a:solidFill>
                <a:latin typeface="Aller Light" panose="020B0503040302020204" pitchFamily="34" charset="0"/>
              </a:rPr>
              <a:t>Weather </a:t>
            </a:r>
          </a:p>
        </p:txBody>
      </p:sp>
      <p:pic>
        <p:nvPicPr>
          <p:cNvPr id="21" name="Picture 20" descr="A close up of a sign&#10;&#10;Description automatically generated">
            <a:extLst>
              <a:ext uri="{FF2B5EF4-FFF2-40B4-BE49-F238E27FC236}">
                <a16:creationId xmlns:a16="http://schemas.microsoft.com/office/drawing/2014/main" id="{132AFD1A-9B0C-4464-8B24-01BD2AE5F3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5002" y="1641441"/>
            <a:ext cx="785586" cy="1409580"/>
          </a:xfrm>
          <a:prstGeom prst="rect">
            <a:avLst/>
          </a:prstGeom>
        </p:spPr>
      </p:pic>
      <p:pic>
        <p:nvPicPr>
          <p:cNvPr id="22" name="Picture 21" descr="A close up of a logo&#10;&#10;Description automatically generated">
            <a:extLst>
              <a:ext uri="{FF2B5EF4-FFF2-40B4-BE49-F238E27FC236}">
                <a16:creationId xmlns:a16="http://schemas.microsoft.com/office/drawing/2014/main" id="{8AB44C0A-7637-4864-9B60-6CC7C21539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72273" y="2198960"/>
            <a:ext cx="902576" cy="1345078"/>
          </a:xfrm>
          <a:prstGeom prst="rect">
            <a:avLst/>
          </a:prstGeom>
        </p:spPr>
      </p:pic>
      <p:pic>
        <p:nvPicPr>
          <p:cNvPr id="3" name="Picture 2">
            <a:extLst>
              <a:ext uri="{FF2B5EF4-FFF2-40B4-BE49-F238E27FC236}">
                <a16:creationId xmlns:a16="http://schemas.microsoft.com/office/drawing/2014/main" id="{F98EAA6C-BF0D-43AD-ABFB-EC714802186F}"/>
              </a:ext>
            </a:extLst>
          </p:cNvPr>
          <p:cNvPicPr>
            <a:picLocks noChangeAspect="1"/>
          </p:cNvPicPr>
          <p:nvPr/>
        </p:nvPicPr>
        <p:blipFill rotWithShape="1">
          <a:blip r:embed="rId6"/>
          <a:srcRect l="19382" t="16391" r="19944" b="11935"/>
          <a:stretch/>
        </p:blipFill>
        <p:spPr>
          <a:xfrm>
            <a:off x="1164249" y="76200"/>
            <a:ext cx="10296165" cy="6841686"/>
          </a:xfrm>
          <a:prstGeom prst="rect">
            <a:avLst/>
          </a:prstGeom>
        </p:spPr>
      </p:pic>
    </p:spTree>
    <p:extLst>
      <p:ext uri="{BB962C8B-B14F-4D97-AF65-F5344CB8AC3E}">
        <p14:creationId xmlns:p14="http://schemas.microsoft.com/office/powerpoint/2010/main" val="324012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C2ED86-897A-46F5-A3A8-A122D728D347}"/>
              </a:ext>
            </a:extLst>
          </p:cNvPr>
          <p:cNvSpPr txBox="1">
            <a:spLocks/>
          </p:cNvSpPr>
          <p:nvPr/>
        </p:nvSpPr>
        <p:spPr>
          <a:xfrm>
            <a:off x="466557" y="2103187"/>
            <a:ext cx="498724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5400" b="1" i="1" dirty="0">
              <a:solidFill>
                <a:schemeClr val="bg1"/>
              </a:solidFill>
              <a:latin typeface="Aller Light" panose="020B0503040302020204" pitchFamily="34" charset="0"/>
            </a:endParaRPr>
          </a:p>
          <a:p>
            <a:pPr marL="0" indent="0" algn="ctr">
              <a:buFont typeface="Arial" panose="020B0604020202020204" pitchFamily="34" charset="0"/>
              <a:buNone/>
            </a:pPr>
            <a:r>
              <a:rPr lang="en-GB" sz="5400" b="1" i="1" dirty="0">
                <a:solidFill>
                  <a:schemeClr val="bg1"/>
                </a:solidFill>
                <a:latin typeface="Aller Light" panose="020B0503040302020204" pitchFamily="34" charset="0"/>
                <a:hlinkClick r:id="rId3">
                  <a:extLst>
                    <a:ext uri="{A12FA001-AC4F-418D-AE19-62706E023703}">
                      <ahyp:hlinkClr xmlns:ahyp="http://schemas.microsoft.com/office/drawing/2018/hyperlinkcolor" val="tx"/>
                    </a:ext>
                  </a:extLst>
                </a:hlinkClick>
              </a:rPr>
              <a:t>What are the possible safety concerns during this activity?</a:t>
            </a:r>
            <a:endParaRPr lang="en-GB" sz="5400" b="1" i="1" dirty="0">
              <a:solidFill>
                <a:schemeClr val="bg1"/>
              </a:solidFill>
              <a:latin typeface="Aller Light" panose="020B0503040302020204" pitchFamily="34" charset="0"/>
            </a:endParaRPr>
          </a:p>
          <a:p>
            <a:pPr marL="0" indent="0" algn="ctr">
              <a:buFont typeface="Arial" panose="020B0604020202020204" pitchFamily="34" charset="0"/>
              <a:buNone/>
            </a:pPr>
            <a:endParaRPr lang="en-GB" sz="5400" b="1" i="1" dirty="0">
              <a:solidFill>
                <a:schemeClr val="bg1"/>
              </a:solidFill>
              <a:latin typeface="Aller Light" panose="020B0503040302020204" pitchFamily="34" charset="0"/>
            </a:endParaRPr>
          </a:p>
        </p:txBody>
      </p:sp>
      <p:sp>
        <p:nvSpPr>
          <p:cNvPr id="6" name="Title 1">
            <a:extLst>
              <a:ext uri="{FF2B5EF4-FFF2-40B4-BE49-F238E27FC236}">
                <a16:creationId xmlns:a16="http://schemas.microsoft.com/office/drawing/2014/main" id="{8492536C-AE69-4531-9AAD-EA48043E79BB}"/>
              </a:ext>
            </a:extLst>
          </p:cNvPr>
          <p:cNvSpPr>
            <a:spLocks noGrp="1"/>
          </p:cNvSpPr>
          <p:nvPr>
            <p:ph type="title"/>
          </p:nvPr>
        </p:nvSpPr>
        <p:spPr>
          <a:xfrm>
            <a:off x="337396" y="403474"/>
            <a:ext cx="4805389" cy="1325563"/>
          </a:xfrm>
        </p:spPr>
        <p:txBody>
          <a:bodyPr>
            <a:normAutofit/>
          </a:bodyPr>
          <a:lstStyle/>
          <a:p>
            <a:r>
              <a:rPr lang="en-GB" b="1" dirty="0">
                <a:solidFill>
                  <a:schemeClr val="bg1"/>
                </a:solidFill>
                <a:latin typeface="Aller Light" panose="020B0503040302020204" pitchFamily="34" charset="0"/>
              </a:rPr>
              <a:t>Watch the video on the next screen…  </a:t>
            </a:r>
          </a:p>
        </p:txBody>
      </p:sp>
      <p:pic>
        <p:nvPicPr>
          <p:cNvPr id="9" name="Picture 8" descr="A picture containing toy, game&#10;&#10;Description automatically generated">
            <a:extLst>
              <a:ext uri="{FF2B5EF4-FFF2-40B4-BE49-F238E27FC236}">
                <a16:creationId xmlns:a16="http://schemas.microsoft.com/office/drawing/2014/main" id="{BE72C56A-C0EA-4A48-A54F-3DBF6AA812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3553" y="403474"/>
            <a:ext cx="6051051" cy="6051051"/>
          </a:xfrm>
          <a:prstGeom prst="rect">
            <a:avLst/>
          </a:prstGeom>
        </p:spPr>
      </p:pic>
    </p:spTree>
    <p:extLst>
      <p:ext uri="{BB962C8B-B14F-4D97-AF65-F5344CB8AC3E}">
        <p14:creationId xmlns:p14="http://schemas.microsoft.com/office/powerpoint/2010/main" val="1213296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C2ED86-897A-46F5-A3A8-A122D728D347}"/>
              </a:ext>
            </a:extLst>
          </p:cNvPr>
          <p:cNvSpPr txBox="1">
            <a:spLocks/>
          </p:cNvSpPr>
          <p:nvPr/>
        </p:nvSpPr>
        <p:spPr>
          <a:xfrm>
            <a:off x="427967" y="738980"/>
            <a:ext cx="498724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5400" b="1" i="1" dirty="0">
              <a:solidFill>
                <a:schemeClr val="bg1"/>
              </a:solidFill>
              <a:latin typeface="Aller Light" panose="020B0503040302020204" pitchFamily="34" charset="0"/>
            </a:endParaRPr>
          </a:p>
          <a:p>
            <a:pPr marL="0" indent="0" algn="ctr">
              <a:buFont typeface="Arial" panose="020B0604020202020204" pitchFamily="34" charset="0"/>
              <a:buNone/>
            </a:pPr>
            <a:r>
              <a:rPr lang="en-GB" sz="5400" b="1" i="1" dirty="0">
                <a:solidFill>
                  <a:schemeClr val="bg1"/>
                </a:solidFill>
                <a:latin typeface="Aller Light" panose="020B0503040302020204" pitchFamily="34" charset="0"/>
                <a:hlinkClick r:id="rId3">
                  <a:extLst>
                    <a:ext uri="{A12FA001-AC4F-418D-AE19-62706E023703}">
                      <ahyp:hlinkClr xmlns:ahyp="http://schemas.microsoft.com/office/drawing/2018/hyperlinkcolor" val="tx"/>
                    </a:ext>
                  </a:extLst>
                </a:hlinkClick>
              </a:rPr>
              <a:t>What are the possible safety concerns during this activity?</a:t>
            </a:r>
            <a:endParaRPr lang="en-GB" sz="5400" b="1" i="1" dirty="0">
              <a:solidFill>
                <a:schemeClr val="bg1"/>
              </a:solidFill>
              <a:latin typeface="Aller Light" panose="020B0503040302020204" pitchFamily="34" charset="0"/>
            </a:endParaRPr>
          </a:p>
          <a:p>
            <a:pPr marL="0" indent="0" algn="ctr">
              <a:buFont typeface="Arial" panose="020B0604020202020204" pitchFamily="34" charset="0"/>
              <a:buNone/>
            </a:pPr>
            <a:endParaRPr lang="en-GB" sz="5400" b="1" i="1" dirty="0">
              <a:solidFill>
                <a:schemeClr val="bg1"/>
              </a:solidFill>
              <a:latin typeface="Aller Light" panose="020B0503040302020204" pitchFamily="34" charset="0"/>
            </a:endParaRPr>
          </a:p>
        </p:txBody>
      </p:sp>
      <p:sp>
        <p:nvSpPr>
          <p:cNvPr id="6" name="Title 1">
            <a:extLst>
              <a:ext uri="{FF2B5EF4-FFF2-40B4-BE49-F238E27FC236}">
                <a16:creationId xmlns:a16="http://schemas.microsoft.com/office/drawing/2014/main" id="{8492536C-AE69-4531-9AAD-EA48043E79BB}"/>
              </a:ext>
            </a:extLst>
          </p:cNvPr>
          <p:cNvSpPr>
            <a:spLocks noGrp="1"/>
          </p:cNvSpPr>
          <p:nvPr>
            <p:ph type="title"/>
          </p:nvPr>
        </p:nvSpPr>
        <p:spPr>
          <a:xfrm>
            <a:off x="116807" y="0"/>
            <a:ext cx="10515600" cy="1325563"/>
          </a:xfrm>
        </p:spPr>
        <p:txBody>
          <a:bodyPr/>
          <a:lstStyle/>
          <a:p>
            <a:r>
              <a:rPr lang="en-GB" b="1" dirty="0">
                <a:solidFill>
                  <a:schemeClr val="bg1"/>
                </a:solidFill>
                <a:latin typeface="Aller Light" panose="020B0503040302020204" pitchFamily="34" charset="0"/>
              </a:rPr>
              <a:t>Activity  </a:t>
            </a:r>
          </a:p>
        </p:txBody>
      </p:sp>
      <p:pic>
        <p:nvPicPr>
          <p:cNvPr id="9" name="Picture 8" descr="A picture containing toy, game&#10;&#10;Description automatically generated">
            <a:extLst>
              <a:ext uri="{FF2B5EF4-FFF2-40B4-BE49-F238E27FC236}">
                <a16:creationId xmlns:a16="http://schemas.microsoft.com/office/drawing/2014/main" id="{BE72C56A-C0EA-4A48-A54F-3DBF6AA812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3553" y="403474"/>
            <a:ext cx="6051051" cy="6051051"/>
          </a:xfrm>
          <a:prstGeom prst="rect">
            <a:avLst/>
          </a:prstGeom>
        </p:spPr>
      </p:pic>
      <p:sp>
        <p:nvSpPr>
          <p:cNvPr id="8" name="Rectangle 7">
            <a:extLst>
              <a:ext uri="{FF2B5EF4-FFF2-40B4-BE49-F238E27FC236}">
                <a16:creationId xmlns:a16="http://schemas.microsoft.com/office/drawing/2014/main" id="{9717D087-23D9-42C2-848C-ECDD5ED7D18B}"/>
              </a:ext>
            </a:extLst>
          </p:cNvPr>
          <p:cNvSpPr/>
          <p:nvPr/>
        </p:nvSpPr>
        <p:spPr>
          <a:xfrm>
            <a:off x="513509" y="5437326"/>
            <a:ext cx="4893343" cy="646331"/>
          </a:xfrm>
          <a:prstGeom prst="rect">
            <a:avLst/>
          </a:prstGeom>
        </p:spPr>
        <p:txBody>
          <a:bodyPr wrap="squar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a:t>
            </a:r>
            <a:r>
              <a:rPr lang="en-GB" i="1" dirty="0">
                <a:solidFill>
                  <a:schemeClr val="bg1"/>
                </a:solidFill>
                <a:latin typeface="Aller Light" panose="020B0503040302020204" pitchFamily="34" charset="0"/>
              </a:rPr>
              <a:t>Video playback, students must click play on their device </a:t>
            </a:r>
          </a:p>
        </p:txBody>
      </p:sp>
    </p:spTree>
    <p:extLst>
      <p:ext uri="{BB962C8B-B14F-4D97-AF65-F5344CB8AC3E}">
        <p14:creationId xmlns:p14="http://schemas.microsoft.com/office/powerpoint/2010/main" val="36133228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C2ED86-897A-46F5-A3A8-A122D728D347}"/>
              </a:ext>
            </a:extLst>
          </p:cNvPr>
          <p:cNvSpPr txBox="1">
            <a:spLocks/>
          </p:cNvSpPr>
          <p:nvPr/>
        </p:nvSpPr>
        <p:spPr>
          <a:xfrm>
            <a:off x="752307" y="1731712"/>
            <a:ext cx="4987247"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b="1" i="1" dirty="0">
                <a:solidFill>
                  <a:schemeClr val="bg1"/>
                </a:solidFill>
                <a:latin typeface="Aller Light" panose="020B0503040302020204" pitchFamily="34" charset="0"/>
              </a:rPr>
              <a:t>What were the possible safety concerns in the video you have just watched?</a:t>
            </a:r>
          </a:p>
          <a:p>
            <a:pPr marL="0" indent="0" algn="ctr">
              <a:buFont typeface="Arial" panose="020B0604020202020204" pitchFamily="34" charset="0"/>
              <a:buNone/>
            </a:pPr>
            <a:endParaRPr lang="en-GB" sz="4000" b="1" i="1" dirty="0">
              <a:solidFill>
                <a:schemeClr val="bg1"/>
              </a:solidFill>
              <a:latin typeface="Aller Light" panose="020B0503040302020204" pitchFamily="34" charset="0"/>
            </a:endParaRPr>
          </a:p>
          <a:p>
            <a:pPr marL="0" indent="0" algn="ctr">
              <a:buFont typeface="Arial" panose="020B0604020202020204" pitchFamily="34" charset="0"/>
              <a:buNone/>
            </a:pPr>
            <a:r>
              <a:rPr lang="en-GB" sz="4000" i="1" dirty="0">
                <a:solidFill>
                  <a:schemeClr val="bg1"/>
                </a:solidFill>
                <a:latin typeface="Aller Light" panose="020B0503040302020204" pitchFamily="34" charset="0"/>
              </a:rPr>
              <a:t>Please unmute/turn your camera on! </a:t>
            </a:r>
          </a:p>
          <a:p>
            <a:pPr marL="0" indent="0" algn="ctr">
              <a:buFont typeface="Arial" panose="020B0604020202020204" pitchFamily="34" charset="0"/>
              <a:buNone/>
            </a:pPr>
            <a:endParaRPr lang="en-GB" sz="5400" b="1" i="1" dirty="0">
              <a:solidFill>
                <a:schemeClr val="bg1"/>
              </a:solidFill>
              <a:latin typeface="Aller Light" panose="020B0503040302020204" pitchFamily="34" charset="0"/>
            </a:endParaRPr>
          </a:p>
        </p:txBody>
      </p:sp>
      <p:sp>
        <p:nvSpPr>
          <p:cNvPr id="6" name="Title 1">
            <a:extLst>
              <a:ext uri="{FF2B5EF4-FFF2-40B4-BE49-F238E27FC236}">
                <a16:creationId xmlns:a16="http://schemas.microsoft.com/office/drawing/2014/main" id="{8492536C-AE69-4531-9AAD-EA48043E79BB}"/>
              </a:ext>
            </a:extLst>
          </p:cNvPr>
          <p:cNvSpPr>
            <a:spLocks noGrp="1"/>
          </p:cNvSpPr>
          <p:nvPr>
            <p:ph type="title"/>
          </p:nvPr>
        </p:nvSpPr>
        <p:spPr>
          <a:xfrm>
            <a:off x="2563779" y="155824"/>
            <a:ext cx="7064441" cy="1325563"/>
          </a:xfrm>
        </p:spPr>
        <p:txBody>
          <a:bodyPr>
            <a:normAutofit/>
          </a:bodyPr>
          <a:lstStyle/>
          <a:p>
            <a:pPr algn="ctr"/>
            <a:r>
              <a:rPr lang="en-GB" b="1" dirty="0">
                <a:solidFill>
                  <a:schemeClr val="bg1"/>
                </a:solidFill>
                <a:latin typeface="Aller Light" panose="020B0503040302020204" pitchFamily="34" charset="0"/>
              </a:rPr>
              <a:t>Discussion</a:t>
            </a:r>
          </a:p>
        </p:txBody>
      </p:sp>
      <p:pic>
        <p:nvPicPr>
          <p:cNvPr id="9" name="Picture 8" descr="A picture containing toy, game&#10;&#10;Description automatically generated">
            <a:extLst>
              <a:ext uri="{FF2B5EF4-FFF2-40B4-BE49-F238E27FC236}">
                <a16:creationId xmlns:a16="http://schemas.microsoft.com/office/drawing/2014/main" id="{BE72C56A-C0EA-4A48-A54F-3DBF6AA812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4312" y="1585207"/>
            <a:ext cx="4987247" cy="4987247"/>
          </a:xfrm>
          <a:prstGeom prst="rect">
            <a:avLst/>
          </a:prstGeom>
        </p:spPr>
      </p:pic>
    </p:spTree>
    <p:extLst>
      <p:ext uri="{BB962C8B-B14F-4D97-AF65-F5344CB8AC3E}">
        <p14:creationId xmlns:p14="http://schemas.microsoft.com/office/powerpoint/2010/main" val="11903842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dark&#10;&#10;Description automatically generated">
            <a:extLst>
              <a:ext uri="{FF2B5EF4-FFF2-40B4-BE49-F238E27FC236}">
                <a16:creationId xmlns:a16="http://schemas.microsoft.com/office/drawing/2014/main" id="{1152AC95-325F-4DA6-A127-C77F7C5E41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2776" y="1342369"/>
            <a:ext cx="3620287" cy="49139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Content Placeholder 2">
            <a:extLst>
              <a:ext uri="{FF2B5EF4-FFF2-40B4-BE49-F238E27FC236}">
                <a16:creationId xmlns:a16="http://schemas.microsoft.com/office/drawing/2014/main" id="{B8FA60A9-6360-41CD-8B4D-3FC4AC28E24B}"/>
              </a:ext>
            </a:extLst>
          </p:cNvPr>
          <p:cNvSpPr>
            <a:spLocks noGrp="1"/>
          </p:cNvSpPr>
          <p:nvPr>
            <p:ph idx="1"/>
          </p:nvPr>
        </p:nvSpPr>
        <p:spPr>
          <a:xfrm>
            <a:off x="2352783" y="1925870"/>
            <a:ext cx="6909564" cy="4351338"/>
          </a:xfrm>
        </p:spPr>
        <p:txBody>
          <a:bodyPr>
            <a:normAutofit fontScale="92500" lnSpcReduction="20000"/>
          </a:bodyPr>
          <a:lstStyle/>
          <a:p>
            <a:pPr>
              <a:buFont typeface="Wingdings" panose="05000000000000000000" pitchFamily="2" charset="2"/>
              <a:buChar char="§"/>
            </a:pPr>
            <a:r>
              <a:rPr lang="en-GB" dirty="0">
                <a:solidFill>
                  <a:schemeClr val="bg1"/>
                </a:solidFill>
                <a:latin typeface="Aller Light" panose="020B0503040302020204" pitchFamily="34" charset="0"/>
              </a:rPr>
              <a:t>Use as few closed questions as possible. These simply require a yes or no answer and do not stimulate the players to think</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dirty="0">
                <a:solidFill>
                  <a:schemeClr val="bg1"/>
                </a:solidFill>
                <a:latin typeface="Aller Light" panose="020B0503040302020204" pitchFamily="34" charset="0"/>
              </a:rPr>
              <a:t>Open questions, using Tell, Explain, Describe (TED), Who, What, Where, When, Why (5W’s) and How, demand further reflection</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dirty="0">
                <a:solidFill>
                  <a:schemeClr val="bg1"/>
                </a:solidFill>
                <a:latin typeface="Aller Light" panose="020B0503040302020204" pitchFamily="34" charset="0"/>
              </a:rPr>
              <a:t>Never reject the players response </a:t>
            </a:r>
            <a:br>
              <a:rPr lang="en-GB" dirty="0">
                <a:solidFill>
                  <a:schemeClr val="bg1"/>
                </a:solidFill>
                <a:latin typeface="Aller Light" panose="020B0503040302020204" pitchFamily="34" charset="0"/>
              </a:rPr>
            </a:br>
            <a:endParaRPr lang="en-GB" dirty="0">
              <a:solidFill>
                <a:schemeClr val="bg1"/>
              </a:solidFill>
              <a:latin typeface="Aller Light" panose="020B0503040302020204" pitchFamily="34" charset="0"/>
            </a:endParaRPr>
          </a:p>
          <a:p>
            <a:pPr>
              <a:buFont typeface="Wingdings" panose="05000000000000000000" pitchFamily="2" charset="2"/>
              <a:buChar char="§"/>
            </a:pPr>
            <a:r>
              <a:rPr lang="en-GB" dirty="0">
                <a:solidFill>
                  <a:schemeClr val="bg1"/>
                </a:solidFill>
                <a:latin typeface="Aller Light" panose="020B0503040302020204" pitchFamily="34" charset="0"/>
              </a:rPr>
              <a:t>Give positive encouragement to respondents to show that you were actually listening to what they have to say</a:t>
            </a:r>
          </a:p>
        </p:txBody>
      </p:sp>
      <p:sp>
        <p:nvSpPr>
          <p:cNvPr id="6" name="officeArt object">
            <a:extLst>
              <a:ext uri="{FF2B5EF4-FFF2-40B4-BE49-F238E27FC236}">
                <a16:creationId xmlns:a16="http://schemas.microsoft.com/office/drawing/2014/main" id="{A16CF795-2540-47C6-A6BA-665A27FA8162}"/>
              </a:ext>
            </a:extLst>
          </p:cNvPr>
          <p:cNvSpPr/>
          <p:nvPr/>
        </p:nvSpPr>
        <p:spPr>
          <a:xfrm>
            <a:off x="3205537" y="3236739"/>
            <a:ext cx="541509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ea typeface="Arial Unicode MS" panose="020B0604020202020204" pitchFamily="34" charset="-128"/>
                <a:cs typeface="Arial Unicode MS" panose="020B0604020202020204" pitchFamily="34" charset="-128"/>
              </a:rPr>
              <a:t>Questioning Style </a:t>
            </a:r>
            <a:endParaRPr lang="en-GB" sz="3200" dirty="0">
              <a:solidFill>
                <a:srgbClr val="3F4A57"/>
              </a:solidFill>
              <a:effectLst/>
              <a:ea typeface="Arial Unicode MS" panose="020B0604020202020204" pitchFamily="34" charset="-128"/>
              <a:cs typeface="Arial Unicode MS" panose="020B0604020202020204" pitchFamily="34" charset="-128"/>
            </a:endParaRPr>
          </a:p>
        </p:txBody>
      </p:sp>
      <p:pic>
        <p:nvPicPr>
          <p:cNvPr id="4" name="Picture 3">
            <a:extLst>
              <a:ext uri="{FF2B5EF4-FFF2-40B4-BE49-F238E27FC236}">
                <a16:creationId xmlns:a16="http://schemas.microsoft.com/office/drawing/2014/main" id="{E3D982E4-9BF0-4053-AB22-5000838FF9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48265" y="1730141"/>
            <a:ext cx="2533650" cy="2533650"/>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 name="Rectangle 1">
            <a:extLst>
              <a:ext uri="{FF2B5EF4-FFF2-40B4-BE49-F238E27FC236}">
                <a16:creationId xmlns:a16="http://schemas.microsoft.com/office/drawing/2014/main" id="{B652A5D5-DD6C-433F-8017-4FD027F5B605}"/>
              </a:ext>
            </a:extLst>
          </p:cNvPr>
          <p:cNvSpPr/>
          <p:nvPr/>
        </p:nvSpPr>
        <p:spPr>
          <a:xfrm>
            <a:off x="5309589" y="3191774"/>
            <a:ext cx="2934201" cy="1243210"/>
          </a:xfrm>
          <a:prstGeom prst="rect">
            <a:avLst/>
          </a:prstGeom>
          <a:blipFill>
            <a:blip r:embed="rId5"/>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For more on information on effective questioning, visit the </a:t>
            </a:r>
            <a:r>
              <a:rPr lang="en-GB" dirty="0">
                <a:hlinkClick r:id="rId6"/>
              </a:rPr>
              <a:t>Hockey Hub. </a:t>
            </a:r>
            <a:endParaRPr lang="en-GB" dirty="0"/>
          </a:p>
        </p:txBody>
      </p:sp>
      <p:pic>
        <p:nvPicPr>
          <p:cNvPr id="12" name="Picture 11" descr="A close up of a sign&#10;&#10;Description automatically generated">
            <a:extLst>
              <a:ext uri="{FF2B5EF4-FFF2-40B4-BE49-F238E27FC236}">
                <a16:creationId xmlns:a16="http://schemas.microsoft.com/office/drawing/2014/main" id="{E8657377-69A2-48FD-8ABA-57A700A6C7E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33367" y="3475470"/>
            <a:ext cx="785586" cy="1409580"/>
          </a:xfrm>
          <a:prstGeom prst="rect">
            <a:avLst/>
          </a:prstGeom>
        </p:spPr>
      </p:pic>
      <p:pic>
        <p:nvPicPr>
          <p:cNvPr id="13" name="Picture 12" descr="A close up of a logo&#10;&#10;Description automatically generated">
            <a:extLst>
              <a:ext uri="{FF2B5EF4-FFF2-40B4-BE49-F238E27FC236}">
                <a16:creationId xmlns:a16="http://schemas.microsoft.com/office/drawing/2014/main" id="{382B4BFD-B77C-425C-91C3-D3A43849B76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89072" y="2541718"/>
            <a:ext cx="902576" cy="1345078"/>
          </a:xfrm>
          <a:prstGeom prst="rect">
            <a:avLst/>
          </a:prstGeom>
        </p:spPr>
      </p:pic>
      <p:pic>
        <p:nvPicPr>
          <p:cNvPr id="5" name="Picture 4">
            <a:extLst>
              <a:ext uri="{FF2B5EF4-FFF2-40B4-BE49-F238E27FC236}">
                <a16:creationId xmlns:a16="http://schemas.microsoft.com/office/drawing/2014/main" id="{4134DA79-2D05-4D83-9192-F600DDE5B583}"/>
              </a:ext>
            </a:extLst>
          </p:cNvPr>
          <p:cNvPicPr>
            <a:picLocks noChangeAspect="1"/>
          </p:cNvPicPr>
          <p:nvPr/>
        </p:nvPicPr>
        <p:blipFill rotWithShape="1">
          <a:blip r:embed="rId9"/>
          <a:srcRect l="19298" t="16629" r="20281" b="10884"/>
          <a:stretch/>
        </p:blipFill>
        <p:spPr>
          <a:xfrm>
            <a:off x="1004299" y="754"/>
            <a:ext cx="10183402" cy="6871903"/>
          </a:xfrm>
          <a:prstGeom prst="rect">
            <a:avLst/>
          </a:prstGeom>
        </p:spPr>
      </p:pic>
    </p:spTree>
    <p:extLst>
      <p:ext uri="{BB962C8B-B14F-4D97-AF65-F5344CB8AC3E}">
        <p14:creationId xmlns:p14="http://schemas.microsoft.com/office/powerpoint/2010/main" val="26657227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B3F3ED-7000-4CD2-B8A1-0CFFC0F05269}"/>
              </a:ext>
            </a:extLst>
          </p:cNvPr>
          <p:cNvPicPr>
            <a:picLocks noChangeAspect="1"/>
          </p:cNvPicPr>
          <p:nvPr/>
        </p:nvPicPr>
        <p:blipFill rotWithShape="1">
          <a:blip r:embed="rId3"/>
          <a:srcRect l="20477" t="17678" r="21629" b="9950"/>
          <a:stretch/>
        </p:blipFill>
        <p:spPr>
          <a:xfrm>
            <a:off x="1205242" y="-10072"/>
            <a:ext cx="9781516" cy="6878144"/>
          </a:xfrm>
          <a:prstGeom prst="rect">
            <a:avLst/>
          </a:prstGeom>
        </p:spPr>
      </p:pic>
    </p:spTree>
    <p:extLst>
      <p:ext uri="{BB962C8B-B14F-4D97-AF65-F5344CB8AC3E}">
        <p14:creationId xmlns:p14="http://schemas.microsoft.com/office/powerpoint/2010/main" val="2890210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E8CF4B-B53E-4D72-A7C6-6BA4E904429A}"/>
              </a:ext>
            </a:extLst>
          </p:cNvPr>
          <p:cNvPicPr>
            <a:picLocks noChangeAspect="1"/>
          </p:cNvPicPr>
          <p:nvPr/>
        </p:nvPicPr>
        <p:blipFill rotWithShape="1">
          <a:blip r:embed="rId3"/>
          <a:srcRect l="19298" t="15579" r="21546" b="13265"/>
          <a:stretch/>
        </p:blipFill>
        <p:spPr>
          <a:xfrm>
            <a:off x="1027799" y="0"/>
            <a:ext cx="10136401" cy="6858000"/>
          </a:xfrm>
          <a:prstGeom prst="rect">
            <a:avLst/>
          </a:prstGeom>
        </p:spPr>
      </p:pic>
    </p:spTree>
    <p:extLst>
      <p:ext uri="{BB962C8B-B14F-4D97-AF65-F5344CB8AC3E}">
        <p14:creationId xmlns:p14="http://schemas.microsoft.com/office/powerpoint/2010/main" val="33112434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826D71-0F89-4D7D-B9D5-8DA912935B25}"/>
              </a:ext>
            </a:extLst>
          </p:cNvPr>
          <p:cNvSpPr/>
          <p:nvPr/>
        </p:nvSpPr>
        <p:spPr>
          <a:xfrm>
            <a:off x="0" y="6299941"/>
            <a:ext cx="12192000" cy="584775"/>
          </a:xfrm>
          <a:prstGeom prst="rect">
            <a:avLst/>
          </a:prstGeom>
          <a:blipFill>
            <a:blip r:embed="rId4"/>
            <a:stretch>
              <a:fillRect/>
            </a:stretch>
          </a:blipFill>
        </p:spPr>
        <p:txBody>
          <a:bodyPr wrap="square">
            <a:spAutoFit/>
          </a:bodyPr>
          <a:lstStyle/>
          <a:p>
            <a:pPr algn="ctr"/>
            <a:r>
              <a:rPr lang="en-GB" sz="3200" dirty="0">
                <a:solidFill>
                  <a:schemeClr val="bg1"/>
                </a:solidFill>
                <a:latin typeface="Aller Light" panose="020B0503040302020204" pitchFamily="34" charset="0"/>
              </a:rPr>
              <a:t>How to adapt hockey activities so they are safe and fun for ALL</a:t>
            </a:r>
            <a:endParaRPr lang="en-GB" sz="3200" b="1" dirty="0">
              <a:solidFill>
                <a:schemeClr val="bg1"/>
              </a:solidFill>
              <a:latin typeface="Aller Light" panose="020B0503040302020204" pitchFamily="34" charset="0"/>
            </a:endParaRPr>
          </a:p>
        </p:txBody>
      </p:sp>
      <p:sp>
        <p:nvSpPr>
          <p:cNvPr id="18" name="Title 6">
            <a:extLst>
              <a:ext uri="{FF2B5EF4-FFF2-40B4-BE49-F238E27FC236}">
                <a16:creationId xmlns:a16="http://schemas.microsoft.com/office/drawing/2014/main" id="{980F8B99-E2C2-4469-BF49-4B48D35154D3}"/>
              </a:ext>
            </a:extLst>
          </p:cNvPr>
          <p:cNvSpPr txBox="1">
            <a:spLocks/>
          </p:cNvSpPr>
          <p:nvPr/>
        </p:nvSpPr>
        <p:spPr>
          <a:xfrm>
            <a:off x="0" y="-1"/>
            <a:ext cx="3030876" cy="842481"/>
          </a:xfrm>
          <a:prstGeom prst="rect">
            <a:avLst/>
          </a:prstGeom>
          <a:blipFill>
            <a:blip r:embed="rId4"/>
            <a:stretch>
              <a:fillRect/>
            </a:stretch>
          </a:blip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Aller Light" panose="020B0503040302020204" pitchFamily="34" charset="0"/>
              </a:rPr>
              <a:t>Section 4 </a:t>
            </a:r>
          </a:p>
        </p:txBody>
      </p:sp>
    </p:spTree>
    <p:extLst>
      <p:ext uri="{BB962C8B-B14F-4D97-AF65-F5344CB8AC3E}">
        <p14:creationId xmlns:p14="http://schemas.microsoft.com/office/powerpoint/2010/main" val="2201023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7908-B11A-4D9F-94BF-0FA25D85BC1B}"/>
              </a:ext>
            </a:extLst>
          </p:cNvPr>
          <p:cNvSpPr>
            <a:spLocks noGrp="1"/>
          </p:cNvSpPr>
          <p:nvPr>
            <p:ph type="ctrTitle"/>
          </p:nvPr>
        </p:nvSpPr>
        <p:spPr>
          <a:xfrm>
            <a:off x="809046" y="1232898"/>
            <a:ext cx="11030675" cy="546352"/>
          </a:xfrm>
        </p:spPr>
        <p:txBody>
          <a:bodyPr>
            <a:normAutofit/>
          </a:bodyPr>
          <a:lstStyle/>
          <a:p>
            <a:pPr marL="0" indent="0"/>
            <a:r>
              <a:rPr lang="en-GB" sz="2800" b="1" dirty="0">
                <a:solidFill>
                  <a:schemeClr val="bg1"/>
                </a:solidFill>
                <a:latin typeface="Aller Light" panose="020B0506040302090204" pitchFamily="34" charset="0"/>
                <a:cs typeface="Aldhabi" panose="01000000000000000000" pitchFamily="2" charset="-78"/>
              </a:rPr>
              <a:t>Inclusion is creating meaningful opportunity to engage in sport </a:t>
            </a:r>
          </a:p>
        </p:txBody>
      </p:sp>
      <p:pic>
        <p:nvPicPr>
          <p:cNvPr id="4" name="Picture 3">
            <a:extLst>
              <a:ext uri="{FF2B5EF4-FFF2-40B4-BE49-F238E27FC236}">
                <a16:creationId xmlns:a16="http://schemas.microsoft.com/office/drawing/2014/main" id="{125322B9-BA3E-43F8-B917-EFBB1F09640A}"/>
              </a:ext>
            </a:extLst>
          </p:cNvPr>
          <p:cNvPicPr>
            <a:picLocks noChangeAspect="1"/>
          </p:cNvPicPr>
          <p:nvPr/>
        </p:nvPicPr>
        <p:blipFill rotWithShape="1">
          <a:blip r:embed="rId3"/>
          <a:srcRect t="1178" b="2446"/>
          <a:stretch/>
        </p:blipFill>
        <p:spPr>
          <a:xfrm>
            <a:off x="3085954" y="2118979"/>
            <a:ext cx="6723317" cy="3499983"/>
          </a:xfrm>
          <a:prstGeom prst="rect">
            <a:avLst/>
          </a:prstGeom>
        </p:spPr>
      </p:pic>
      <p:sp>
        <p:nvSpPr>
          <p:cNvPr id="5" name="TextBox 4">
            <a:extLst>
              <a:ext uri="{FF2B5EF4-FFF2-40B4-BE49-F238E27FC236}">
                <a16:creationId xmlns:a16="http://schemas.microsoft.com/office/drawing/2014/main" id="{2C5EDC72-E131-4098-860C-8B5C6AA173AB}"/>
              </a:ext>
            </a:extLst>
          </p:cNvPr>
          <p:cNvSpPr txBox="1"/>
          <p:nvPr/>
        </p:nvSpPr>
        <p:spPr>
          <a:xfrm>
            <a:off x="126998" y="5958692"/>
            <a:ext cx="10897173" cy="830997"/>
          </a:xfrm>
          <a:prstGeom prst="rect">
            <a:avLst/>
          </a:prstGeom>
          <a:noFill/>
        </p:spPr>
        <p:txBody>
          <a:bodyPr wrap="square" rtlCol="0">
            <a:spAutoFit/>
          </a:bodyPr>
          <a:lstStyle/>
          <a:p>
            <a:r>
              <a:rPr lang="en-GB" sz="2400" b="1" dirty="0">
                <a:solidFill>
                  <a:schemeClr val="bg1"/>
                </a:solidFill>
                <a:latin typeface="Aller Light" panose="020B0506040302090204" pitchFamily="34" charset="0"/>
              </a:rPr>
              <a:t>Equality </a:t>
            </a:r>
            <a:r>
              <a:rPr lang="en-GB" sz="2400" dirty="0">
                <a:solidFill>
                  <a:schemeClr val="bg1"/>
                </a:solidFill>
                <a:latin typeface="Aller Light" panose="020B0506040302090204" pitchFamily="34" charset="0"/>
              </a:rPr>
              <a:t>= promotes fairness by treating everyone the same</a:t>
            </a:r>
          </a:p>
          <a:p>
            <a:r>
              <a:rPr lang="en-GB" sz="2400" b="1" dirty="0">
                <a:solidFill>
                  <a:schemeClr val="bg1"/>
                </a:solidFill>
                <a:latin typeface="Aller Light" panose="020B0506040302090204" pitchFamily="34" charset="0"/>
              </a:rPr>
              <a:t>Equity </a:t>
            </a:r>
            <a:r>
              <a:rPr lang="en-GB" sz="2400" dirty="0">
                <a:solidFill>
                  <a:schemeClr val="bg1"/>
                </a:solidFill>
                <a:latin typeface="Aller Light" panose="020B0506040302090204" pitchFamily="34" charset="0"/>
              </a:rPr>
              <a:t>= promotes fairness by treating people differently dependent on need</a:t>
            </a:r>
          </a:p>
        </p:txBody>
      </p:sp>
      <p:sp>
        <p:nvSpPr>
          <p:cNvPr id="6" name="officeArt object">
            <a:extLst>
              <a:ext uri="{FF2B5EF4-FFF2-40B4-BE49-F238E27FC236}">
                <a16:creationId xmlns:a16="http://schemas.microsoft.com/office/drawing/2014/main" id="{6B4D434F-515E-45B6-99D5-29AD90D5DF0A}"/>
              </a:ext>
            </a:extLst>
          </p:cNvPr>
          <p:cNvSpPr/>
          <p:nvPr/>
        </p:nvSpPr>
        <p:spPr>
          <a:xfrm>
            <a:off x="0" y="0"/>
            <a:ext cx="6770670" cy="85652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4"/>
            <a:stretch>
              <a:fillRect/>
            </a:stretch>
          </a:blipFill>
          <a:ln w="12700" cap="flat">
            <a:noFill/>
            <a:miter lim="400000"/>
          </a:ln>
          <a:effectLst/>
        </p:spPr>
        <p:txBody>
          <a:bodyPr wrap="square" lIns="101600" tIns="101600" rIns="101600" bIns="101600" numCol="1" anchor="t">
            <a:noAutofit/>
          </a:bodyPr>
          <a:lstStyle/>
          <a:p>
            <a:pPr indent="179705">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4000" b="1" dirty="0">
                <a:solidFill>
                  <a:srgbClr val="FEFFFF"/>
                </a:solidFill>
                <a:effectLst/>
                <a:latin typeface="Aller Light" panose="020B0506040302090204" pitchFamily="34" charset="0"/>
                <a:ea typeface="Arial Unicode MS" panose="020B0604020202020204" pitchFamily="34" charset="-128"/>
                <a:cs typeface="Arial Unicode MS" panose="020B0604020202020204" pitchFamily="34" charset="-128"/>
              </a:rPr>
              <a:t>What is Inclusion?</a:t>
            </a:r>
            <a:endParaRPr lang="en-GB" sz="4000" b="1" dirty="0">
              <a:solidFill>
                <a:srgbClr val="3F4A57"/>
              </a:solidFill>
              <a:effectLst/>
              <a:latin typeface="Aller Light" panose="020B0506040302090204" pitchFamily="34" charset="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13934360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E5C5227-3754-4365-A210-6701788CDEA2}"/>
              </a:ext>
            </a:extLst>
          </p:cNvPr>
          <p:cNvSpPr txBox="1"/>
          <p:nvPr/>
        </p:nvSpPr>
        <p:spPr>
          <a:xfrm>
            <a:off x="1008652" y="1166354"/>
            <a:ext cx="1956123" cy="430887"/>
          </a:xfrm>
          <a:prstGeom prst="rect">
            <a:avLst/>
          </a:prstGeom>
          <a:noFill/>
        </p:spPr>
        <p:txBody>
          <a:bodyPr wrap="square" rtlCol="0">
            <a:spAutoFit/>
          </a:bodyPr>
          <a:lstStyle/>
          <a:p>
            <a:r>
              <a:rPr lang="en-GB" sz="2200" b="1" dirty="0">
                <a:solidFill>
                  <a:schemeClr val="bg1"/>
                </a:solidFill>
                <a:latin typeface="Aller Light" panose="020B0506040302090204" pitchFamily="34" charset="0"/>
              </a:rPr>
              <a:t>Open Activity</a:t>
            </a:r>
            <a:endParaRPr lang="en-GB" dirty="0">
              <a:latin typeface="Aller Light" panose="020B0506040302090204" pitchFamily="34" charset="0"/>
            </a:endParaRPr>
          </a:p>
        </p:txBody>
      </p:sp>
      <p:pic>
        <p:nvPicPr>
          <p:cNvPr id="10" name="Picture 9" descr="A hockey player with a football ball&#10;&#10;Description automatically generated">
            <a:extLst>
              <a:ext uri="{FF2B5EF4-FFF2-40B4-BE49-F238E27FC236}">
                <a16:creationId xmlns:a16="http://schemas.microsoft.com/office/drawing/2014/main" id="{9DEEB7BB-7D61-45BE-AB97-4E702AA16C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84" y="1589902"/>
            <a:ext cx="2453261" cy="1664262"/>
          </a:xfrm>
          <a:prstGeom prst="rect">
            <a:avLst/>
          </a:prstGeom>
        </p:spPr>
      </p:pic>
      <p:sp>
        <p:nvSpPr>
          <p:cNvPr id="11" name="TextBox 10">
            <a:extLst>
              <a:ext uri="{FF2B5EF4-FFF2-40B4-BE49-F238E27FC236}">
                <a16:creationId xmlns:a16="http://schemas.microsoft.com/office/drawing/2014/main" id="{2BA4DF6C-BB81-4E5B-8C18-7FE2C4E46634}"/>
              </a:ext>
            </a:extLst>
          </p:cNvPr>
          <p:cNvSpPr txBox="1"/>
          <p:nvPr/>
        </p:nvSpPr>
        <p:spPr>
          <a:xfrm>
            <a:off x="0" y="3259723"/>
            <a:ext cx="4050311" cy="338554"/>
          </a:xfrm>
          <a:prstGeom prst="rect">
            <a:avLst/>
          </a:prstGeom>
          <a:noFill/>
        </p:spPr>
        <p:txBody>
          <a:bodyPr wrap="square" rtlCol="0">
            <a:spAutoFit/>
          </a:bodyPr>
          <a:lstStyle/>
          <a:p>
            <a:r>
              <a:rPr lang="en-GB" sz="1600" dirty="0">
                <a:solidFill>
                  <a:schemeClr val="bg1"/>
                </a:solidFill>
                <a:latin typeface="Aller Light" panose="020B0506040302090204" pitchFamily="34" charset="0"/>
              </a:rPr>
              <a:t>Everyone can play without modifications</a:t>
            </a:r>
            <a:endParaRPr lang="en-GB" sz="1600" dirty="0">
              <a:latin typeface="Aller Light" panose="020B0506040302090204" pitchFamily="34" charset="0"/>
            </a:endParaRPr>
          </a:p>
        </p:txBody>
      </p:sp>
      <p:sp>
        <p:nvSpPr>
          <p:cNvPr id="13" name="TextBox 12">
            <a:extLst>
              <a:ext uri="{FF2B5EF4-FFF2-40B4-BE49-F238E27FC236}">
                <a16:creationId xmlns:a16="http://schemas.microsoft.com/office/drawing/2014/main" id="{FBBE5C4E-82DF-46BF-ACC5-6C225CDB983D}"/>
              </a:ext>
            </a:extLst>
          </p:cNvPr>
          <p:cNvSpPr txBox="1"/>
          <p:nvPr/>
        </p:nvSpPr>
        <p:spPr>
          <a:xfrm>
            <a:off x="9381752" y="1973319"/>
            <a:ext cx="2579249" cy="430887"/>
          </a:xfrm>
          <a:prstGeom prst="rect">
            <a:avLst/>
          </a:prstGeom>
          <a:noFill/>
        </p:spPr>
        <p:txBody>
          <a:bodyPr wrap="square" rtlCol="0">
            <a:spAutoFit/>
          </a:bodyPr>
          <a:lstStyle/>
          <a:p>
            <a:r>
              <a:rPr lang="en-GB" sz="2200" b="1" dirty="0">
                <a:solidFill>
                  <a:schemeClr val="bg1"/>
                </a:solidFill>
                <a:latin typeface="Aller Light" panose="020B0506040302090204" pitchFamily="34" charset="0"/>
              </a:rPr>
              <a:t>Modified Activity</a:t>
            </a:r>
            <a:endParaRPr lang="en-GB" dirty="0">
              <a:latin typeface="Aller Light" panose="020B0506040302090204" pitchFamily="34" charset="0"/>
            </a:endParaRPr>
          </a:p>
        </p:txBody>
      </p:sp>
      <p:pic>
        <p:nvPicPr>
          <p:cNvPr id="17" name="Picture 16" descr="A person that is sitting in the grass&#10;&#10;Description automatically generated">
            <a:extLst>
              <a:ext uri="{FF2B5EF4-FFF2-40B4-BE49-F238E27FC236}">
                <a16:creationId xmlns:a16="http://schemas.microsoft.com/office/drawing/2014/main" id="{9AA89C80-17D5-4F3B-AE97-44A35555A2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8155" y="2417205"/>
            <a:ext cx="1845048" cy="2713624"/>
          </a:xfrm>
          <a:prstGeom prst="rect">
            <a:avLst/>
          </a:prstGeom>
        </p:spPr>
      </p:pic>
      <p:sp>
        <p:nvSpPr>
          <p:cNvPr id="18" name="TextBox 17">
            <a:extLst>
              <a:ext uri="{FF2B5EF4-FFF2-40B4-BE49-F238E27FC236}">
                <a16:creationId xmlns:a16="http://schemas.microsoft.com/office/drawing/2014/main" id="{9DB78BCC-21DC-4AE6-BCE4-D9B264018215}"/>
              </a:ext>
            </a:extLst>
          </p:cNvPr>
          <p:cNvSpPr txBox="1"/>
          <p:nvPr/>
        </p:nvSpPr>
        <p:spPr>
          <a:xfrm>
            <a:off x="9247288" y="5130829"/>
            <a:ext cx="2848174" cy="584775"/>
          </a:xfrm>
          <a:prstGeom prst="rect">
            <a:avLst/>
          </a:prstGeom>
          <a:noFill/>
        </p:spPr>
        <p:txBody>
          <a:bodyPr wrap="square" rtlCol="0">
            <a:spAutoFit/>
          </a:bodyPr>
          <a:lstStyle/>
          <a:p>
            <a:r>
              <a:rPr lang="en-GB" sz="1600" dirty="0">
                <a:solidFill>
                  <a:schemeClr val="bg1"/>
                </a:solidFill>
                <a:latin typeface="Aller Light" panose="020B0506040302090204" pitchFamily="34" charset="0"/>
              </a:rPr>
              <a:t>Adapts the activity to ensure everyone can join in</a:t>
            </a:r>
          </a:p>
        </p:txBody>
      </p:sp>
      <p:sp>
        <p:nvSpPr>
          <p:cNvPr id="19" name="TextBox 18">
            <a:extLst>
              <a:ext uri="{FF2B5EF4-FFF2-40B4-BE49-F238E27FC236}">
                <a16:creationId xmlns:a16="http://schemas.microsoft.com/office/drawing/2014/main" id="{7A37BD69-3684-4CBD-BDED-F636CC0B854F}"/>
              </a:ext>
            </a:extLst>
          </p:cNvPr>
          <p:cNvSpPr txBox="1"/>
          <p:nvPr/>
        </p:nvSpPr>
        <p:spPr>
          <a:xfrm>
            <a:off x="5375240" y="3968002"/>
            <a:ext cx="2579249" cy="430887"/>
          </a:xfrm>
          <a:prstGeom prst="rect">
            <a:avLst/>
          </a:prstGeom>
          <a:noFill/>
        </p:spPr>
        <p:txBody>
          <a:bodyPr wrap="square" rtlCol="0">
            <a:spAutoFit/>
          </a:bodyPr>
          <a:lstStyle/>
          <a:p>
            <a:r>
              <a:rPr lang="en-GB" sz="2200" b="1" dirty="0">
                <a:solidFill>
                  <a:schemeClr val="bg1"/>
                </a:solidFill>
                <a:latin typeface="Aller Light" panose="020B0506040302090204" pitchFamily="34" charset="0"/>
              </a:rPr>
              <a:t>Parallel Activity</a:t>
            </a:r>
            <a:endParaRPr lang="en-GB" dirty="0">
              <a:latin typeface="Aller Light" panose="020B0506040302090204" pitchFamily="34" charset="0"/>
            </a:endParaRPr>
          </a:p>
        </p:txBody>
      </p:sp>
      <p:pic>
        <p:nvPicPr>
          <p:cNvPr id="21" name="Picture 20" descr="A picture containing grass, person, outdoor, child&#10;&#10;Description automatically generated">
            <a:extLst>
              <a:ext uri="{FF2B5EF4-FFF2-40B4-BE49-F238E27FC236}">
                <a16:creationId xmlns:a16="http://schemas.microsoft.com/office/drawing/2014/main" id="{9310A721-322D-4965-9035-D68AA2DC78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8436" y="4398889"/>
            <a:ext cx="2242893" cy="1682170"/>
          </a:xfrm>
          <a:prstGeom prst="rect">
            <a:avLst/>
          </a:prstGeom>
        </p:spPr>
      </p:pic>
      <p:sp>
        <p:nvSpPr>
          <p:cNvPr id="22" name="TextBox 21">
            <a:extLst>
              <a:ext uri="{FF2B5EF4-FFF2-40B4-BE49-F238E27FC236}">
                <a16:creationId xmlns:a16="http://schemas.microsoft.com/office/drawing/2014/main" id="{DF18D67B-54E0-4774-996F-E89589F26BB1}"/>
              </a:ext>
            </a:extLst>
          </p:cNvPr>
          <p:cNvSpPr txBox="1"/>
          <p:nvPr/>
        </p:nvSpPr>
        <p:spPr>
          <a:xfrm>
            <a:off x="4894305" y="6119336"/>
            <a:ext cx="3541121" cy="738664"/>
          </a:xfrm>
          <a:prstGeom prst="rect">
            <a:avLst/>
          </a:prstGeom>
          <a:noFill/>
        </p:spPr>
        <p:txBody>
          <a:bodyPr wrap="square" rtlCol="0">
            <a:spAutoFit/>
          </a:bodyPr>
          <a:lstStyle/>
          <a:p>
            <a:r>
              <a:rPr lang="en-GB" sz="1400" dirty="0">
                <a:solidFill>
                  <a:schemeClr val="bg1"/>
                </a:solidFill>
                <a:latin typeface="Aller Light" panose="020B0506040302090204" pitchFamily="34" charset="0"/>
              </a:rPr>
              <a:t>Grouped in ability- everyone participates in the same activity but at a level appropriate to them</a:t>
            </a:r>
            <a:endParaRPr lang="en-GB" sz="1400" dirty="0">
              <a:latin typeface="Aller Light" panose="020B0506040302090204" pitchFamily="34" charset="0"/>
            </a:endParaRPr>
          </a:p>
        </p:txBody>
      </p:sp>
      <p:sp>
        <p:nvSpPr>
          <p:cNvPr id="23" name="TextBox 22">
            <a:extLst>
              <a:ext uri="{FF2B5EF4-FFF2-40B4-BE49-F238E27FC236}">
                <a16:creationId xmlns:a16="http://schemas.microsoft.com/office/drawing/2014/main" id="{DDB25213-8545-4472-B195-CF35ECA4BFE4}"/>
              </a:ext>
            </a:extLst>
          </p:cNvPr>
          <p:cNvSpPr txBox="1"/>
          <p:nvPr/>
        </p:nvSpPr>
        <p:spPr>
          <a:xfrm>
            <a:off x="942884" y="3968002"/>
            <a:ext cx="2579249" cy="430887"/>
          </a:xfrm>
          <a:prstGeom prst="rect">
            <a:avLst/>
          </a:prstGeom>
          <a:noFill/>
        </p:spPr>
        <p:txBody>
          <a:bodyPr wrap="square" rtlCol="0">
            <a:spAutoFit/>
          </a:bodyPr>
          <a:lstStyle/>
          <a:p>
            <a:r>
              <a:rPr lang="en-GB" sz="2200" b="1" dirty="0">
                <a:solidFill>
                  <a:schemeClr val="bg1"/>
                </a:solidFill>
                <a:latin typeface="Aller Light" panose="020B0506040302090204" pitchFamily="34" charset="0"/>
              </a:rPr>
              <a:t>Specific Activity</a:t>
            </a:r>
            <a:endParaRPr lang="en-GB" dirty="0">
              <a:latin typeface="Aller Light" panose="020B0506040302090204" pitchFamily="34" charset="0"/>
            </a:endParaRPr>
          </a:p>
        </p:txBody>
      </p:sp>
      <p:pic>
        <p:nvPicPr>
          <p:cNvPr id="25" name="Picture 24" descr="A person standing on a court&#10;&#10;Description automatically generated">
            <a:extLst>
              <a:ext uri="{FF2B5EF4-FFF2-40B4-BE49-F238E27FC236}">
                <a16:creationId xmlns:a16="http://schemas.microsoft.com/office/drawing/2014/main" id="{3CE80B80-FA06-4330-94DC-744905B08C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5443" y="4398889"/>
            <a:ext cx="3037034" cy="1663160"/>
          </a:xfrm>
          <a:prstGeom prst="rect">
            <a:avLst/>
          </a:prstGeom>
        </p:spPr>
      </p:pic>
      <p:sp>
        <p:nvSpPr>
          <p:cNvPr id="29" name="TextBox 28">
            <a:extLst>
              <a:ext uri="{FF2B5EF4-FFF2-40B4-BE49-F238E27FC236}">
                <a16:creationId xmlns:a16="http://schemas.microsoft.com/office/drawing/2014/main" id="{1029C631-4AE6-4185-AB6D-CCE09629D76A}"/>
              </a:ext>
            </a:extLst>
          </p:cNvPr>
          <p:cNvSpPr txBox="1"/>
          <p:nvPr/>
        </p:nvSpPr>
        <p:spPr>
          <a:xfrm>
            <a:off x="386966" y="6061852"/>
            <a:ext cx="3530380" cy="338554"/>
          </a:xfrm>
          <a:prstGeom prst="rect">
            <a:avLst/>
          </a:prstGeom>
          <a:noFill/>
        </p:spPr>
        <p:txBody>
          <a:bodyPr wrap="square" rtlCol="0">
            <a:spAutoFit/>
          </a:bodyPr>
          <a:lstStyle/>
          <a:p>
            <a:r>
              <a:rPr lang="en-GB" sz="1600" dirty="0">
                <a:solidFill>
                  <a:schemeClr val="bg1"/>
                </a:solidFill>
                <a:latin typeface="Aller Light" panose="020B0506040302090204" pitchFamily="34" charset="0"/>
              </a:rPr>
              <a:t>Targeted sports for specific groups</a:t>
            </a:r>
          </a:p>
        </p:txBody>
      </p:sp>
      <p:sp>
        <p:nvSpPr>
          <p:cNvPr id="30" name="officeArt object">
            <a:extLst>
              <a:ext uri="{FF2B5EF4-FFF2-40B4-BE49-F238E27FC236}">
                <a16:creationId xmlns:a16="http://schemas.microsoft.com/office/drawing/2014/main" id="{0D5AFD2A-18A1-4C3B-9900-115263D9A2E4}"/>
              </a:ext>
            </a:extLst>
          </p:cNvPr>
          <p:cNvSpPr/>
          <p:nvPr/>
        </p:nvSpPr>
        <p:spPr>
          <a:xfrm>
            <a:off x="0" y="0"/>
            <a:ext cx="6211746"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7"/>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Models of Inclusion</a:t>
            </a:r>
            <a:endParaRPr lang="en-GB" sz="3200"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1028" name="Picture 4" descr="Activity Inclusion Model (AIM) Guidance incorporating STEP">
            <a:extLst>
              <a:ext uri="{FF2B5EF4-FFF2-40B4-BE49-F238E27FC236}">
                <a16:creationId xmlns:a16="http://schemas.microsoft.com/office/drawing/2014/main" id="{8E3768ED-3C6A-421D-ADFA-324741B2D7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94305" y="700294"/>
            <a:ext cx="2816506" cy="2803988"/>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descr="A close up of a logo&#10;&#10;Description automatically generated">
            <a:extLst>
              <a:ext uri="{FF2B5EF4-FFF2-40B4-BE49-F238E27FC236}">
                <a16:creationId xmlns:a16="http://schemas.microsoft.com/office/drawing/2014/main" id="{58E5CB09-EB31-4B04-9FA0-760807EA72B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889358" y="0"/>
            <a:ext cx="3302642" cy="1479009"/>
          </a:xfrm>
          <a:prstGeom prst="rect">
            <a:avLst/>
          </a:prstGeom>
        </p:spPr>
      </p:pic>
    </p:spTree>
    <p:extLst>
      <p:ext uri="{BB962C8B-B14F-4D97-AF65-F5344CB8AC3E}">
        <p14:creationId xmlns:p14="http://schemas.microsoft.com/office/powerpoint/2010/main" val="16300354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a:xfrm>
            <a:off x="398362" y="110211"/>
            <a:ext cx="10515600" cy="1325563"/>
          </a:xfrm>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1161969" y="2032995"/>
            <a:ext cx="10515600" cy="2792010"/>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How can my sessions be more inclusive?</a:t>
            </a:r>
          </a:p>
        </p:txBody>
      </p:sp>
      <p:pic>
        <p:nvPicPr>
          <p:cNvPr id="4" name="Picture 3" descr="A close up of a sign&#10;&#10;Description automatically generated">
            <a:extLst>
              <a:ext uri="{FF2B5EF4-FFF2-40B4-BE49-F238E27FC236}">
                <a16:creationId xmlns:a16="http://schemas.microsoft.com/office/drawing/2014/main" id="{1173A047-778F-4551-B95C-06D185876D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07463479-1182-4DC5-948F-8DD87C5977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985D0F9B-286F-4303-966E-22CE032469FB}"/>
              </a:ext>
            </a:extLst>
          </p:cNvPr>
          <p:cNvSpPr/>
          <p:nvPr/>
        </p:nvSpPr>
        <p:spPr>
          <a:xfrm>
            <a:off x="3920527" y="6137239"/>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14378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BCF3E0-361C-443D-A3CD-25FB1186620E}"/>
              </a:ext>
            </a:extLst>
          </p:cNvPr>
          <p:cNvSpPr>
            <a:spLocks noGrp="1"/>
          </p:cNvSpPr>
          <p:nvPr>
            <p:ph idx="1"/>
          </p:nvPr>
        </p:nvSpPr>
        <p:spPr>
          <a:xfrm>
            <a:off x="655834" y="1515923"/>
            <a:ext cx="6785048" cy="1263575"/>
          </a:xfrm>
        </p:spPr>
        <p:txBody>
          <a:bodyPr>
            <a:normAutofit/>
          </a:bodyPr>
          <a:lstStyle/>
          <a:p>
            <a:pPr marL="0" indent="0" algn="ctr">
              <a:buNone/>
            </a:pPr>
            <a:r>
              <a:rPr lang="en-GB" sz="2200" b="1" dirty="0">
                <a:solidFill>
                  <a:schemeClr val="bg1"/>
                </a:solidFill>
                <a:latin typeface="Aller Light" panose="020B0506040302090204" pitchFamily="34" charset="0"/>
              </a:rPr>
              <a:t>STEP is a great way to breakdown activities and adapt them to suit individual and group needs</a:t>
            </a:r>
          </a:p>
        </p:txBody>
      </p:sp>
      <p:sp>
        <p:nvSpPr>
          <p:cNvPr id="5" name="TextBox 4">
            <a:extLst>
              <a:ext uri="{FF2B5EF4-FFF2-40B4-BE49-F238E27FC236}">
                <a16:creationId xmlns:a16="http://schemas.microsoft.com/office/drawing/2014/main" id="{DDBBD872-6151-4570-8715-002690CC40E0}"/>
              </a:ext>
            </a:extLst>
          </p:cNvPr>
          <p:cNvSpPr txBox="1"/>
          <p:nvPr/>
        </p:nvSpPr>
        <p:spPr>
          <a:xfrm>
            <a:off x="441626" y="2930452"/>
            <a:ext cx="1251867" cy="553998"/>
          </a:xfrm>
          <a:prstGeom prst="rect">
            <a:avLst/>
          </a:prstGeom>
          <a:noFill/>
        </p:spPr>
        <p:txBody>
          <a:bodyPr wrap="square" rtlCol="0">
            <a:spAutoFit/>
          </a:bodyPr>
          <a:lstStyle/>
          <a:p>
            <a:r>
              <a:rPr lang="en-GB" sz="3000" b="1" dirty="0">
                <a:solidFill>
                  <a:schemeClr val="bg1"/>
                </a:solidFill>
              </a:rPr>
              <a:t>SPACE</a:t>
            </a:r>
          </a:p>
        </p:txBody>
      </p:sp>
      <p:sp>
        <p:nvSpPr>
          <p:cNvPr id="6" name="TextBox 5">
            <a:extLst>
              <a:ext uri="{FF2B5EF4-FFF2-40B4-BE49-F238E27FC236}">
                <a16:creationId xmlns:a16="http://schemas.microsoft.com/office/drawing/2014/main" id="{C0367341-0CE3-4661-9C08-D297F4714979}"/>
              </a:ext>
            </a:extLst>
          </p:cNvPr>
          <p:cNvSpPr txBox="1"/>
          <p:nvPr/>
        </p:nvSpPr>
        <p:spPr>
          <a:xfrm>
            <a:off x="3614112" y="2910747"/>
            <a:ext cx="1021626" cy="553998"/>
          </a:xfrm>
          <a:prstGeom prst="rect">
            <a:avLst/>
          </a:prstGeom>
          <a:noFill/>
        </p:spPr>
        <p:txBody>
          <a:bodyPr wrap="square" rtlCol="0">
            <a:spAutoFit/>
          </a:bodyPr>
          <a:lstStyle/>
          <a:p>
            <a:r>
              <a:rPr lang="en-GB" sz="3000" b="1" dirty="0">
                <a:solidFill>
                  <a:schemeClr val="bg1"/>
                </a:solidFill>
              </a:rPr>
              <a:t>TASK</a:t>
            </a:r>
            <a:r>
              <a:rPr lang="en-GB" dirty="0"/>
              <a:t> </a:t>
            </a:r>
          </a:p>
        </p:txBody>
      </p:sp>
      <p:sp>
        <p:nvSpPr>
          <p:cNvPr id="7" name="TextBox 6">
            <a:extLst>
              <a:ext uri="{FF2B5EF4-FFF2-40B4-BE49-F238E27FC236}">
                <a16:creationId xmlns:a16="http://schemas.microsoft.com/office/drawing/2014/main" id="{4A10A5D9-69B3-4F02-B409-CE5F4D1BC6DD}"/>
              </a:ext>
            </a:extLst>
          </p:cNvPr>
          <p:cNvSpPr txBox="1"/>
          <p:nvPr/>
        </p:nvSpPr>
        <p:spPr>
          <a:xfrm>
            <a:off x="10199698" y="2930452"/>
            <a:ext cx="1435033" cy="830997"/>
          </a:xfrm>
          <a:prstGeom prst="rect">
            <a:avLst/>
          </a:prstGeom>
          <a:noFill/>
        </p:spPr>
        <p:txBody>
          <a:bodyPr wrap="square" rtlCol="0">
            <a:spAutoFit/>
          </a:bodyPr>
          <a:lstStyle/>
          <a:p>
            <a:r>
              <a:rPr lang="en-GB" sz="3000" b="1" dirty="0">
                <a:solidFill>
                  <a:schemeClr val="bg1"/>
                </a:solidFill>
              </a:rPr>
              <a:t>PEOPLE </a:t>
            </a:r>
          </a:p>
          <a:p>
            <a:r>
              <a:rPr lang="en-GB" dirty="0"/>
              <a:t> </a:t>
            </a:r>
          </a:p>
        </p:txBody>
      </p:sp>
      <p:sp>
        <p:nvSpPr>
          <p:cNvPr id="8" name="TextBox 7">
            <a:extLst>
              <a:ext uri="{FF2B5EF4-FFF2-40B4-BE49-F238E27FC236}">
                <a16:creationId xmlns:a16="http://schemas.microsoft.com/office/drawing/2014/main" id="{BDDDBCE2-59BE-4F63-BCEE-3E2C2898D2D7}"/>
              </a:ext>
            </a:extLst>
          </p:cNvPr>
          <p:cNvSpPr txBox="1"/>
          <p:nvPr/>
        </p:nvSpPr>
        <p:spPr>
          <a:xfrm>
            <a:off x="6595504" y="2930452"/>
            <a:ext cx="2330895" cy="553998"/>
          </a:xfrm>
          <a:prstGeom prst="rect">
            <a:avLst/>
          </a:prstGeom>
          <a:noFill/>
        </p:spPr>
        <p:txBody>
          <a:bodyPr wrap="square" rtlCol="0">
            <a:spAutoFit/>
          </a:bodyPr>
          <a:lstStyle/>
          <a:p>
            <a:r>
              <a:rPr lang="en-GB" sz="3000" b="1" dirty="0">
                <a:solidFill>
                  <a:schemeClr val="bg1"/>
                </a:solidFill>
              </a:rPr>
              <a:t>EQUIPMENT  </a:t>
            </a:r>
          </a:p>
        </p:txBody>
      </p:sp>
      <p:pic>
        <p:nvPicPr>
          <p:cNvPr id="10" name="Picture 9" descr="A close up of a sign&#10;&#10;Description automatically generated">
            <a:extLst>
              <a:ext uri="{FF2B5EF4-FFF2-40B4-BE49-F238E27FC236}">
                <a16:creationId xmlns:a16="http://schemas.microsoft.com/office/drawing/2014/main" id="{59B1EC54-528E-4F9E-82BF-EC991659E1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172" y="3571184"/>
            <a:ext cx="1219370" cy="933580"/>
          </a:xfrm>
          <a:prstGeom prst="rect">
            <a:avLst/>
          </a:prstGeom>
          <a:effectLst>
            <a:glow rad="127000">
              <a:schemeClr val="bg1"/>
            </a:glow>
          </a:effectLst>
        </p:spPr>
      </p:pic>
      <p:pic>
        <p:nvPicPr>
          <p:cNvPr id="12" name="Picture 11" descr="A picture containing drawing&#10;&#10;Description automatically generated">
            <a:extLst>
              <a:ext uri="{FF2B5EF4-FFF2-40B4-BE49-F238E27FC236}">
                <a16:creationId xmlns:a16="http://schemas.microsoft.com/office/drawing/2014/main" id="{D86797DF-72CF-43C1-9547-C8C58C202F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14112" y="3571184"/>
            <a:ext cx="1021626" cy="989021"/>
          </a:xfrm>
          <a:prstGeom prst="rect">
            <a:avLst/>
          </a:prstGeom>
          <a:effectLst>
            <a:glow rad="127000">
              <a:schemeClr val="bg1"/>
            </a:glow>
          </a:effectLst>
        </p:spPr>
      </p:pic>
      <p:pic>
        <p:nvPicPr>
          <p:cNvPr id="14" name="Picture 13" descr="A picture containing drawing&#10;&#10;Description automatically generated">
            <a:extLst>
              <a:ext uri="{FF2B5EF4-FFF2-40B4-BE49-F238E27FC236}">
                <a16:creationId xmlns:a16="http://schemas.microsoft.com/office/drawing/2014/main" id="{BD4EDCF4-4E2F-4199-AFD5-E75C5C4DC4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96352" y="3630188"/>
            <a:ext cx="1435033" cy="971685"/>
          </a:xfrm>
          <a:prstGeom prst="rect">
            <a:avLst/>
          </a:prstGeom>
          <a:effectLst>
            <a:glow rad="127000">
              <a:schemeClr val="bg1"/>
            </a:glow>
          </a:effectLst>
        </p:spPr>
      </p:pic>
      <p:pic>
        <p:nvPicPr>
          <p:cNvPr id="16" name="Picture 15">
            <a:extLst>
              <a:ext uri="{FF2B5EF4-FFF2-40B4-BE49-F238E27FC236}">
                <a16:creationId xmlns:a16="http://schemas.microsoft.com/office/drawing/2014/main" id="{CEA781E7-A496-4CE6-AC80-82023AD02BE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89999" y="3617500"/>
            <a:ext cx="1697591" cy="971684"/>
          </a:xfrm>
          <a:prstGeom prst="rect">
            <a:avLst/>
          </a:prstGeom>
          <a:effectLst>
            <a:glow rad="127000">
              <a:schemeClr val="bg1">
                <a:alpha val="99000"/>
              </a:schemeClr>
            </a:glow>
          </a:effectLst>
        </p:spPr>
      </p:pic>
      <p:sp>
        <p:nvSpPr>
          <p:cNvPr id="18" name="TextBox 17">
            <a:extLst>
              <a:ext uri="{FF2B5EF4-FFF2-40B4-BE49-F238E27FC236}">
                <a16:creationId xmlns:a16="http://schemas.microsoft.com/office/drawing/2014/main" id="{524406C2-9074-46F9-B6C6-0F0BFE4025A3}"/>
              </a:ext>
            </a:extLst>
          </p:cNvPr>
          <p:cNvSpPr txBox="1"/>
          <p:nvPr/>
        </p:nvSpPr>
        <p:spPr>
          <a:xfrm>
            <a:off x="3111899" y="4773084"/>
            <a:ext cx="2018521" cy="1477328"/>
          </a:xfrm>
          <a:prstGeom prst="rect">
            <a:avLst/>
          </a:prstGeom>
          <a:noFill/>
        </p:spPr>
        <p:txBody>
          <a:bodyPr wrap="square" rtlCol="0">
            <a:spAutoFit/>
          </a:bodyPr>
          <a:lstStyle/>
          <a:p>
            <a:pPr algn="ctr"/>
            <a:r>
              <a:rPr lang="en-GB" dirty="0">
                <a:solidFill>
                  <a:schemeClr val="bg1"/>
                </a:solidFill>
                <a:latin typeface="Aller Light" panose="020B0506040302090204" pitchFamily="34" charset="0"/>
              </a:rPr>
              <a:t>How can we adapt the basics of the activity so everyone is involved?</a:t>
            </a:r>
          </a:p>
        </p:txBody>
      </p:sp>
      <p:sp>
        <p:nvSpPr>
          <p:cNvPr id="19" name="TextBox 18">
            <a:extLst>
              <a:ext uri="{FF2B5EF4-FFF2-40B4-BE49-F238E27FC236}">
                <a16:creationId xmlns:a16="http://schemas.microsoft.com/office/drawing/2014/main" id="{9938701D-2154-4A44-8763-E9AE039937D8}"/>
              </a:ext>
            </a:extLst>
          </p:cNvPr>
          <p:cNvSpPr txBox="1"/>
          <p:nvPr/>
        </p:nvSpPr>
        <p:spPr>
          <a:xfrm>
            <a:off x="6611809" y="4850534"/>
            <a:ext cx="2004118" cy="1200329"/>
          </a:xfrm>
          <a:prstGeom prst="rect">
            <a:avLst/>
          </a:prstGeom>
          <a:noFill/>
        </p:spPr>
        <p:txBody>
          <a:bodyPr wrap="square" rtlCol="0">
            <a:spAutoFit/>
          </a:bodyPr>
          <a:lstStyle/>
          <a:p>
            <a:pPr algn="ctr"/>
            <a:r>
              <a:rPr lang="en-GB" dirty="0">
                <a:solidFill>
                  <a:schemeClr val="bg1"/>
                </a:solidFill>
                <a:latin typeface="Aller Light" panose="020B0506040302090204" pitchFamily="34" charset="0"/>
              </a:rPr>
              <a:t>What equipment can we use so everyone takes part?</a:t>
            </a:r>
          </a:p>
        </p:txBody>
      </p:sp>
      <p:sp>
        <p:nvSpPr>
          <p:cNvPr id="20" name="TextBox 19">
            <a:extLst>
              <a:ext uri="{FF2B5EF4-FFF2-40B4-BE49-F238E27FC236}">
                <a16:creationId xmlns:a16="http://schemas.microsoft.com/office/drawing/2014/main" id="{F577CE9D-4574-4062-A482-0DF45BC8EADE}"/>
              </a:ext>
            </a:extLst>
          </p:cNvPr>
          <p:cNvSpPr txBox="1"/>
          <p:nvPr/>
        </p:nvSpPr>
        <p:spPr>
          <a:xfrm>
            <a:off x="9773346" y="4875949"/>
            <a:ext cx="2330895" cy="1077218"/>
          </a:xfrm>
          <a:prstGeom prst="rect">
            <a:avLst/>
          </a:prstGeom>
          <a:noFill/>
        </p:spPr>
        <p:txBody>
          <a:bodyPr wrap="square" rtlCol="0">
            <a:spAutoFit/>
          </a:bodyPr>
          <a:lstStyle/>
          <a:p>
            <a:pPr algn="ctr"/>
            <a:r>
              <a:rPr lang="en-GB" sz="1600" dirty="0">
                <a:solidFill>
                  <a:schemeClr val="bg1"/>
                </a:solidFill>
                <a:latin typeface="Aller Light" panose="020B0506040302090204" pitchFamily="34" charset="0"/>
              </a:rPr>
              <a:t>Who is taking part and how can we make it fair and inclusive to everyone?</a:t>
            </a:r>
          </a:p>
        </p:txBody>
      </p:sp>
      <p:sp>
        <p:nvSpPr>
          <p:cNvPr id="21" name="TextBox 20">
            <a:extLst>
              <a:ext uri="{FF2B5EF4-FFF2-40B4-BE49-F238E27FC236}">
                <a16:creationId xmlns:a16="http://schemas.microsoft.com/office/drawing/2014/main" id="{39AF9579-B29F-4C06-9448-39F660440FA4}"/>
              </a:ext>
            </a:extLst>
          </p:cNvPr>
          <p:cNvSpPr txBox="1"/>
          <p:nvPr/>
        </p:nvSpPr>
        <p:spPr>
          <a:xfrm>
            <a:off x="111304" y="4745364"/>
            <a:ext cx="1853106" cy="646331"/>
          </a:xfrm>
          <a:prstGeom prst="rect">
            <a:avLst/>
          </a:prstGeom>
          <a:noFill/>
        </p:spPr>
        <p:txBody>
          <a:bodyPr wrap="square" rtlCol="0">
            <a:spAutoFit/>
          </a:bodyPr>
          <a:lstStyle/>
          <a:p>
            <a:pPr algn="ctr"/>
            <a:r>
              <a:rPr lang="en-GB" dirty="0">
                <a:solidFill>
                  <a:schemeClr val="bg1"/>
                </a:solidFill>
                <a:latin typeface="Aller Light" panose="020B0506040302090204" pitchFamily="34" charset="0"/>
              </a:rPr>
              <a:t>How can we adapt the area?</a:t>
            </a:r>
          </a:p>
        </p:txBody>
      </p:sp>
      <p:pic>
        <p:nvPicPr>
          <p:cNvPr id="11" name="Picture 10" descr="A close up of a logo&#10;&#10;Description automatically generated">
            <a:extLst>
              <a:ext uri="{FF2B5EF4-FFF2-40B4-BE49-F238E27FC236}">
                <a16:creationId xmlns:a16="http://schemas.microsoft.com/office/drawing/2014/main" id="{53CB9FFB-E211-4594-8889-CA07EB341F7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31970" y="0"/>
            <a:ext cx="3360030" cy="1504709"/>
          </a:xfrm>
          <a:prstGeom prst="rect">
            <a:avLst/>
          </a:prstGeom>
        </p:spPr>
      </p:pic>
      <p:sp>
        <p:nvSpPr>
          <p:cNvPr id="17" name="TextBox 16">
            <a:extLst>
              <a:ext uri="{FF2B5EF4-FFF2-40B4-BE49-F238E27FC236}">
                <a16:creationId xmlns:a16="http://schemas.microsoft.com/office/drawing/2014/main" id="{FCE7AA15-7114-404E-8074-9FA07A59E80C}"/>
              </a:ext>
            </a:extLst>
          </p:cNvPr>
          <p:cNvSpPr txBox="1"/>
          <p:nvPr/>
        </p:nvSpPr>
        <p:spPr>
          <a:xfrm>
            <a:off x="0" y="6488668"/>
            <a:ext cx="12192000" cy="369332"/>
          </a:xfrm>
          <a:prstGeom prst="rect">
            <a:avLst/>
          </a:prstGeom>
          <a:blipFill>
            <a:blip r:embed="rId8"/>
            <a:stretch>
              <a:fillRect/>
            </a:stretch>
          </a:blipFill>
        </p:spPr>
        <p:txBody>
          <a:bodyPr wrap="square" rtlCol="0">
            <a:spAutoFit/>
          </a:bodyPr>
          <a:lstStyle/>
          <a:p>
            <a:pPr algn="ctr"/>
            <a:r>
              <a:rPr lang="en-GB" b="1" dirty="0">
                <a:latin typeface="Aller Light" panose="020B0506040302090204" pitchFamily="34" charset="0"/>
              </a:rPr>
              <a:t>Did you know 5% of our current HYA database for 2019/20 identified themselves as having a disability? </a:t>
            </a:r>
            <a:endParaRPr lang="en-GB" dirty="0">
              <a:latin typeface="Aller Light" panose="020B0506040302090204" pitchFamily="34" charset="0"/>
            </a:endParaRPr>
          </a:p>
        </p:txBody>
      </p:sp>
      <p:sp>
        <p:nvSpPr>
          <p:cNvPr id="22" name="officeArt object">
            <a:extLst>
              <a:ext uri="{FF2B5EF4-FFF2-40B4-BE49-F238E27FC236}">
                <a16:creationId xmlns:a16="http://schemas.microsoft.com/office/drawing/2014/main" id="{54B75975-CE20-40F2-92AD-1DE300ED40B1}"/>
              </a:ext>
            </a:extLst>
          </p:cNvPr>
          <p:cNvSpPr/>
          <p:nvPr/>
        </p:nvSpPr>
        <p:spPr>
          <a:xfrm>
            <a:off x="0" y="0"/>
            <a:ext cx="6740724" cy="969208"/>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9"/>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GB" sz="3200" b="1" dirty="0">
                <a:solidFill>
                  <a:schemeClr val="bg1"/>
                </a:solidFill>
                <a:effectLst/>
                <a:latin typeface="Aller Light" panose="020B0503040302020204" pitchFamily="34" charset="0"/>
                <a:ea typeface="Arial Unicode MS" panose="020B0604020202020204" pitchFamily="34" charset="-128"/>
                <a:cs typeface="Arial Unicode MS" panose="020B0604020202020204" pitchFamily="34" charset="-128"/>
              </a:rPr>
              <a:t>STEP Adaptation Tool</a:t>
            </a:r>
          </a:p>
        </p:txBody>
      </p:sp>
    </p:spTree>
    <p:extLst>
      <p:ext uri="{BB962C8B-B14F-4D97-AF65-F5344CB8AC3E}">
        <p14:creationId xmlns:p14="http://schemas.microsoft.com/office/powerpoint/2010/main" val="39772851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1D54-E843-4664-860A-1D61FF4E6AC9}"/>
              </a:ext>
            </a:extLst>
          </p:cNvPr>
          <p:cNvSpPr>
            <a:spLocks noGrp="1"/>
          </p:cNvSpPr>
          <p:nvPr>
            <p:ph type="title"/>
          </p:nvPr>
        </p:nvSpPr>
        <p:spPr/>
        <p:txBody>
          <a:bodyPr>
            <a:normAutofit/>
          </a:bodyPr>
          <a:lstStyle/>
          <a:p>
            <a:r>
              <a:rPr lang="en-GB" b="1" dirty="0">
                <a:solidFill>
                  <a:schemeClr val="bg1"/>
                </a:solidFill>
                <a:latin typeface="Aller Light" panose="020B0503040302020204" pitchFamily="34" charset="0"/>
                <a:ea typeface="+mj-lt"/>
                <a:cs typeface="+mj-lt"/>
              </a:rPr>
              <a:t>Activity</a:t>
            </a:r>
            <a:endParaRPr lang="en-GB" dirty="0">
              <a:solidFill>
                <a:schemeClr val="bg1"/>
              </a:solidFill>
              <a:latin typeface="Aller Light" panose="020B0503040302020204" pitchFamily="34" charset="0"/>
              <a:cs typeface="Calibri Light"/>
            </a:endParaRPr>
          </a:p>
        </p:txBody>
      </p:sp>
      <p:sp>
        <p:nvSpPr>
          <p:cNvPr id="3" name="Content Placeholder 2">
            <a:extLst>
              <a:ext uri="{FF2B5EF4-FFF2-40B4-BE49-F238E27FC236}">
                <a16:creationId xmlns:a16="http://schemas.microsoft.com/office/drawing/2014/main" id="{1F58D72B-CAF8-40B4-B219-D49D6063E194}"/>
              </a:ext>
            </a:extLst>
          </p:cNvPr>
          <p:cNvSpPr>
            <a:spLocks noGrp="1"/>
          </p:cNvSpPr>
          <p:nvPr>
            <p:ph idx="1"/>
          </p:nvPr>
        </p:nvSpPr>
        <p:spPr>
          <a:xfrm>
            <a:off x="838200" y="1929797"/>
            <a:ext cx="10515600" cy="4351338"/>
          </a:xfrm>
        </p:spPr>
        <p:txBody>
          <a:bodyPr vert="horz" lIns="91440" tIns="45720" rIns="91440" bIns="45720" rtlCol="0" anchor="t">
            <a:normAutofit fontScale="62500" lnSpcReduction="20000"/>
          </a:bodyPr>
          <a:lstStyle/>
          <a:p>
            <a:pPr marL="0" indent="0">
              <a:buNone/>
            </a:pPr>
            <a:r>
              <a:rPr lang="en-GB" b="1" dirty="0">
                <a:solidFill>
                  <a:schemeClr val="bg1"/>
                </a:solidFill>
                <a:latin typeface="Aller Light" panose="020B0503040302020204" pitchFamily="34" charset="0"/>
                <a:ea typeface="+mj-lt"/>
                <a:cs typeface="+mj-lt"/>
              </a:rPr>
              <a:t>There are many ways to include a person who is deaf or hard of hearing, s</a:t>
            </a:r>
            <a:r>
              <a:rPr lang="en-GB" dirty="0">
                <a:solidFill>
                  <a:schemeClr val="bg1"/>
                </a:solidFill>
                <a:latin typeface="Aller Light" panose="020B0503040302020204" pitchFamily="34" charset="0"/>
              </a:rPr>
              <a:t>elect the appropriate answers…(you can select more than one)</a:t>
            </a:r>
          </a:p>
          <a:p>
            <a:pPr marL="514350" indent="-514350">
              <a:buFont typeface="+mj-lt"/>
              <a:buAutoNum type="arabicPeriod"/>
            </a:pPr>
            <a:r>
              <a:rPr lang="en-GB" dirty="0">
                <a:solidFill>
                  <a:schemeClr val="bg1"/>
                </a:solidFill>
                <a:latin typeface="Aller Light" panose="020B0503040302020204" pitchFamily="34" charset="0"/>
              </a:rPr>
              <a:t>Speak to them before the start of a session, establish a mutually acceptable method of communication</a:t>
            </a:r>
          </a:p>
          <a:p>
            <a:pPr marL="514350" indent="-514350">
              <a:buFont typeface="+mj-lt"/>
              <a:buAutoNum type="arabicPeriod"/>
            </a:pPr>
            <a:endParaRPr lang="en-GB" dirty="0">
              <a:solidFill>
                <a:schemeClr val="bg1"/>
              </a:solidFill>
              <a:latin typeface="Aller Light" panose="020B0503040302020204" pitchFamily="34" charset="0"/>
            </a:endParaRPr>
          </a:p>
          <a:p>
            <a:pPr marL="514350" indent="-514350">
              <a:buFont typeface="+mj-lt"/>
              <a:buAutoNum type="arabicPeriod"/>
            </a:pPr>
            <a:r>
              <a:rPr lang="en-GB" dirty="0">
                <a:solidFill>
                  <a:schemeClr val="bg1"/>
                </a:solidFill>
                <a:latin typeface="Aller Light" panose="020B0503040302020204" pitchFamily="34" charset="0"/>
              </a:rPr>
              <a:t>Use a note pad and pen if required </a:t>
            </a:r>
          </a:p>
          <a:p>
            <a:pPr marL="514350" indent="-514350">
              <a:buFont typeface="+mj-lt"/>
              <a:buAutoNum type="arabicPeriod"/>
            </a:pPr>
            <a:endParaRPr lang="en-GB" dirty="0">
              <a:solidFill>
                <a:schemeClr val="bg1"/>
              </a:solidFill>
              <a:latin typeface="Aller Light" panose="020B0503040302020204" pitchFamily="34" charset="0"/>
            </a:endParaRPr>
          </a:p>
          <a:p>
            <a:pPr marL="514350" indent="-514350">
              <a:buFont typeface="+mj-lt"/>
              <a:buAutoNum type="arabicPeriod"/>
            </a:pPr>
            <a:r>
              <a:rPr lang="en-GB" dirty="0">
                <a:solidFill>
                  <a:schemeClr val="bg1"/>
                </a:solidFill>
                <a:latin typeface="Aller Light" panose="020B0503040302020204" pitchFamily="34" charset="0"/>
              </a:rPr>
              <a:t>Suggest the individual comes to the front of the group when discussing plans or instructions</a:t>
            </a:r>
          </a:p>
          <a:p>
            <a:pPr marL="514350" indent="-514350">
              <a:buFont typeface="+mj-lt"/>
              <a:buAutoNum type="arabicPeriod"/>
            </a:pPr>
            <a:endParaRPr lang="en-GB" dirty="0">
              <a:solidFill>
                <a:schemeClr val="bg1"/>
              </a:solidFill>
              <a:latin typeface="Aller Light" panose="020B0503040302020204" pitchFamily="34" charset="0"/>
            </a:endParaRPr>
          </a:p>
          <a:p>
            <a:pPr marL="514350" indent="-514350">
              <a:buFont typeface="+mj-lt"/>
              <a:buAutoNum type="arabicPeriod"/>
            </a:pPr>
            <a:r>
              <a:rPr lang="en-GB" dirty="0">
                <a:solidFill>
                  <a:schemeClr val="bg1"/>
                </a:solidFill>
                <a:latin typeface="Aller Light" panose="020B0503040302020204" pitchFamily="34" charset="0"/>
              </a:rPr>
              <a:t>Speak clearly and don’t exaggerate lip movements. </a:t>
            </a:r>
          </a:p>
          <a:p>
            <a:pPr marL="514350" indent="-514350">
              <a:buFont typeface="+mj-lt"/>
              <a:buAutoNum type="arabicPeriod"/>
            </a:pPr>
            <a:endParaRPr lang="en-GB" dirty="0">
              <a:solidFill>
                <a:schemeClr val="bg1"/>
              </a:solidFill>
              <a:latin typeface="Aller Light" panose="020B0503040302020204" pitchFamily="34" charset="0"/>
            </a:endParaRPr>
          </a:p>
          <a:p>
            <a:pPr marL="514350" indent="-514350">
              <a:buFont typeface="+mj-lt"/>
              <a:buAutoNum type="arabicPeriod"/>
            </a:pPr>
            <a:r>
              <a:rPr lang="en-GB" dirty="0">
                <a:solidFill>
                  <a:schemeClr val="bg1"/>
                </a:solidFill>
                <a:latin typeface="Aller Light" panose="020B0503040302020204" pitchFamily="34" charset="0"/>
              </a:rPr>
              <a:t>Physical contact like a tap on the shoulder or a wave is acceptable to ensure the player is paying attention when relaying information</a:t>
            </a:r>
          </a:p>
          <a:p>
            <a:pPr marL="514350" indent="-514350">
              <a:buFont typeface="+mj-lt"/>
              <a:buAutoNum type="arabicPeriod"/>
            </a:pPr>
            <a:endParaRPr lang="en-GB" dirty="0">
              <a:solidFill>
                <a:schemeClr val="bg1"/>
              </a:solidFill>
              <a:latin typeface="Aller Light" panose="020B0503040302020204" pitchFamily="34" charset="0"/>
            </a:endParaRPr>
          </a:p>
          <a:p>
            <a:pPr marL="514350" indent="-514350">
              <a:buFont typeface="+mj-lt"/>
              <a:buAutoNum type="arabicPeriod"/>
            </a:pPr>
            <a:r>
              <a:rPr lang="en-GB" dirty="0">
                <a:solidFill>
                  <a:schemeClr val="bg1"/>
                </a:solidFill>
                <a:latin typeface="Aller Light" panose="020B0503040302020204" pitchFamily="34" charset="0"/>
              </a:rPr>
              <a:t>Demonstrate technique or corrections rather than verbal explanations </a:t>
            </a:r>
          </a:p>
        </p:txBody>
      </p:sp>
      <p:sp>
        <p:nvSpPr>
          <p:cNvPr id="4" name="Rectangle 3">
            <a:extLst>
              <a:ext uri="{FF2B5EF4-FFF2-40B4-BE49-F238E27FC236}">
                <a16:creationId xmlns:a16="http://schemas.microsoft.com/office/drawing/2014/main" id="{440BD29B-3834-4E33-AB28-F6FB99640AE8}"/>
              </a:ext>
            </a:extLst>
          </p:cNvPr>
          <p:cNvSpPr/>
          <p:nvPr/>
        </p:nvSpPr>
        <p:spPr>
          <a:xfrm>
            <a:off x="4139681" y="6335578"/>
            <a:ext cx="3377848"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Quiz</a:t>
            </a:r>
          </a:p>
        </p:txBody>
      </p:sp>
    </p:spTree>
    <p:extLst>
      <p:ext uri="{BB962C8B-B14F-4D97-AF65-F5344CB8AC3E}">
        <p14:creationId xmlns:p14="http://schemas.microsoft.com/office/powerpoint/2010/main" val="30653409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B8D4-46BD-4970-831C-35B14C60BEFE}"/>
              </a:ext>
            </a:extLst>
          </p:cNvPr>
          <p:cNvSpPr>
            <a:spLocks noGrp="1"/>
          </p:cNvSpPr>
          <p:nvPr>
            <p:ph type="title"/>
          </p:nvPr>
        </p:nvSpPr>
        <p:spPr>
          <a:xfrm>
            <a:off x="247650" y="14199"/>
            <a:ext cx="12096750" cy="1325563"/>
          </a:xfrm>
        </p:spPr>
        <p:txBody>
          <a:bodyPr/>
          <a:lstStyle/>
          <a:p>
            <a:r>
              <a:rPr lang="en-GB" b="1" dirty="0">
                <a:solidFill>
                  <a:schemeClr val="bg1"/>
                </a:solidFill>
              </a:rPr>
              <a:t>How to Help a Player with Autistic Tendencies</a:t>
            </a:r>
          </a:p>
        </p:txBody>
      </p:sp>
      <p:sp>
        <p:nvSpPr>
          <p:cNvPr id="3" name="Content Placeholder 2">
            <a:extLst>
              <a:ext uri="{FF2B5EF4-FFF2-40B4-BE49-F238E27FC236}">
                <a16:creationId xmlns:a16="http://schemas.microsoft.com/office/drawing/2014/main" id="{7E4F0C72-0A49-4A83-9707-DF4F46A7B408}"/>
              </a:ext>
            </a:extLst>
          </p:cNvPr>
          <p:cNvSpPr>
            <a:spLocks noGrp="1"/>
          </p:cNvSpPr>
          <p:nvPr>
            <p:ph idx="1"/>
          </p:nvPr>
        </p:nvSpPr>
        <p:spPr>
          <a:xfrm>
            <a:off x="838200" y="1339762"/>
            <a:ext cx="10515600" cy="5048163"/>
          </a:xfrm>
        </p:spPr>
        <p:txBody>
          <a:bodyPr>
            <a:normAutofit/>
          </a:bodyPr>
          <a:lstStyle/>
          <a:p>
            <a:pPr marL="0" indent="0">
              <a:buNone/>
            </a:pPr>
            <a:r>
              <a:rPr lang="en-GB" i="1" dirty="0">
                <a:solidFill>
                  <a:schemeClr val="bg1"/>
                </a:solidFill>
              </a:rPr>
              <a:t>On the next screen, drag and drop the words in the green box in to the blank boxes in the text…</a:t>
            </a:r>
          </a:p>
          <a:p>
            <a:pPr marL="0" indent="0">
              <a:buNone/>
            </a:pPr>
            <a:endParaRPr lang="en-GB" dirty="0">
              <a:solidFill>
                <a:schemeClr val="bg1"/>
              </a:solidFill>
            </a:endParaRPr>
          </a:p>
          <a:p>
            <a:pPr marL="0" indent="0">
              <a:buNone/>
            </a:pPr>
            <a:r>
              <a:rPr lang="en-GB" dirty="0">
                <a:solidFill>
                  <a:schemeClr val="bg1"/>
                </a:solidFill>
              </a:rPr>
              <a:t>Words you can use: </a:t>
            </a:r>
          </a:p>
          <a:p>
            <a:pPr lvl="1"/>
            <a:r>
              <a:rPr lang="en-GB" dirty="0">
                <a:solidFill>
                  <a:schemeClr val="bg1"/>
                </a:solidFill>
              </a:rPr>
              <a:t>Concentration </a:t>
            </a:r>
          </a:p>
          <a:p>
            <a:pPr lvl="1"/>
            <a:r>
              <a:rPr lang="en-GB" dirty="0">
                <a:solidFill>
                  <a:schemeClr val="bg1"/>
                </a:solidFill>
              </a:rPr>
              <a:t>Consistent </a:t>
            </a:r>
          </a:p>
          <a:p>
            <a:pPr lvl="1"/>
            <a:r>
              <a:rPr lang="en-GB" dirty="0">
                <a:solidFill>
                  <a:schemeClr val="bg1"/>
                </a:solidFill>
              </a:rPr>
              <a:t>Communication</a:t>
            </a:r>
          </a:p>
          <a:p>
            <a:pPr lvl="1"/>
            <a:r>
              <a:rPr lang="en-GB" dirty="0">
                <a:solidFill>
                  <a:schemeClr val="bg1"/>
                </a:solidFill>
              </a:rPr>
              <a:t>Structure </a:t>
            </a:r>
          </a:p>
          <a:p>
            <a:pPr lvl="1"/>
            <a:r>
              <a:rPr lang="en-GB" dirty="0">
                <a:solidFill>
                  <a:schemeClr val="bg1"/>
                </a:solidFill>
              </a:rPr>
              <a:t>Engaged </a:t>
            </a:r>
          </a:p>
          <a:p>
            <a:pPr lvl="1"/>
            <a:r>
              <a:rPr lang="en-GB" dirty="0">
                <a:solidFill>
                  <a:schemeClr val="bg1"/>
                </a:solidFill>
              </a:rPr>
              <a:t>Safety </a:t>
            </a:r>
          </a:p>
          <a:p>
            <a:pPr lvl="1"/>
            <a:r>
              <a:rPr lang="en-GB" dirty="0">
                <a:solidFill>
                  <a:schemeClr val="bg1"/>
                </a:solidFill>
              </a:rPr>
              <a:t>Demonstrations </a:t>
            </a:r>
          </a:p>
        </p:txBody>
      </p:sp>
      <p:sp>
        <p:nvSpPr>
          <p:cNvPr id="4" name="Rectangle 3" descr="Ear">
            <a:extLst>
              <a:ext uri="{FF2B5EF4-FFF2-40B4-BE49-F238E27FC236}">
                <a16:creationId xmlns:a16="http://schemas.microsoft.com/office/drawing/2014/main" id="{B56FAE16-D796-4ABF-AF91-B126C5F44EBC}"/>
              </a:ext>
            </a:extLst>
          </p:cNvPr>
          <p:cNvSpPr/>
          <p:nvPr/>
        </p:nvSpPr>
        <p:spPr>
          <a:xfrm>
            <a:off x="6096000" y="4517098"/>
            <a:ext cx="1300252" cy="130025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5" name="Rectangle 4" descr="Irritant">
            <a:extLst>
              <a:ext uri="{FF2B5EF4-FFF2-40B4-BE49-F238E27FC236}">
                <a16:creationId xmlns:a16="http://schemas.microsoft.com/office/drawing/2014/main" id="{FFA6B482-4FAF-493F-A293-5BD31E5CC91C}"/>
              </a:ext>
            </a:extLst>
          </p:cNvPr>
          <p:cNvSpPr/>
          <p:nvPr/>
        </p:nvSpPr>
        <p:spPr>
          <a:xfrm>
            <a:off x="9201149" y="4390848"/>
            <a:ext cx="1300252" cy="130025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pic>
        <p:nvPicPr>
          <p:cNvPr id="6" name="Graphic 5" descr="Boardroom">
            <a:extLst>
              <a:ext uri="{FF2B5EF4-FFF2-40B4-BE49-F238E27FC236}">
                <a16:creationId xmlns:a16="http://schemas.microsoft.com/office/drawing/2014/main" id="{67E55D99-57C5-48AF-8764-6513EB0B458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999353" y="2889177"/>
            <a:ext cx="1201796" cy="1201796"/>
          </a:xfrm>
          <a:prstGeom prst="rect">
            <a:avLst/>
          </a:prstGeom>
        </p:spPr>
      </p:pic>
    </p:spTree>
    <p:extLst>
      <p:ext uri="{BB962C8B-B14F-4D97-AF65-F5344CB8AC3E}">
        <p14:creationId xmlns:p14="http://schemas.microsoft.com/office/powerpoint/2010/main" val="3317116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A75EA9-4A74-41E1-A4CA-B5DF93FEC764}"/>
              </a:ext>
            </a:extLst>
          </p:cNvPr>
          <p:cNvSpPr txBox="1"/>
          <p:nvPr/>
        </p:nvSpPr>
        <p:spPr>
          <a:xfrm>
            <a:off x="5303720" y="61591"/>
            <a:ext cx="6838597" cy="1477328"/>
          </a:xfrm>
          <a:prstGeom prst="rect">
            <a:avLst/>
          </a:prstGeom>
          <a:noFill/>
        </p:spPr>
        <p:txBody>
          <a:bodyPr wrap="square" rtlCol="0">
            <a:spAutoFit/>
          </a:bodyPr>
          <a:lstStyle/>
          <a:p>
            <a:pPr algn="just"/>
            <a:r>
              <a:rPr lang="en-GB" b="1" dirty="0">
                <a:latin typeface="Aller Light" panose="020B0506040302090204" pitchFamily="34" charset="0"/>
              </a:rPr>
              <a:t>Every autistic person is different, a great way to involve them is to find out how they learn best before they start with you.  There are many ways to adapt your sessions but here are a few tips that may help.</a:t>
            </a:r>
          </a:p>
          <a:p>
            <a:pPr algn="ctr"/>
            <a:endParaRPr lang="en-GB" dirty="0"/>
          </a:p>
        </p:txBody>
      </p:sp>
      <p:sp>
        <p:nvSpPr>
          <p:cNvPr id="6" name="Rectangle 5" descr="Ear">
            <a:extLst>
              <a:ext uri="{FF2B5EF4-FFF2-40B4-BE49-F238E27FC236}">
                <a16:creationId xmlns:a16="http://schemas.microsoft.com/office/drawing/2014/main" id="{72140D30-0586-4CE4-AFF8-305D4C423FC9}"/>
              </a:ext>
            </a:extLst>
          </p:cNvPr>
          <p:cNvSpPr/>
          <p:nvPr/>
        </p:nvSpPr>
        <p:spPr>
          <a:xfrm>
            <a:off x="5771935" y="5450698"/>
            <a:ext cx="1300252" cy="130025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7" name="Rectangle 6" descr="Irritant">
            <a:extLst>
              <a:ext uri="{FF2B5EF4-FFF2-40B4-BE49-F238E27FC236}">
                <a16:creationId xmlns:a16="http://schemas.microsoft.com/office/drawing/2014/main" id="{8C13E615-16EC-4064-AF88-D0F78737D2BB}"/>
              </a:ext>
            </a:extLst>
          </p:cNvPr>
          <p:cNvSpPr/>
          <p:nvPr/>
        </p:nvSpPr>
        <p:spPr>
          <a:xfrm>
            <a:off x="5771934" y="3205389"/>
            <a:ext cx="1300252" cy="130025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2C01A108-689E-4803-B834-83EC8BC2E061}"/>
              </a:ext>
            </a:extLst>
          </p:cNvPr>
          <p:cNvSpPr/>
          <p:nvPr/>
        </p:nvSpPr>
        <p:spPr>
          <a:xfrm>
            <a:off x="224892" y="1529563"/>
            <a:ext cx="5169041" cy="646331"/>
          </a:xfrm>
          <a:prstGeom prst="rect">
            <a:avLst/>
          </a:prstGeom>
        </p:spPr>
        <p:txBody>
          <a:bodyPr wrap="square">
            <a:spAutoFit/>
          </a:bodyPr>
          <a:lstStyle/>
          <a:p>
            <a:r>
              <a:rPr lang="en-GB" dirty="0">
                <a:solidFill>
                  <a:schemeClr val="bg1"/>
                </a:solidFill>
                <a:latin typeface="Aller Light" panose="020B0506040302090204" pitchFamily="34" charset="0"/>
              </a:rPr>
              <a:t>People on the autism spectrum </a:t>
            </a:r>
            <a:r>
              <a:rPr lang="en-GB" b="1" dirty="0">
                <a:solidFill>
                  <a:schemeClr val="bg1"/>
                </a:solidFill>
                <a:latin typeface="Aller Light" panose="020B0506040302090204" pitchFamily="34" charset="0"/>
              </a:rPr>
              <a:t>communicate in different ways </a:t>
            </a:r>
            <a:r>
              <a:rPr lang="en-GB" dirty="0">
                <a:solidFill>
                  <a:schemeClr val="bg1"/>
                </a:solidFill>
                <a:latin typeface="Aller Light" panose="020B0506040302090204" pitchFamily="34" charset="0"/>
              </a:rPr>
              <a:t>and may find eye contact difficult</a:t>
            </a:r>
          </a:p>
        </p:txBody>
      </p:sp>
      <p:sp>
        <p:nvSpPr>
          <p:cNvPr id="9" name="Rectangle 8">
            <a:extLst>
              <a:ext uri="{FF2B5EF4-FFF2-40B4-BE49-F238E27FC236}">
                <a16:creationId xmlns:a16="http://schemas.microsoft.com/office/drawing/2014/main" id="{7547A9E5-2FDD-4A26-8E18-0F25E33B2EDA}"/>
              </a:ext>
            </a:extLst>
          </p:cNvPr>
          <p:cNvSpPr/>
          <p:nvPr/>
        </p:nvSpPr>
        <p:spPr>
          <a:xfrm>
            <a:off x="224892" y="5747375"/>
            <a:ext cx="6096000" cy="923330"/>
          </a:xfrm>
          <a:prstGeom prst="rect">
            <a:avLst/>
          </a:prstGeom>
        </p:spPr>
        <p:txBody>
          <a:bodyPr>
            <a:spAutoFit/>
          </a:bodyPr>
          <a:lstStyle/>
          <a:p>
            <a:r>
              <a:rPr lang="en-GB" dirty="0">
                <a:solidFill>
                  <a:schemeClr val="bg1"/>
                </a:solidFill>
                <a:latin typeface="Aller Light" panose="020B0506040302090204" pitchFamily="34" charset="0"/>
              </a:rPr>
              <a:t>Many autistic people have </a:t>
            </a:r>
            <a:r>
              <a:rPr lang="en-GB" b="1" dirty="0">
                <a:solidFill>
                  <a:schemeClr val="bg1"/>
                </a:solidFill>
                <a:latin typeface="Aller Light" panose="020B0506040302090204" pitchFamily="34" charset="0"/>
              </a:rPr>
              <a:t>sensory sensitivity</a:t>
            </a:r>
            <a:r>
              <a:rPr lang="en-GB" dirty="0">
                <a:solidFill>
                  <a:schemeClr val="bg1"/>
                </a:solidFill>
                <a:latin typeface="Aller Light" panose="020B0506040302090204" pitchFamily="34" charset="0"/>
              </a:rPr>
              <a:t>, for example some background sounds may be loud, distracting or cause anxiety</a:t>
            </a:r>
          </a:p>
        </p:txBody>
      </p:sp>
      <p:sp>
        <p:nvSpPr>
          <p:cNvPr id="12" name="Rectangle 11">
            <a:extLst>
              <a:ext uri="{FF2B5EF4-FFF2-40B4-BE49-F238E27FC236}">
                <a16:creationId xmlns:a16="http://schemas.microsoft.com/office/drawing/2014/main" id="{488996C2-B466-436C-BE6D-EF517CFD3B6E}"/>
              </a:ext>
            </a:extLst>
          </p:cNvPr>
          <p:cNvSpPr/>
          <p:nvPr/>
        </p:nvSpPr>
        <p:spPr>
          <a:xfrm>
            <a:off x="224891" y="2898450"/>
            <a:ext cx="5169041" cy="1477328"/>
          </a:xfrm>
          <a:prstGeom prst="rect">
            <a:avLst/>
          </a:prstGeom>
        </p:spPr>
        <p:txBody>
          <a:bodyPr wrap="square">
            <a:spAutoFit/>
          </a:bodyPr>
          <a:lstStyle/>
          <a:p>
            <a:endParaRPr lang="en-GB" dirty="0">
              <a:solidFill>
                <a:schemeClr val="bg1"/>
              </a:solidFill>
              <a:latin typeface="Aller Light" panose="020B0506040302090204" pitchFamily="34" charset="0"/>
            </a:endParaRPr>
          </a:p>
          <a:p>
            <a:endParaRPr lang="en-GB" dirty="0">
              <a:solidFill>
                <a:schemeClr val="bg1"/>
              </a:solidFill>
              <a:latin typeface="Aller Light" panose="020B0506040302090204" pitchFamily="34" charset="0"/>
            </a:endParaRPr>
          </a:p>
          <a:p>
            <a:r>
              <a:rPr lang="en-GB" dirty="0">
                <a:solidFill>
                  <a:schemeClr val="bg1"/>
                </a:solidFill>
                <a:latin typeface="Aller Light" panose="020B0506040302090204" pitchFamily="34" charset="0"/>
              </a:rPr>
              <a:t>Autistic people </a:t>
            </a:r>
            <a:r>
              <a:rPr lang="en-GB" b="1" dirty="0">
                <a:solidFill>
                  <a:schemeClr val="bg1"/>
                </a:solidFill>
                <a:latin typeface="Aller Light" panose="020B0506040302090204" pitchFamily="34" charset="0"/>
              </a:rPr>
              <a:t>can’t always foresee the consequences of their actions</a:t>
            </a:r>
            <a:r>
              <a:rPr lang="en-GB" dirty="0">
                <a:solidFill>
                  <a:schemeClr val="bg1"/>
                </a:solidFill>
                <a:latin typeface="Aller Light" panose="020B0506040302090204" pitchFamily="34" charset="0"/>
              </a:rPr>
              <a:t>, some may have a limited sense of danger</a:t>
            </a:r>
          </a:p>
        </p:txBody>
      </p:sp>
      <p:pic>
        <p:nvPicPr>
          <p:cNvPr id="14" name="Graphic 13" descr="Boardroom">
            <a:extLst>
              <a:ext uri="{FF2B5EF4-FFF2-40B4-BE49-F238E27FC236}">
                <a16:creationId xmlns:a16="http://schemas.microsoft.com/office/drawing/2014/main" id="{F098F0B1-D677-4AEB-8598-25A7F0797BA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821163" y="1251830"/>
            <a:ext cx="1201796" cy="1201796"/>
          </a:xfrm>
          <a:prstGeom prst="rect">
            <a:avLst/>
          </a:prstGeom>
        </p:spPr>
      </p:pic>
      <p:sp>
        <p:nvSpPr>
          <p:cNvPr id="17" name="Rectangle 16">
            <a:extLst>
              <a:ext uri="{FF2B5EF4-FFF2-40B4-BE49-F238E27FC236}">
                <a16:creationId xmlns:a16="http://schemas.microsoft.com/office/drawing/2014/main" id="{9B6AC478-527A-4ED7-BF84-0F1FAE483D07}"/>
              </a:ext>
            </a:extLst>
          </p:cNvPr>
          <p:cNvSpPr/>
          <p:nvPr/>
        </p:nvSpPr>
        <p:spPr>
          <a:xfrm>
            <a:off x="7022959" y="1508168"/>
            <a:ext cx="5169041" cy="1200329"/>
          </a:xfrm>
          <a:prstGeom prst="rect">
            <a:avLst/>
          </a:prstGeom>
        </p:spPr>
        <p:txBody>
          <a:bodyPr wrap="square">
            <a:spAutoFit/>
          </a:bodyPr>
          <a:lstStyle/>
          <a:p>
            <a:pPr lvl="1"/>
            <a:r>
              <a:rPr lang="en-GB" dirty="0">
                <a:solidFill>
                  <a:schemeClr val="bg1"/>
                </a:solidFill>
                <a:latin typeface="Aller Light" panose="020B0506040302090204" pitchFamily="34" charset="0"/>
              </a:rPr>
              <a:t>Try and </a:t>
            </a:r>
            <a:r>
              <a:rPr lang="en-GB" b="1" dirty="0">
                <a:solidFill>
                  <a:schemeClr val="bg1"/>
                </a:solidFill>
                <a:latin typeface="Aller Light" panose="020B0506040302090204" pitchFamily="34" charset="0"/>
              </a:rPr>
              <a:t>make communication clear and concise </a:t>
            </a:r>
            <a:r>
              <a:rPr lang="en-GB" dirty="0">
                <a:solidFill>
                  <a:schemeClr val="bg1"/>
                </a:solidFill>
                <a:latin typeface="Aller Light" panose="020B0506040302090204" pitchFamily="34" charset="0"/>
              </a:rPr>
              <a:t> and accompany verbal instructions with demonstrations or visual aids</a:t>
            </a:r>
            <a:br>
              <a:rPr lang="en-GB" dirty="0">
                <a:solidFill>
                  <a:schemeClr val="bg1"/>
                </a:solidFill>
                <a:latin typeface="Aller Light" panose="020B0506040302090204" pitchFamily="34" charset="0"/>
              </a:rPr>
            </a:br>
            <a:endParaRPr lang="en-GB" dirty="0">
              <a:solidFill>
                <a:schemeClr val="bg1"/>
              </a:solidFill>
              <a:latin typeface="Aller Light" panose="020B0506040302090204" pitchFamily="34" charset="0"/>
            </a:endParaRPr>
          </a:p>
        </p:txBody>
      </p:sp>
      <p:sp>
        <p:nvSpPr>
          <p:cNvPr id="18" name="Rectangle 17">
            <a:extLst>
              <a:ext uri="{FF2B5EF4-FFF2-40B4-BE49-F238E27FC236}">
                <a16:creationId xmlns:a16="http://schemas.microsoft.com/office/drawing/2014/main" id="{32987317-DC97-4C9F-A02D-972ED1E33CAA}"/>
              </a:ext>
            </a:extLst>
          </p:cNvPr>
          <p:cNvSpPr/>
          <p:nvPr/>
        </p:nvSpPr>
        <p:spPr>
          <a:xfrm>
            <a:off x="7473160" y="3429000"/>
            <a:ext cx="4534478" cy="1200329"/>
          </a:xfrm>
          <a:prstGeom prst="rect">
            <a:avLst/>
          </a:prstGeom>
        </p:spPr>
        <p:txBody>
          <a:bodyPr wrap="square">
            <a:spAutoFit/>
          </a:bodyPr>
          <a:lstStyle/>
          <a:p>
            <a:r>
              <a:rPr lang="en-GB" dirty="0">
                <a:solidFill>
                  <a:schemeClr val="bg1"/>
                </a:solidFill>
                <a:latin typeface="Aller Light" panose="020B0506040302090204" pitchFamily="34" charset="0"/>
              </a:rPr>
              <a:t>Try to </a:t>
            </a:r>
            <a:r>
              <a:rPr lang="en-GB" b="1" dirty="0">
                <a:solidFill>
                  <a:schemeClr val="bg1"/>
                </a:solidFill>
                <a:latin typeface="Aller Light" panose="020B0506040302090204" pitchFamily="34" charset="0"/>
              </a:rPr>
              <a:t>reduce distractions and implement a calm and ordered structure </a:t>
            </a:r>
            <a:r>
              <a:rPr lang="en-GB" dirty="0">
                <a:solidFill>
                  <a:schemeClr val="bg1"/>
                </a:solidFill>
                <a:latin typeface="Aller Light" panose="020B0506040302090204" pitchFamily="34" charset="0"/>
              </a:rPr>
              <a:t>to aid concentration. Keep a consistent structure for each session</a:t>
            </a:r>
          </a:p>
        </p:txBody>
      </p:sp>
      <p:sp>
        <p:nvSpPr>
          <p:cNvPr id="19" name="Rectangle 18">
            <a:extLst>
              <a:ext uri="{FF2B5EF4-FFF2-40B4-BE49-F238E27FC236}">
                <a16:creationId xmlns:a16="http://schemas.microsoft.com/office/drawing/2014/main" id="{B62E2405-7471-437B-BC81-896CF87E24A4}"/>
              </a:ext>
            </a:extLst>
          </p:cNvPr>
          <p:cNvSpPr/>
          <p:nvPr/>
        </p:nvSpPr>
        <p:spPr>
          <a:xfrm>
            <a:off x="7022959" y="5747375"/>
            <a:ext cx="5169041" cy="923330"/>
          </a:xfrm>
          <a:prstGeom prst="rect">
            <a:avLst/>
          </a:prstGeom>
        </p:spPr>
        <p:txBody>
          <a:bodyPr wrap="square">
            <a:spAutoFit/>
          </a:bodyPr>
          <a:lstStyle/>
          <a:p>
            <a:pPr lvl="1"/>
            <a:r>
              <a:rPr lang="en-GB" dirty="0">
                <a:solidFill>
                  <a:schemeClr val="bg1"/>
                </a:solidFill>
                <a:latin typeface="Aller Light" panose="020B0506040302090204" pitchFamily="34" charset="0"/>
              </a:rPr>
              <a:t>Ensure you have </a:t>
            </a:r>
            <a:r>
              <a:rPr lang="en-GB" b="1" dirty="0">
                <a:solidFill>
                  <a:schemeClr val="bg1"/>
                </a:solidFill>
                <a:latin typeface="Aller Light" panose="020B0506040302090204" pitchFamily="34" charset="0"/>
              </a:rPr>
              <a:t>clear physical boundaries </a:t>
            </a:r>
            <a:r>
              <a:rPr lang="en-GB" dirty="0">
                <a:solidFill>
                  <a:schemeClr val="bg1"/>
                </a:solidFill>
                <a:latin typeface="Aller Light" panose="020B0506040302090204" pitchFamily="34" charset="0"/>
              </a:rPr>
              <a:t>and explain safety rules in a way everyone understands</a:t>
            </a:r>
          </a:p>
        </p:txBody>
      </p:sp>
      <p:sp>
        <p:nvSpPr>
          <p:cNvPr id="13" name="officeArt object">
            <a:extLst>
              <a:ext uri="{FF2B5EF4-FFF2-40B4-BE49-F238E27FC236}">
                <a16:creationId xmlns:a16="http://schemas.microsoft.com/office/drawing/2014/main" id="{C2222FF3-CDA0-48CF-9190-5C13DBDBD86D}"/>
              </a:ext>
            </a:extLst>
          </p:cNvPr>
          <p:cNvSpPr/>
          <p:nvPr/>
        </p:nvSpPr>
        <p:spPr>
          <a:xfrm>
            <a:off x="0" y="0"/>
            <a:ext cx="5169040" cy="969208"/>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9"/>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GB" sz="2400" b="1" dirty="0">
                <a:solidFill>
                  <a:schemeClr val="bg1"/>
                </a:solidFill>
                <a:effectLst/>
                <a:latin typeface="Aller Light" panose="020B0503040302020204" pitchFamily="34" charset="0"/>
                <a:ea typeface="Arial Unicode MS" panose="020B0604020202020204" pitchFamily="34" charset="-128"/>
                <a:cs typeface="Arial Unicode MS" panose="020B0604020202020204" pitchFamily="34" charset="-128"/>
              </a:rPr>
              <a:t>Appearance on Nearpod – </a:t>
            </a:r>
          </a:p>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GB" sz="2400" b="1" dirty="0">
                <a:solidFill>
                  <a:schemeClr val="bg1"/>
                </a:solidFill>
                <a:effectLst/>
                <a:latin typeface="Aller Light" panose="020B0503040302020204" pitchFamily="34" charset="0"/>
                <a:ea typeface="Arial Unicode MS" panose="020B0604020202020204" pitchFamily="34" charset="-128"/>
                <a:cs typeface="Arial Unicode MS" panose="020B0604020202020204" pitchFamily="34" charset="-128"/>
              </a:rPr>
              <a:t>Fill in the Blanks </a:t>
            </a:r>
          </a:p>
        </p:txBody>
      </p:sp>
    </p:spTree>
    <p:extLst>
      <p:ext uri="{BB962C8B-B14F-4D97-AF65-F5344CB8AC3E}">
        <p14:creationId xmlns:p14="http://schemas.microsoft.com/office/powerpoint/2010/main" val="29547472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DD0CE-9EC1-4DAF-BC9C-2FBCBB85757F}"/>
              </a:ext>
            </a:extLst>
          </p:cNvPr>
          <p:cNvSpPr>
            <a:spLocks noGrp="1"/>
          </p:cNvSpPr>
          <p:nvPr>
            <p:ph type="ctrTitle"/>
          </p:nvPr>
        </p:nvSpPr>
        <p:spPr>
          <a:xfrm>
            <a:off x="-405829" y="-1193800"/>
            <a:ext cx="13003658" cy="2387600"/>
          </a:xfrm>
        </p:spPr>
        <p:txBody>
          <a:bodyPr>
            <a:normAutofit/>
          </a:bodyPr>
          <a:lstStyle/>
          <a:p>
            <a:r>
              <a:rPr lang="en-GB" sz="5400" b="1" dirty="0">
                <a:solidFill>
                  <a:schemeClr val="bg1"/>
                </a:solidFill>
                <a:latin typeface="Aller Light" panose="020B0503040302020204" pitchFamily="34" charset="0"/>
              </a:rPr>
              <a:t>Socially Distanced Activities</a:t>
            </a:r>
          </a:p>
        </p:txBody>
      </p:sp>
      <p:sp>
        <p:nvSpPr>
          <p:cNvPr id="3" name="Subtitle 2">
            <a:extLst>
              <a:ext uri="{FF2B5EF4-FFF2-40B4-BE49-F238E27FC236}">
                <a16:creationId xmlns:a16="http://schemas.microsoft.com/office/drawing/2014/main" id="{81A294F1-BD8F-4A0A-91F6-677AEA0084FE}"/>
              </a:ext>
            </a:extLst>
          </p:cNvPr>
          <p:cNvSpPr>
            <a:spLocks noGrp="1"/>
          </p:cNvSpPr>
          <p:nvPr>
            <p:ph type="subTitle" idx="1"/>
          </p:nvPr>
        </p:nvSpPr>
        <p:spPr>
          <a:xfrm>
            <a:off x="1361954" y="6055871"/>
            <a:ext cx="10050684" cy="576423"/>
          </a:xfrm>
        </p:spPr>
        <p:txBody>
          <a:bodyPr/>
          <a:lstStyle/>
          <a:p>
            <a:r>
              <a:rPr lang="en-GB" i="1" dirty="0">
                <a:solidFill>
                  <a:schemeClr val="bg1"/>
                </a:solidFill>
                <a:latin typeface="Aller Light" panose="020B0503040302020204" pitchFamily="34" charset="0"/>
              </a:rPr>
              <a:t>Examples of how activities can be adapted with consideration of COVID 19 </a:t>
            </a:r>
          </a:p>
        </p:txBody>
      </p:sp>
      <p:pic>
        <p:nvPicPr>
          <p:cNvPr id="7" name="Picture 6" descr="A picture containing grass, game, soccer, person&#10;&#10;Description automatically generated">
            <a:extLst>
              <a:ext uri="{FF2B5EF4-FFF2-40B4-BE49-F238E27FC236}">
                <a16:creationId xmlns:a16="http://schemas.microsoft.com/office/drawing/2014/main" id="{630DD86E-D8D9-4E17-AB9C-3E518B4729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4856" y="1803691"/>
            <a:ext cx="3642288" cy="3642288"/>
          </a:xfrm>
          <a:prstGeom prst="rect">
            <a:avLst/>
          </a:prstGeom>
        </p:spPr>
      </p:pic>
    </p:spTree>
    <p:extLst>
      <p:ext uri="{BB962C8B-B14F-4D97-AF65-F5344CB8AC3E}">
        <p14:creationId xmlns:p14="http://schemas.microsoft.com/office/powerpoint/2010/main" val="3166463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9371-CFDC-45ED-97D9-2B5995D0CF1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3B1B174-2EDF-4732-BBEC-8EBF5AB1CAA5}"/>
              </a:ext>
            </a:extLst>
          </p:cNvPr>
          <p:cNvSpPr>
            <a:spLocks noGrp="1"/>
          </p:cNvSpPr>
          <p:nvPr>
            <p:ph type="subTitle" idx="1"/>
          </p:nvPr>
        </p:nvSpPr>
        <p:spPr/>
        <p:txBody>
          <a:bodyPr/>
          <a:lstStyle/>
          <a:p>
            <a:endParaRPr lang="en-GB"/>
          </a:p>
        </p:txBody>
      </p:sp>
      <p:pic>
        <p:nvPicPr>
          <p:cNvPr id="5" name="Picture 4" descr="A picture containing large, umbrella&#10;&#10;Description automatically generated">
            <a:extLst>
              <a:ext uri="{FF2B5EF4-FFF2-40B4-BE49-F238E27FC236}">
                <a16:creationId xmlns:a16="http://schemas.microsoft.com/office/drawing/2014/main" id="{6121162D-BF06-47A1-B2B8-E2806E6906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86" y="0"/>
            <a:ext cx="12279085" cy="6858000"/>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E0F23EB6-1F42-41B8-950C-7BD4ED1DFD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743" y="580010"/>
            <a:ext cx="8499504" cy="5859906"/>
          </a:xfrm>
          <a:prstGeom prst="rect">
            <a:avLst/>
          </a:prstGeom>
        </p:spPr>
      </p:pic>
      <p:sp>
        <p:nvSpPr>
          <p:cNvPr id="12" name="TextBox 11">
            <a:extLst>
              <a:ext uri="{FF2B5EF4-FFF2-40B4-BE49-F238E27FC236}">
                <a16:creationId xmlns:a16="http://schemas.microsoft.com/office/drawing/2014/main" id="{AF74B6F5-A0E0-417F-B255-6D2C9928B32E}"/>
              </a:ext>
            </a:extLst>
          </p:cNvPr>
          <p:cNvSpPr txBox="1"/>
          <p:nvPr/>
        </p:nvSpPr>
        <p:spPr>
          <a:xfrm>
            <a:off x="9038423" y="755105"/>
            <a:ext cx="2819400" cy="5693866"/>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latin typeface="Aller Light" panose="020B0503040302020204" pitchFamily="34" charset="0"/>
              </a:rPr>
              <a:t>Change format so all players can play individually and won’t come into close contact with each other. </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400" dirty="0">
                <a:solidFill>
                  <a:schemeClr val="bg1"/>
                </a:solidFill>
                <a:latin typeface="Aller Light" panose="020B0503040302020204" pitchFamily="34" charset="0"/>
              </a:rPr>
              <a:t>Split group into 2 teams.</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400" dirty="0">
                <a:solidFill>
                  <a:schemeClr val="bg1"/>
                </a:solidFill>
                <a:latin typeface="Aller Light" panose="020B0503040302020204" pitchFamily="34" charset="0"/>
              </a:rPr>
              <a:t>Each team starts with the same amount of balls at either end of the play area (ensure these are spread out).</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400" dirty="0">
                <a:solidFill>
                  <a:schemeClr val="bg1"/>
                </a:solidFill>
                <a:latin typeface="Aller Light" panose="020B0503040302020204" pitchFamily="34" charset="0"/>
              </a:rPr>
              <a:t>The aim of the game is to keep your half of the playing area free from balls.</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400" dirty="0">
                <a:solidFill>
                  <a:schemeClr val="bg1"/>
                </a:solidFill>
                <a:latin typeface="Aller Light" panose="020B0503040302020204" pitchFamily="34" charset="0"/>
              </a:rPr>
              <a:t>Players must hit all their balls to the other side and keep going until the whistle is blown to STOP.</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400" dirty="0">
                <a:solidFill>
                  <a:schemeClr val="bg1"/>
                </a:solidFill>
                <a:latin typeface="Aller Light" panose="020B0503040302020204" pitchFamily="34" charset="0"/>
              </a:rPr>
              <a:t>The team with the least amount of balls on their side wins. </a:t>
            </a:r>
          </a:p>
          <a:p>
            <a:pPr marL="285750" indent="-285750">
              <a:buFont typeface="Arial" panose="020B0604020202020204" pitchFamily="34" charset="0"/>
              <a:buChar char="•"/>
            </a:pPr>
            <a:endParaRPr lang="en-GB" sz="1400" dirty="0">
              <a:solidFill>
                <a:schemeClr val="bg1"/>
              </a:solidFill>
              <a:latin typeface="Aller Light" panose="020B0503040302020204" pitchFamily="34" charset="0"/>
            </a:endParaRPr>
          </a:p>
        </p:txBody>
      </p:sp>
    </p:spTree>
    <p:extLst>
      <p:ext uri="{BB962C8B-B14F-4D97-AF65-F5344CB8AC3E}">
        <p14:creationId xmlns:p14="http://schemas.microsoft.com/office/powerpoint/2010/main" val="15542724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video game&#10;&#10;Description automatically generated">
            <a:extLst>
              <a:ext uri="{FF2B5EF4-FFF2-40B4-BE49-F238E27FC236}">
                <a16:creationId xmlns:a16="http://schemas.microsoft.com/office/drawing/2014/main" id="{7049E380-DC01-48E6-868C-A92A82FB1D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99055" y="243840"/>
            <a:ext cx="8167558" cy="6370320"/>
          </a:xfrm>
        </p:spPr>
      </p:pic>
      <p:sp>
        <p:nvSpPr>
          <p:cNvPr id="6" name="TextBox 5">
            <a:extLst>
              <a:ext uri="{FF2B5EF4-FFF2-40B4-BE49-F238E27FC236}">
                <a16:creationId xmlns:a16="http://schemas.microsoft.com/office/drawing/2014/main" id="{F7D54D94-06FF-4E46-B428-93AC174AC4B5}"/>
              </a:ext>
            </a:extLst>
          </p:cNvPr>
          <p:cNvSpPr txBox="1"/>
          <p:nvPr/>
        </p:nvSpPr>
        <p:spPr>
          <a:xfrm>
            <a:off x="125387" y="397073"/>
            <a:ext cx="3474720" cy="6217087"/>
          </a:xfrm>
          <a:prstGeom prst="rect">
            <a:avLst/>
          </a:prstGeom>
          <a:noFill/>
        </p:spPr>
        <p:txBody>
          <a:bodyPr wrap="square" rtlCol="0">
            <a:spAutoFit/>
          </a:bodyPr>
          <a:lstStyle/>
          <a:p>
            <a:r>
              <a:rPr lang="en-GB" sz="1600" dirty="0">
                <a:solidFill>
                  <a:schemeClr val="bg1"/>
                </a:solidFill>
                <a:latin typeface="Aller Light" panose="020B0503040302020204" pitchFamily="34" charset="0"/>
              </a:rPr>
              <a:t>This game can be delivered, but considerations will need to be made to ensure it can remain socially distanced. </a:t>
            </a:r>
          </a:p>
          <a:p>
            <a:endParaRPr lang="en-GB" sz="16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600" dirty="0">
                <a:solidFill>
                  <a:schemeClr val="bg1"/>
                </a:solidFill>
                <a:latin typeface="Aller Light" panose="020B0503040302020204" pitchFamily="34" charset="0"/>
              </a:rPr>
              <a:t>Create a 1v1 relay race with a time limit in place</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600" dirty="0">
                <a:solidFill>
                  <a:schemeClr val="bg1"/>
                </a:solidFill>
                <a:latin typeface="Aller Light" panose="020B0503040302020204" pitchFamily="34" charset="0"/>
              </a:rPr>
              <a:t>Teams can be spread out to remain at a distance from others</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600" dirty="0">
                <a:solidFill>
                  <a:schemeClr val="bg1"/>
                </a:solidFill>
                <a:latin typeface="Aller Light" panose="020B0503040302020204" pitchFamily="34" charset="0"/>
              </a:rPr>
              <a:t>Either create a big area in the  middle to steal balls from, or create individual treasure chests with an equal amount of balls for each team to target (determine what is best at the time).</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600" dirty="0">
                <a:solidFill>
                  <a:schemeClr val="bg1"/>
                </a:solidFill>
                <a:latin typeface="Aller Light" panose="020B0503040302020204" pitchFamily="34" charset="0"/>
              </a:rPr>
              <a:t>The player or team to get all their balls back first within the time limit WINS.</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marL="285750" indent="-285750">
              <a:buFont typeface="Arial" panose="020B0604020202020204" pitchFamily="34" charset="0"/>
              <a:buChar char="•"/>
            </a:pPr>
            <a:r>
              <a:rPr lang="en-GB" sz="1600" dirty="0">
                <a:solidFill>
                  <a:schemeClr val="bg1"/>
                </a:solidFill>
                <a:latin typeface="Aller Light" panose="020B0503040302020204" pitchFamily="34" charset="0"/>
              </a:rPr>
              <a:t>Players can only touch the balls with their sticks to avoid potential contamination.</a:t>
            </a:r>
          </a:p>
        </p:txBody>
      </p:sp>
    </p:spTree>
    <p:extLst>
      <p:ext uri="{BB962C8B-B14F-4D97-AF65-F5344CB8AC3E}">
        <p14:creationId xmlns:p14="http://schemas.microsoft.com/office/powerpoint/2010/main" val="6911284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982FC4F8-435A-4075-A175-DBC79243B4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0340" y="681037"/>
            <a:ext cx="8014305" cy="5811838"/>
          </a:xfrm>
        </p:spPr>
      </p:pic>
      <p:sp>
        <p:nvSpPr>
          <p:cNvPr id="7" name="TextBox 6">
            <a:extLst>
              <a:ext uri="{FF2B5EF4-FFF2-40B4-BE49-F238E27FC236}">
                <a16:creationId xmlns:a16="http://schemas.microsoft.com/office/drawing/2014/main" id="{0C5388CB-F8E6-4948-9BE4-24FD0BB95E49}"/>
              </a:ext>
            </a:extLst>
          </p:cNvPr>
          <p:cNvSpPr txBox="1"/>
          <p:nvPr/>
        </p:nvSpPr>
        <p:spPr>
          <a:xfrm>
            <a:off x="8763000" y="1848018"/>
            <a:ext cx="3078660" cy="3477875"/>
          </a:xfrm>
          <a:prstGeom prst="rect">
            <a:avLst/>
          </a:prstGeom>
          <a:noFill/>
        </p:spPr>
        <p:txBody>
          <a:bodyPr wrap="square" rtlCol="0">
            <a:spAutoFit/>
          </a:bodyPr>
          <a:lstStyle/>
          <a:p>
            <a:r>
              <a:rPr lang="en-GB" sz="2200" dirty="0">
                <a:solidFill>
                  <a:schemeClr val="bg1"/>
                </a:solidFill>
                <a:latin typeface="Aller Light" panose="020B0503040302020204" pitchFamily="34" charset="0"/>
              </a:rPr>
              <a:t>Providing social distancing is observed this game can be played to its full potential with guidance from the coach/ teacher. This allows players to explore technique and skill execution.</a:t>
            </a:r>
          </a:p>
        </p:txBody>
      </p:sp>
    </p:spTree>
    <p:extLst>
      <p:ext uri="{BB962C8B-B14F-4D97-AF65-F5344CB8AC3E}">
        <p14:creationId xmlns:p14="http://schemas.microsoft.com/office/powerpoint/2010/main" val="39567157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875E66-667A-4DDB-B98B-4DED8C04E06E}"/>
              </a:ext>
            </a:extLst>
          </p:cNvPr>
          <p:cNvSpPr>
            <a:spLocks noGrp="1"/>
          </p:cNvSpPr>
          <p:nvPr>
            <p:ph idx="1"/>
          </p:nvPr>
        </p:nvSpPr>
        <p:spPr>
          <a:xfrm>
            <a:off x="228011" y="1951193"/>
            <a:ext cx="11568701" cy="4596735"/>
          </a:xfrm>
        </p:spPr>
        <p:txBody>
          <a:bodyPr>
            <a:normAutofit fontScale="92500" lnSpcReduction="20000"/>
          </a:bodyPr>
          <a:lstStyle/>
          <a:p>
            <a:pPr>
              <a:lnSpc>
                <a:spcPct val="170000"/>
              </a:lnSpc>
            </a:pPr>
            <a:r>
              <a:rPr lang="en-GB" sz="1600" b="1" dirty="0">
                <a:solidFill>
                  <a:schemeClr val="bg1"/>
                </a:solidFill>
                <a:latin typeface="Aller Light" panose="020B0503040302020204" pitchFamily="34" charset="0"/>
              </a:rPr>
              <a:t>Socially Distanced Passing -</a:t>
            </a:r>
            <a:r>
              <a:rPr lang="en-GB" sz="1600" dirty="0">
                <a:solidFill>
                  <a:schemeClr val="bg1"/>
                </a:solidFill>
                <a:latin typeface="Aller Light" panose="020B0503040302020204" pitchFamily="34" charset="0"/>
              </a:rPr>
              <a:t> players line up 5m apart facing one another and proceed to pass the ball to each other.  Players then take it in turn to run through the middle avoiding the balls being passed. Measurements mean that distancing is observed whilst passing and a dynamic warm up is carried out.</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lnSpc>
                <a:spcPct val="170000"/>
              </a:lnSpc>
            </a:pPr>
            <a:r>
              <a:rPr lang="en-GB" sz="1600" b="1" dirty="0">
                <a:solidFill>
                  <a:schemeClr val="bg1"/>
                </a:solidFill>
                <a:latin typeface="Aller Light" panose="020B0503040302020204" pitchFamily="34" charset="0"/>
              </a:rPr>
              <a:t>Hitting Challenges - </a:t>
            </a:r>
            <a:r>
              <a:rPr lang="en-GB" sz="1600" dirty="0">
                <a:solidFill>
                  <a:schemeClr val="bg1"/>
                </a:solidFill>
                <a:latin typeface="Aller Light" panose="020B0503040302020204" pitchFamily="34" charset="0"/>
              </a:rPr>
              <a:t>2 teams, over a large space, are challenged to hit the ball off the other team’s backline using a specific skill. Every time it is done the team either gain or point or opposing team lose a life. Introduce different values for using different skills.</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lnSpc>
                <a:spcPct val="170000"/>
              </a:lnSpc>
            </a:pPr>
            <a:r>
              <a:rPr lang="en-GB" sz="1600" b="1" dirty="0">
                <a:solidFill>
                  <a:schemeClr val="bg1"/>
                </a:solidFill>
                <a:latin typeface="Aller Light" panose="020B0503040302020204" pitchFamily="34" charset="0"/>
              </a:rPr>
              <a:t>Tennis -</a:t>
            </a:r>
            <a:r>
              <a:rPr lang="en-GB" sz="1600" dirty="0">
                <a:solidFill>
                  <a:schemeClr val="bg1"/>
                </a:solidFill>
                <a:latin typeface="Aller Light" panose="020B0503040302020204" pitchFamily="34" charset="0"/>
              </a:rPr>
              <a:t> 1 v 1 or 2 v 2 with distancing. Small obstacle in the middle to pose as the net, 1 touch 1 bounce over. </a:t>
            </a:r>
            <a:br>
              <a:rPr lang="en-GB" sz="1600" dirty="0">
                <a:solidFill>
                  <a:schemeClr val="bg1"/>
                </a:solidFill>
                <a:latin typeface="Aller Light" panose="020B0503040302020204" pitchFamily="34" charset="0"/>
              </a:rPr>
            </a:br>
            <a:endParaRPr lang="en-GB" sz="1600" dirty="0">
              <a:solidFill>
                <a:schemeClr val="bg1"/>
              </a:solidFill>
              <a:latin typeface="Aller Light" panose="020B0503040302020204" pitchFamily="34" charset="0"/>
            </a:endParaRPr>
          </a:p>
          <a:p>
            <a:pPr>
              <a:lnSpc>
                <a:spcPct val="170000"/>
              </a:lnSpc>
            </a:pPr>
            <a:r>
              <a:rPr lang="en-GB" sz="1600" b="1" dirty="0">
                <a:solidFill>
                  <a:schemeClr val="bg1"/>
                </a:solidFill>
                <a:latin typeface="Aller Light" panose="020B0503040302020204" pitchFamily="34" charset="0"/>
              </a:rPr>
              <a:t>Connect 4 - </a:t>
            </a:r>
            <a:r>
              <a:rPr lang="en-GB" sz="1600" dirty="0">
                <a:solidFill>
                  <a:schemeClr val="bg1"/>
                </a:solidFill>
                <a:latin typeface="Aller Light" panose="020B0503040302020204" pitchFamily="34" charset="0"/>
              </a:rPr>
              <a:t>Set up stations that players have to do shuttle runs to complete the Connect 4 game against another partner. Similar to treasure hunt but players are placing the balls in the middle rather than removing them. Expand this idea by getting them to do certain colour combinations, styles, patterns etc.</a:t>
            </a:r>
          </a:p>
        </p:txBody>
      </p:sp>
      <p:sp>
        <p:nvSpPr>
          <p:cNvPr id="6" name="officeArt object">
            <a:extLst>
              <a:ext uri="{FF2B5EF4-FFF2-40B4-BE49-F238E27FC236}">
                <a16:creationId xmlns:a16="http://schemas.microsoft.com/office/drawing/2014/main" id="{F9BE0B13-673E-4CB8-BBFE-5680F9001A27}"/>
              </a:ext>
            </a:extLst>
          </p:cNvPr>
          <p:cNvSpPr/>
          <p:nvPr/>
        </p:nvSpPr>
        <p:spPr>
          <a:xfrm>
            <a:off x="0" y="0"/>
            <a:ext cx="644001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GB" sz="3200" b="1" dirty="0">
                <a:solidFill>
                  <a:schemeClr val="bg1"/>
                </a:solidFill>
                <a:latin typeface="Aller Light" panose="020B0503040302020204" pitchFamily="34" charset="0"/>
                <a:ea typeface="Arial Unicode MS" panose="020B0604020202020204" pitchFamily="34" charset="-128"/>
                <a:cs typeface="Arial Unicode MS" panose="020B0604020202020204" pitchFamily="34" charset="-128"/>
              </a:rPr>
              <a:t>Additional Practices </a:t>
            </a:r>
            <a:endParaRPr lang="en-GB" sz="3200" b="1" dirty="0">
              <a:solidFill>
                <a:schemeClr val="bg1"/>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4" name="Picture 3" descr="A close up of a sign&#10;&#10;Description automatically generated">
            <a:extLst>
              <a:ext uri="{FF2B5EF4-FFF2-40B4-BE49-F238E27FC236}">
                <a16:creationId xmlns:a16="http://schemas.microsoft.com/office/drawing/2014/main" id="{BD062C4E-5EAF-49D2-8FA4-C36D5500A2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0450" y="92812"/>
            <a:ext cx="810452" cy="1454198"/>
          </a:xfrm>
          <a:prstGeom prst="rect">
            <a:avLst/>
          </a:prstGeom>
        </p:spPr>
      </p:pic>
      <p:pic>
        <p:nvPicPr>
          <p:cNvPr id="5" name="Picture 4" descr="A close up of a logo&#10;&#10;Description automatically generated">
            <a:extLst>
              <a:ext uri="{FF2B5EF4-FFF2-40B4-BE49-F238E27FC236}">
                <a16:creationId xmlns:a16="http://schemas.microsoft.com/office/drawing/2014/main" id="{1B10E195-7B54-498D-B58A-37F8D919FF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72195" y="155960"/>
            <a:ext cx="924517" cy="1329606"/>
          </a:xfrm>
          <a:prstGeom prst="rect">
            <a:avLst/>
          </a:prstGeom>
        </p:spPr>
      </p:pic>
    </p:spTree>
    <p:extLst>
      <p:ext uri="{BB962C8B-B14F-4D97-AF65-F5344CB8AC3E}">
        <p14:creationId xmlns:p14="http://schemas.microsoft.com/office/powerpoint/2010/main" val="943163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fficeArt object">
            <a:extLst>
              <a:ext uri="{FF2B5EF4-FFF2-40B4-BE49-F238E27FC236}">
                <a16:creationId xmlns:a16="http://schemas.microsoft.com/office/drawing/2014/main" id="{FBB779AA-3046-4942-92A0-1D6936881355}"/>
              </a:ext>
            </a:extLst>
          </p:cNvPr>
          <p:cNvSpPr/>
          <p:nvPr/>
        </p:nvSpPr>
        <p:spPr>
          <a:xfrm>
            <a:off x="0" y="0"/>
            <a:ext cx="6780944" cy="114158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3"/>
            <a:stretch>
              <a:fillRect/>
            </a:stretch>
          </a:blipFill>
          <a:ln w="12700" cap="flat">
            <a:noFill/>
            <a:miter lim="400000"/>
          </a:ln>
          <a:effectLst/>
        </p:spPr>
        <p:txBody>
          <a:bodyPr wrap="square" lIns="101600" tIns="101600" rIns="101600" bIns="101600" numCol="1" anchor="t">
            <a:noAutofit/>
          </a:bodyPr>
          <a:lstStyle/>
          <a:p>
            <a:pPr indent="179705">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endParaRPr lang="en-GB" b="1" dirty="0">
              <a:solidFill>
                <a:schemeClr val="bg1"/>
              </a:solidFill>
              <a:latin typeface="Aller Light" panose="020B0503040302020204" pitchFamily="34" charset="0"/>
            </a:endParaRPr>
          </a:p>
          <a:p>
            <a:pPr indent="179705">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GB" b="1" dirty="0">
                <a:solidFill>
                  <a:schemeClr val="bg1"/>
                </a:solidFill>
                <a:latin typeface="Aller Light" panose="020B0503040302020204" pitchFamily="34" charset="0"/>
              </a:rPr>
              <a:t>Key Points for Socially Distanced Sessions</a:t>
            </a:r>
            <a:endParaRPr lang="en-GB" dirty="0">
              <a:solidFill>
                <a:schemeClr val="bg1"/>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pic>
        <p:nvPicPr>
          <p:cNvPr id="7" name="Graphic 6" descr="Playbook">
            <a:extLst>
              <a:ext uri="{FF2B5EF4-FFF2-40B4-BE49-F238E27FC236}">
                <a16:creationId xmlns:a16="http://schemas.microsoft.com/office/drawing/2014/main" id="{792E4DB7-1EB6-4F7E-BCDE-E2E3D10544A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494834" y="4993076"/>
            <a:ext cx="1435137" cy="1435137"/>
          </a:xfrm>
          <a:prstGeom prst="rect">
            <a:avLst/>
          </a:prstGeom>
        </p:spPr>
      </p:pic>
      <p:pic>
        <p:nvPicPr>
          <p:cNvPr id="8" name="Picture 7">
            <a:extLst>
              <a:ext uri="{FF2B5EF4-FFF2-40B4-BE49-F238E27FC236}">
                <a16:creationId xmlns:a16="http://schemas.microsoft.com/office/drawing/2014/main" id="{EDB5AC8C-1FC5-4AD5-AA4B-4FF1F8DDC774}"/>
              </a:ext>
            </a:extLst>
          </p:cNvPr>
          <p:cNvPicPr>
            <a:picLocks noChangeAspect="1"/>
          </p:cNvPicPr>
          <p:nvPr/>
        </p:nvPicPr>
        <p:blipFill rotWithShape="1">
          <a:blip r:embed="rId6"/>
          <a:srcRect l="33539" t="63970" r="43455" b="14869"/>
          <a:stretch/>
        </p:blipFill>
        <p:spPr>
          <a:xfrm>
            <a:off x="6394329" y="4518319"/>
            <a:ext cx="4090863" cy="2116609"/>
          </a:xfrm>
          <a:prstGeom prst="rect">
            <a:avLst/>
          </a:prstGeom>
        </p:spPr>
      </p:pic>
      <p:pic>
        <p:nvPicPr>
          <p:cNvPr id="10" name="Graphic 9" descr="Cricket">
            <a:extLst>
              <a:ext uri="{FF2B5EF4-FFF2-40B4-BE49-F238E27FC236}">
                <a16:creationId xmlns:a16="http://schemas.microsoft.com/office/drawing/2014/main" id="{FBD81E73-4F4D-40AE-815E-50F0F5C4A38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174595" y="2829950"/>
            <a:ext cx="1301220" cy="1301220"/>
          </a:xfrm>
          <a:prstGeom prst="rect">
            <a:avLst/>
          </a:prstGeom>
        </p:spPr>
      </p:pic>
      <p:pic>
        <p:nvPicPr>
          <p:cNvPr id="12" name="Graphic 11" descr="Workflow">
            <a:extLst>
              <a:ext uri="{FF2B5EF4-FFF2-40B4-BE49-F238E27FC236}">
                <a16:creationId xmlns:a16="http://schemas.microsoft.com/office/drawing/2014/main" id="{439A7F7C-AEB0-4332-81F9-1D3AF687DAD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16040" y="1829121"/>
            <a:ext cx="1557589" cy="1557589"/>
          </a:xfrm>
          <a:prstGeom prst="rect">
            <a:avLst/>
          </a:prstGeom>
        </p:spPr>
      </p:pic>
      <p:pic>
        <p:nvPicPr>
          <p:cNvPr id="13" name="Picture 12">
            <a:extLst>
              <a:ext uri="{FF2B5EF4-FFF2-40B4-BE49-F238E27FC236}">
                <a16:creationId xmlns:a16="http://schemas.microsoft.com/office/drawing/2014/main" id="{27D9B08D-54D7-4B83-BB59-0CDCBE739355}"/>
              </a:ext>
            </a:extLst>
          </p:cNvPr>
          <p:cNvPicPr>
            <a:picLocks noChangeAspect="1"/>
          </p:cNvPicPr>
          <p:nvPr/>
        </p:nvPicPr>
        <p:blipFill rotWithShape="1">
          <a:blip r:embed="rId11"/>
          <a:srcRect l="33468" t="32018" r="34809" b="13392"/>
          <a:stretch/>
        </p:blipFill>
        <p:spPr>
          <a:xfrm>
            <a:off x="7892911" y="177681"/>
            <a:ext cx="3412335" cy="3302879"/>
          </a:xfrm>
          <a:prstGeom prst="rect">
            <a:avLst/>
          </a:prstGeom>
        </p:spPr>
      </p:pic>
      <p:sp>
        <p:nvSpPr>
          <p:cNvPr id="14" name="Rectangle 13">
            <a:extLst>
              <a:ext uri="{FF2B5EF4-FFF2-40B4-BE49-F238E27FC236}">
                <a16:creationId xmlns:a16="http://schemas.microsoft.com/office/drawing/2014/main" id="{05CCA878-FAB1-49A7-B061-60DA2106155A}"/>
              </a:ext>
            </a:extLst>
          </p:cNvPr>
          <p:cNvSpPr/>
          <p:nvPr/>
        </p:nvSpPr>
        <p:spPr>
          <a:xfrm>
            <a:off x="807782" y="4465842"/>
            <a:ext cx="3096396" cy="641073"/>
          </a:xfrm>
          <a:prstGeom prst="rect">
            <a:avLst/>
          </a:prstGeom>
        </p:spPr>
        <p:txBody>
          <a:bodyPr wrap="square">
            <a:spAutoFit/>
          </a:bodyPr>
          <a:lstStyle/>
          <a:p>
            <a:pPr lvl="0">
              <a:lnSpc>
                <a:spcPct val="170000"/>
              </a:lnSpc>
            </a:pPr>
            <a:r>
              <a:rPr lang="en-GB" sz="2400" b="1" dirty="0">
                <a:solidFill>
                  <a:schemeClr val="bg1"/>
                </a:solidFill>
                <a:latin typeface="Aller Light" panose="020B0503040302020204" pitchFamily="34" charset="0"/>
              </a:rPr>
              <a:t>Include Competition</a:t>
            </a:r>
            <a:endParaRPr lang="en-GB" sz="2400" dirty="0">
              <a:solidFill>
                <a:schemeClr val="bg1"/>
              </a:solidFill>
              <a:latin typeface="Aller Light" panose="020B0503040302020204" pitchFamily="34" charset="0"/>
            </a:endParaRPr>
          </a:p>
        </p:txBody>
      </p:sp>
      <p:sp>
        <p:nvSpPr>
          <p:cNvPr id="15" name="Rectangle 14">
            <a:extLst>
              <a:ext uri="{FF2B5EF4-FFF2-40B4-BE49-F238E27FC236}">
                <a16:creationId xmlns:a16="http://schemas.microsoft.com/office/drawing/2014/main" id="{2ABEF2F6-1672-47B2-B562-9AF6847B42D4}"/>
              </a:ext>
            </a:extLst>
          </p:cNvPr>
          <p:cNvSpPr/>
          <p:nvPr/>
        </p:nvSpPr>
        <p:spPr>
          <a:xfrm>
            <a:off x="440388" y="1363113"/>
            <a:ext cx="2315247" cy="641073"/>
          </a:xfrm>
          <a:prstGeom prst="rect">
            <a:avLst/>
          </a:prstGeom>
        </p:spPr>
        <p:txBody>
          <a:bodyPr wrap="square">
            <a:spAutoFit/>
          </a:bodyPr>
          <a:lstStyle/>
          <a:p>
            <a:pPr lvl="0">
              <a:lnSpc>
                <a:spcPct val="170000"/>
              </a:lnSpc>
            </a:pPr>
            <a:r>
              <a:rPr lang="en-GB" sz="2400" b="1" dirty="0">
                <a:solidFill>
                  <a:schemeClr val="bg1"/>
                </a:solidFill>
                <a:latin typeface="Aller Light" panose="020B0503040302020204" pitchFamily="34" charset="0"/>
              </a:rPr>
              <a:t>Variety is Key </a:t>
            </a:r>
            <a:endParaRPr lang="en-GB" sz="2400" dirty="0">
              <a:solidFill>
                <a:schemeClr val="bg1"/>
              </a:solidFill>
              <a:latin typeface="Aller Light" panose="020B0503040302020204" pitchFamily="34" charset="0"/>
            </a:endParaRPr>
          </a:p>
        </p:txBody>
      </p:sp>
      <p:sp>
        <p:nvSpPr>
          <p:cNvPr id="16" name="Rectangle 15">
            <a:extLst>
              <a:ext uri="{FF2B5EF4-FFF2-40B4-BE49-F238E27FC236}">
                <a16:creationId xmlns:a16="http://schemas.microsoft.com/office/drawing/2014/main" id="{3B887CCD-43F0-4F5A-AC6A-016BB52E6510}"/>
              </a:ext>
            </a:extLst>
          </p:cNvPr>
          <p:cNvSpPr/>
          <p:nvPr/>
        </p:nvSpPr>
        <p:spPr>
          <a:xfrm>
            <a:off x="3256081" y="2188877"/>
            <a:ext cx="3654378" cy="641073"/>
          </a:xfrm>
          <a:prstGeom prst="rect">
            <a:avLst/>
          </a:prstGeom>
        </p:spPr>
        <p:txBody>
          <a:bodyPr wrap="square">
            <a:spAutoFit/>
          </a:bodyPr>
          <a:lstStyle/>
          <a:p>
            <a:pPr lvl="0">
              <a:lnSpc>
                <a:spcPct val="170000"/>
              </a:lnSpc>
            </a:pPr>
            <a:r>
              <a:rPr lang="en-GB" sz="2400" b="1" dirty="0">
                <a:solidFill>
                  <a:schemeClr val="bg1"/>
                </a:solidFill>
                <a:latin typeface="Aller Light" panose="020B0503040302020204" pitchFamily="34" charset="0"/>
              </a:rPr>
              <a:t>Learn from Other Sports </a:t>
            </a:r>
            <a:endParaRPr lang="en-GB" sz="2400" dirty="0">
              <a:solidFill>
                <a:schemeClr val="bg1"/>
              </a:solidFill>
              <a:latin typeface="Aller Light" panose="020B0503040302020204" pitchFamily="34" charset="0"/>
            </a:endParaRPr>
          </a:p>
        </p:txBody>
      </p:sp>
      <p:sp>
        <p:nvSpPr>
          <p:cNvPr id="17" name="Rectangle 16">
            <a:extLst>
              <a:ext uri="{FF2B5EF4-FFF2-40B4-BE49-F238E27FC236}">
                <a16:creationId xmlns:a16="http://schemas.microsoft.com/office/drawing/2014/main" id="{64317DAD-E044-42A9-BA46-CC482724D436}"/>
              </a:ext>
            </a:extLst>
          </p:cNvPr>
          <p:cNvSpPr/>
          <p:nvPr/>
        </p:nvSpPr>
        <p:spPr>
          <a:xfrm>
            <a:off x="7487914" y="3877246"/>
            <a:ext cx="2315247" cy="641073"/>
          </a:xfrm>
          <a:prstGeom prst="rect">
            <a:avLst/>
          </a:prstGeom>
        </p:spPr>
        <p:txBody>
          <a:bodyPr wrap="square">
            <a:spAutoFit/>
          </a:bodyPr>
          <a:lstStyle/>
          <a:p>
            <a:pPr lvl="0">
              <a:lnSpc>
                <a:spcPct val="170000"/>
              </a:lnSpc>
            </a:pPr>
            <a:r>
              <a:rPr lang="en-GB" sz="2400" b="1" dirty="0">
                <a:solidFill>
                  <a:schemeClr val="bg1"/>
                </a:solidFill>
                <a:latin typeface="Aller Light" panose="020B0503040302020204" pitchFamily="34" charset="0"/>
              </a:rPr>
              <a:t>Playing Area </a:t>
            </a:r>
            <a:endParaRPr lang="en-GB" sz="2400" dirty="0">
              <a:solidFill>
                <a:schemeClr val="bg1"/>
              </a:solidFill>
              <a:latin typeface="Aller Light" panose="020B0503040302020204" pitchFamily="34" charset="0"/>
            </a:endParaRPr>
          </a:p>
        </p:txBody>
      </p:sp>
    </p:spTree>
    <p:extLst>
      <p:ext uri="{BB962C8B-B14F-4D97-AF65-F5344CB8AC3E}">
        <p14:creationId xmlns:p14="http://schemas.microsoft.com/office/powerpoint/2010/main" val="7062549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826D71-0F89-4D7D-B9D5-8DA912935B25}"/>
              </a:ext>
            </a:extLst>
          </p:cNvPr>
          <p:cNvSpPr/>
          <p:nvPr/>
        </p:nvSpPr>
        <p:spPr>
          <a:xfrm>
            <a:off x="0" y="6150114"/>
            <a:ext cx="12192000" cy="707886"/>
          </a:xfrm>
          <a:prstGeom prst="rect">
            <a:avLst/>
          </a:prstGeom>
          <a:blipFill>
            <a:blip r:embed="rId4"/>
            <a:stretch>
              <a:fillRect/>
            </a:stretch>
          </a:blipFill>
        </p:spPr>
        <p:txBody>
          <a:bodyPr wrap="square">
            <a:spAutoFit/>
          </a:bodyPr>
          <a:lstStyle/>
          <a:p>
            <a:pPr algn="ctr"/>
            <a:r>
              <a:rPr lang="en-GB" sz="4000" b="1" dirty="0">
                <a:solidFill>
                  <a:schemeClr val="bg1"/>
                </a:solidFill>
                <a:latin typeface="Aller Light" panose="020B0503040302020204" pitchFamily="34" charset="0"/>
              </a:rPr>
              <a:t>Review and next steps </a:t>
            </a:r>
          </a:p>
        </p:txBody>
      </p:sp>
      <p:sp>
        <p:nvSpPr>
          <p:cNvPr id="18" name="Title 6">
            <a:extLst>
              <a:ext uri="{FF2B5EF4-FFF2-40B4-BE49-F238E27FC236}">
                <a16:creationId xmlns:a16="http://schemas.microsoft.com/office/drawing/2014/main" id="{980F8B99-E2C2-4469-BF49-4B48D35154D3}"/>
              </a:ext>
            </a:extLst>
          </p:cNvPr>
          <p:cNvSpPr txBox="1">
            <a:spLocks/>
          </p:cNvSpPr>
          <p:nvPr/>
        </p:nvSpPr>
        <p:spPr>
          <a:xfrm>
            <a:off x="0" y="0"/>
            <a:ext cx="3030876" cy="811658"/>
          </a:xfrm>
          <a:prstGeom prst="rect">
            <a:avLst/>
          </a:prstGeom>
          <a:blipFill>
            <a:blip r:embed="rId4"/>
            <a:stretch>
              <a:fillRect/>
            </a:stretch>
          </a:blip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Aller Light" panose="020B0503040302020204" pitchFamily="34" charset="0"/>
              </a:rPr>
              <a:t>Section 5 </a:t>
            </a:r>
          </a:p>
        </p:txBody>
      </p:sp>
    </p:spTree>
    <p:extLst>
      <p:ext uri="{BB962C8B-B14F-4D97-AF65-F5344CB8AC3E}">
        <p14:creationId xmlns:p14="http://schemas.microsoft.com/office/powerpoint/2010/main" val="14837855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74BBF-A71B-4900-9407-8C285CFBD81F}"/>
              </a:ext>
            </a:extLst>
          </p:cNvPr>
          <p:cNvSpPr>
            <a:spLocks noGrp="1"/>
          </p:cNvSpPr>
          <p:nvPr>
            <p:ph idx="1"/>
          </p:nvPr>
        </p:nvSpPr>
        <p:spPr/>
        <p:txBody>
          <a:bodyPr>
            <a:normAutofit/>
          </a:bodyPr>
          <a:lstStyle/>
          <a:p>
            <a:endParaRPr lang="en-GB" dirty="0">
              <a:solidFill>
                <a:schemeClr val="bg1"/>
              </a:solidFill>
            </a:endParaRPr>
          </a:p>
          <a:p>
            <a:endParaRPr lang="en-GB" dirty="0">
              <a:solidFill>
                <a:schemeClr val="bg1"/>
              </a:solidFill>
            </a:endParaRPr>
          </a:p>
          <a:p>
            <a:endParaRPr lang="en-GB" dirty="0">
              <a:solidFill>
                <a:schemeClr val="bg1"/>
              </a:solidFill>
            </a:endParaRPr>
          </a:p>
        </p:txBody>
      </p:sp>
      <p:graphicFrame>
        <p:nvGraphicFramePr>
          <p:cNvPr id="4" name="Table 3">
            <a:extLst>
              <a:ext uri="{FF2B5EF4-FFF2-40B4-BE49-F238E27FC236}">
                <a16:creationId xmlns:a16="http://schemas.microsoft.com/office/drawing/2014/main" id="{2C8C6173-A6BB-4836-9CFC-17A994410E4B}"/>
              </a:ext>
            </a:extLst>
          </p:cNvPr>
          <p:cNvGraphicFramePr>
            <a:graphicFrameLocks noGrp="1"/>
          </p:cNvGraphicFramePr>
          <p:nvPr>
            <p:extLst>
              <p:ext uri="{D42A27DB-BD31-4B8C-83A1-F6EECF244321}">
                <p14:modId xmlns:p14="http://schemas.microsoft.com/office/powerpoint/2010/main" val="3670150171"/>
              </p:ext>
            </p:extLst>
          </p:nvPr>
        </p:nvGraphicFramePr>
        <p:xfrm>
          <a:off x="3374171" y="1064231"/>
          <a:ext cx="6369977" cy="4937760"/>
        </p:xfrm>
        <a:graphic>
          <a:graphicData uri="http://schemas.openxmlformats.org/drawingml/2006/table">
            <a:tbl>
              <a:tblPr firstRow="1" bandRow="1">
                <a:tableStyleId>{5C22544A-7EE6-4342-B048-85BDC9FD1C3A}</a:tableStyleId>
              </a:tblPr>
              <a:tblGrid>
                <a:gridCol w="4567073">
                  <a:extLst>
                    <a:ext uri="{9D8B030D-6E8A-4147-A177-3AD203B41FA5}">
                      <a16:colId xmlns:a16="http://schemas.microsoft.com/office/drawing/2014/main" val="1895409452"/>
                    </a:ext>
                  </a:extLst>
                </a:gridCol>
                <a:gridCol w="901452">
                  <a:extLst>
                    <a:ext uri="{9D8B030D-6E8A-4147-A177-3AD203B41FA5}">
                      <a16:colId xmlns:a16="http://schemas.microsoft.com/office/drawing/2014/main" val="2779666255"/>
                    </a:ext>
                  </a:extLst>
                </a:gridCol>
                <a:gridCol w="901452">
                  <a:extLst>
                    <a:ext uri="{9D8B030D-6E8A-4147-A177-3AD203B41FA5}">
                      <a16:colId xmlns:a16="http://schemas.microsoft.com/office/drawing/2014/main" val="2793144698"/>
                    </a:ext>
                  </a:extLst>
                </a:gridCol>
              </a:tblGrid>
              <a:tr h="550506">
                <a:tc>
                  <a:txBody>
                    <a:bodyPr/>
                    <a:lstStyle/>
                    <a:p>
                      <a:r>
                        <a:rPr lang="en-GB" dirty="0">
                          <a:solidFill>
                            <a:schemeClr val="tx1"/>
                          </a:solidFill>
                        </a:rPr>
                        <a:t>Which of the </a:t>
                      </a:r>
                      <a:r>
                        <a:rPr lang="en-GB" dirty="0">
                          <a:solidFill>
                            <a:schemeClr val="tx1"/>
                          </a:solidFill>
                          <a:latin typeface="Aller Light" panose="020B0503040302020204" pitchFamily="34" charset="0"/>
                        </a:rPr>
                        <a:t>following</a:t>
                      </a:r>
                      <a:r>
                        <a:rPr lang="en-GB" dirty="0">
                          <a:solidFill>
                            <a:schemeClr val="tx1"/>
                          </a:solidFill>
                        </a:rPr>
                        <a:t> have you used to ensure your session is effective?</a:t>
                      </a:r>
                    </a:p>
                  </a:txBody>
                  <a:tcPr>
                    <a:cell3D prstMaterial="dkEdge">
                      <a:bevel prst="coolSlant"/>
                      <a:lightRig rig="flood" dir="t"/>
                    </a:cell3D>
                    <a:blipFill>
                      <a:blip r:embed="rId3"/>
                      <a:stretch>
                        <a:fillRect/>
                      </a:stretch>
                    </a:blipFill>
                  </a:tcPr>
                </a:tc>
                <a:tc>
                  <a:txBody>
                    <a:bodyPr/>
                    <a:lstStyle/>
                    <a:p>
                      <a:r>
                        <a:rPr lang="en-GB" dirty="0">
                          <a:solidFill>
                            <a:schemeClr val="tx1"/>
                          </a:solidFill>
                        </a:rPr>
                        <a:t>When to Use</a:t>
                      </a:r>
                    </a:p>
                  </a:txBody>
                  <a:tcPr>
                    <a:cell3D prstMaterial="dkEdge">
                      <a:bevel prst="coolSlant"/>
                      <a:lightRig rig="flood" dir="t"/>
                    </a:cell3D>
                    <a:blipFill>
                      <a:blip r:embed="rId3"/>
                      <a:stretch>
                        <a:fillRect/>
                      </a:stretch>
                    </a:blipFill>
                  </a:tcPr>
                </a:tc>
                <a:tc>
                  <a:txBody>
                    <a:bodyPr/>
                    <a:lstStyle/>
                    <a:p>
                      <a:r>
                        <a:rPr lang="en-GB" dirty="0">
                          <a:solidFill>
                            <a:schemeClr val="tx1"/>
                          </a:solidFill>
                        </a:rPr>
                        <a:t>Complete?</a:t>
                      </a:r>
                    </a:p>
                  </a:txBody>
                  <a:tcPr>
                    <a:cell3D prstMaterial="dkEdge">
                      <a:bevel prst="coolSlant"/>
                      <a:lightRig rig="flood" dir="t"/>
                    </a:cell3D>
                    <a:blipFill>
                      <a:blip r:embed="rId3"/>
                      <a:stretch>
                        <a:fillRect/>
                      </a:stretch>
                    </a:blipFill>
                  </a:tcPr>
                </a:tc>
                <a:extLst>
                  <a:ext uri="{0D108BD9-81ED-4DB2-BD59-A6C34878D82A}">
                    <a16:rowId xmlns:a16="http://schemas.microsoft.com/office/drawing/2014/main" val="1428750963"/>
                  </a:ext>
                </a:extLst>
              </a:tr>
              <a:tr h="5505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 have tried to embed each element of the Golden Thread</a:t>
                      </a:r>
                    </a:p>
                  </a:txBody>
                  <a:tcPr>
                    <a:cell3D prstMaterial="dkEdge">
                      <a:bevel prst="coolSlant"/>
                      <a:lightRig rig="flood" dir="t"/>
                    </a:cell3D>
                    <a:blipFill>
                      <a:blip r:embed="rId4"/>
                      <a:stretch>
                        <a:fillRect/>
                      </a:stretch>
                    </a:blipFill>
                  </a:tcPr>
                </a:tc>
                <a:tc>
                  <a:txBody>
                    <a:bodyPr/>
                    <a:lstStyle/>
                    <a:p>
                      <a:endParaRPr lang="en-GB" dirty="0"/>
                    </a:p>
                    <a:p>
                      <a:r>
                        <a:rPr lang="en-GB" dirty="0"/>
                        <a:t>Before</a:t>
                      </a:r>
                    </a:p>
                  </a:txBody>
                  <a:tcPr>
                    <a:cell3D prstMaterial="dkEdge">
                      <a:bevel prst="coolSlant"/>
                      <a:lightRig rig="flood" dir="t"/>
                    </a:cell3D>
                    <a:blipFill>
                      <a:blip r:embed="rId5"/>
                      <a:stretch>
                        <a:fillRect/>
                      </a:stretch>
                    </a:blipFill>
                  </a:tcPr>
                </a:tc>
                <a:tc>
                  <a:txBody>
                    <a:bodyPr/>
                    <a:lstStyle/>
                    <a:p>
                      <a:endParaRPr lang="en-GB" dirty="0"/>
                    </a:p>
                  </a:txBody>
                  <a:tcPr>
                    <a:cell3D prstMaterial="dkEdge">
                      <a:bevel prst="coolSlant"/>
                      <a:lightRig rig="flood" dir="t"/>
                    </a:cell3D>
                    <a:blipFill>
                      <a:blip r:embed="rId5"/>
                      <a:stretch>
                        <a:fillRect/>
                      </a:stretch>
                    </a:blipFill>
                  </a:tcPr>
                </a:tc>
                <a:extLst>
                  <a:ext uri="{0D108BD9-81ED-4DB2-BD59-A6C34878D82A}">
                    <a16:rowId xmlns:a16="http://schemas.microsoft.com/office/drawing/2014/main" val="1715400159"/>
                  </a:ext>
                </a:extLst>
              </a:tr>
              <a:tr h="5505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 have used PETE to ensure my session is safe</a:t>
                      </a:r>
                    </a:p>
                  </a:txBody>
                  <a:tcPr>
                    <a:cell3D prstMaterial="dkEdge">
                      <a:bevel prst="coolSlant"/>
                      <a:lightRig rig="flood" dir="t"/>
                    </a:cell3D>
                    <a:blipFill>
                      <a:blip r:embed="rId4"/>
                      <a:stretch>
                        <a:fillRect/>
                      </a:stretch>
                    </a:blipFill>
                  </a:tcPr>
                </a:tc>
                <a:tc>
                  <a:txBody>
                    <a:bodyPr/>
                    <a:lstStyle/>
                    <a:p>
                      <a:endParaRPr lang="en-GB" dirty="0"/>
                    </a:p>
                    <a:p>
                      <a:r>
                        <a:rPr lang="en-GB" dirty="0"/>
                        <a:t>Before</a:t>
                      </a:r>
                    </a:p>
                  </a:txBody>
                  <a:tcPr>
                    <a:cell3D prstMaterial="dkEdge">
                      <a:bevel prst="coolSlant"/>
                      <a:lightRig rig="flood" dir="t"/>
                    </a:cell3D>
                    <a:blipFill>
                      <a:blip r:embed="rId5"/>
                      <a:stretch>
                        <a:fillRect/>
                      </a:stretch>
                    </a:blipFill>
                  </a:tcPr>
                </a:tc>
                <a:tc>
                  <a:txBody>
                    <a:bodyPr/>
                    <a:lstStyle/>
                    <a:p>
                      <a:endParaRPr lang="en-GB" dirty="0"/>
                    </a:p>
                  </a:txBody>
                  <a:tcPr>
                    <a:cell3D prstMaterial="dkEdge">
                      <a:bevel prst="coolSlant"/>
                      <a:lightRig rig="flood" dir="t"/>
                    </a:cell3D>
                    <a:blipFill>
                      <a:blip r:embed="rId5"/>
                      <a:stretch>
                        <a:fillRect/>
                      </a:stretch>
                    </a:blipFill>
                  </a:tcPr>
                </a:tc>
                <a:extLst>
                  <a:ext uri="{0D108BD9-81ED-4DB2-BD59-A6C34878D82A}">
                    <a16:rowId xmlns:a16="http://schemas.microsoft.com/office/drawing/2014/main" val="3983288654"/>
                  </a:ext>
                </a:extLst>
              </a:tr>
              <a:tr h="5505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 have used CHANGE IT to support session delivery</a:t>
                      </a:r>
                    </a:p>
                  </a:txBody>
                  <a:tcPr>
                    <a:cell3D prstMaterial="dkEdge">
                      <a:bevel prst="coolSlant"/>
                      <a:lightRig rig="flood" dir="t"/>
                    </a:cell3D>
                    <a:blipFill>
                      <a:blip r:embed="rId4"/>
                      <a:stretch>
                        <a:fillRect/>
                      </a:stretch>
                    </a:blipFill>
                  </a:tcPr>
                </a:tc>
                <a:tc>
                  <a:txBody>
                    <a:bodyPr/>
                    <a:lstStyle/>
                    <a:p>
                      <a:endParaRPr lang="en-GB" dirty="0"/>
                    </a:p>
                    <a:p>
                      <a:r>
                        <a:rPr lang="en-GB" dirty="0"/>
                        <a:t>During</a:t>
                      </a:r>
                    </a:p>
                  </a:txBody>
                  <a:tcPr>
                    <a:cell3D prstMaterial="dkEdge">
                      <a:bevel prst="coolSlant"/>
                      <a:lightRig rig="flood" dir="t"/>
                    </a:cell3D>
                    <a:blipFill>
                      <a:blip r:embed="rId5"/>
                      <a:stretch>
                        <a:fillRect/>
                      </a:stretch>
                    </a:blipFill>
                  </a:tcPr>
                </a:tc>
                <a:tc>
                  <a:txBody>
                    <a:bodyPr/>
                    <a:lstStyle/>
                    <a:p>
                      <a:endParaRPr lang="en-GB" dirty="0"/>
                    </a:p>
                  </a:txBody>
                  <a:tcPr>
                    <a:cell3D prstMaterial="dkEdge">
                      <a:bevel prst="coolSlant"/>
                      <a:lightRig rig="flood" dir="t"/>
                    </a:cell3D>
                    <a:blipFill>
                      <a:blip r:embed="rId5"/>
                      <a:stretch>
                        <a:fillRect/>
                      </a:stretch>
                    </a:blipFill>
                  </a:tcPr>
                </a:tc>
                <a:extLst>
                  <a:ext uri="{0D108BD9-81ED-4DB2-BD59-A6C34878D82A}">
                    <a16:rowId xmlns:a16="http://schemas.microsoft.com/office/drawing/2014/main" val="3033461083"/>
                  </a:ext>
                </a:extLst>
              </a:tr>
              <a:tr h="7864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 have asked appropriate questions relative to the group I’m coaching</a:t>
                      </a:r>
                    </a:p>
                  </a:txBody>
                  <a:tcPr>
                    <a:cell3D prstMaterial="dkEdge">
                      <a:bevel prst="coolSlant"/>
                      <a:lightRig rig="flood" dir="t"/>
                    </a:cell3D>
                    <a:blipFill>
                      <a:blip r:embed="rId4"/>
                      <a:stretch>
                        <a:fillRect/>
                      </a:stretch>
                    </a:blipFill>
                  </a:tcPr>
                </a:tc>
                <a:tc>
                  <a:txBody>
                    <a:bodyPr/>
                    <a:lstStyle/>
                    <a:p>
                      <a:endParaRPr lang="en-GB" dirty="0"/>
                    </a:p>
                    <a:p>
                      <a:r>
                        <a:rPr lang="en-GB" dirty="0"/>
                        <a:t>During</a:t>
                      </a:r>
                    </a:p>
                  </a:txBody>
                  <a:tcPr>
                    <a:cell3D prstMaterial="dkEdge">
                      <a:bevel prst="coolSlant"/>
                      <a:lightRig rig="flood" dir="t"/>
                    </a:cell3D>
                    <a:blipFill>
                      <a:blip r:embed="rId5"/>
                      <a:stretch>
                        <a:fillRect/>
                      </a:stretch>
                    </a:blipFill>
                  </a:tcPr>
                </a:tc>
                <a:tc>
                  <a:txBody>
                    <a:bodyPr/>
                    <a:lstStyle/>
                    <a:p>
                      <a:endParaRPr lang="en-GB" dirty="0"/>
                    </a:p>
                  </a:txBody>
                  <a:tcPr>
                    <a:cell3D prstMaterial="dkEdge">
                      <a:bevel prst="coolSlant"/>
                      <a:lightRig rig="flood" dir="t"/>
                    </a:cell3D>
                    <a:blipFill>
                      <a:blip r:embed="rId5"/>
                      <a:stretch>
                        <a:fillRect/>
                      </a:stretch>
                    </a:blipFill>
                  </a:tcPr>
                </a:tc>
                <a:extLst>
                  <a:ext uri="{0D108BD9-81ED-4DB2-BD59-A6C34878D82A}">
                    <a16:rowId xmlns:a16="http://schemas.microsoft.com/office/drawing/2014/main" val="3566996123"/>
                  </a:ext>
                </a:extLst>
              </a:tr>
              <a:tr h="786437">
                <a:tc>
                  <a:txBody>
                    <a:bodyPr/>
                    <a:lstStyle/>
                    <a:p>
                      <a:endParaRPr lang="en-GB" dirty="0">
                        <a:solidFill>
                          <a:schemeClr val="bg1"/>
                        </a:solidFill>
                      </a:endParaRPr>
                    </a:p>
                    <a:p>
                      <a:r>
                        <a:rPr lang="en-GB" dirty="0">
                          <a:solidFill>
                            <a:schemeClr val="bg1"/>
                          </a:solidFill>
                        </a:rPr>
                        <a:t>I have used SMILES/STEP to ensure my session was as fun as possible</a:t>
                      </a:r>
                    </a:p>
                  </a:txBody>
                  <a:tcPr>
                    <a:cell3D prstMaterial="dkEdge">
                      <a:bevel prst="coolSlant"/>
                      <a:lightRig rig="flood" dir="t"/>
                    </a:cell3D>
                    <a:blipFill>
                      <a:blip r:embed="rId4"/>
                      <a:stretch>
                        <a:fillRect/>
                      </a:stretch>
                    </a:blipFill>
                  </a:tcPr>
                </a:tc>
                <a:tc>
                  <a:txBody>
                    <a:bodyPr/>
                    <a:lstStyle/>
                    <a:p>
                      <a:endParaRPr lang="en-GB" dirty="0"/>
                    </a:p>
                    <a:p>
                      <a:r>
                        <a:rPr lang="en-GB" dirty="0"/>
                        <a:t>After</a:t>
                      </a:r>
                    </a:p>
                  </a:txBody>
                  <a:tcPr>
                    <a:cell3D prstMaterial="dkEdge">
                      <a:bevel prst="coolSlant"/>
                      <a:lightRig rig="flood" dir="t"/>
                    </a:cell3D>
                    <a:blipFill>
                      <a:blip r:embed="rId5"/>
                      <a:stretch>
                        <a:fillRect/>
                      </a:stretch>
                    </a:blipFill>
                  </a:tcPr>
                </a:tc>
                <a:tc>
                  <a:txBody>
                    <a:bodyPr/>
                    <a:lstStyle/>
                    <a:p>
                      <a:endParaRPr lang="en-GB" dirty="0"/>
                    </a:p>
                  </a:txBody>
                  <a:tcPr>
                    <a:cell3D prstMaterial="dkEdge">
                      <a:bevel prst="coolSlant"/>
                      <a:lightRig rig="flood" dir="t"/>
                    </a:cell3D>
                    <a:blipFill>
                      <a:blip r:embed="rId5"/>
                      <a:stretch>
                        <a:fillRect/>
                      </a:stretch>
                    </a:blipFill>
                  </a:tcPr>
                </a:tc>
                <a:extLst>
                  <a:ext uri="{0D108BD9-81ED-4DB2-BD59-A6C34878D82A}">
                    <a16:rowId xmlns:a16="http://schemas.microsoft.com/office/drawing/2014/main" val="736550769"/>
                  </a:ext>
                </a:extLst>
              </a:tr>
            </a:tbl>
          </a:graphicData>
        </a:graphic>
      </p:graphicFrame>
      <p:sp>
        <p:nvSpPr>
          <p:cNvPr id="7" name="officeArt object">
            <a:extLst>
              <a:ext uri="{FF2B5EF4-FFF2-40B4-BE49-F238E27FC236}">
                <a16:creationId xmlns:a16="http://schemas.microsoft.com/office/drawing/2014/main" id="{32F9AF92-3088-40E1-9A2A-20CBA3A23484}"/>
              </a:ext>
            </a:extLst>
          </p:cNvPr>
          <p:cNvSpPr/>
          <p:nvPr/>
        </p:nvSpPr>
        <p:spPr>
          <a:xfrm>
            <a:off x="4329057" y="2569011"/>
            <a:ext cx="5415091" cy="85998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4"/>
            <a:stretch>
              <a:fillRect/>
            </a:stretch>
          </a:blipFill>
          <a:ln w="12700" cap="flat">
            <a:noFill/>
            <a:miter lim="400000"/>
          </a:ln>
          <a:effectLst/>
        </p:spPr>
        <p:txBody>
          <a:bodyPr wrap="square" lIns="101600" tIns="101600" rIns="101600" bIns="101600" numCol="1" anchor="t">
            <a:noAutofit/>
          </a:bodyPr>
          <a:lstStyle/>
          <a:p>
            <a:pPr indent="179705" algn="just">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dirty="0">
                <a:solidFill>
                  <a:srgbClr val="FEFFFF"/>
                </a:solidFill>
                <a:effectLst/>
                <a:ea typeface="Arial Unicode MS" panose="020B0604020202020204" pitchFamily="34" charset="-128"/>
                <a:cs typeface="Arial Unicode MS" panose="020B0604020202020204" pitchFamily="34" charset="-128"/>
              </a:rPr>
              <a:t>Session Checklist </a:t>
            </a:r>
            <a:endParaRPr lang="en-GB" sz="3200" dirty="0">
              <a:solidFill>
                <a:srgbClr val="3F4A57"/>
              </a:solidFill>
              <a:effectLst/>
              <a:ea typeface="Arial Unicode MS" panose="020B0604020202020204" pitchFamily="34" charset="-128"/>
              <a:cs typeface="Arial Unicode MS" panose="020B0604020202020204" pitchFamily="34" charset="-128"/>
            </a:endParaRPr>
          </a:p>
        </p:txBody>
      </p:sp>
      <p:pic>
        <p:nvPicPr>
          <p:cNvPr id="14" name="Picture 13" descr="A close up of a sign&#10;&#10;Description automatically generated">
            <a:extLst>
              <a:ext uri="{FF2B5EF4-FFF2-40B4-BE49-F238E27FC236}">
                <a16:creationId xmlns:a16="http://schemas.microsoft.com/office/drawing/2014/main" id="{8C52F9A5-1AA3-4CF5-9AC4-7FDF4623EC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41686" y="1716289"/>
            <a:ext cx="785586" cy="1409580"/>
          </a:xfrm>
          <a:prstGeom prst="rect">
            <a:avLst/>
          </a:prstGeom>
        </p:spPr>
      </p:pic>
      <p:pic>
        <p:nvPicPr>
          <p:cNvPr id="15" name="Picture 14" descr="A close up of a logo&#10;&#10;Description automatically generated">
            <a:extLst>
              <a:ext uri="{FF2B5EF4-FFF2-40B4-BE49-F238E27FC236}">
                <a16:creationId xmlns:a16="http://schemas.microsoft.com/office/drawing/2014/main" id="{E19EAD6C-C52B-4DD1-B33C-D099512DBD7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90398" y="1681185"/>
            <a:ext cx="902576" cy="1345078"/>
          </a:xfrm>
          <a:prstGeom prst="rect">
            <a:avLst/>
          </a:prstGeom>
        </p:spPr>
      </p:pic>
      <p:pic>
        <p:nvPicPr>
          <p:cNvPr id="2" name="Picture 1">
            <a:extLst>
              <a:ext uri="{FF2B5EF4-FFF2-40B4-BE49-F238E27FC236}">
                <a16:creationId xmlns:a16="http://schemas.microsoft.com/office/drawing/2014/main" id="{C521F44E-5440-49AF-B5AF-E56B01EEB5F6}"/>
              </a:ext>
            </a:extLst>
          </p:cNvPr>
          <p:cNvPicPr>
            <a:picLocks noChangeAspect="1"/>
          </p:cNvPicPr>
          <p:nvPr/>
        </p:nvPicPr>
        <p:blipFill rotWithShape="1">
          <a:blip r:embed="rId8"/>
          <a:srcRect l="18960" t="17829" r="20078" b="9952"/>
          <a:stretch/>
        </p:blipFill>
        <p:spPr>
          <a:xfrm>
            <a:off x="949298" y="0"/>
            <a:ext cx="10293404" cy="6859278"/>
          </a:xfrm>
          <a:prstGeom prst="rect">
            <a:avLst/>
          </a:prstGeom>
        </p:spPr>
      </p:pic>
    </p:spTree>
    <p:extLst>
      <p:ext uri="{BB962C8B-B14F-4D97-AF65-F5344CB8AC3E}">
        <p14:creationId xmlns:p14="http://schemas.microsoft.com/office/powerpoint/2010/main" val="19707796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D98965B-B0D3-4ADD-A114-50E552F48783}"/>
              </a:ext>
            </a:extLst>
          </p:cNvPr>
          <p:cNvGrpSpPr/>
          <p:nvPr/>
        </p:nvGrpSpPr>
        <p:grpSpPr>
          <a:xfrm>
            <a:off x="376999" y="936860"/>
            <a:ext cx="11635931" cy="5806459"/>
            <a:chOff x="405194" y="-56723"/>
            <a:chExt cx="11482387" cy="5806459"/>
          </a:xfrm>
        </p:grpSpPr>
        <p:sp>
          <p:nvSpPr>
            <p:cNvPr id="36" name="Shape 1073741958">
              <a:extLst>
                <a:ext uri="{FF2B5EF4-FFF2-40B4-BE49-F238E27FC236}">
                  <a16:creationId xmlns:a16="http://schemas.microsoft.com/office/drawing/2014/main" id="{5D29F56C-3A58-C549-A1F8-69D866C02BBD}"/>
                </a:ext>
              </a:extLst>
            </p:cNvPr>
            <p:cNvSpPr/>
            <p:nvPr/>
          </p:nvSpPr>
          <p:spPr>
            <a:xfrm>
              <a:off x="765892" y="-56723"/>
              <a:ext cx="10680026" cy="1473490"/>
            </a:xfrm>
            <a:prstGeom prst="rect">
              <a:avLst/>
            </a:prstGeom>
            <a:blipFill>
              <a:blip r:embed="rId3"/>
              <a:stretch>
                <a:fillRect b="-244704"/>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r>
                <a:rPr lang="en-US" sz="1600" b="1" dirty="0">
                  <a:latin typeface="Aller Light" panose="020B0503040302020204" pitchFamily="34" charset="0"/>
                </a:rPr>
                <a:t>Equipment </a:t>
              </a:r>
              <a:r>
                <a:rPr lang="en-US" sz="1600" dirty="0">
                  <a:latin typeface="Aller Light" panose="020B0503040302020204" pitchFamily="34" charset="0"/>
                </a:rPr>
                <a:t>		</a:t>
              </a:r>
              <a:r>
                <a:rPr lang="en-US" sz="1600" b="1" dirty="0">
                  <a:latin typeface="Aller Light" panose="020B0503040302020204" pitchFamily="34" charset="0"/>
                </a:rPr>
                <a:t>Session Objectives	</a:t>
              </a:r>
              <a:r>
                <a:rPr lang="en-US" sz="1600" dirty="0">
                  <a:latin typeface="Aller Light" panose="020B0503040302020204" pitchFamily="34" charset="0"/>
                </a:rPr>
                <a:t>		          </a:t>
              </a:r>
              <a:r>
                <a:rPr lang="en-US" sz="1600" b="1" dirty="0">
                  <a:latin typeface="Aller Light" panose="020B0503040302020204" pitchFamily="34" charset="0"/>
                </a:rPr>
                <a:t>Success Criteria</a:t>
              </a:r>
            </a:p>
            <a:p>
              <a:pPr>
                <a:lnSpc>
                  <a:spcPct val="150000"/>
                </a:lnSpc>
              </a:pPr>
              <a:r>
                <a:rPr lang="en-US" sz="1600" dirty="0">
                  <a:latin typeface="Aller Light" panose="020B0503040302020204" pitchFamily="34" charset="0"/>
                </a:rPr>
                <a:t>1. Hockey Sticks 		1. Stopping the Ball		       1. Be able to comfortably stop the ball with the stick </a:t>
              </a:r>
            </a:p>
            <a:p>
              <a:pPr>
                <a:lnSpc>
                  <a:spcPct val="150000"/>
                </a:lnSpc>
              </a:pPr>
              <a:r>
                <a:rPr lang="en-US" sz="1600" dirty="0">
                  <a:latin typeface="Aller Light" panose="020B0503040302020204" pitchFamily="34" charset="0"/>
                </a:rPr>
                <a:t>2. Hockey Balls 		2. Dribbling with the Ball 	       2. Be able to carry the ball under control into space</a:t>
              </a:r>
            </a:p>
            <a:p>
              <a:pPr>
                <a:lnSpc>
                  <a:spcPct val="150000"/>
                </a:lnSpc>
              </a:pPr>
              <a:r>
                <a:rPr lang="en-US" sz="1600" dirty="0">
                  <a:latin typeface="Aller Light" panose="020B0503040302020204" pitchFamily="34" charset="0"/>
                </a:rPr>
                <a:t>3. Cones/Bibs		3. Passing the ball 		       3. Be able to pass to a teammates strong stick </a:t>
              </a:r>
            </a:p>
          </p:txBody>
        </p:sp>
        <p:grpSp>
          <p:nvGrpSpPr>
            <p:cNvPr id="11" name="officeArt object">
              <a:extLst>
                <a:ext uri="{FF2B5EF4-FFF2-40B4-BE49-F238E27FC236}">
                  <a16:creationId xmlns:a16="http://schemas.microsoft.com/office/drawing/2014/main" id="{AD59F736-863F-7641-BBEB-D5548FF08F0B}"/>
                </a:ext>
              </a:extLst>
            </p:cNvPr>
            <p:cNvGrpSpPr/>
            <p:nvPr/>
          </p:nvGrpSpPr>
          <p:grpSpPr>
            <a:xfrm>
              <a:off x="405194" y="1646062"/>
              <a:ext cx="11482387" cy="4103674"/>
              <a:chOff x="-8004" y="-3478"/>
              <a:chExt cx="10048457" cy="4103701"/>
            </a:xfrm>
          </p:grpSpPr>
          <p:grpSp>
            <p:nvGrpSpPr>
              <p:cNvPr id="12" name="Group 11">
                <a:extLst>
                  <a:ext uri="{FF2B5EF4-FFF2-40B4-BE49-F238E27FC236}">
                    <a16:creationId xmlns:a16="http://schemas.microsoft.com/office/drawing/2014/main" id="{6B922933-97FB-A64A-B98A-5B8ACEEF26EE}"/>
                  </a:ext>
                </a:extLst>
              </p:cNvPr>
              <p:cNvGrpSpPr/>
              <p:nvPr/>
            </p:nvGrpSpPr>
            <p:grpSpPr>
              <a:xfrm>
                <a:off x="3490845" y="-3478"/>
                <a:ext cx="2979905" cy="1989767"/>
                <a:chOff x="-5903" y="-3477"/>
                <a:chExt cx="2979903" cy="1989765"/>
              </a:xfrm>
            </p:grpSpPr>
            <p:sp>
              <p:nvSpPr>
                <p:cNvPr id="32" name="Shape 1073741964">
                  <a:extLst>
                    <a:ext uri="{FF2B5EF4-FFF2-40B4-BE49-F238E27FC236}">
                      <a16:creationId xmlns:a16="http://schemas.microsoft.com/office/drawing/2014/main" id="{96B5AF3D-FD7C-3D46-B091-01B913396A2F}"/>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dirty="0">
                    <a:solidFill>
                      <a:schemeClr val="bg1"/>
                    </a:solidFill>
                    <a:latin typeface="Aller Light" panose="020B0503040302020204" pitchFamily="34" charset="0"/>
                  </a:endParaRPr>
                </a:p>
                <a:p>
                  <a:endParaRPr lang="en-US" dirty="0">
                    <a:solidFill>
                      <a:schemeClr val="bg1"/>
                    </a:solidFill>
                    <a:latin typeface="Aller Light" panose="020B0503040302020204" pitchFamily="34" charset="0"/>
                  </a:endParaRPr>
                </a:p>
                <a:p>
                  <a:r>
                    <a:rPr lang="en-US" sz="1400" b="1" dirty="0">
                      <a:solidFill>
                        <a:schemeClr val="bg1"/>
                      </a:solidFill>
                      <a:latin typeface="Aller Light" panose="020B0503040302020204" pitchFamily="34" charset="0"/>
                    </a:rPr>
                    <a:t>Domes and Dishes </a:t>
                  </a:r>
                  <a:r>
                    <a:rPr lang="en-US" sz="1400" dirty="0">
                      <a:solidFill>
                        <a:schemeClr val="bg1"/>
                      </a:solidFill>
                      <a:latin typeface="Aller Light" panose="020B0503040302020204" pitchFamily="34" charset="0"/>
                    </a:rPr>
                    <a:t>– aim of the game is for each team to flip as many cones as possible (upwards – Dishes, downwards, Domes). Aim to get players ready for main activities </a:t>
                  </a:r>
                </a:p>
              </p:txBody>
            </p:sp>
            <p:sp>
              <p:nvSpPr>
                <p:cNvPr id="33" name="Shape 1073741965">
                  <a:extLst>
                    <a:ext uri="{FF2B5EF4-FFF2-40B4-BE49-F238E27FC236}">
                      <a16:creationId xmlns:a16="http://schemas.microsoft.com/office/drawing/2014/main" id="{731A89F1-E8F3-BE41-A7AC-2C6EA62832E5}"/>
                    </a:ext>
                  </a:extLst>
                </p:cNvPr>
                <p:cNvSpPr/>
                <p:nvPr/>
              </p:nvSpPr>
              <p:spPr>
                <a:xfrm>
                  <a:off x="-5903" y="-3477"/>
                  <a:ext cx="2979903"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5"/>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rgbClr val="FEFFFF"/>
                      </a:solidFill>
                      <a:latin typeface="Aller Light" panose="020B0503040302020204" pitchFamily="34" charset="0"/>
                      <a:ea typeface="Arial Unicode MS" panose="020B0604020202020204" pitchFamily="34" charset="-128"/>
                      <a:cs typeface="Arial Unicode MS" panose="020B0604020202020204" pitchFamily="34" charset="-128"/>
                    </a:rPr>
                    <a:t>Warm Up</a:t>
                  </a:r>
                  <a:endParaRPr lang="en-GB" sz="900" b="1"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grpSp>
            <p:nvGrpSpPr>
              <p:cNvPr id="13" name="Group 12">
                <a:extLst>
                  <a:ext uri="{FF2B5EF4-FFF2-40B4-BE49-F238E27FC236}">
                    <a16:creationId xmlns:a16="http://schemas.microsoft.com/office/drawing/2014/main" id="{0FF8E2DB-B913-7F4C-8D92-BE476F922C43}"/>
                  </a:ext>
                </a:extLst>
              </p:cNvPr>
              <p:cNvGrpSpPr/>
              <p:nvPr/>
            </p:nvGrpSpPr>
            <p:grpSpPr>
              <a:xfrm>
                <a:off x="6982503" y="-3478"/>
                <a:ext cx="2979905" cy="1989767"/>
                <a:chOff x="-10994" y="-3477"/>
                <a:chExt cx="2979903" cy="1989765"/>
              </a:xfrm>
            </p:grpSpPr>
            <p:sp>
              <p:nvSpPr>
                <p:cNvPr id="30" name="Shape 1073741967">
                  <a:extLst>
                    <a:ext uri="{FF2B5EF4-FFF2-40B4-BE49-F238E27FC236}">
                      <a16:creationId xmlns:a16="http://schemas.microsoft.com/office/drawing/2014/main" id="{F6CB42AB-2768-9742-AF11-930037DA4524}"/>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sz="1600" i="1" dirty="0">
                    <a:solidFill>
                      <a:schemeClr val="bg1"/>
                    </a:solidFill>
                    <a:latin typeface="Aller Light" panose="020B0503040302020204" pitchFamily="34" charset="0"/>
                  </a:endParaRPr>
                </a:p>
                <a:p>
                  <a:endParaRPr lang="en-US" sz="1600" i="1" dirty="0">
                    <a:solidFill>
                      <a:schemeClr val="bg1"/>
                    </a:solidFill>
                    <a:latin typeface="Aller Light" panose="020B0503040302020204" pitchFamily="34" charset="0"/>
                  </a:endParaRPr>
                </a:p>
                <a:p>
                  <a:r>
                    <a:rPr lang="en-US" sz="1300" b="1" dirty="0">
                      <a:solidFill>
                        <a:schemeClr val="bg1"/>
                      </a:solidFill>
                      <a:latin typeface="Aller Light" panose="020B0503040302020204" pitchFamily="34" charset="0"/>
                    </a:rPr>
                    <a:t>Treasure Hunt </a:t>
                  </a:r>
                  <a:r>
                    <a:rPr lang="en-US" sz="1300" dirty="0">
                      <a:solidFill>
                        <a:schemeClr val="bg1"/>
                      </a:solidFill>
                      <a:latin typeface="Aller Light" panose="020B0503040302020204" pitchFamily="34" charset="0"/>
                    </a:rPr>
                    <a:t>– aim of the game is for players to get as many balls back to their area as possible. Coaching Points – hands split on the stick, ball in front of player controlled with stick, head facing forwards; aim to stop ball within the area cushioned on the stick without it rolling away</a:t>
                  </a:r>
                </a:p>
                <a:p>
                  <a:endParaRPr lang="en-US" sz="1600" dirty="0">
                    <a:solidFill>
                      <a:schemeClr val="bg1"/>
                    </a:solidFill>
                    <a:latin typeface="Aller Light" panose="020B0503040302020204" pitchFamily="34" charset="0"/>
                  </a:endParaRPr>
                </a:p>
              </p:txBody>
            </p:sp>
            <p:sp>
              <p:nvSpPr>
                <p:cNvPr id="31" name="Shape 1073741968">
                  <a:extLst>
                    <a:ext uri="{FF2B5EF4-FFF2-40B4-BE49-F238E27FC236}">
                      <a16:creationId xmlns:a16="http://schemas.microsoft.com/office/drawing/2014/main" id="{3F3AC384-8C3F-B24B-A65F-CDAADFBFFFC3}"/>
                    </a:ext>
                  </a:extLst>
                </p:cNvPr>
                <p:cNvSpPr/>
                <p:nvPr/>
              </p:nvSpPr>
              <p:spPr>
                <a:xfrm>
                  <a:off x="-10994" y="-3477"/>
                  <a:ext cx="2979903"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6"/>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chemeClr val="tx1">
                          <a:lumMod val="95000"/>
                          <a:lumOff val="5000"/>
                        </a:schemeClr>
                      </a:solidFill>
                      <a:effectLst/>
                      <a:latin typeface="Aller Light" panose="020B0503040302020204" pitchFamily="34" charset="0"/>
                      <a:ea typeface="Arial Unicode MS" panose="020B0604020202020204" pitchFamily="34" charset="-128"/>
                      <a:cs typeface="Arial Unicode MS" panose="020B0604020202020204" pitchFamily="34" charset="-128"/>
                    </a:rPr>
                    <a:t>Activity 1</a:t>
                  </a:r>
                  <a:endParaRPr lang="en-GB" sz="900" b="1" dirty="0">
                    <a:solidFill>
                      <a:schemeClr val="tx1">
                        <a:lumMod val="95000"/>
                        <a:lumOff val="5000"/>
                      </a:schemeClr>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grpSp>
            <p:nvGrpSpPr>
              <p:cNvPr id="14" name="Group 13">
                <a:extLst>
                  <a:ext uri="{FF2B5EF4-FFF2-40B4-BE49-F238E27FC236}">
                    <a16:creationId xmlns:a16="http://schemas.microsoft.com/office/drawing/2014/main" id="{63ABAA45-7A30-3146-B04F-8DEF8960C4CE}"/>
                  </a:ext>
                </a:extLst>
              </p:cNvPr>
              <p:cNvGrpSpPr/>
              <p:nvPr/>
            </p:nvGrpSpPr>
            <p:grpSpPr>
              <a:xfrm>
                <a:off x="-8004" y="-3478"/>
                <a:ext cx="2979905" cy="1989767"/>
                <a:chOff x="-8003" y="-3477"/>
                <a:chExt cx="2979903" cy="1989765"/>
              </a:xfrm>
            </p:grpSpPr>
            <p:sp>
              <p:nvSpPr>
                <p:cNvPr id="28" name="Shape 1073741970">
                  <a:extLst>
                    <a:ext uri="{FF2B5EF4-FFF2-40B4-BE49-F238E27FC236}">
                      <a16:creationId xmlns:a16="http://schemas.microsoft.com/office/drawing/2014/main" id="{F6165A23-6B32-1142-A18F-C7606B45F3D7}"/>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dirty="0">
                    <a:solidFill>
                      <a:schemeClr val="bg1"/>
                    </a:solidFill>
                    <a:latin typeface="Aller Light" panose="020B0503040302020204" pitchFamily="34" charset="0"/>
                  </a:endParaRPr>
                </a:p>
                <a:p>
                  <a:endParaRPr lang="en-US" sz="1300" i="1" dirty="0">
                    <a:solidFill>
                      <a:schemeClr val="bg1"/>
                    </a:solidFill>
                    <a:latin typeface="Aller Light" panose="020B0503040302020204" pitchFamily="34" charset="0"/>
                  </a:endParaRPr>
                </a:p>
                <a:p>
                  <a:r>
                    <a:rPr lang="en-US" sz="1300" i="1" dirty="0">
                      <a:solidFill>
                        <a:schemeClr val="bg1"/>
                      </a:solidFill>
                      <a:latin typeface="Aller Light" panose="020B0503040302020204" pitchFamily="34" charset="0"/>
                    </a:rPr>
                    <a:t>This session will introduce three basic hockey playing elements of stopping the ball, dribbling with the ball and passing the ball. By the end of the session the group should be able to complete all three to some degree of ease and be able to apply in a game situation </a:t>
                  </a:r>
                </a:p>
              </p:txBody>
            </p:sp>
            <p:sp>
              <p:nvSpPr>
                <p:cNvPr id="29" name="Shape 1073741971">
                  <a:extLst>
                    <a:ext uri="{FF2B5EF4-FFF2-40B4-BE49-F238E27FC236}">
                      <a16:creationId xmlns:a16="http://schemas.microsoft.com/office/drawing/2014/main" id="{6EC473FF-2E1C-EF43-8775-3B3E50E32FBE}"/>
                    </a:ext>
                  </a:extLst>
                </p:cNvPr>
                <p:cNvSpPr/>
                <p:nvPr/>
              </p:nvSpPr>
              <p:spPr>
                <a:xfrm>
                  <a:off x="-8003" y="-3477"/>
                  <a:ext cx="2979903"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6"/>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chemeClr val="tx1">
                          <a:lumMod val="95000"/>
                          <a:lumOff val="5000"/>
                        </a:schemeClr>
                      </a:solidFill>
                      <a:latin typeface="Aller Light" panose="020B0503040302020204" pitchFamily="34" charset="0"/>
                      <a:ea typeface="Arial Unicode MS" panose="020B0604020202020204" pitchFamily="34" charset="-128"/>
                      <a:cs typeface="Arial Unicode MS" panose="020B0604020202020204" pitchFamily="34" charset="-128"/>
                    </a:rPr>
                    <a:t>Session Introduction</a:t>
                  </a:r>
                  <a:endParaRPr lang="en-GB" sz="900" b="1" dirty="0">
                    <a:solidFill>
                      <a:schemeClr val="tx1">
                        <a:lumMod val="95000"/>
                        <a:lumOff val="5000"/>
                      </a:schemeClr>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grpSp>
            <p:nvGrpSpPr>
              <p:cNvPr id="15" name="Group 14">
                <a:extLst>
                  <a:ext uri="{FF2B5EF4-FFF2-40B4-BE49-F238E27FC236}">
                    <a16:creationId xmlns:a16="http://schemas.microsoft.com/office/drawing/2014/main" id="{CD46A6DA-7C06-0A43-9F02-0C0B832450F7}"/>
                  </a:ext>
                </a:extLst>
              </p:cNvPr>
              <p:cNvGrpSpPr/>
              <p:nvPr/>
            </p:nvGrpSpPr>
            <p:grpSpPr>
              <a:xfrm>
                <a:off x="3484497" y="2113933"/>
                <a:ext cx="2979905" cy="1986290"/>
                <a:chOff x="-8002" y="0"/>
                <a:chExt cx="2979903" cy="1986288"/>
              </a:xfrm>
            </p:grpSpPr>
            <p:sp>
              <p:nvSpPr>
                <p:cNvPr id="26" name="Shape 1073741973">
                  <a:extLst>
                    <a:ext uri="{FF2B5EF4-FFF2-40B4-BE49-F238E27FC236}">
                      <a16:creationId xmlns:a16="http://schemas.microsoft.com/office/drawing/2014/main" id="{5CF1AF65-68BD-9347-AD98-664BA202F487}"/>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sz="1400" i="1" dirty="0">
                    <a:solidFill>
                      <a:schemeClr val="bg1"/>
                    </a:solidFill>
                    <a:latin typeface="Aller Light" panose="020B0503040302020204" pitchFamily="34" charset="0"/>
                  </a:endParaRPr>
                </a:p>
                <a:p>
                  <a:endParaRPr lang="en-US" sz="1400" i="1" dirty="0">
                    <a:solidFill>
                      <a:schemeClr val="bg1"/>
                    </a:solidFill>
                    <a:latin typeface="Aller Light" panose="020B0503040302020204" pitchFamily="34" charset="0"/>
                  </a:endParaRPr>
                </a:p>
                <a:p>
                  <a:br>
                    <a:rPr lang="en-US" sz="1400" b="1" i="1" dirty="0">
                      <a:solidFill>
                        <a:schemeClr val="bg1"/>
                      </a:solidFill>
                      <a:latin typeface="Aller Light" panose="020B0503040302020204" pitchFamily="34" charset="0"/>
                    </a:rPr>
                  </a:br>
                  <a:r>
                    <a:rPr lang="en-US" sz="1400" b="1" i="1" dirty="0">
                      <a:solidFill>
                        <a:schemeClr val="bg1"/>
                      </a:solidFill>
                      <a:latin typeface="Aller Light" panose="020B0503040302020204" pitchFamily="34" charset="0"/>
                    </a:rPr>
                    <a:t>4 v 4 game </a:t>
                  </a:r>
                  <a:r>
                    <a:rPr lang="en-US" sz="1400" i="1" dirty="0">
                      <a:solidFill>
                        <a:schemeClr val="bg1"/>
                      </a:solidFill>
                      <a:latin typeface="Aller Light" panose="020B0503040302020204" pitchFamily="34" charset="0"/>
                    </a:rPr>
                    <a:t>– </a:t>
                  </a:r>
                  <a:r>
                    <a:rPr lang="en-US" sz="1400" dirty="0">
                      <a:solidFill>
                        <a:schemeClr val="bg1"/>
                      </a:solidFill>
                      <a:latin typeface="Aller Light" panose="020B0503040302020204" pitchFamily="34" charset="0"/>
                    </a:rPr>
                    <a:t>set up 4 goals, 2 for each team to score in. Encourage players to use passing, stopping and dribbling skills </a:t>
                  </a:r>
                  <a:r>
                    <a:rPr lang="en-US" sz="1400" i="1" dirty="0">
                      <a:solidFill>
                        <a:schemeClr val="bg1"/>
                      </a:solidFill>
                      <a:latin typeface="Aller Light" panose="020B0503040302020204" pitchFamily="34" charset="0"/>
                    </a:rPr>
                    <a:t>learnt throughout session in a game situation. </a:t>
                  </a:r>
                </a:p>
                <a:p>
                  <a:endParaRPr lang="en-US" dirty="0">
                    <a:solidFill>
                      <a:schemeClr val="bg1"/>
                    </a:solidFill>
                    <a:latin typeface="Aller Light" panose="020B0503040302020204" pitchFamily="34" charset="0"/>
                  </a:endParaRPr>
                </a:p>
              </p:txBody>
            </p:sp>
            <p:sp>
              <p:nvSpPr>
                <p:cNvPr id="27" name="Shape 1073741974">
                  <a:extLst>
                    <a:ext uri="{FF2B5EF4-FFF2-40B4-BE49-F238E27FC236}">
                      <a16:creationId xmlns:a16="http://schemas.microsoft.com/office/drawing/2014/main" id="{50211262-3549-0442-A6AA-519E3D61E740}"/>
                    </a:ext>
                  </a:extLst>
                </p:cNvPr>
                <p:cNvSpPr/>
                <p:nvPr/>
              </p:nvSpPr>
              <p:spPr>
                <a:xfrm>
                  <a:off x="-8002" y="0"/>
                  <a:ext cx="2979903"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6"/>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chemeClr val="tx1">
                          <a:lumMod val="95000"/>
                          <a:lumOff val="5000"/>
                        </a:schemeClr>
                      </a:solidFill>
                      <a:effectLst/>
                      <a:latin typeface="Aller Light" panose="020B0503040302020204" pitchFamily="34" charset="0"/>
                      <a:ea typeface="Arial Unicode MS" panose="020B0604020202020204" pitchFamily="34" charset="-128"/>
                      <a:cs typeface="Arial Unicode MS" panose="020B0604020202020204" pitchFamily="34" charset="-128"/>
                    </a:rPr>
                    <a:t>Activity 3</a:t>
                  </a:r>
                  <a:endParaRPr lang="en-GB" sz="900" b="1" dirty="0">
                    <a:solidFill>
                      <a:schemeClr val="tx1">
                        <a:lumMod val="95000"/>
                        <a:lumOff val="5000"/>
                      </a:schemeClr>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grpSp>
            <p:nvGrpSpPr>
              <p:cNvPr id="16" name="Group 15">
                <a:extLst>
                  <a:ext uri="{FF2B5EF4-FFF2-40B4-BE49-F238E27FC236}">
                    <a16:creationId xmlns:a16="http://schemas.microsoft.com/office/drawing/2014/main" id="{4DF6D49C-9C13-9C4D-AAD9-7B3655EBC85F}"/>
                  </a:ext>
                </a:extLst>
              </p:cNvPr>
              <p:cNvGrpSpPr/>
              <p:nvPr/>
            </p:nvGrpSpPr>
            <p:grpSpPr>
              <a:xfrm>
                <a:off x="6989696" y="2113933"/>
                <a:ext cx="3050757" cy="1986290"/>
                <a:chOff x="-8003" y="0"/>
                <a:chExt cx="3050755" cy="1986288"/>
              </a:xfrm>
            </p:grpSpPr>
            <p:sp>
              <p:nvSpPr>
                <p:cNvPr id="24" name="Shape 1073741976">
                  <a:extLst>
                    <a:ext uri="{FF2B5EF4-FFF2-40B4-BE49-F238E27FC236}">
                      <a16:creationId xmlns:a16="http://schemas.microsoft.com/office/drawing/2014/main" id="{9BF4AF3C-2195-9748-8FAB-E26E3DA4328E}"/>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i="1" dirty="0">
                    <a:solidFill>
                      <a:schemeClr val="bg1"/>
                    </a:solidFill>
                    <a:latin typeface="Aller Light" panose="020B0503040302020204" pitchFamily="34" charset="0"/>
                  </a:endParaRPr>
                </a:p>
                <a:p>
                  <a:endParaRPr lang="en-US" i="1" dirty="0">
                    <a:solidFill>
                      <a:schemeClr val="bg1"/>
                    </a:solidFill>
                    <a:latin typeface="Aller Light" panose="020B0503040302020204" pitchFamily="34" charset="0"/>
                  </a:endParaRPr>
                </a:p>
                <a:p>
                  <a:r>
                    <a:rPr lang="en-US" sz="1100" b="1" dirty="0">
                      <a:solidFill>
                        <a:schemeClr val="bg1"/>
                      </a:solidFill>
                      <a:latin typeface="Aller Light" panose="020B0503040302020204" pitchFamily="34" charset="0"/>
                    </a:rPr>
                    <a:t>Kabaddi – </a:t>
                  </a:r>
                  <a:r>
                    <a:rPr lang="en-US" sz="1100" dirty="0">
                      <a:solidFill>
                        <a:schemeClr val="bg1"/>
                      </a:solidFill>
                      <a:latin typeface="Aller Light" panose="020B0503040302020204" pitchFamily="34" charset="0"/>
                    </a:rPr>
                    <a:t>aim of the game is for the attacking team to retain possession in their area keeping the ball away from the defender. Coaching Points – use the whole space available, move around not just staying in same space, move the ball on quickly, push through the ball for more power; defenders aiming to deny attackers space with a low stick and body position </a:t>
                  </a:r>
                  <a:endParaRPr lang="en-US" sz="1100" b="1" dirty="0">
                    <a:solidFill>
                      <a:schemeClr val="bg1"/>
                    </a:solidFill>
                    <a:latin typeface="Aller Light" panose="020B0503040302020204" pitchFamily="34" charset="0"/>
                  </a:endParaRPr>
                </a:p>
              </p:txBody>
            </p:sp>
            <p:sp>
              <p:nvSpPr>
                <p:cNvPr id="25" name="Shape 1073741977">
                  <a:extLst>
                    <a:ext uri="{FF2B5EF4-FFF2-40B4-BE49-F238E27FC236}">
                      <a16:creationId xmlns:a16="http://schemas.microsoft.com/office/drawing/2014/main" id="{006E3CE4-0D3F-4247-B9F4-96729CF9D9A2}"/>
                    </a:ext>
                  </a:extLst>
                </p:cNvPr>
                <p:cNvSpPr/>
                <p:nvPr/>
              </p:nvSpPr>
              <p:spPr>
                <a:xfrm>
                  <a:off x="-8003" y="0"/>
                  <a:ext cx="3050755"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5"/>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rgbClr val="FEFFFF"/>
                      </a:solidFill>
                      <a:latin typeface="Aller Light" panose="020B0503040302020204" pitchFamily="34" charset="0"/>
                      <a:ea typeface="Arial Unicode MS" panose="020B0604020202020204" pitchFamily="34" charset="-128"/>
                      <a:cs typeface="Arial Unicode MS" panose="020B0604020202020204" pitchFamily="34" charset="-128"/>
                    </a:rPr>
                    <a:t>Activity 2</a:t>
                  </a:r>
                  <a:endParaRPr lang="en-GB" sz="900" b="1"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grpSp>
            <p:nvGrpSpPr>
              <p:cNvPr id="17" name="Group 16">
                <a:extLst>
                  <a:ext uri="{FF2B5EF4-FFF2-40B4-BE49-F238E27FC236}">
                    <a16:creationId xmlns:a16="http://schemas.microsoft.com/office/drawing/2014/main" id="{32D3A5EB-431E-CF42-9D85-FE52EC3B5E55}"/>
                  </a:ext>
                </a:extLst>
              </p:cNvPr>
              <p:cNvGrpSpPr/>
              <p:nvPr/>
            </p:nvGrpSpPr>
            <p:grpSpPr>
              <a:xfrm>
                <a:off x="-8003" y="2113933"/>
                <a:ext cx="2979905" cy="1986290"/>
                <a:chOff x="-8002" y="0"/>
                <a:chExt cx="2979903" cy="1986288"/>
              </a:xfrm>
            </p:grpSpPr>
            <p:sp>
              <p:nvSpPr>
                <p:cNvPr id="22" name="Shape 1073741979">
                  <a:extLst>
                    <a:ext uri="{FF2B5EF4-FFF2-40B4-BE49-F238E27FC236}">
                      <a16:creationId xmlns:a16="http://schemas.microsoft.com/office/drawing/2014/main" id="{DD7A6C4F-AE6D-E947-B68A-F1242A3409EA}"/>
                    </a:ext>
                  </a:extLst>
                </p:cNvPr>
                <p:cNvSpPr/>
                <p:nvPr/>
              </p:nvSpPr>
              <p:spPr>
                <a:xfrm>
                  <a:off x="0" y="11702"/>
                  <a:ext cx="2968909" cy="1974586"/>
                </a:xfrm>
                <a:prstGeom prst="rect">
                  <a:avLst/>
                </a:prstGeom>
                <a:blipFill>
                  <a:blip r:embed="rId4"/>
                  <a:stretch>
                    <a:fillRect/>
                  </a:stretch>
                </a:blipFill>
                <a:ln w="12700" cap="flat">
                  <a:noFill/>
                  <a:prstDash val="solid"/>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i="1" dirty="0">
                    <a:solidFill>
                      <a:schemeClr val="bg1"/>
                    </a:solidFill>
                    <a:latin typeface="Aller Light" panose="020B0503040302020204" pitchFamily="34" charset="0"/>
                  </a:endParaRPr>
                </a:p>
                <a:p>
                  <a:endParaRPr lang="en-US" i="1" dirty="0">
                    <a:solidFill>
                      <a:schemeClr val="bg1"/>
                    </a:solidFill>
                    <a:latin typeface="Aller Light" panose="020B0503040302020204" pitchFamily="34" charset="0"/>
                  </a:endParaRPr>
                </a:p>
                <a:p>
                  <a:r>
                    <a:rPr lang="en-US" sz="1150" i="1" dirty="0">
                      <a:solidFill>
                        <a:schemeClr val="bg1"/>
                      </a:solidFill>
                      <a:latin typeface="Aller Light" panose="020B0503040302020204" pitchFamily="34" charset="0"/>
                    </a:rPr>
                    <a:t>Stopping, passing and dribbling are crucial basic elements to playing hockey. Reinforce coaching points from each activity and encourage participants to respond with learnings from session. </a:t>
                  </a:r>
                  <a:r>
                    <a:rPr lang="en-US" sz="1150" b="1" i="1" dirty="0">
                      <a:solidFill>
                        <a:schemeClr val="bg1"/>
                      </a:solidFill>
                      <a:latin typeface="Aller Light" panose="020B0503040302020204" pitchFamily="34" charset="0"/>
                    </a:rPr>
                    <a:t>Remember to use CHANGE IT if the session is too hard or too easy. Have I ticked off each element of the Golden Thread? Did I create SMILES?</a:t>
                  </a:r>
                </a:p>
                <a:p>
                  <a:endParaRPr lang="en-US" dirty="0">
                    <a:solidFill>
                      <a:schemeClr val="bg1"/>
                    </a:solidFill>
                    <a:latin typeface="Aller Light" panose="020B0503040302020204" pitchFamily="34" charset="0"/>
                  </a:endParaRPr>
                </a:p>
              </p:txBody>
            </p:sp>
            <p:sp>
              <p:nvSpPr>
                <p:cNvPr id="23" name="Shape 1073741980">
                  <a:extLst>
                    <a:ext uri="{FF2B5EF4-FFF2-40B4-BE49-F238E27FC236}">
                      <a16:creationId xmlns:a16="http://schemas.microsoft.com/office/drawing/2014/main" id="{3789FA0E-6C2F-C04F-88EF-FEE1E31F0B66}"/>
                    </a:ext>
                  </a:extLst>
                </p:cNvPr>
                <p:cNvSpPr/>
                <p:nvPr/>
              </p:nvSpPr>
              <p:spPr>
                <a:xfrm>
                  <a:off x="-8002" y="0"/>
                  <a:ext cx="2979903" cy="437119"/>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5"/>
                  <a:stretch>
                    <a:fillRect/>
                  </a:stretch>
                </a:blipFill>
                <a:ln w="12700" cap="flat">
                  <a:noFill/>
                  <a:miter lim="400000"/>
                </a:ln>
                <a:effectLst/>
              </p:spPr>
              <p:txBody>
                <a:bodyPr wrap="square" lIns="101600" tIns="101600" rIns="101600" bIns="101600" numCol="1" anchor="t">
                  <a:noAutofit/>
                </a:bodyPr>
                <a:lstStyle/>
                <a:p>
                  <a:pPr algn="just">
                    <a:lnSpc>
                      <a:spcPct val="120000"/>
                    </a:lnSpc>
                    <a:spcAft>
                      <a:spcPts val="0"/>
                    </a:spcAft>
                    <a:tabLst>
                      <a:tab pos="450215" algn="l"/>
                      <a:tab pos="900430" algn="l"/>
                      <a:tab pos="1350645" algn="l"/>
                      <a:tab pos="1800860" algn="l"/>
                      <a:tab pos="2251075" algn="l"/>
                      <a:tab pos="2701290" algn="l"/>
                    </a:tabLst>
                  </a:pPr>
                  <a:r>
                    <a:rPr lang="en-US" sz="1300" b="1"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Session Summary </a:t>
                  </a:r>
                  <a:endParaRPr lang="en-GB" sz="900" b="1"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grpSp>
          <p:sp>
            <p:nvSpPr>
              <p:cNvPr id="18" name="Shape 1073741982">
                <a:extLst>
                  <a:ext uri="{FF2B5EF4-FFF2-40B4-BE49-F238E27FC236}">
                    <a16:creationId xmlns:a16="http://schemas.microsoft.com/office/drawing/2014/main" id="{7C31FDD8-1000-FC47-85E2-6B5CD85CDDC5}"/>
                  </a:ext>
                </a:extLst>
              </p:cNvPr>
              <p:cNvSpPr/>
              <p:nvPr/>
            </p:nvSpPr>
            <p:spPr>
              <a:xfrm>
                <a:off x="3053274" y="845726"/>
                <a:ext cx="412526" cy="214735"/>
              </a:xfrm>
              <a:prstGeom prst="rightArrow">
                <a:avLst>
                  <a:gd name="adj1" fmla="val 46863"/>
                  <a:gd name="adj2" fmla="val 106045"/>
                </a:avLst>
              </a:prstGeom>
              <a:blipFill>
                <a:blip r:embed="rId3"/>
                <a:stretch>
                  <a:fillRect/>
                </a:stretch>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US" dirty="0"/>
              </a:p>
            </p:txBody>
          </p:sp>
          <p:sp>
            <p:nvSpPr>
              <p:cNvPr id="19" name="Shape 1073741983">
                <a:extLst>
                  <a:ext uri="{FF2B5EF4-FFF2-40B4-BE49-F238E27FC236}">
                    <a16:creationId xmlns:a16="http://schemas.microsoft.com/office/drawing/2014/main" id="{4A1B4A33-ACD9-FA4C-864D-D07D4629D5B7}"/>
                  </a:ext>
                </a:extLst>
              </p:cNvPr>
              <p:cNvSpPr/>
              <p:nvPr/>
            </p:nvSpPr>
            <p:spPr>
              <a:xfrm>
                <a:off x="6555572" y="845726"/>
                <a:ext cx="412527" cy="214735"/>
              </a:xfrm>
              <a:prstGeom prst="rightArrow">
                <a:avLst>
                  <a:gd name="adj1" fmla="val 46863"/>
                  <a:gd name="adj2" fmla="val 106045"/>
                </a:avLst>
              </a:prstGeom>
              <a:blipFill>
                <a:blip r:embed="rId3"/>
                <a:stretch>
                  <a:fillRect/>
                </a:stretch>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US" dirty="0"/>
              </a:p>
            </p:txBody>
          </p:sp>
          <p:sp>
            <p:nvSpPr>
              <p:cNvPr id="20" name="Shape 1073741984">
                <a:extLst>
                  <a:ext uri="{FF2B5EF4-FFF2-40B4-BE49-F238E27FC236}">
                    <a16:creationId xmlns:a16="http://schemas.microsoft.com/office/drawing/2014/main" id="{9D7385D0-81E6-7342-8FB9-4C22975218E7}"/>
                  </a:ext>
                </a:extLst>
              </p:cNvPr>
              <p:cNvSpPr/>
              <p:nvPr/>
            </p:nvSpPr>
            <p:spPr>
              <a:xfrm rot="10800000">
                <a:off x="3053274" y="2892343"/>
                <a:ext cx="412526" cy="214735"/>
              </a:xfrm>
              <a:prstGeom prst="rightArrow">
                <a:avLst>
                  <a:gd name="adj1" fmla="val 46863"/>
                  <a:gd name="adj2" fmla="val 106045"/>
                </a:avLst>
              </a:prstGeom>
              <a:blipFill>
                <a:blip r:embed="rId3"/>
                <a:stretch>
                  <a:fillRect/>
                </a:stretch>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US" dirty="0"/>
              </a:p>
            </p:txBody>
          </p:sp>
          <p:sp>
            <p:nvSpPr>
              <p:cNvPr id="21" name="Shape 1073741985">
                <a:extLst>
                  <a:ext uri="{FF2B5EF4-FFF2-40B4-BE49-F238E27FC236}">
                    <a16:creationId xmlns:a16="http://schemas.microsoft.com/office/drawing/2014/main" id="{35AEA6FE-6314-1E40-B271-600AB8DC6495}"/>
                  </a:ext>
                </a:extLst>
              </p:cNvPr>
              <p:cNvSpPr/>
              <p:nvPr/>
            </p:nvSpPr>
            <p:spPr>
              <a:xfrm rot="10800000">
                <a:off x="6530172" y="2892343"/>
                <a:ext cx="412527" cy="214735"/>
              </a:xfrm>
              <a:prstGeom prst="rightArrow">
                <a:avLst>
                  <a:gd name="adj1" fmla="val 46863"/>
                  <a:gd name="adj2" fmla="val 106045"/>
                </a:avLst>
              </a:prstGeom>
              <a:blipFill>
                <a:blip r:embed="rId3"/>
                <a:stretch>
                  <a:fillRect/>
                </a:stretch>
              </a:blipFill>
              <a:ln w="12700" cap="flat">
                <a:noFill/>
                <a:miter lim="4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US" dirty="0"/>
              </a:p>
            </p:txBody>
          </p:sp>
        </p:grpSp>
      </p:grpSp>
      <p:sp>
        <p:nvSpPr>
          <p:cNvPr id="34" name="officeArt object">
            <a:extLst>
              <a:ext uri="{FF2B5EF4-FFF2-40B4-BE49-F238E27FC236}">
                <a16:creationId xmlns:a16="http://schemas.microsoft.com/office/drawing/2014/main" id="{07322778-FC63-4476-90D0-F96077936D2A}"/>
              </a:ext>
            </a:extLst>
          </p:cNvPr>
          <p:cNvSpPr/>
          <p:nvPr/>
        </p:nvSpPr>
        <p:spPr>
          <a:xfrm>
            <a:off x="0" y="-1961"/>
            <a:ext cx="6617970" cy="685204"/>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a:blip r:embed="rId4"/>
            <a:stretch>
              <a:fillRect/>
            </a:stretch>
          </a:blipFill>
          <a:ln w="12700" cap="flat">
            <a:noFill/>
            <a:miter lim="400000"/>
          </a:ln>
          <a:effectLst>
            <a:outerShdw blurRad="50800" dist="38100" dir="2700000" algn="tl" rotWithShape="0">
              <a:prstClr val="black">
                <a:alpha val="40000"/>
              </a:prstClr>
            </a:outerShdw>
          </a:effectLst>
        </p:spPr>
        <p:txBody>
          <a:bodyPr wrap="square" lIns="101600" tIns="101600" rIns="101600" bIns="101600" numCol="1" anchor="t">
            <a:noAutofit/>
          </a:bodyPr>
          <a:lstStyle/>
          <a:p>
            <a:pPr indent="179705">
              <a:lnSpc>
                <a:spcPct val="120000"/>
              </a:lnSpc>
              <a:spcAft>
                <a:spcPts val="0"/>
              </a:spcAft>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pPr>
            <a:r>
              <a:rPr lang="en-US" sz="3200" b="1" dirty="0">
                <a:solidFill>
                  <a:srgbClr val="FEFFFF"/>
                </a:solidFill>
                <a:effectLst/>
                <a:latin typeface="Aller Light" panose="020B0503040302020204" pitchFamily="34" charset="0"/>
                <a:ea typeface="Arial Unicode MS" panose="020B0604020202020204" pitchFamily="34" charset="-128"/>
                <a:cs typeface="Arial Unicode MS" panose="020B0604020202020204" pitchFamily="34" charset="-128"/>
              </a:rPr>
              <a:t> Session Plan Builder </a:t>
            </a:r>
            <a:endParaRPr lang="en-GB" sz="3200" b="1" dirty="0">
              <a:solidFill>
                <a:srgbClr val="3F4A57"/>
              </a:solidFill>
              <a:effectLst/>
              <a:latin typeface="Aller Light" panose="020B0503040302020204" pitchFamily="34" charset="0"/>
              <a:ea typeface="Arial Unicode MS" panose="020B0604020202020204" pitchFamily="34" charset="-128"/>
              <a:cs typeface="Arial Unicode MS" panose="020B0604020202020204" pitchFamily="34" charset="-128"/>
            </a:endParaRPr>
          </a:p>
        </p:txBody>
      </p:sp>
      <p:sp>
        <p:nvSpPr>
          <p:cNvPr id="3" name="TextBox 2">
            <a:extLst>
              <a:ext uri="{FF2B5EF4-FFF2-40B4-BE49-F238E27FC236}">
                <a16:creationId xmlns:a16="http://schemas.microsoft.com/office/drawing/2014/main" id="{1DD3525E-49E2-4BDA-984E-19836C5064A6}"/>
              </a:ext>
            </a:extLst>
          </p:cNvPr>
          <p:cNvSpPr txBox="1"/>
          <p:nvPr/>
        </p:nvSpPr>
        <p:spPr>
          <a:xfrm>
            <a:off x="6240780" y="323055"/>
            <a:ext cx="5772150" cy="369332"/>
          </a:xfrm>
          <a:prstGeom prst="rect">
            <a:avLst/>
          </a:prstGeom>
          <a:noFill/>
        </p:spPr>
        <p:txBody>
          <a:bodyPr wrap="square" rtlCol="0">
            <a:spAutoFit/>
          </a:bodyPr>
          <a:lstStyle/>
          <a:p>
            <a:r>
              <a:rPr lang="en-GB" b="1" i="1" dirty="0">
                <a:solidFill>
                  <a:schemeClr val="bg1"/>
                </a:solidFill>
                <a:latin typeface="Aller Light" panose="020B0503040302020204" pitchFamily="34" charset="0"/>
              </a:rPr>
              <a:t>Use this tool to plan ahead and design your session! </a:t>
            </a:r>
          </a:p>
        </p:txBody>
      </p:sp>
    </p:spTree>
    <p:extLst>
      <p:ext uri="{BB962C8B-B14F-4D97-AF65-F5344CB8AC3E}">
        <p14:creationId xmlns:p14="http://schemas.microsoft.com/office/powerpoint/2010/main" val="6903368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2" name="Picture 11" descr="Picture 11"/>
          <p:cNvPicPr>
            <a:picLocks noChangeAspect="1"/>
          </p:cNvPicPr>
          <p:nvPr/>
        </p:nvPicPr>
        <p:blipFill>
          <a:blip r:embed="rId3"/>
          <a:stretch>
            <a:fillRect/>
          </a:stretch>
        </p:blipFill>
        <p:spPr>
          <a:xfrm>
            <a:off x="95532" y="1823828"/>
            <a:ext cx="12000935" cy="4913991"/>
          </a:xfrm>
          <a:prstGeom prst="roundRect">
            <a:avLst/>
          </a:prstGeom>
          <a:ln w="12700">
            <a:noFill/>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833" name="Subtitle 2"/>
          <p:cNvSpPr txBox="1">
            <a:spLocks noGrp="1"/>
          </p:cNvSpPr>
          <p:nvPr>
            <p:ph type="subTitle" sz="quarter" idx="1"/>
          </p:nvPr>
        </p:nvSpPr>
        <p:spPr>
          <a:xfrm>
            <a:off x="2762564" y="5549284"/>
            <a:ext cx="6498036" cy="990012"/>
          </a:xfrm>
          <a:prstGeom prst="rect">
            <a:avLst/>
          </a:prstGeom>
          <a:blipFill>
            <a:blip r:embed="rId4"/>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pPr defTabSz="886967">
              <a:lnSpc>
                <a:spcPct val="72000"/>
              </a:lnSpc>
              <a:spcBef>
                <a:spcPts val="900"/>
              </a:spcBef>
              <a:defRPr sz="2100" b="1">
                <a:latin typeface="Aller Light"/>
                <a:ea typeface="Aller Light"/>
                <a:cs typeface="Aller Light"/>
                <a:sym typeface="Aller Light"/>
              </a:defRPr>
            </a:pPr>
            <a:endParaRPr dirty="0"/>
          </a:p>
          <a:p>
            <a:pPr defTabSz="886967">
              <a:lnSpc>
                <a:spcPct val="72000"/>
              </a:lnSpc>
              <a:spcBef>
                <a:spcPts val="900"/>
              </a:spcBef>
              <a:defRPr sz="2100" b="1">
                <a:latin typeface="Aller Light"/>
                <a:ea typeface="Aller Light"/>
                <a:cs typeface="Aller Light"/>
                <a:sym typeface="Aller Light"/>
              </a:defRPr>
            </a:pPr>
            <a:r>
              <a:rPr dirty="0"/>
              <a:t>Feedback Form </a:t>
            </a:r>
            <a:r>
              <a:rPr b="0" i="1" dirty="0"/>
              <a:t>–</a:t>
            </a:r>
            <a:r>
              <a:rPr b="0" i="1" dirty="0">
                <a:solidFill>
                  <a:srgbClr val="0070C0"/>
                </a:solidFill>
              </a:rPr>
              <a:t> </a:t>
            </a:r>
            <a:r>
              <a:rPr b="0" i="1" u="sng" dirty="0">
                <a:solidFill>
                  <a:srgbClr val="0000FF"/>
                </a:solidFill>
                <a:uFill>
                  <a:solidFill>
                    <a:srgbClr val="0000FF"/>
                  </a:solidFill>
                </a:uFill>
                <a:hlinkClick r:id="rId5"/>
              </a:rPr>
              <a:t>please follow this link </a:t>
            </a:r>
            <a:br>
              <a:rPr dirty="0"/>
            </a:br>
            <a:endParaRPr dirty="0"/>
          </a:p>
        </p:txBody>
      </p:sp>
      <p:sp>
        <p:nvSpPr>
          <p:cNvPr id="834" name="Subtitle 2"/>
          <p:cNvSpPr txBox="1"/>
          <p:nvPr/>
        </p:nvSpPr>
        <p:spPr>
          <a:xfrm>
            <a:off x="519248" y="2097618"/>
            <a:ext cx="6498036" cy="323980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p>
            <a:pPr>
              <a:lnSpc>
                <a:spcPct val="90000"/>
              </a:lnSpc>
              <a:spcBef>
                <a:spcPts val="1000"/>
              </a:spcBef>
              <a:defRPr sz="2400" b="1" u="sng">
                <a:solidFill>
                  <a:srgbClr val="FFFFFF"/>
                </a:solidFill>
                <a:latin typeface="Aller Light"/>
                <a:ea typeface="Aller Light"/>
                <a:cs typeface="Aller Light"/>
                <a:sym typeface="Aller Light"/>
              </a:defRPr>
            </a:pPr>
            <a:r>
              <a:rPr sz="1600" dirty="0"/>
              <a:t>Follow Up Email </a:t>
            </a:r>
            <a:br>
              <a:rPr sz="1600" dirty="0"/>
            </a:br>
            <a:endParaRPr sz="1600" dirty="0"/>
          </a:p>
          <a:p>
            <a:pPr marL="342900" indent="-342900">
              <a:lnSpc>
                <a:spcPct val="90000"/>
              </a:lnSpc>
              <a:spcBef>
                <a:spcPts val="1000"/>
              </a:spcBef>
              <a:buSzPct val="100000"/>
              <a:buFont typeface="Arial"/>
              <a:buChar char="•"/>
              <a:defRPr sz="2200">
                <a:solidFill>
                  <a:srgbClr val="FFFFFF"/>
                </a:solidFill>
                <a:latin typeface="Aller Light"/>
                <a:ea typeface="Aller Light"/>
                <a:cs typeface="Aller Light"/>
                <a:sym typeface="Aller Light"/>
              </a:defRPr>
            </a:pPr>
            <a:r>
              <a:rPr sz="1600" dirty="0"/>
              <a:t>Information on how to access the Hockey Hub</a:t>
            </a:r>
          </a:p>
          <a:p>
            <a:pPr marL="342900" indent="-342900">
              <a:lnSpc>
                <a:spcPct val="90000"/>
              </a:lnSpc>
              <a:spcBef>
                <a:spcPts val="1000"/>
              </a:spcBef>
              <a:buSzPct val="100000"/>
              <a:buFont typeface="Arial"/>
              <a:buChar char="•"/>
              <a:defRPr sz="2200">
                <a:solidFill>
                  <a:srgbClr val="FFFFFF"/>
                </a:solidFill>
                <a:latin typeface="Aller Light"/>
                <a:ea typeface="Aller Light"/>
                <a:cs typeface="Aller Light"/>
                <a:sym typeface="Aller Light"/>
              </a:defRPr>
            </a:pPr>
            <a:r>
              <a:rPr sz="1600" dirty="0"/>
              <a:t>Course slides  </a:t>
            </a:r>
            <a:endParaRPr lang="en-GB" sz="1600" dirty="0"/>
          </a:p>
          <a:p>
            <a:pPr marL="342900" indent="-342900">
              <a:lnSpc>
                <a:spcPct val="90000"/>
              </a:lnSpc>
              <a:spcBef>
                <a:spcPts val="1000"/>
              </a:spcBef>
              <a:buSzPct val="100000"/>
              <a:buFont typeface="Arial"/>
              <a:buChar char="•"/>
              <a:defRPr sz="2200">
                <a:solidFill>
                  <a:srgbClr val="FFFFFF"/>
                </a:solidFill>
                <a:latin typeface="Aller Light"/>
                <a:ea typeface="Aller Light"/>
                <a:cs typeface="Aller Light"/>
                <a:sym typeface="Aller Light"/>
              </a:defRPr>
            </a:pPr>
            <a:r>
              <a:rPr lang="en-GB" sz="1600" dirty="0"/>
              <a:t>Activity Cards </a:t>
            </a:r>
            <a:br>
              <a:rPr lang="en-GB" sz="1600" dirty="0"/>
            </a:br>
            <a:endParaRPr lang="en-GB" sz="1600" dirty="0"/>
          </a:p>
          <a:p>
            <a:pPr marL="342900" indent="-342900">
              <a:lnSpc>
                <a:spcPct val="90000"/>
              </a:lnSpc>
              <a:spcBef>
                <a:spcPts val="1000"/>
              </a:spcBef>
              <a:buSzPct val="100000"/>
              <a:buFont typeface="Arial"/>
              <a:buChar char="•"/>
              <a:defRPr sz="2200">
                <a:solidFill>
                  <a:srgbClr val="FFFFFF"/>
                </a:solidFill>
                <a:latin typeface="Aller Light"/>
                <a:ea typeface="Aller Light"/>
                <a:cs typeface="Aller Light"/>
                <a:sym typeface="Aller Light"/>
              </a:defRPr>
            </a:pPr>
            <a:r>
              <a:rPr lang="en-GB" sz="1600" dirty="0"/>
              <a:t>To successfully complete the course </a:t>
            </a:r>
            <a:r>
              <a:rPr lang="en-GB" sz="1600"/>
              <a:t>and obtain </a:t>
            </a:r>
            <a:r>
              <a:rPr lang="en-GB" sz="1600" dirty="0"/>
              <a:t>your certificate – </a:t>
            </a:r>
          </a:p>
          <a:p>
            <a:pPr marL="914400" lvl="1" indent="-457200">
              <a:lnSpc>
                <a:spcPct val="90000"/>
              </a:lnSpc>
              <a:spcBef>
                <a:spcPts val="1000"/>
              </a:spcBef>
              <a:buSzPct val="100000"/>
              <a:buFont typeface="+mj-lt"/>
              <a:buAutoNum type="arabicPeriod"/>
              <a:defRPr sz="2200">
                <a:solidFill>
                  <a:srgbClr val="FFFFFF"/>
                </a:solidFill>
                <a:latin typeface="Aller Light"/>
                <a:ea typeface="Aller Light"/>
                <a:cs typeface="Aller Light"/>
                <a:sym typeface="Aller Light"/>
              </a:defRPr>
            </a:pPr>
            <a:r>
              <a:rPr lang="en-GB" sz="1600" dirty="0"/>
              <a:t>Log 5 coaching hours on Vol Hours </a:t>
            </a:r>
          </a:p>
          <a:p>
            <a:pPr marL="914400" lvl="1" indent="-457200">
              <a:lnSpc>
                <a:spcPct val="90000"/>
              </a:lnSpc>
              <a:spcBef>
                <a:spcPts val="1000"/>
              </a:spcBef>
              <a:buSzPct val="100000"/>
              <a:buFont typeface="+mj-lt"/>
              <a:buAutoNum type="arabicPeriod"/>
              <a:defRPr sz="2200">
                <a:solidFill>
                  <a:srgbClr val="FFFFFF"/>
                </a:solidFill>
                <a:latin typeface="Aller Light"/>
                <a:ea typeface="Aller Light"/>
                <a:cs typeface="Aller Light"/>
                <a:sym typeface="Aller Light"/>
              </a:defRPr>
            </a:pPr>
            <a:r>
              <a:rPr lang="en-GB" sz="1600" dirty="0"/>
              <a:t>Provide a brief overview of completed activities to Hockey Wales </a:t>
            </a:r>
          </a:p>
          <a:p>
            <a:pPr marL="914400" lvl="1" indent="-457200">
              <a:lnSpc>
                <a:spcPct val="90000"/>
              </a:lnSpc>
              <a:spcBef>
                <a:spcPts val="1000"/>
              </a:spcBef>
              <a:buSzPct val="100000"/>
              <a:buFont typeface="+mj-lt"/>
              <a:buAutoNum type="arabicPeriod"/>
              <a:defRPr sz="2200">
                <a:solidFill>
                  <a:srgbClr val="FFFFFF"/>
                </a:solidFill>
                <a:latin typeface="Aller Light"/>
                <a:ea typeface="Aller Light"/>
                <a:cs typeface="Aller Light"/>
                <a:sym typeface="Aller Light"/>
              </a:defRPr>
            </a:pPr>
            <a:r>
              <a:rPr lang="en-GB" sz="1600" dirty="0"/>
              <a:t>Attend follow up session with tutor OR visit from Coach Developer </a:t>
            </a:r>
            <a:endParaRPr sz="1600" dirty="0"/>
          </a:p>
        </p:txBody>
      </p:sp>
      <p:sp>
        <p:nvSpPr>
          <p:cNvPr id="835" name="Subtitle 2"/>
          <p:cNvSpPr txBox="1"/>
          <p:nvPr/>
        </p:nvSpPr>
        <p:spPr>
          <a:xfrm>
            <a:off x="7441000" y="2229633"/>
            <a:ext cx="4792310" cy="273177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p>
            <a:pPr defTabSz="886967">
              <a:lnSpc>
                <a:spcPct val="72000"/>
              </a:lnSpc>
              <a:spcBef>
                <a:spcPts val="900"/>
              </a:spcBef>
              <a:defRPr sz="1700" b="1">
                <a:solidFill>
                  <a:srgbClr val="FFFFFF"/>
                </a:solidFill>
              </a:defRPr>
            </a:pPr>
            <a:r>
              <a:t>Connect with Hockey Wales: </a:t>
            </a:r>
            <a:br/>
            <a:endParaRPr>
              <a:solidFill>
                <a:srgbClr val="00B0F0"/>
              </a:solidFill>
            </a:endParaRPr>
          </a:p>
          <a:p>
            <a:pPr defTabSz="886967">
              <a:lnSpc>
                <a:spcPct val="72000"/>
              </a:lnSpc>
              <a:spcBef>
                <a:spcPts val="900"/>
              </a:spcBef>
              <a:defRPr sz="1700" u="sng">
                <a:solidFill>
                  <a:srgbClr val="0563C1"/>
                </a:solidFill>
                <a:uFill>
                  <a:solidFill>
                    <a:srgbClr val="0563C1"/>
                  </a:solidFill>
                </a:uFill>
              </a:defRPr>
            </a:pPr>
            <a:r>
              <a:rPr>
                <a:solidFill>
                  <a:srgbClr val="0000FF"/>
                </a:solidFill>
                <a:uFill>
                  <a:solidFill>
                    <a:srgbClr val="0000FF"/>
                  </a:solidFill>
                </a:uFill>
                <a:hlinkClick r:id="rId6"/>
              </a:rPr>
              <a:t>Facebook</a:t>
            </a:r>
            <a:r>
              <a:rPr u="none">
                <a:solidFill>
                  <a:srgbClr val="00B0F0"/>
                </a:solidFill>
                <a:uFillTx/>
              </a:rPr>
              <a:t> – Hockey Wales</a:t>
            </a:r>
            <a:endParaRPr>
              <a:solidFill>
                <a:srgbClr val="00B0F0"/>
              </a:solidFill>
            </a:endParaRPr>
          </a:p>
          <a:p>
            <a:pPr defTabSz="886967">
              <a:lnSpc>
                <a:spcPct val="72000"/>
              </a:lnSpc>
              <a:spcBef>
                <a:spcPts val="900"/>
              </a:spcBef>
              <a:defRPr sz="1700" u="sng">
                <a:solidFill>
                  <a:srgbClr val="0563C1"/>
                </a:solidFill>
                <a:uFill>
                  <a:solidFill>
                    <a:srgbClr val="0563C1"/>
                  </a:solidFill>
                </a:uFill>
              </a:defRPr>
            </a:pPr>
            <a:r>
              <a:rPr>
                <a:solidFill>
                  <a:srgbClr val="0000FF"/>
                </a:solidFill>
                <a:uFill>
                  <a:solidFill>
                    <a:srgbClr val="0000FF"/>
                  </a:solidFill>
                </a:uFill>
                <a:hlinkClick r:id="rId7"/>
              </a:rPr>
              <a:t>Twitter </a:t>
            </a:r>
            <a:r>
              <a:rPr u="none">
                <a:solidFill>
                  <a:srgbClr val="00B0F0"/>
                </a:solidFill>
                <a:uFillTx/>
              </a:rPr>
              <a:t>- @HockeyWales</a:t>
            </a:r>
            <a:endParaRPr>
              <a:solidFill>
                <a:srgbClr val="00B0F0"/>
              </a:solidFill>
            </a:endParaRPr>
          </a:p>
          <a:p>
            <a:pPr defTabSz="886967">
              <a:lnSpc>
                <a:spcPct val="72000"/>
              </a:lnSpc>
              <a:spcBef>
                <a:spcPts val="900"/>
              </a:spcBef>
              <a:defRPr sz="1700" u="sng">
                <a:solidFill>
                  <a:srgbClr val="0563C1"/>
                </a:solidFill>
                <a:uFill>
                  <a:solidFill>
                    <a:srgbClr val="0563C1"/>
                  </a:solidFill>
                </a:uFill>
              </a:defRPr>
            </a:pPr>
            <a:r>
              <a:rPr>
                <a:solidFill>
                  <a:srgbClr val="0000FF"/>
                </a:solidFill>
                <a:uFill>
                  <a:solidFill>
                    <a:srgbClr val="0000FF"/>
                  </a:solidFill>
                </a:uFill>
                <a:hlinkClick r:id="rId8"/>
              </a:rPr>
              <a:t>Instagram </a:t>
            </a:r>
            <a:r>
              <a:rPr u="none">
                <a:solidFill>
                  <a:srgbClr val="00B0F0"/>
                </a:solidFill>
                <a:uFillTx/>
              </a:rPr>
              <a:t>- @HockeyWales</a:t>
            </a:r>
            <a:endParaRPr>
              <a:solidFill>
                <a:srgbClr val="00B0F0"/>
              </a:solidFill>
            </a:endParaRPr>
          </a:p>
          <a:p>
            <a:pPr defTabSz="886967">
              <a:lnSpc>
                <a:spcPct val="72000"/>
              </a:lnSpc>
              <a:spcBef>
                <a:spcPts val="900"/>
              </a:spcBef>
              <a:defRPr sz="1700" u="sng">
                <a:solidFill>
                  <a:srgbClr val="0563C1"/>
                </a:solidFill>
                <a:uFill>
                  <a:solidFill>
                    <a:srgbClr val="0563C1"/>
                  </a:solidFill>
                </a:uFill>
              </a:defRPr>
            </a:pPr>
            <a:r>
              <a:rPr>
                <a:solidFill>
                  <a:srgbClr val="0000FF"/>
                </a:solidFill>
                <a:uFill>
                  <a:solidFill>
                    <a:srgbClr val="0000FF"/>
                  </a:solidFill>
                </a:uFill>
                <a:hlinkClick r:id="rId9"/>
              </a:rPr>
              <a:t>LinkedIn</a:t>
            </a:r>
            <a:r>
              <a:rPr u="none">
                <a:solidFill>
                  <a:srgbClr val="00B0F0"/>
                </a:solidFill>
                <a:uFillTx/>
              </a:rPr>
              <a:t> – Hockey Wales </a:t>
            </a:r>
            <a:br>
              <a:rPr u="none">
                <a:solidFill>
                  <a:srgbClr val="00B0F0"/>
                </a:solidFill>
                <a:uFillTx/>
              </a:rPr>
            </a:br>
            <a:endParaRPr>
              <a:solidFill>
                <a:srgbClr val="00B0F0"/>
              </a:solidFill>
            </a:endParaRPr>
          </a:p>
          <a:p>
            <a:pPr defTabSz="886967">
              <a:lnSpc>
                <a:spcPct val="72000"/>
              </a:lnSpc>
              <a:spcBef>
                <a:spcPts val="900"/>
              </a:spcBef>
              <a:defRPr sz="1600" u="sng">
                <a:solidFill>
                  <a:srgbClr val="0563C1"/>
                </a:solidFill>
                <a:uFill>
                  <a:solidFill>
                    <a:srgbClr val="0563C1"/>
                  </a:solidFill>
                </a:uFill>
              </a:defRPr>
            </a:pPr>
            <a:r>
              <a:rPr>
                <a:solidFill>
                  <a:srgbClr val="0000FF"/>
                </a:solidFill>
                <a:uFill>
                  <a:solidFill>
                    <a:srgbClr val="0000FF"/>
                  </a:solidFill>
                </a:uFill>
                <a:hlinkClick r:id="rId10"/>
              </a:rPr>
              <a:t>Website </a:t>
            </a:r>
            <a:r>
              <a:rPr u="none">
                <a:solidFill>
                  <a:srgbClr val="00B0F0"/>
                </a:solidFill>
                <a:uFillTx/>
              </a:rPr>
              <a:t>– </a:t>
            </a:r>
            <a:r>
              <a:rPr>
                <a:solidFill>
                  <a:srgbClr val="0000FF"/>
                </a:solidFill>
                <a:uFill>
                  <a:solidFill>
                    <a:srgbClr val="0000FF"/>
                  </a:solidFill>
                </a:uFill>
                <a:hlinkClick r:id="rId11"/>
              </a:rPr>
              <a:t>www.hockeywales.org.uk</a:t>
            </a:r>
            <a:r>
              <a:rPr u="none">
                <a:solidFill>
                  <a:srgbClr val="00B0F0"/>
                </a:solidFill>
                <a:uFillTx/>
              </a:rPr>
              <a:t> </a:t>
            </a:r>
            <a:endParaRPr>
              <a:solidFill>
                <a:srgbClr val="00B0F0"/>
              </a:solidFill>
            </a:endParaRPr>
          </a:p>
          <a:p>
            <a:pPr defTabSz="886967">
              <a:lnSpc>
                <a:spcPct val="72000"/>
              </a:lnSpc>
              <a:spcBef>
                <a:spcPts val="900"/>
              </a:spcBef>
              <a:defRPr sz="1600" u="sng">
                <a:solidFill>
                  <a:srgbClr val="0563C1"/>
                </a:solidFill>
                <a:uFill>
                  <a:solidFill>
                    <a:srgbClr val="0563C1"/>
                  </a:solidFill>
                </a:uFill>
              </a:defRPr>
            </a:pPr>
            <a:r>
              <a:rPr>
                <a:solidFill>
                  <a:srgbClr val="0000FF"/>
                </a:solidFill>
                <a:uFill>
                  <a:solidFill>
                    <a:srgbClr val="0000FF"/>
                  </a:solidFill>
                </a:uFill>
                <a:hlinkClick r:id="rId12"/>
              </a:rPr>
              <a:t>Hockey Hub </a:t>
            </a:r>
            <a:r>
              <a:rPr u="none">
                <a:solidFill>
                  <a:srgbClr val="00B0F0"/>
                </a:solidFill>
                <a:uFillTx/>
              </a:rPr>
              <a:t>–</a:t>
            </a:r>
            <a:r>
              <a:rPr>
                <a:solidFill>
                  <a:srgbClr val="0000FF"/>
                </a:solidFill>
                <a:uFill>
                  <a:solidFill>
                    <a:srgbClr val="0000FF"/>
                  </a:solidFill>
                </a:uFill>
                <a:hlinkClick r:id="rId13"/>
              </a:rPr>
              <a:t>www.hockeyhub.hockeywales.org.uk</a:t>
            </a:r>
          </a:p>
        </p:txBody>
      </p:sp>
      <p:grpSp>
        <p:nvGrpSpPr>
          <p:cNvPr id="840" name="officeArt object"/>
          <p:cNvGrpSpPr/>
          <p:nvPr/>
        </p:nvGrpSpPr>
        <p:grpSpPr>
          <a:xfrm>
            <a:off x="-4" y="-1"/>
            <a:ext cx="6475234" cy="859991"/>
            <a:chOff x="-2" y="0"/>
            <a:chExt cx="6475232" cy="859990"/>
          </a:xfrm>
        </p:grpSpPr>
        <p:sp>
          <p:nvSpPr>
            <p:cNvPr id="838" name="Shape"/>
            <p:cNvSpPr/>
            <p:nvPr/>
          </p:nvSpPr>
          <p:spPr>
            <a:xfrm>
              <a:off x="-2" y="-1"/>
              <a:ext cx="6475232" cy="85999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rotWithShape="1">
              <a:blip r:embed="rId3"/>
              <a:srcRect/>
              <a:stretch>
                <a:fillRect/>
              </a:stretch>
            </a:blipFill>
            <a:ln w="12700" cap="flat">
              <a:noFill/>
              <a:miter lim="400000"/>
            </a:ln>
            <a:effectLst/>
          </p:spPr>
          <p:txBody>
            <a:bodyPr wrap="square" lIns="45718" tIns="45718" rIns="45718" bIns="45718" numCol="1" anchor="t">
              <a:noAutofit/>
            </a:bodyPr>
            <a:lstStyle/>
            <a:p>
              <a:pPr indent="179704" algn="just">
                <a:lnSpc>
                  <a:spcPct val="120000"/>
                </a:lnSpc>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defRPr sz="3200">
                  <a:solidFill>
                    <a:srgbClr val="3F4A57"/>
                  </a:solidFill>
                </a:defRPr>
              </a:pPr>
              <a:endParaRPr/>
            </a:p>
          </p:txBody>
        </p:sp>
        <p:sp>
          <p:nvSpPr>
            <p:cNvPr id="839" name="Thank You!"/>
            <p:cNvSpPr txBox="1"/>
            <p:nvPr/>
          </p:nvSpPr>
          <p:spPr>
            <a:xfrm>
              <a:off x="-3" y="0"/>
              <a:ext cx="6475234" cy="67310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101600" tIns="101600" rIns="101600" bIns="101600" numCol="1" anchor="t">
              <a:spAutoFit/>
            </a:bodyPr>
            <a:lstStyle>
              <a:lvl1pPr indent="179704" algn="just">
                <a:lnSpc>
                  <a:spcPct val="120000"/>
                </a:lnSpc>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defRPr sz="3200">
                  <a:solidFill>
                    <a:srgbClr val="FEFFFF"/>
                  </a:solidFill>
                </a:defRPr>
              </a:lvl1pPr>
            </a:lstStyle>
            <a:p>
              <a:r>
                <a:t>Thank You!</a:t>
              </a:r>
            </a:p>
          </p:txBody>
        </p:sp>
      </p:grpSp>
      <p:pic>
        <p:nvPicPr>
          <p:cNvPr id="13" name="Picture 12" descr="A close up of a sign&#10;&#10;Description automatically generated">
            <a:extLst>
              <a:ext uri="{FF2B5EF4-FFF2-40B4-BE49-F238E27FC236}">
                <a16:creationId xmlns:a16="http://schemas.microsoft.com/office/drawing/2014/main" id="{F0551141-7C6C-457A-96C1-C45C55FB293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965030" y="120181"/>
            <a:ext cx="785586" cy="1409580"/>
          </a:xfrm>
          <a:prstGeom prst="rect">
            <a:avLst/>
          </a:prstGeom>
        </p:spPr>
      </p:pic>
      <p:pic>
        <p:nvPicPr>
          <p:cNvPr id="14" name="Picture 13" descr="A close up of a logo&#10;&#10;Description automatically generated">
            <a:extLst>
              <a:ext uri="{FF2B5EF4-FFF2-40B4-BE49-F238E27FC236}">
                <a16:creationId xmlns:a16="http://schemas.microsoft.com/office/drawing/2014/main" id="{058F83A7-76D1-401D-BE4D-8B75DC387B9B}"/>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71498" y="184683"/>
            <a:ext cx="902576" cy="1345078"/>
          </a:xfrm>
          <a:prstGeom prst="rect">
            <a:avLst/>
          </a:prstGeom>
        </p:spPr>
      </p:pic>
      <p:sp>
        <p:nvSpPr>
          <p:cNvPr id="2" name="Rectangle 1">
            <a:extLst>
              <a:ext uri="{FF2B5EF4-FFF2-40B4-BE49-F238E27FC236}">
                <a16:creationId xmlns:a16="http://schemas.microsoft.com/office/drawing/2014/main" id="{30F61DBA-8A4B-4274-914C-0BDC889DFC8D}"/>
              </a:ext>
            </a:extLst>
          </p:cNvPr>
          <p:cNvSpPr/>
          <p:nvPr/>
        </p:nvSpPr>
        <p:spPr>
          <a:xfrm>
            <a:off x="931754" y="1071855"/>
            <a:ext cx="8905401" cy="461665"/>
          </a:xfrm>
          <a:prstGeom prst="rect">
            <a:avLst/>
          </a:prstGeom>
        </p:spPr>
        <p:txBody>
          <a:bodyPr wrap="square">
            <a:spAutoFit/>
          </a:bodyPr>
          <a:lstStyle/>
          <a:p>
            <a:pPr algn="ctr">
              <a:defRPr sz="2400">
                <a:solidFill>
                  <a:srgbClr val="FFFFFF"/>
                </a:solidFill>
                <a:latin typeface="Aller Light"/>
                <a:ea typeface="Aller Light"/>
                <a:cs typeface="Aller Light"/>
                <a:sym typeface="Aller Light"/>
              </a:defRPr>
            </a:pPr>
            <a:r>
              <a:rPr lang="en-GB" b="1" dirty="0">
                <a:solidFill>
                  <a:schemeClr val="bg1"/>
                </a:solidFill>
              </a:rPr>
              <a:t>Questions - </a:t>
            </a:r>
            <a:r>
              <a:rPr lang="en-GB" dirty="0">
                <a:solidFill>
                  <a:schemeClr val="bg1"/>
                </a:solidFill>
                <a:hlinkClick r:id="rId16">
                  <a:extLst>
                    <a:ext uri="{A12FA001-AC4F-418D-AE19-62706E023703}">
                      <ahyp:hlinkClr xmlns:ahyp="http://schemas.microsoft.com/office/drawing/2018/hyperlinkcolor" val="tx"/>
                    </a:ext>
                  </a:extLst>
                </a:hlinkClick>
              </a:rPr>
              <a:t>development@hockeywales.org.uk</a:t>
            </a:r>
            <a:r>
              <a:rPr lang="en-GB" dirty="0">
                <a:solidFill>
                  <a:schemeClr val="bg1"/>
                </a:solidFill>
              </a:rPr>
              <a:t>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1" descr="Picture 11">
            <a:extLst>
              <a:ext uri="{FF2B5EF4-FFF2-40B4-BE49-F238E27FC236}">
                <a16:creationId xmlns:a16="http://schemas.microsoft.com/office/drawing/2014/main" id="{37E906F3-2400-429F-AEAF-50009AEFA25A}"/>
              </a:ext>
            </a:extLst>
          </p:cNvPr>
          <p:cNvPicPr>
            <a:picLocks noChangeAspect="1"/>
          </p:cNvPicPr>
          <p:nvPr/>
        </p:nvPicPr>
        <p:blipFill>
          <a:blip r:embed="rId3"/>
          <a:stretch>
            <a:fillRect/>
          </a:stretch>
        </p:blipFill>
        <p:spPr>
          <a:xfrm>
            <a:off x="95532" y="2508249"/>
            <a:ext cx="12000935" cy="4242933"/>
          </a:xfrm>
          <a:prstGeom prst="roundRect">
            <a:avLst/>
          </a:prstGeom>
          <a:ln w="12700">
            <a:noFill/>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843" name="Content Placeholder 2"/>
          <p:cNvSpPr txBox="1">
            <a:spLocks noGrp="1"/>
          </p:cNvSpPr>
          <p:nvPr>
            <p:ph type="body" sz="quarter" idx="1"/>
          </p:nvPr>
        </p:nvSpPr>
        <p:spPr>
          <a:xfrm>
            <a:off x="321127" y="2607862"/>
            <a:ext cx="5181603" cy="2893335"/>
          </a:xfrm>
          <a:prstGeom prst="rect">
            <a:avLst/>
          </a:prstGeom>
        </p:spPr>
        <p:txBody>
          <a:bodyPr>
            <a:normAutofit/>
          </a:bodyPr>
          <a:lstStyle/>
          <a:p>
            <a:pPr marL="0" indent="0">
              <a:buSzTx/>
              <a:buNone/>
              <a:defRPr b="1">
                <a:solidFill>
                  <a:srgbClr val="FFFFFF"/>
                </a:solidFill>
                <a:latin typeface="Aller Light"/>
                <a:ea typeface="Aller Light"/>
                <a:cs typeface="Aller Light"/>
                <a:sym typeface="Aller Light"/>
              </a:defRPr>
            </a:pPr>
            <a:r>
              <a:rPr dirty="0"/>
              <a:t>GB Coaching Courses</a:t>
            </a:r>
            <a:br>
              <a:rPr dirty="0"/>
            </a:br>
            <a:endParaRPr dirty="0"/>
          </a:p>
          <a:p>
            <a:pPr marL="685800" lvl="1" indent="-228600">
              <a:spcBef>
                <a:spcPts val="500"/>
              </a:spcBef>
              <a:defRPr sz="2400">
                <a:solidFill>
                  <a:srgbClr val="FFFFFF"/>
                </a:solidFill>
                <a:latin typeface="Aller Light"/>
                <a:ea typeface="Aller Light"/>
                <a:cs typeface="Aller Light"/>
                <a:sym typeface="Aller Light"/>
              </a:defRPr>
            </a:pPr>
            <a:r>
              <a:rPr dirty="0"/>
              <a:t>Sessional </a:t>
            </a:r>
            <a:br>
              <a:rPr dirty="0"/>
            </a:br>
            <a:endParaRPr dirty="0"/>
          </a:p>
          <a:p>
            <a:pPr marL="685800" lvl="1" indent="-228600">
              <a:spcBef>
                <a:spcPts val="500"/>
              </a:spcBef>
              <a:defRPr sz="2400">
                <a:solidFill>
                  <a:srgbClr val="FFFFFF"/>
                </a:solidFill>
                <a:latin typeface="Aller Light"/>
                <a:ea typeface="Aller Light"/>
                <a:cs typeface="Aller Light"/>
                <a:sym typeface="Aller Light"/>
              </a:defRPr>
            </a:pPr>
            <a:r>
              <a:rPr dirty="0"/>
              <a:t>GB Coach  </a:t>
            </a:r>
            <a:br>
              <a:rPr dirty="0"/>
            </a:br>
            <a:endParaRPr dirty="0"/>
          </a:p>
          <a:p>
            <a:pPr marL="685800" lvl="1" indent="-228600">
              <a:spcBef>
                <a:spcPts val="500"/>
              </a:spcBef>
              <a:defRPr sz="2400">
                <a:solidFill>
                  <a:srgbClr val="FFFFFF"/>
                </a:solidFill>
                <a:latin typeface="Aller Light"/>
                <a:ea typeface="Aller Light"/>
                <a:cs typeface="Aller Light"/>
                <a:sym typeface="Aller Light"/>
              </a:defRPr>
            </a:pPr>
            <a:r>
              <a:rPr dirty="0"/>
              <a:t>Advanced Coach </a:t>
            </a:r>
            <a:r>
              <a:rPr dirty="0" err="1"/>
              <a:t>Programme</a:t>
            </a:r>
            <a:endParaRPr lang="en-GB" dirty="0"/>
          </a:p>
          <a:p>
            <a:pPr marL="457200" lvl="1" indent="0">
              <a:spcBef>
                <a:spcPts val="500"/>
              </a:spcBef>
              <a:buNone/>
              <a:defRPr sz="2400">
                <a:solidFill>
                  <a:srgbClr val="FFFFFF"/>
                </a:solidFill>
                <a:latin typeface="Aller Light"/>
                <a:ea typeface="Aller Light"/>
                <a:cs typeface="Aller Light"/>
                <a:sym typeface="Aller Light"/>
              </a:defRPr>
            </a:pPr>
            <a:endParaRPr lang="en-GB" dirty="0"/>
          </a:p>
          <a:p>
            <a:pPr marL="457200" lvl="1" indent="0">
              <a:spcBef>
                <a:spcPts val="500"/>
              </a:spcBef>
              <a:buNone/>
              <a:defRPr sz="2400">
                <a:solidFill>
                  <a:srgbClr val="FFFFFF"/>
                </a:solidFill>
                <a:latin typeface="Aller Light"/>
                <a:ea typeface="Aller Light"/>
                <a:cs typeface="Aller Light"/>
                <a:sym typeface="Aller Light"/>
              </a:defRPr>
            </a:pPr>
            <a:endParaRPr lang="en-GB" dirty="0"/>
          </a:p>
          <a:p>
            <a:pPr marL="457200" lvl="1" indent="0">
              <a:spcBef>
                <a:spcPts val="500"/>
              </a:spcBef>
              <a:buNone/>
              <a:defRPr sz="2400">
                <a:solidFill>
                  <a:srgbClr val="FFFFFF"/>
                </a:solidFill>
                <a:latin typeface="Aller Light"/>
                <a:ea typeface="Aller Light"/>
                <a:cs typeface="Aller Light"/>
                <a:sym typeface="Aller Light"/>
              </a:defRPr>
            </a:pPr>
            <a:endParaRPr lang="en-GB" dirty="0"/>
          </a:p>
        </p:txBody>
      </p:sp>
      <p:sp>
        <p:nvSpPr>
          <p:cNvPr id="844" name="Content Placeholder 3"/>
          <p:cNvSpPr txBox="1"/>
          <p:nvPr/>
        </p:nvSpPr>
        <p:spPr>
          <a:xfrm>
            <a:off x="6321595" y="2607862"/>
            <a:ext cx="5181603" cy="3579135"/>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p>
            <a:pPr>
              <a:lnSpc>
                <a:spcPct val="90000"/>
              </a:lnSpc>
              <a:spcBef>
                <a:spcPts val="1000"/>
              </a:spcBef>
              <a:defRPr sz="2800" b="1">
                <a:solidFill>
                  <a:srgbClr val="FFFFFF"/>
                </a:solidFill>
                <a:latin typeface="Aller Light"/>
                <a:ea typeface="Aller Light"/>
                <a:cs typeface="Aller Light"/>
                <a:sym typeface="Aller Light"/>
              </a:defRPr>
            </a:pPr>
            <a:r>
              <a:rPr dirty="0"/>
              <a:t>Coaching Workshops </a:t>
            </a:r>
            <a:br>
              <a:rPr dirty="0"/>
            </a:br>
            <a:endParaRPr dirty="0"/>
          </a:p>
          <a:p>
            <a:pPr marL="685800" lvl="1" indent="-228600">
              <a:lnSpc>
                <a:spcPct val="90000"/>
              </a:lnSpc>
              <a:spcBef>
                <a:spcPts val="500"/>
              </a:spcBef>
              <a:buSzPct val="100000"/>
              <a:buFont typeface="Arial"/>
              <a:buChar char="•"/>
              <a:defRPr sz="2400">
                <a:solidFill>
                  <a:srgbClr val="FFFFFF"/>
                </a:solidFill>
                <a:latin typeface="Aller Light"/>
                <a:ea typeface="Aller Light"/>
                <a:cs typeface="Aller Light"/>
                <a:sym typeface="Aller Light"/>
              </a:defRPr>
            </a:pPr>
            <a:r>
              <a:rPr dirty="0"/>
              <a:t>Engaging Games for Children</a:t>
            </a:r>
            <a:br>
              <a:rPr dirty="0"/>
            </a:br>
            <a:r>
              <a:rPr dirty="0"/>
              <a:t> </a:t>
            </a:r>
          </a:p>
          <a:p>
            <a:pPr marL="685800" lvl="1" indent="-228600">
              <a:lnSpc>
                <a:spcPct val="90000"/>
              </a:lnSpc>
              <a:spcBef>
                <a:spcPts val="500"/>
              </a:spcBef>
              <a:buSzPct val="100000"/>
              <a:buFont typeface="Arial"/>
              <a:buChar char="•"/>
              <a:defRPr sz="2400">
                <a:solidFill>
                  <a:srgbClr val="FFFFFF"/>
                </a:solidFill>
                <a:latin typeface="Aller Light"/>
                <a:ea typeface="Aller Light"/>
                <a:cs typeface="Aller Light"/>
                <a:sym typeface="Aller Light"/>
              </a:defRPr>
            </a:pPr>
            <a:r>
              <a:rPr dirty="0"/>
              <a:t>Integrating Goalkeepers </a:t>
            </a:r>
            <a:br>
              <a:rPr dirty="0"/>
            </a:br>
            <a:endParaRPr dirty="0"/>
          </a:p>
          <a:p>
            <a:pPr marL="685800" lvl="1" indent="-228600">
              <a:lnSpc>
                <a:spcPct val="90000"/>
              </a:lnSpc>
              <a:spcBef>
                <a:spcPts val="500"/>
              </a:spcBef>
              <a:buSzPct val="100000"/>
              <a:buFont typeface="Arial"/>
              <a:buChar char="•"/>
              <a:defRPr sz="2400">
                <a:solidFill>
                  <a:srgbClr val="FFFFFF"/>
                </a:solidFill>
                <a:latin typeface="Aller Light"/>
                <a:ea typeface="Aller Light"/>
                <a:cs typeface="Aller Light"/>
                <a:sym typeface="Aller Light"/>
              </a:defRPr>
            </a:pPr>
            <a:r>
              <a:rPr dirty="0"/>
              <a:t>Coaching for Club Players</a:t>
            </a:r>
            <a:br>
              <a:rPr dirty="0"/>
            </a:br>
            <a:endParaRPr dirty="0"/>
          </a:p>
          <a:p>
            <a:pPr marL="685800" lvl="1" indent="-228600">
              <a:lnSpc>
                <a:spcPct val="90000"/>
              </a:lnSpc>
              <a:spcBef>
                <a:spcPts val="500"/>
              </a:spcBef>
              <a:buSzPct val="100000"/>
              <a:buFont typeface="Arial"/>
              <a:buChar char="•"/>
              <a:defRPr sz="2400">
                <a:solidFill>
                  <a:srgbClr val="FFFFFF"/>
                </a:solidFill>
                <a:latin typeface="Aller Light"/>
                <a:ea typeface="Aller Light"/>
                <a:cs typeface="Aller Light"/>
                <a:sym typeface="Aller Light"/>
              </a:defRPr>
            </a:pPr>
            <a:r>
              <a:rPr dirty="0"/>
              <a:t>Coaching for Talent  </a:t>
            </a:r>
          </a:p>
        </p:txBody>
      </p:sp>
      <p:pic>
        <p:nvPicPr>
          <p:cNvPr id="845" name="Picture 5" descr="Picture 5"/>
          <p:cNvPicPr>
            <a:picLocks noChangeAspect="1"/>
          </p:cNvPicPr>
          <p:nvPr/>
        </p:nvPicPr>
        <p:blipFill>
          <a:blip r:embed="rId4"/>
          <a:stretch>
            <a:fillRect/>
          </a:stretch>
        </p:blipFill>
        <p:spPr>
          <a:xfrm>
            <a:off x="9808708" y="106817"/>
            <a:ext cx="2143127" cy="2143125"/>
          </a:xfrm>
          <a:prstGeom prst="rect">
            <a:avLst/>
          </a:prstGeom>
          <a:ln w="12700">
            <a:noFill/>
            <a:miter lim="4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grpSp>
        <p:nvGrpSpPr>
          <p:cNvPr id="848" name="officeArt object"/>
          <p:cNvGrpSpPr/>
          <p:nvPr/>
        </p:nvGrpSpPr>
        <p:grpSpPr>
          <a:xfrm>
            <a:off x="-4" y="-1"/>
            <a:ext cx="6475234" cy="859991"/>
            <a:chOff x="-2" y="0"/>
            <a:chExt cx="6475232" cy="859990"/>
          </a:xfrm>
        </p:grpSpPr>
        <p:sp>
          <p:nvSpPr>
            <p:cNvPr id="846" name="Shape"/>
            <p:cNvSpPr/>
            <p:nvPr/>
          </p:nvSpPr>
          <p:spPr>
            <a:xfrm>
              <a:off x="-2" y="-1"/>
              <a:ext cx="6475232" cy="85999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0"/>
                  </a:lnTo>
                  <a:lnTo>
                    <a:pt x="21600" y="0"/>
                  </a:lnTo>
                  <a:lnTo>
                    <a:pt x="13335" y="21600"/>
                  </a:lnTo>
                  <a:lnTo>
                    <a:pt x="0" y="21600"/>
                  </a:lnTo>
                  <a:close/>
                </a:path>
              </a:pathLst>
            </a:custGeom>
            <a:blipFill rotWithShape="1">
              <a:blip r:embed="rId3"/>
              <a:srcRect/>
              <a:stretch>
                <a:fillRect/>
              </a:stretch>
            </a:blipFill>
            <a:ln w="12700" cap="flat">
              <a:noFill/>
              <a:miter lim="400000"/>
            </a:ln>
            <a:effectLst/>
          </p:spPr>
          <p:txBody>
            <a:bodyPr wrap="square" lIns="45718" tIns="45718" rIns="45718" bIns="45718" numCol="1" anchor="t">
              <a:noAutofit/>
            </a:bodyPr>
            <a:lstStyle/>
            <a:p>
              <a:pPr indent="179704" algn="just">
                <a:lnSpc>
                  <a:spcPct val="120000"/>
                </a:lnSpc>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defRPr sz="3200">
                  <a:solidFill>
                    <a:srgbClr val="3F4A57"/>
                  </a:solidFill>
                </a:defRPr>
              </a:pPr>
              <a:endParaRPr/>
            </a:p>
          </p:txBody>
        </p:sp>
        <p:sp>
          <p:nvSpPr>
            <p:cNvPr id="847" name="Progression Opportunities"/>
            <p:cNvSpPr txBox="1"/>
            <p:nvPr/>
          </p:nvSpPr>
          <p:spPr>
            <a:xfrm>
              <a:off x="-3" y="0"/>
              <a:ext cx="6475234" cy="67310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101600" tIns="101600" rIns="101600" bIns="101600" numCol="1" anchor="t">
              <a:spAutoFit/>
            </a:bodyPr>
            <a:lstStyle>
              <a:lvl1pPr indent="179704" algn="just">
                <a:lnSpc>
                  <a:spcPct val="120000"/>
                </a:lnSpc>
                <a:tabLst>
                  <a:tab pos="469900" algn="l"/>
                  <a:tab pos="939800" algn="l"/>
                  <a:tab pos="1409700" algn="l"/>
                  <a:tab pos="1879600" algn="l"/>
                  <a:tab pos="2349500" algn="l"/>
                  <a:tab pos="2819400" algn="l"/>
                  <a:tab pos="3289300" algn="l"/>
                  <a:tab pos="3759200" algn="l"/>
                  <a:tab pos="4229100" algn="l"/>
                  <a:tab pos="4699000" algn="l"/>
                  <a:tab pos="5168900" algn="l"/>
                  <a:tab pos="5638800" algn="l"/>
                  <a:tab pos="6108700" algn="l"/>
                </a:tabLst>
                <a:defRPr sz="3200">
                  <a:solidFill>
                    <a:srgbClr val="FEFFFF"/>
                  </a:solidFill>
                </a:defRPr>
              </a:lvl1pPr>
            </a:lstStyle>
            <a:p>
              <a:r>
                <a:t>Progression Opportunities </a:t>
              </a:r>
            </a:p>
          </p:txBody>
        </p:sp>
      </p:grpSp>
      <p:sp>
        <p:nvSpPr>
          <p:cNvPr id="10" name="Subtitle 2">
            <a:extLst>
              <a:ext uri="{FF2B5EF4-FFF2-40B4-BE49-F238E27FC236}">
                <a16:creationId xmlns:a16="http://schemas.microsoft.com/office/drawing/2014/main" id="{E20DE1DE-0503-4038-AFF0-0D1E5A576245}"/>
              </a:ext>
            </a:extLst>
          </p:cNvPr>
          <p:cNvSpPr txBox="1">
            <a:spLocks/>
          </p:cNvSpPr>
          <p:nvPr/>
        </p:nvSpPr>
        <p:spPr>
          <a:xfrm>
            <a:off x="1437840" y="1090745"/>
            <a:ext cx="6498036" cy="990012"/>
          </a:xfrm>
          <a:prstGeom prst="rect">
            <a:avLst/>
          </a:prstGeom>
          <a:blipFill>
            <a:blip r:embed="rId5"/>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886967">
              <a:lnSpc>
                <a:spcPct val="72000"/>
              </a:lnSpc>
              <a:spcBef>
                <a:spcPts val="900"/>
              </a:spcBef>
              <a:buNone/>
              <a:defRPr sz="2100" b="1">
                <a:latin typeface="Aller Light"/>
                <a:ea typeface="Aller Light"/>
                <a:cs typeface="Aller Light"/>
                <a:sym typeface="Aller Light"/>
              </a:defRPr>
            </a:pPr>
            <a:endParaRPr lang="en-GB" sz="2400" u="sng" dirty="0">
              <a:solidFill>
                <a:schemeClr val="bg1"/>
              </a:solidFill>
              <a:uFill>
                <a:solidFill>
                  <a:srgbClr val="0000FF"/>
                </a:solidFill>
              </a:uFill>
              <a:hlinkClick r:id="" action="ppaction://noaction">
                <a:extLst>
                  <a:ext uri="{A12FA001-AC4F-418D-AE19-62706E023703}">
                    <ahyp:hlinkClr xmlns:ahyp="http://schemas.microsoft.com/office/drawing/2018/hyperlinkcolor" val="tx"/>
                  </a:ext>
                </a:extLst>
              </a:hlinkClick>
            </a:endParaRPr>
          </a:p>
          <a:p>
            <a:pPr marL="0" indent="0" defTabSz="886967">
              <a:lnSpc>
                <a:spcPct val="72000"/>
              </a:lnSpc>
              <a:spcBef>
                <a:spcPts val="900"/>
              </a:spcBef>
              <a:buNone/>
              <a:defRPr sz="2100" b="1">
                <a:latin typeface="Aller Light"/>
                <a:ea typeface="Aller Light"/>
                <a:cs typeface="Aller Light"/>
                <a:sym typeface="Aller Light"/>
              </a:defRPr>
            </a:pPr>
            <a:r>
              <a:rPr lang="en-GB" sz="2400" u="sng" dirty="0">
                <a:solidFill>
                  <a:schemeClr val="bg1"/>
                </a:solidFill>
                <a:uFill>
                  <a:solidFill>
                    <a:srgbClr val="0000FF"/>
                  </a:solidFill>
                </a:uFill>
                <a:hlinkClick r:id="" action="ppaction://noaction">
                  <a:extLst>
                    <a:ext uri="{A12FA001-AC4F-418D-AE19-62706E023703}">
                      <ahyp:hlinkClr xmlns:ahyp="http://schemas.microsoft.com/office/drawing/2018/hyperlinkcolor" val="tx"/>
                    </a:ext>
                  </a:extLst>
                </a:hlinkClick>
              </a:rPr>
              <a:t>http://www.hockeywales.org.uk/coaching-2/</a:t>
            </a:r>
            <a:endParaRPr lang="en-GB" sz="2100" b="1" u="sng" dirty="0">
              <a:solidFill>
                <a:schemeClr val="bg1"/>
              </a:solidFill>
              <a:latin typeface="Aller Light"/>
              <a:ea typeface="Aller Light"/>
              <a:cs typeface="Aller Light"/>
              <a:sym typeface="Aller Light"/>
            </a:endParaRPr>
          </a:p>
        </p:txBody>
      </p:sp>
      <p:sp>
        <p:nvSpPr>
          <p:cNvPr id="2" name="Rectangle 1">
            <a:extLst>
              <a:ext uri="{FF2B5EF4-FFF2-40B4-BE49-F238E27FC236}">
                <a16:creationId xmlns:a16="http://schemas.microsoft.com/office/drawing/2014/main" id="{DCCF9ADB-BCB8-4FC9-B563-F760B4872D0A}"/>
              </a:ext>
            </a:extLst>
          </p:cNvPr>
          <p:cNvSpPr/>
          <p:nvPr/>
        </p:nvSpPr>
        <p:spPr>
          <a:xfrm>
            <a:off x="0" y="5991749"/>
            <a:ext cx="6096000" cy="707886"/>
          </a:xfrm>
          <a:prstGeom prst="rect">
            <a:avLst/>
          </a:prstGeom>
        </p:spPr>
        <p:txBody>
          <a:bodyPr>
            <a:spAutoFit/>
          </a:bodyPr>
          <a:lstStyle/>
          <a:p>
            <a:pPr lvl="1">
              <a:defRPr sz="2400">
                <a:solidFill>
                  <a:srgbClr val="FFFFFF"/>
                </a:solidFill>
                <a:latin typeface="Aller Light"/>
                <a:ea typeface="Aller Light"/>
                <a:cs typeface="Aller Light"/>
                <a:sym typeface="Aller Light"/>
              </a:defRPr>
            </a:pPr>
            <a:r>
              <a:rPr lang="en-GB" sz="2000" b="1" dirty="0"/>
              <a:t>* Note, the Leadership Award is now an accepted pre requisite to the Sessional Award. </a:t>
            </a:r>
          </a:p>
        </p:txBody>
      </p:sp>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a:xfrm>
            <a:off x="398362" y="110211"/>
            <a:ext cx="10515600" cy="1325563"/>
          </a:xfrm>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1161969" y="2032995"/>
            <a:ext cx="10515600" cy="2792010"/>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did you learn from the course today?</a:t>
            </a:r>
          </a:p>
        </p:txBody>
      </p:sp>
      <p:pic>
        <p:nvPicPr>
          <p:cNvPr id="4" name="Picture 3" descr="A close up of a sign&#10;&#10;Description automatically generated">
            <a:extLst>
              <a:ext uri="{FF2B5EF4-FFF2-40B4-BE49-F238E27FC236}">
                <a16:creationId xmlns:a16="http://schemas.microsoft.com/office/drawing/2014/main" id="{1173A047-778F-4551-B95C-06D185876D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07463479-1182-4DC5-948F-8DD87C5977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985D0F9B-286F-4303-966E-22CE032469FB}"/>
              </a:ext>
            </a:extLst>
          </p:cNvPr>
          <p:cNvSpPr/>
          <p:nvPr/>
        </p:nvSpPr>
        <p:spPr>
          <a:xfrm>
            <a:off x="3920527" y="6137239"/>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19453248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B776-3AF5-47FB-9387-80FB20E66D33}"/>
              </a:ext>
            </a:extLst>
          </p:cNvPr>
          <p:cNvSpPr>
            <a:spLocks noGrp="1"/>
          </p:cNvSpPr>
          <p:nvPr>
            <p:ph type="title"/>
          </p:nvPr>
        </p:nvSpPr>
        <p:spPr>
          <a:xfrm>
            <a:off x="398362" y="110211"/>
            <a:ext cx="10515600" cy="1325563"/>
          </a:xfrm>
        </p:spPr>
        <p:txBody>
          <a:bodyPr/>
          <a:lstStyle/>
          <a:p>
            <a:r>
              <a:rPr lang="en-GB" b="1" dirty="0">
                <a:solidFill>
                  <a:schemeClr val="bg1"/>
                </a:solidFill>
                <a:latin typeface="Aller Light" panose="020B0503040302020204" pitchFamily="34" charset="0"/>
              </a:rPr>
              <a:t>Activity  </a:t>
            </a:r>
          </a:p>
        </p:txBody>
      </p:sp>
      <p:sp>
        <p:nvSpPr>
          <p:cNvPr id="3" name="Content Placeholder 2">
            <a:extLst>
              <a:ext uri="{FF2B5EF4-FFF2-40B4-BE49-F238E27FC236}">
                <a16:creationId xmlns:a16="http://schemas.microsoft.com/office/drawing/2014/main" id="{58524530-5101-4670-8E24-B3C764DC4563}"/>
              </a:ext>
            </a:extLst>
          </p:cNvPr>
          <p:cNvSpPr>
            <a:spLocks noGrp="1"/>
          </p:cNvSpPr>
          <p:nvPr>
            <p:ph idx="1"/>
          </p:nvPr>
        </p:nvSpPr>
        <p:spPr>
          <a:xfrm>
            <a:off x="1161969" y="2032995"/>
            <a:ext cx="10515600" cy="2792010"/>
          </a:xfrm>
        </p:spPr>
        <p:txBody>
          <a:bodyPr>
            <a:normAutofit/>
          </a:bodyPr>
          <a:lstStyle/>
          <a:p>
            <a:pPr marL="0" indent="0" algn="ctr">
              <a:buNone/>
            </a:pPr>
            <a:endParaRPr lang="en-GB" sz="5400" b="1" i="1" dirty="0">
              <a:solidFill>
                <a:schemeClr val="bg1"/>
              </a:solidFill>
              <a:latin typeface="Aller Light" panose="020B0503040302020204" pitchFamily="34" charset="0"/>
            </a:endParaRPr>
          </a:p>
          <a:p>
            <a:pPr marL="0" indent="0" algn="ctr">
              <a:buNone/>
            </a:pPr>
            <a:r>
              <a:rPr lang="en-GB" sz="5400" b="1" i="1" dirty="0">
                <a:solidFill>
                  <a:schemeClr val="bg1"/>
                </a:solidFill>
                <a:latin typeface="Aller Light" panose="020B0503040302020204" pitchFamily="34" charset="0"/>
              </a:rPr>
              <a:t>What would you like to know more about following this course?</a:t>
            </a:r>
          </a:p>
        </p:txBody>
      </p:sp>
      <p:pic>
        <p:nvPicPr>
          <p:cNvPr id="4" name="Picture 3" descr="A close up of a sign&#10;&#10;Description automatically generated">
            <a:extLst>
              <a:ext uri="{FF2B5EF4-FFF2-40B4-BE49-F238E27FC236}">
                <a16:creationId xmlns:a16="http://schemas.microsoft.com/office/drawing/2014/main" id="{1173A047-778F-4551-B95C-06D185876D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49368" y="92812"/>
            <a:ext cx="821534" cy="1474082"/>
          </a:xfrm>
          <a:prstGeom prst="rect">
            <a:avLst/>
          </a:prstGeom>
        </p:spPr>
      </p:pic>
      <p:pic>
        <p:nvPicPr>
          <p:cNvPr id="5" name="Picture 4" descr="A close up of a logo&#10;&#10;Description automatically generated">
            <a:extLst>
              <a:ext uri="{FF2B5EF4-FFF2-40B4-BE49-F238E27FC236}">
                <a16:creationId xmlns:a16="http://schemas.microsoft.com/office/drawing/2014/main" id="{07463479-1182-4DC5-948F-8DD87C5977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553" y="155959"/>
            <a:ext cx="937159" cy="1347787"/>
          </a:xfrm>
          <a:prstGeom prst="rect">
            <a:avLst/>
          </a:prstGeom>
        </p:spPr>
      </p:pic>
      <p:sp>
        <p:nvSpPr>
          <p:cNvPr id="6" name="Rectangle 5">
            <a:extLst>
              <a:ext uri="{FF2B5EF4-FFF2-40B4-BE49-F238E27FC236}">
                <a16:creationId xmlns:a16="http://schemas.microsoft.com/office/drawing/2014/main" id="{985D0F9B-286F-4303-966E-22CE032469FB}"/>
              </a:ext>
            </a:extLst>
          </p:cNvPr>
          <p:cNvSpPr/>
          <p:nvPr/>
        </p:nvSpPr>
        <p:spPr>
          <a:xfrm>
            <a:off x="3920527" y="6137239"/>
            <a:ext cx="4998484" cy="369332"/>
          </a:xfrm>
          <a:prstGeom prst="rect">
            <a:avLst/>
          </a:prstGeom>
        </p:spPr>
        <p:txBody>
          <a:bodyPr wrap="none">
            <a:spAutoFit/>
          </a:bodyPr>
          <a:lstStyle/>
          <a:p>
            <a:pPr algn="ctr"/>
            <a:r>
              <a:rPr lang="en-GB" b="1" i="1" dirty="0">
                <a:solidFill>
                  <a:schemeClr val="bg1"/>
                </a:solidFill>
                <a:latin typeface="Aller Light" panose="020B0503040302020204" pitchFamily="34" charset="0"/>
              </a:rPr>
              <a:t>*Appearance on </a:t>
            </a:r>
            <a:r>
              <a:rPr lang="en-GB" b="1" i="1" dirty="0" err="1">
                <a:solidFill>
                  <a:schemeClr val="bg1"/>
                </a:solidFill>
                <a:latin typeface="Aller Light" panose="020B0503040302020204" pitchFamily="34" charset="0"/>
              </a:rPr>
              <a:t>NearPod</a:t>
            </a:r>
            <a:r>
              <a:rPr lang="en-GB" b="1" i="1" dirty="0">
                <a:solidFill>
                  <a:schemeClr val="bg1"/>
                </a:solidFill>
                <a:latin typeface="Aller Light" panose="020B0503040302020204" pitchFamily="34" charset="0"/>
              </a:rPr>
              <a:t> - Open ended question</a:t>
            </a:r>
          </a:p>
        </p:txBody>
      </p:sp>
    </p:spTree>
    <p:extLst>
      <p:ext uri="{BB962C8B-B14F-4D97-AF65-F5344CB8AC3E}">
        <p14:creationId xmlns:p14="http://schemas.microsoft.com/office/powerpoint/2010/main" val="3779541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ler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7CA48008240F4FAAEEE01CEFB36368" ma:contentTypeVersion="13" ma:contentTypeDescription="Create a new document." ma:contentTypeScope="" ma:versionID="f5d5262ea54627178a6d4ca0c84cdd87">
  <xsd:schema xmlns:xsd="http://www.w3.org/2001/XMLSchema" xmlns:xs="http://www.w3.org/2001/XMLSchema" xmlns:p="http://schemas.microsoft.com/office/2006/metadata/properties" xmlns:ns2="66da349a-90c1-49fb-ab7a-b1d72d13e875" xmlns:ns3="93abef73-1c19-423b-89bc-5c961492214c" targetNamespace="http://schemas.microsoft.com/office/2006/metadata/properties" ma:root="true" ma:fieldsID="dea372ab526d3dfb86acea06dc7e1d27" ns2:_="" ns3:_="">
    <xsd:import namespace="66da349a-90c1-49fb-ab7a-b1d72d13e875"/>
    <xsd:import namespace="93abef73-1c19-423b-89bc-5c961492214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da349a-90c1-49fb-ab7a-b1d72d13e87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3abef73-1c19-423b-89bc-5c961492214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BF48DC-F5DD-47E0-89D8-927839FC9428}">
  <ds:schemaRefs>
    <ds:schemaRef ds:uri="http://schemas.microsoft.com/sharepoint/v3/contenttype/forms"/>
  </ds:schemaRefs>
</ds:datastoreItem>
</file>

<file path=customXml/itemProps2.xml><?xml version="1.0" encoding="utf-8"?>
<ds:datastoreItem xmlns:ds="http://schemas.openxmlformats.org/officeDocument/2006/customXml" ds:itemID="{521BF281-C954-45AF-BEB0-B29F23DA3DB9}">
  <ds:schemaRefs>
    <ds:schemaRef ds:uri="66da349a-90c1-49fb-ab7a-b1d72d13e875"/>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93abef73-1c19-423b-89bc-5c961492214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B2226D0B-9BDC-47F5-BA62-92232AE31E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da349a-90c1-49fb-ab7a-b1d72d13e875"/>
    <ds:schemaRef ds:uri="93abef73-1c19-423b-89bc-5c961492214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999</TotalTime>
  <Words>6514</Words>
  <Application>Microsoft Office PowerPoint</Application>
  <PresentationFormat>Widescreen</PresentationFormat>
  <Paragraphs>721</Paragraphs>
  <Slides>57</Slides>
  <Notes>53</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Aller Light</vt:lpstr>
      <vt:lpstr>Arial</vt:lpstr>
      <vt:lpstr>Arial Unicode MS</vt:lpstr>
      <vt:lpstr>Calibri</vt:lpstr>
      <vt:lpstr>Wingdings</vt:lpstr>
      <vt:lpstr>Office Theme</vt:lpstr>
      <vt:lpstr>PowerPoint Presentation</vt:lpstr>
      <vt:lpstr>Domestics</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vt:lpstr>
      <vt:lpstr>PowerPoint Presentation</vt:lpstr>
      <vt:lpstr>PowerPoint Presentation</vt:lpstr>
      <vt:lpstr>PowerPoint Presentation</vt:lpstr>
      <vt:lpstr>PowerPoint Presentation</vt:lpstr>
      <vt:lpstr>Activity  </vt:lpstr>
      <vt:lpstr>PowerPoint Presentation</vt:lpstr>
      <vt:lpstr>PowerPoint Presentation</vt:lpstr>
      <vt:lpstr>Activity  </vt:lpstr>
      <vt:lpstr>PowerPoint Presentation</vt:lpstr>
      <vt:lpstr>Break! </vt:lpstr>
      <vt:lpstr>PowerPoint Presentation</vt:lpstr>
      <vt:lpstr>Activity  </vt:lpstr>
      <vt:lpstr>PowerPoint Presentation</vt:lpstr>
      <vt:lpstr>PowerPoint Presentation</vt:lpstr>
      <vt:lpstr>PowerPoint Presentation</vt:lpstr>
      <vt:lpstr>Watch the video on the next screen…</vt:lpstr>
      <vt:lpstr>Activity </vt:lpstr>
      <vt:lpstr>Discussion</vt:lpstr>
      <vt:lpstr>PowerPoint Presentation</vt:lpstr>
      <vt:lpstr>Watch the video on the next screen…  </vt:lpstr>
      <vt:lpstr>Activity  </vt:lpstr>
      <vt:lpstr>Discussion</vt:lpstr>
      <vt:lpstr>PowerPoint Presentation</vt:lpstr>
      <vt:lpstr>PowerPoint Presentation</vt:lpstr>
      <vt:lpstr>PowerPoint Presentation</vt:lpstr>
      <vt:lpstr>PowerPoint Presentation</vt:lpstr>
      <vt:lpstr>Inclusion is creating meaningful opportunity to engage in sport </vt:lpstr>
      <vt:lpstr>PowerPoint Presentation</vt:lpstr>
      <vt:lpstr>Activity  </vt:lpstr>
      <vt:lpstr>PowerPoint Presentation</vt:lpstr>
      <vt:lpstr>Activity</vt:lpstr>
      <vt:lpstr>How to Help a Player with Autistic Tendencies</vt:lpstr>
      <vt:lpstr>PowerPoint Presentation</vt:lpstr>
      <vt:lpstr>Socially Distanced Activities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Elliot Pottinger</dc:creator>
  <cp:lastModifiedBy>Andrew Thomas</cp:lastModifiedBy>
  <cp:revision>7</cp:revision>
  <dcterms:created xsi:type="dcterms:W3CDTF">2020-09-17T12:40:15Z</dcterms:created>
  <dcterms:modified xsi:type="dcterms:W3CDTF">2024-10-16T14:19:25Z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0x010100DE7CA48008240F4FAAEEE01CEFB36368</vt:lpwstr>
  </property>
</Properties>
</file>