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5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2116BA-F935-4200-B03F-55603E9B9673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103D8DA-9D75-4614-B0B4-9FFDE23C6A38}">
      <dgm:prSet/>
      <dgm:spPr/>
      <dgm:t>
        <a:bodyPr/>
        <a:lstStyle/>
        <a:p>
          <a:r>
            <a:rPr lang="en-GB"/>
            <a:t>African food is in demand    </a:t>
          </a:r>
          <a:endParaRPr lang="en-US"/>
        </a:p>
      </dgm:t>
    </dgm:pt>
    <dgm:pt modelId="{ED850829-71DC-4B62-B7D1-7BC4551586C0}" type="parTrans" cxnId="{B5F7B4AB-B919-4469-BA7E-3F429C66C8A1}">
      <dgm:prSet/>
      <dgm:spPr/>
      <dgm:t>
        <a:bodyPr/>
        <a:lstStyle/>
        <a:p>
          <a:endParaRPr lang="en-US"/>
        </a:p>
      </dgm:t>
    </dgm:pt>
    <dgm:pt modelId="{46B86E72-E0F6-4E74-9E41-2E42ACFBFAD0}" type="sibTrans" cxnId="{B5F7B4AB-B919-4469-BA7E-3F429C66C8A1}">
      <dgm:prSet/>
      <dgm:spPr/>
      <dgm:t>
        <a:bodyPr/>
        <a:lstStyle/>
        <a:p>
          <a:endParaRPr lang="en-US"/>
        </a:p>
      </dgm:t>
    </dgm:pt>
    <dgm:pt modelId="{11F1A49B-8A82-42BC-B9A7-982BA319F2A3}">
      <dgm:prSet/>
      <dgm:spPr/>
      <dgm:t>
        <a:bodyPr/>
        <a:lstStyle/>
        <a:p>
          <a:r>
            <a:rPr lang="en-GB"/>
            <a:t>Deptford is multicultural  </a:t>
          </a:r>
          <a:endParaRPr lang="en-US"/>
        </a:p>
      </dgm:t>
    </dgm:pt>
    <dgm:pt modelId="{279393DD-42B1-4712-9891-44EC8D9B3D6A}" type="parTrans" cxnId="{04D64A2C-C3FD-43AC-8A2F-37BE5F80C75B}">
      <dgm:prSet/>
      <dgm:spPr/>
      <dgm:t>
        <a:bodyPr/>
        <a:lstStyle/>
        <a:p>
          <a:endParaRPr lang="en-US"/>
        </a:p>
      </dgm:t>
    </dgm:pt>
    <dgm:pt modelId="{38A944DA-0DEC-4C0B-8DAA-684F6E122CF3}" type="sibTrans" cxnId="{04D64A2C-C3FD-43AC-8A2F-37BE5F80C75B}">
      <dgm:prSet/>
      <dgm:spPr/>
      <dgm:t>
        <a:bodyPr/>
        <a:lstStyle/>
        <a:p>
          <a:endParaRPr lang="en-US"/>
        </a:p>
      </dgm:t>
    </dgm:pt>
    <dgm:pt modelId="{11B4B1CF-60E1-4679-8D96-54A3CF004592}">
      <dgm:prSet/>
      <dgm:spPr/>
      <dgm:t>
        <a:bodyPr/>
        <a:lstStyle/>
        <a:p>
          <a:r>
            <a:rPr lang="en-GB"/>
            <a:t>The shop will offer quality products and good customer service    </a:t>
          </a:r>
          <a:endParaRPr lang="en-US"/>
        </a:p>
      </dgm:t>
    </dgm:pt>
    <dgm:pt modelId="{3B436FED-2C0F-4CC8-B8D1-99233968745C}" type="parTrans" cxnId="{A95D759E-9C44-4E62-B430-903D7D30E95A}">
      <dgm:prSet/>
      <dgm:spPr/>
      <dgm:t>
        <a:bodyPr/>
        <a:lstStyle/>
        <a:p>
          <a:endParaRPr lang="en-US"/>
        </a:p>
      </dgm:t>
    </dgm:pt>
    <dgm:pt modelId="{C645D6CB-37AD-42C7-8742-8623DE86C3F1}" type="sibTrans" cxnId="{A95D759E-9C44-4E62-B430-903D7D30E95A}">
      <dgm:prSet/>
      <dgm:spPr/>
      <dgm:t>
        <a:bodyPr/>
        <a:lstStyle/>
        <a:p>
          <a:endParaRPr lang="en-US"/>
        </a:p>
      </dgm:t>
    </dgm:pt>
    <dgm:pt modelId="{6EE29261-0E06-433A-A381-18D412E673A6}">
      <dgm:prSet/>
      <dgm:spPr/>
      <dgm:t>
        <a:bodyPr/>
        <a:lstStyle/>
        <a:p>
          <a:r>
            <a:rPr lang="en-GB" dirty="0"/>
            <a:t>Plan: online ordering and local delivery. Eva food and &amp; Spices</a:t>
          </a:r>
          <a:endParaRPr lang="en-US" dirty="0"/>
        </a:p>
      </dgm:t>
    </dgm:pt>
    <dgm:pt modelId="{2C091012-6C86-468E-8971-E94F25F3ED2A}" type="parTrans" cxnId="{1EFD5D65-50F6-4107-BA6C-1D630D4DF5E9}">
      <dgm:prSet/>
      <dgm:spPr/>
      <dgm:t>
        <a:bodyPr/>
        <a:lstStyle/>
        <a:p>
          <a:endParaRPr lang="en-US"/>
        </a:p>
      </dgm:t>
    </dgm:pt>
    <dgm:pt modelId="{6377B2F2-9B8D-49BD-A887-D9E86D2C88EB}" type="sibTrans" cxnId="{1EFD5D65-50F6-4107-BA6C-1D630D4DF5E9}">
      <dgm:prSet/>
      <dgm:spPr/>
      <dgm:t>
        <a:bodyPr/>
        <a:lstStyle/>
        <a:p>
          <a:endParaRPr lang="en-US"/>
        </a:p>
      </dgm:t>
    </dgm:pt>
    <dgm:pt modelId="{D7F2290D-1318-4416-BA86-1B6B912A1451}" type="pres">
      <dgm:prSet presAssocID="{3F2116BA-F935-4200-B03F-55603E9B9673}" presName="matrix" presStyleCnt="0">
        <dgm:presLayoutVars>
          <dgm:chMax val="1"/>
          <dgm:dir/>
          <dgm:resizeHandles val="exact"/>
        </dgm:presLayoutVars>
      </dgm:prSet>
      <dgm:spPr/>
    </dgm:pt>
    <dgm:pt modelId="{E583D776-552A-4791-92EA-80E225A92BAC}" type="pres">
      <dgm:prSet presAssocID="{3F2116BA-F935-4200-B03F-55603E9B9673}" presName="diamond" presStyleLbl="bgShp" presStyleIdx="0" presStyleCnt="1"/>
      <dgm:spPr/>
    </dgm:pt>
    <dgm:pt modelId="{C9AAFB53-5A50-43A3-A947-E51B1FB86BD1}" type="pres">
      <dgm:prSet presAssocID="{3F2116BA-F935-4200-B03F-55603E9B9673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99EAB11-0BBE-4F15-9B9F-98CC33EF02FB}" type="pres">
      <dgm:prSet presAssocID="{3F2116BA-F935-4200-B03F-55603E9B9673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A1B1224E-0121-4BD0-A0DC-B66646F8C744}" type="pres">
      <dgm:prSet presAssocID="{3F2116BA-F935-4200-B03F-55603E9B9673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BCB76CB-4375-451A-ABBF-CD0378196328}" type="pres">
      <dgm:prSet presAssocID="{3F2116BA-F935-4200-B03F-55603E9B9673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4D64A2C-C3FD-43AC-8A2F-37BE5F80C75B}" srcId="{3F2116BA-F935-4200-B03F-55603E9B9673}" destId="{11F1A49B-8A82-42BC-B9A7-982BA319F2A3}" srcOrd="1" destOrd="0" parTransId="{279393DD-42B1-4712-9891-44EC8D9B3D6A}" sibTransId="{38A944DA-0DEC-4C0B-8DAA-684F6E122CF3}"/>
    <dgm:cxn modelId="{2A720F2E-BAF2-4B66-BE7E-53228AD3B6A3}" type="presOf" srcId="{6EE29261-0E06-433A-A381-18D412E673A6}" destId="{FBCB76CB-4375-451A-ABBF-CD0378196328}" srcOrd="0" destOrd="0" presId="urn:microsoft.com/office/officeart/2005/8/layout/matrix3"/>
    <dgm:cxn modelId="{1EFD5D65-50F6-4107-BA6C-1D630D4DF5E9}" srcId="{3F2116BA-F935-4200-B03F-55603E9B9673}" destId="{6EE29261-0E06-433A-A381-18D412E673A6}" srcOrd="3" destOrd="0" parTransId="{2C091012-6C86-468E-8971-E94F25F3ED2A}" sibTransId="{6377B2F2-9B8D-49BD-A887-D9E86D2C88EB}"/>
    <dgm:cxn modelId="{A95D759E-9C44-4E62-B430-903D7D30E95A}" srcId="{3F2116BA-F935-4200-B03F-55603E9B9673}" destId="{11B4B1CF-60E1-4679-8D96-54A3CF004592}" srcOrd="2" destOrd="0" parTransId="{3B436FED-2C0F-4CC8-B8D1-99233968745C}" sibTransId="{C645D6CB-37AD-42C7-8742-8623DE86C3F1}"/>
    <dgm:cxn modelId="{5AABDDA2-0F63-4BDE-8D82-5054C0A9429B}" type="presOf" srcId="{2103D8DA-9D75-4614-B0B4-9FFDE23C6A38}" destId="{C9AAFB53-5A50-43A3-A947-E51B1FB86BD1}" srcOrd="0" destOrd="0" presId="urn:microsoft.com/office/officeart/2005/8/layout/matrix3"/>
    <dgm:cxn modelId="{B5F7B4AB-B919-4469-BA7E-3F429C66C8A1}" srcId="{3F2116BA-F935-4200-B03F-55603E9B9673}" destId="{2103D8DA-9D75-4614-B0B4-9FFDE23C6A38}" srcOrd="0" destOrd="0" parTransId="{ED850829-71DC-4B62-B7D1-7BC4551586C0}" sibTransId="{46B86E72-E0F6-4E74-9E41-2E42ACFBFAD0}"/>
    <dgm:cxn modelId="{F8ACDCC4-54CE-4A89-A77A-CF6B1396B019}" type="presOf" srcId="{11B4B1CF-60E1-4679-8D96-54A3CF004592}" destId="{A1B1224E-0121-4BD0-A0DC-B66646F8C744}" srcOrd="0" destOrd="0" presId="urn:microsoft.com/office/officeart/2005/8/layout/matrix3"/>
    <dgm:cxn modelId="{9FE78FD3-37CF-4553-BF66-E3B49D3F000F}" type="presOf" srcId="{3F2116BA-F935-4200-B03F-55603E9B9673}" destId="{D7F2290D-1318-4416-BA86-1B6B912A1451}" srcOrd="0" destOrd="0" presId="urn:microsoft.com/office/officeart/2005/8/layout/matrix3"/>
    <dgm:cxn modelId="{891616E7-0767-4591-8FB7-A92452194337}" type="presOf" srcId="{11F1A49B-8A82-42BC-B9A7-982BA319F2A3}" destId="{199EAB11-0BBE-4F15-9B9F-98CC33EF02FB}" srcOrd="0" destOrd="0" presId="urn:microsoft.com/office/officeart/2005/8/layout/matrix3"/>
    <dgm:cxn modelId="{E508F414-1571-4B48-8DCA-6B2977F1D443}" type="presParOf" srcId="{D7F2290D-1318-4416-BA86-1B6B912A1451}" destId="{E583D776-552A-4791-92EA-80E225A92BAC}" srcOrd="0" destOrd="0" presId="urn:microsoft.com/office/officeart/2005/8/layout/matrix3"/>
    <dgm:cxn modelId="{EF34F823-3778-4F1F-8EC0-A966C16B009C}" type="presParOf" srcId="{D7F2290D-1318-4416-BA86-1B6B912A1451}" destId="{C9AAFB53-5A50-43A3-A947-E51B1FB86BD1}" srcOrd="1" destOrd="0" presId="urn:microsoft.com/office/officeart/2005/8/layout/matrix3"/>
    <dgm:cxn modelId="{150E3E50-9150-41BA-833F-5582DEEF9812}" type="presParOf" srcId="{D7F2290D-1318-4416-BA86-1B6B912A1451}" destId="{199EAB11-0BBE-4F15-9B9F-98CC33EF02FB}" srcOrd="2" destOrd="0" presId="urn:microsoft.com/office/officeart/2005/8/layout/matrix3"/>
    <dgm:cxn modelId="{0AAE05C7-1483-4DD9-A163-B502C8E84BE9}" type="presParOf" srcId="{D7F2290D-1318-4416-BA86-1B6B912A1451}" destId="{A1B1224E-0121-4BD0-A0DC-B66646F8C744}" srcOrd="3" destOrd="0" presId="urn:microsoft.com/office/officeart/2005/8/layout/matrix3"/>
    <dgm:cxn modelId="{228D81C4-DDDA-4979-AC4A-71AAE24DD675}" type="presParOf" srcId="{D7F2290D-1318-4416-BA86-1B6B912A1451}" destId="{FBCB76CB-4375-451A-ABBF-CD0378196328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83D776-552A-4791-92EA-80E225A92BAC}">
      <dsp:nvSpPr>
        <dsp:cNvPr id="0" name=""/>
        <dsp:cNvSpPr/>
      </dsp:nvSpPr>
      <dsp:spPr>
        <a:xfrm>
          <a:off x="380489" y="0"/>
          <a:ext cx="5530735" cy="5530735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AAFB53-5A50-43A3-A947-E51B1FB86BD1}">
      <dsp:nvSpPr>
        <dsp:cNvPr id="0" name=""/>
        <dsp:cNvSpPr/>
      </dsp:nvSpPr>
      <dsp:spPr>
        <a:xfrm>
          <a:off x="905909" y="525419"/>
          <a:ext cx="2156986" cy="215698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African food is in demand    </a:t>
          </a:r>
          <a:endParaRPr lang="en-US" sz="2100" kern="1200"/>
        </a:p>
      </dsp:txBody>
      <dsp:txXfrm>
        <a:off x="1011204" y="630714"/>
        <a:ext cx="1946396" cy="1946396"/>
      </dsp:txXfrm>
    </dsp:sp>
    <dsp:sp modelId="{199EAB11-0BBE-4F15-9B9F-98CC33EF02FB}">
      <dsp:nvSpPr>
        <dsp:cNvPr id="0" name=""/>
        <dsp:cNvSpPr/>
      </dsp:nvSpPr>
      <dsp:spPr>
        <a:xfrm>
          <a:off x="3228818" y="525419"/>
          <a:ext cx="2156986" cy="215698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Deptford is multicultural  </a:t>
          </a:r>
          <a:endParaRPr lang="en-US" sz="2100" kern="1200"/>
        </a:p>
      </dsp:txBody>
      <dsp:txXfrm>
        <a:off x="3334113" y="630714"/>
        <a:ext cx="1946396" cy="1946396"/>
      </dsp:txXfrm>
    </dsp:sp>
    <dsp:sp modelId="{A1B1224E-0121-4BD0-A0DC-B66646F8C744}">
      <dsp:nvSpPr>
        <dsp:cNvPr id="0" name=""/>
        <dsp:cNvSpPr/>
      </dsp:nvSpPr>
      <dsp:spPr>
        <a:xfrm>
          <a:off x="905909" y="2848328"/>
          <a:ext cx="2156986" cy="215698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The shop will offer quality products and good customer service    </a:t>
          </a:r>
          <a:endParaRPr lang="en-US" sz="2100" kern="1200"/>
        </a:p>
      </dsp:txBody>
      <dsp:txXfrm>
        <a:off x="1011204" y="2953623"/>
        <a:ext cx="1946396" cy="1946396"/>
      </dsp:txXfrm>
    </dsp:sp>
    <dsp:sp modelId="{FBCB76CB-4375-451A-ABBF-CD0378196328}">
      <dsp:nvSpPr>
        <dsp:cNvPr id="0" name=""/>
        <dsp:cNvSpPr/>
      </dsp:nvSpPr>
      <dsp:spPr>
        <a:xfrm>
          <a:off x="3228818" y="2848328"/>
          <a:ext cx="2156986" cy="215698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Plan: online ordering and local delivery. Eva food and &amp; Spices</a:t>
          </a:r>
          <a:endParaRPr lang="en-US" sz="2100" kern="1200" dirty="0"/>
        </a:p>
      </dsp:txBody>
      <dsp:txXfrm>
        <a:off x="3334113" y="2953623"/>
        <a:ext cx="1946396" cy="1946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8FBF7-C8EA-377C-94E0-B510793165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E0B44BB-6C3A-AE85-E408-589F94502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2CEA9B-685A-1494-0184-396B4B480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0101E8-11C6-F158-998F-50BAADF08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F9A04B-EAD3-D8F3-9AEE-888AD4FCD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90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A12CB2-E4C9-F40A-4EB5-BDA03A3D3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A8F4F7-764D-CF1A-7B03-6B09CAA51A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DD9E65-6673-E27D-D74C-D56815C12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83906F-DE98-1E47-F6C1-ACDE5D90C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41AA27-36CC-F261-5F9D-EEFA0DB86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546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3DB86F-F73D-B465-347C-6641602B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915E3E-90BC-E4E6-6F31-A63041BA3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D53C3D-7B36-57E4-742E-A828611D1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3FA4FE-F97A-EA70-1A91-739439FA4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F371BF-EA87-E492-4A70-C09BD001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49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8025F-852C-418E-0558-B1CBBB9DD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54E537-4E87-D145-1B69-B5B070CBF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E75E772-102D-184C-90B6-0F2F3F1AC0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55B32C-4787-8527-0A91-3E3749C6E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EBAEDD-4EAD-F70A-78EB-BE1C4AA72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4300E9-F110-2989-3751-1FF4367A7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18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507CC-C31C-51C1-35DC-D3FF26A68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D14E26-EE79-39D0-7A30-9BC2EE874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305C3E8-5E21-1AD1-695A-20F79AE99E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9FD5FAA-23BD-60D2-739C-7B9B631D54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814FEB-540E-C5B1-B165-E5062E7F4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9ACE946-1430-12D2-216A-C897086F3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2F3BA5F-8EF7-1D74-3BDD-E38D54D37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D0234AE-BEB8-6D22-B8B8-6FDDE6CBC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338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858B1-7121-DAC5-8881-DFC605727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EE9FAF6-A7BE-88D2-590C-F3E8D4236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BF4DAAD-F129-87BC-9E75-BCFB54B41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DB80F9B-BBF3-A15F-6656-FF3082C77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99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19DFDE1-B403-DF24-C0EE-929FF2918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66B321B-F598-0ED7-E915-FE45A34D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EC9FB0-A5A4-9C42-0FC1-DB224775E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A72A4D-C190-5614-6351-9A4F66B4A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16DA34-D199-919F-706B-40E1391F6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822A124-102B-491A-0879-0D0744D4D4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D105FE-E421-2BF7-FB96-1B847FB93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EA3250-F8F1-4582-C03C-7997F1C02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8983EB-6F43-921B-2578-155B8BAA7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571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DDBFE1-438C-DB8A-F816-0C335F0BE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942E6C9-3CCA-0127-466F-9745CBDB84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B606D5-24F8-E492-9E59-F01FCF60E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C1873E-B91D-0DBC-2C5A-0D4C3C6D7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374349-4C2F-4B09-23BB-37F634CC8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E9DF79-DA4A-4E28-64D9-8A313F5C4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164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CBE6F-7F5C-B8DF-D490-12997226C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539B75-1CD7-10A6-6940-E17BD2DDCE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88381B-614D-EC84-308A-6A807EE0E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57C0A9-DD5C-C821-9E9A-00EB6419B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7AABCF-F007-4A9C-2A61-D5573C3D0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742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0DF4E19-7094-B88D-36E0-68D14ED016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EABC895-C14F-2FFB-A436-B1C8DBB8A4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20C4FB-8C7B-C844-29E9-AC4063838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1AE9DA-3FB8-DEAB-78BF-2A9CFFB18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14FE31-0370-E9D9-F3FF-6D15D8594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771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C118385-2D93-A5CF-BCF5-592504244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CCEC86-FE77-4CA6-4F64-BA4B7C79A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E0C022-010F-66B8-B21E-27C09EE6F9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AAD064-AC38-47FA-9B84-50EDC80A1CFC}" type="datetimeFigureOut">
              <a:rPr lang="fr-FR" smtClean="0"/>
              <a:t>09/08/2026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C19A30-AA42-249A-B8B9-E14B0B822A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805F2B-E1FB-6DB4-B243-AFA6EBC5A7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0D915D-51A0-4241-9F11-85CD21A763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727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8E9F8F1-4A63-40DF-E436-90AB52AA09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GB" sz="2800">
                <a:solidFill>
                  <a:schemeClr val="tx2"/>
                </a:solidFill>
              </a:rPr>
              <a:t> Eva Food &amp; Spices    </a:t>
            </a:r>
            <a:br>
              <a:rPr lang="en-GB" sz="2800">
                <a:solidFill>
                  <a:schemeClr val="tx2"/>
                </a:solidFill>
              </a:rPr>
            </a:br>
            <a:r>
              <a:rPr lang="en-GB" sz="2800">
                <a:solidFill>
                  <a:schemeClr val="tx2"/>
                </a:solidFill>
              </a:rPr>
              <a:t>Kone Awa    </a:t>
            </a:r>
            <a:br>
              <a:rPr lang="en-GB" sz="2800">
                <a:solidFill>
                  <a:schemeClr val="tx2"/>
                </a:solidFill>
              </a:rPr>
            </a:br>
            <a:r>
              <a:rPr lang="en-GB" sz="2800">
                <a:solidFill>
                  <a:schemeClr val="tx2"/>
                </a:solidFill>
              </a:rPr>
              <a:t>Student ID: 2510863</a:t>
            </a:r>
            <a:endParaRPr lang="fr-FR" sz="2800">
              <a:solidFill>
                <a:schemeClr val="tx2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26AE2C-1A4A-E34E-94E0-4B0069B57B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096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en-GB" sz="1700" dirty="0">
                <a:solidFill>
                  <a:schemeClr val="tx2"/>
                </a:solidFill>
              </a:rPr>
              <a:t>Enterprise and Entrepreneurship – LCLM4006    Part 2: Individual Presentation Pitch. Eva food and &amp; Spices</a:t>
            </a:r>
            <a:endParaRPr lang="fr-FR" sz="1700" dirty="0">
              <a:solidFill>
                <a:schemeClr val="tx2"/>
              </a:solidFill>
            </a:endParaRPr>
          </a:p>
        </p:txBody>
      </p:sp>
      <p:pic>
        <p:nvPicPr>
          <p:cNvPr id="7" name="Graphic 6" descr="Chef cuisinier">
            <a:extLst>
              <a:ext uri="{FF2B5EF4-FFF2-40B4-BE49-F238E27FC236}">
                <a16:creationId xmlns:a16="http://schemas.microsoft.com/office/drawing/2014/main" id="{526D5103-0637-4572-97AA-58C6D7821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88318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C8F6979-3229-9CDE-601B-CC573AF35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 noProof="0">
                <a:solidFill>
                  <a:schemeClr val="tx2"/>
                </a:solidFill>
              </a:rPr>
              <a:t>My Business Idea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97CEBB-5C36-33D6-5F66-D1E166F3E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1800" dirty="0">
                <a:solidFill>
                  <a:schemeClr val="tx2"/>
                </a:solidFill>
              </a:rPr>
              <a:t>African grocery shop in Deptford, London 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tx2"/>
                </a:solidFill>
              </a:rPr>
              <a:t> </a:t>
            </a:r>
          </a:p>
          <a:p>
            <a:r>
              <a:rPr lang="en-GB" sz="1800" dirty="0">
                <a:solidFill>
                  <a:schemeClr val="tx2"/>
                </a:solidFill>
              </a:rPr>
              <a:t>Selling African food Product and spices</a:t>
            </a: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  <a:p>
            <a:r>
              <a:rPr lang="en-GB" sz="1800" dirty="0">
                <a:solidFill>
                  <a:schemeClr val="tx2"/>
                </a:solidFill>
              </a:rPr>
              <a:t>Customers: African families, students, local people and restaurants    </a:t>
            </a: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  <a:p>
            <a:r>
              <a:rPr lang="en-GB" sz="1800" dirty="0">
                <a:solidFill>
                  <a:schemeClr val="tx2"/>
                </a:solidFill>
              </a:rPr>
              <a:t>Legal structure: Sole Trader. Eva food and &amp; Spices</a:t>
            </a:r>
            <a:endParaRPr lang="fr-FR" sz="18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Fruit Bowl">
            <a:extLst>
              <a:ext uri="{FF2B5EF4-FFF2-40B4-BE49-F238E27FC236}">
                <a16:creationId xmlns:a16="http://schemas.microsoft.com/office/drawing/2014/main" id="{3C1E9C86-D343-83CF-A10E-03C59E6D8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857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ACB6214-41FF-9710-B271-9A4F7E361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How Business Will Work</a:t>
            </a:r>
            <a:endParaRPr lang="fr-FR" sz="3600">
              <a:solidFill>
                <a:schemeClr val="tx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8EB9FB-E847-B2CB-33B0-DC65C6448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1500" dirty="0">
                <a:solidFill>
                  <a:schemeClr val="tx2"/>
                </a:solidFill>
              </a:rPr>
              <a:t>Awa will manage the shop</a:t>
            </a:r>
          </a:p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</a:rPr>
              <a:t>  </a:t>
            </a:r>
          </a:p>
          <a:p>
            <a:r>
              <a:rPr lang="en-GB" sz="1500" dirty="0">
                <a:solidFill>
                  <a:schemeClr val="tx2"/>
                </a:solidFill>
              </a:rPr>
              <a:t> A team in Ivory Coast will help with products and shipping  </a:t>
            </a:r>
          </a:p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</a:rPr>
              <a:t>  </a:t>
            </a:r>
          </a:p>
          <a:p>
            <a:r>
              <a:rPr lang="en-GB" sz="1500" dirty="0">
                <a:solidFill>
                  <a:schemeClr val="tx2"/>
                </a:solidFill>
              </a:rPr>
              <a:t>Shop assistant will help customers</a:t>
            </a:r>
          </a:p>
          <a:p>
            <a:pPr marL="0" indent="0">
              <a:buNone/>
            </a:pPr>
            <a:r>
              <a:rPr lang="en-GB" sz="1500" dirty="0">
                <a:solidFill>
                  <a:schemeClr val="tx2"/>
                </a:solidFill>
              </a:rPr>
              <a:t>    </a:t>
            </a:r>
          </a:p>
          <a:p>
            <a:r>
              <a:rPr lang="en-GB" sz="1500" dirty="0">
                <a:solidFill>
                  <a:schemeClr val="tx2"/>
                </a:solidFill>
              </a:rPr>
              <a:t>Cashier will take payments    </a:t>
            </a:r>
          </a:p>
          <a:p>
            <a:pPr marL="0" indent="0">
              <a:buNone/>
            </a:pPr>
            <a:endParaRPr lang="en-GB" sz="1500" dirty="0">
              <a:solidFill>
                <a:schemeClr val="tx2"/>
              </a:solidFill>
            </a:endParaRPr>
          </a:p>
          <a:p>
            <a:r>
              <a:rPr lang="en-GB" sz="1500" dirty="0">
                <a:solidFill>
                  <a:schemeClr val="tx2"/>
                </a:solidFill>
              </a:rPr>
              <a:t>Accountant will help with tax and accounts. Eva food and &amp; Spices</a:t>
            </a:r>
            <a:endParaRPr lang="fr-FR" sz="15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Kiosque">
            <a:extLst>
              <a:ext uri="{FF2B5EF4-FFF2-40B4-BE49-F238E27FC236}">
                <a16:creationId xmlns:a16="http://schemas.microsoft.com/office/drawing/2014/main" id="{68450EC2-7838-60F4-498A-823E470C6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61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06AB148D-B305-3D7F-BEFC-52412FA21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466" y="991261"/>
            <a:ext cx="5754696" cy="1837349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noProof="0">
                <a:solidFill>
                  <a:schemeClr val="tx2"/>
                </a:solidFill>
              </a:rPr>
              <a:t>Three</a:t>
            </a:r>
            <a:r>
              <a:rPr lang="fr-FR" sz="3600">
                <a:solidFill>
                  <a:schemeClr val="tx2"/>
                </a:solidFill>
              </a:rPr>
              <a:t> Important PESTEL </a:t>
            </a:r>
            <a:r>
              <a:rPr lang="en-GB" sz="3600" noProof="0">
                <a:solidFill>
                  <a:schemeClr val="tx2"/>
                </a:solidFill>
              </a:rPr>
              <a:t>Factors</a:t>
            </a:r>
            <a:endParaRPr lang="fr-FR" sz="3600">
              <a:solidFill>
                <a:schemeClr val="tx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F2741B-B9F5-7989-2879-FBEF3C09C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954" y="2979336"/>
            <a:ext cx="5709721" cy="2430864"/>
          </a:xfrm>
        </p:spPr>
        <p:txBody>
          <a:bodyPr anchor="t">
            <a:normAutofit/>
          </a:bodyPr>
          <a:lstStyle/>
          <a:p>
            <a:r>
              <a:rPr lang="en-GB" sz="1900" dirty="0">
                <a:solidFill>
                  <a:schemeClr val="tx2"/>
                </a:solidFill>
              </a:rPr>
              <a:t>Economic: prices and inflation can affect costs  </a:t>
            </a:r>
          </a:p>
          <a:p>
            <a:pPr marL="0" indent="0">
              <a:buNone/>
            </a:pPr>
            <a:r>
              <a:rPr lang="en-GB" sz="1900" dirty="0">
                <a:solidFill>
                  <a:schemeClr val="tx2"/>
                </a:solidFill>
              </a:rPr>
              <a:t>  </a:t>
            </a:r>
          </a:p>
          <a:p>
            <a:r>
              <a:rPr lang="en-GB" sz="1900" dirty="0">
                <a:solidFill>
                  <a:schemeClr val="tx2"/>
                </a:solidFill>
              </a:rPr>
              <a:t>Social: London has many African and multicultural customers  </a:t>
            </a:r>
          </a:p>
          <a:p>
            <a:pPr marL="0" indent="0">
              <a:buNone/>
            </a:pPr>
            <a:r>
              <a:rPr lang="en-GB" sz="1900" dirty="0">
                <a:solidFill>
                  <a:schemeClr val="tx2"/>
                </a:solidFill>
              </a:rPr>
              <a:t>  </a:t>
            </a:r>
          </a:p>
          <a:p>
            <a:r>
              <a:rPr lang="en-GB" sz="1900" dirty="0">
                <a:solidFill>
                  <a:schemeClr val="tx2"/>
                </a:solidFill>
              </a:rPr>
              <a:t>Legal: the shop must follow food safety and business laws. Eva food and &amp; Spices</a:t>
            </a:r>
            <a:endParaRPr lang="fr-FR" sz="19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626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5" name="Group 9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Freeform: Shape 1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29F199B-13B2-9664-905C-6E3CC3B50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76400"/>
            <a:ext cx="3810000" cy="3505200"/>
          </a:xfrm>
        </p:spPr>
        <p:txBody>
          <a:bodyPr anchor="t">
            <a:normAutofit/>
          </a:bodyPr>
          <a:lstStyle/>
          <a:p>
            <a:r>
              <a:rPr lang="en-GB" sz="4000" dirty="0"/>
              <a:t>How I Will Promote the Business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FDE1E3-9F01-9D59-E899-F4B768F51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4" y="1676400"/>
            <a:ext cx="5638796" cy="3505200"/>
          </a:xfrm>
        </p:spPr>
        <p:txBody>
          <a:bodyPr>
            <a:normAutofit/>
          </a:bodyPr>
          <a:lstStyle/>
          <a:p>
            <a:r>
              <a:rPr lang="en-GB" sz="1700" dirty="0">
                <a:solidFill>
                  <a:schemeClr val="tx1">
                    <a:alpha val="55000"/>
                  </a:schemeClr>
                </a:solidFill>
              </a:rPr>
              <a:t>TikTok, Instagram, Facebook and WhatsApp   </a:t>
            </a:r>
          </a:p>
          <a:p>
            <a:pPr marL="0" indent="0">
              <a:buNone/>
            </a:pPr>
            <a:endParaRPr lang="en-GB" sz="1700" dirty="0">
              <a:solidFill>
                <a:schemeClr val="tx1">
                  <a:alpha val="55000"/>
                </a:schemeClr>
              </a:solidFill>
            </a:endParaRPr>
          </a:p>
          <a:p>
            <a:r>
              <a:rPr lang="en-GB" sz="1700" dirty="0">
                <a:solidFill>
                  <a:schemeClr val="tx1">
                    <a:alpha val="55000"/>
                  </a:schemeClr>
                </a:solidFill>
              </a:rPr>
              <a:t>Short videos and live videos   </a:t>
            </a:r>
          </a:p>
          <a:p>
            <a:pPr marL="0" indent="0">
              <a:buNone/>
            </a:pPr>
            <a:r>
              <a:rPr lang="en-GB" sz="1700" dirty="0">
                <a:solidFill>
                  <a:schemeClr val="tx1">
                    <a:alpha val="55000"/>
                  </a:schemeClr>
                </a:solidFill>
              </a:rPr>
              <a:t> </a:t>
            </a:r>
          </a:p>
          <a:p>
            <a:r>
              <a:rPr lang="en-GB" sz="1700" dirty="0">
                <a:solidFill>
                  <a:schemeClr val="tx1">
                    <a:alpha val="55000"/>
                  </a:schemeClr>
                </a:solidFill>
              </a:rPr>
              <a:t>Flyers and posters near the shop  </a:t>
            </a:r>
          </a:p>
          <a:p>
            <a:pPr marL="0" indent="0">
              <a:buNone/>
            </a:pPr>
            <a:endParaRPr lang="en-GB" sz="1700" dirty="0">
              <a:solidFill>
                <a:schemeClr val="tx1">
                  <a:alpha val="55000"/>
                </a:schemeClr>
              </a:solidFill>
            </a:endParaRPr>
          </a:p>
          <a:p>
            <a:r>
              <a:rPr lang="en-GB" sz="1700" dirty="0">
                <a:solidFill>
                  <a:schemeClr val="tx1">
                    <a:alpha val="55000"/>
                  </a:schemeClr>
                </a:solidFill>
              </a:rPr>
              <a:t> Word of mouth   </a:t>
            </a:r>
          </a:p>
          <a:p>
            <a:pPr marL="0" indent="0">
              <a:buNone/>
            </a:pPr>
            <a:endParaRPr lang="en-GB" sz="1700" dirty="0">
              <a:solidFill>
                <a:schemeClr val="tx1">
                  <a:alpha val="55000"/>
                </a:schemeClr>
              </a:solidFill>
            </a:endParaRPr>
          </a:p>
          <a:p>
            <a:r>
              <a:rPr lang="en-GB" sz="1700" dirty="0">
                <a:solidFill>
                  <a:schemeClr val="tx1">
                    <a:alpha val="55000"/>
                  </a:schemeClr>
                </a:solidFill>
              </a:rPr>
              <a:t> Special offers and affordable prices. Eva food and &amp; Spices</a:t>
            </a:r>
            <a:endParaRPr lang="fr-FR" sz="1700" dirty="0">
              <a:solidFill>
                <a:schemeClr val="tx1">
                  <a:alpha val="5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26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BA6D149-A868-3C58-2117-60C425CFC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 noProof="0"/>
              <a:t>Funding Needed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842F3A-1A7A-651E-2391-FEF5AA500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r>
              <a:rPr lang="en-GB" sz="2400" dirty="0"/>
              <a:t>Total start-up cost: £30,000 </a:t>
            </a:r>
          </a:p>
          <a:p>
            <a:endParaRPr lang="en-GB" sz="2400" dirty="0"/>
          </a:p>
          <a:p>
            <a:r>
              <a:rPr lang="en-GB" sz="2400" dirty="0"/>
              <a:t>Fixed costs: £14,500  </a:t>
            </a:r>
          </a:p>
          <a:p>
            <a:endParaRPr lang="en-GB" sz="2400" dirty="0"/>
          </a:p>
          <a:p>
            <a:r>
              <a:rPr lang="en-GB" sz="2400" dirty="0"/>
              <a:t>Variable costs: £15,500   </a:t>
            </a:r>
          </a:p>
          <a:p>
            <a:endParaRPr lang="en-GB" sz="2400" dirty="0"/>
          </a:p>
          <a:p>
            <a:r>
              <a:rPr lang="en-GB" sz="2400" dirty="0"/>
              <a:t>Money can come from savings, a small loan or family/private investors. Eva food and &amp; Spices</a:t>
            </a:r>
            <a:endParaRPr lang="fr-FR" sz="2400" dirty="0"/>
          </a:p>
        </p:txBody>
      </p:sp>
      <p:pic>
        <p:nvPicPr>
          <p:cNvPr id="5" name="Picture 4" descr="Une calculatrice blanche">
            <a:extLst>
              <a:ext uri="{FF2B5EF4-FFF2-40B4-BE49-F238E27FC236}">
                <a16:creationId xmlns:a16="http://schemas.microsoft.com/office/drawing/2014/main" id="{17787267-C462-E322-9E0F-16392009C2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49" b="-2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8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609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79A8B9B-867F-9B3D-FD47-F3CD5DBC1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 / Why Business Can Work</a:t>
            </a:r>
            <a:endParaRPr lang="fr-FR">
              <a:solidFill>
                <a:srgbClr val="FFFFFF"/>
              </a:solidFill>
            </a:endParaRPr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C2D6C08B-D1E9-50EE-D6E2-5DC7156C4E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057392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550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271</Words>
  <Application>Microsoft Office PowerPoint</Application>
  <PresentationFormat>Grand écran</PresentationFormat>
  <Paragraphs>49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Thème Office</vt:lpstr>
      <vt:lpstr> Eva Food &amp; Spices     Kone Awa     Student ID: 2510863</vt:lpstr>
      <vt:lpstr>My Business Idea</vt:lpstr>
      <vt:lpstr>How Business Will Work</vt:lpstr>
      <vt:lpstr>Three Important PESTEL Factors</vt:lpstr>
      <vt:lpstr>How I Will Promote the Business</vt:lpstr>
      <vt:lpstr>Funding Needed</vt:lpstr>
      <vt:lpstr>Conclusion / Why Business Can 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Cheick Konate</dc:creator>
  <cp:lastModifiedBy>Cheick Konate</cp:lastModifiedBy>
  <cp:revision>3</cp:revision>
  <dcterms:created xsi:type="dcterms:W3CDTF">2026-08-09T11:00:40Z</dcterms:created>
  <dcterms:modified xsi:type="dcterms:W3CDTF">2026-08-09T11:55:41Z</dcterms:modified>
</cp:coreProperties>
</file>