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36"/>
  </p:notesMasterIdLst>
  <p:sldIdLst>
    <p:sldId id="258" r:id="rId2"/>
    <p:sldId id="293" r:id="rId3"/>
    <p:sldId id="301" r:id="rId4"/>
    <p:sldId id="284" r:id="rId5"/>
    <p:sldId id="261" r:id="rId6"/>
    <p:sldId id="295" r:id="rId7"/>
    <p:sldId id="296" r:id="rId8"/>
    <p:sldId id="302" r:id="rId9"/>
    <p:sldId id="303" r:id="rId10"/>
    <p:sldId id="322" r:id="rId11"/>
    <p:sldId id="304" r:id="rId12"/>
    <p:sldId id="305" r:id="rId13"/>
    <p:sldId id="306" r:id="rId14"/>
    <p:sldId id="307" r:id="rId15"/>
    <p:sldId id="311" r:id="rId16"/>
    <p:sldId id="308" r:id="rId17"/>
    <p:sldId id="309" r:id="rId18"/>
    <p:sldId id="281" r:id="rId19"/>
    <p:sldId id="323" r:id="rId20"/>
    <p:sldId id="312" r:id="rId21"/>
    <p:sldId id="313" r:id="rId22"/>
    <p:sldId id="314" r:id="rId23"/>
    <p:sldId id="315" r:id="rId24"/>
    <p:sldId id="310" r:id="rId25"/>
    <p:sldId id="316" r:id="rId26"/>
    <p:sldId id="299" r:id="rId27"/>
    <p:sldId id="319" r:id="rId28"/>
    <p:sldId id="317" r:id="rId29"/>
    <p:sldId id="324" r:id="rId30"/>
    <p:sldId id="318" r:id="rId31"/>
    <p:sldId id="325" r:id="rId32"/>
    <p:sldId id="320" r:id="rId33"/>
    <p:sldId id="321" r:id="rId34"/>
    <p:sldId id="300" r:id="rId35"/>
  </p:sldIdLst>
  <p:sldSz cx="12192000" cy="6858000"/>
  <p:notesSz cx="6858000" cy="9144000"/>
  <p:embeddedFontLst>
    <p:embeddedFont>
      <p:font typeface="DengXian" panose="02010600030101010101" pitchFamily="2" charset="-122"/>
      <p:regular r:id="rId37"/>
      <p:bold r:id="rId38"/>
    </p:embeddedFont>
    <p:embeddedFont>
      <p:font typeface="Trebuchet MS" panose="020B0603020202020204" pitchFamily="34" charset="0"/>
      <p:regular r:id="rId39"/>
      <p:bold r:id="rId40"/>
      <p:italic r:id="rId41"/>
      <p:boldItalic r:id="rId42"/>
    </p:embeddedFont>
    <p:embeddedFont>
      <p:font typeface="Wingdings 3" panose="05040102010807070707" pitchFamily="18" charset="2"/>
      <p:regular r:id="rId4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36DA66-C87A-4DE5-93B0-B60835433B72}" v="7" dt="2026-10-13T10:47:28.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5974" autoAdjust="0"/>
  </p:normalViewPr>
  <p:slideViewPr>
    <p:cSldViewPr snapToGrid="0">
      <p:cViewPr varScale="1">
        <p:scale>
          <a:sx n="92" d="100"/>
          <a:sy n="92" d="100"/>
        </p:scale>
        <p:origin x="102"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custSel addSld modSld">
      <pc:chgData name="Ellie Brown" userId="fb51a185-9f8a-4b58-9e86-92b6e2c1185d" providerId="ADAL" clId="{20265939-53F3-4730-BE9D-07BAABE94B46}" dt="2026-10-13T10:47:28.259" v="272" actId="20577"/>
      <pc:docMkLst>
        <pc:docMk/>
      </pc:docMkLst>
      <pc:sldChg chg="addSp modSp mod setBg">
        <pc:chgData name="Ellie Brown" userId="fb51a185-9f8a-4b58-9e86-92b6e2c1185d" providerId="ADAL" clId="{20265939-53F3-4730-BE9D-07BAABE94B46}" dt="2026-09-30T12:20:46.373" v="128" actId="313"/>
        <pc:sldMkLst>
          <pc:docMk/>
          <pc:sldMk cId="3788178334" sldId="258"/>
        </pc:sldMkLst>
        <pc:spChg chg="mod">
          <ac:chgData name="Ellie Brown" userId="fb51a185-9f8a-4b58-9e86-92b6e2c1185d" providerId="ADAL" clId="{20265939-53F3-4730-BE9D-07BAABE94B46}" dt="2026-09-30T12:20:38.227" v="108" actId="26606"/>
          <ac:spMkLst>
            <pc:docMk/>
            <pc:sldMk cId="3788178334" sldId="258"/>
            <ac:spMk id="2" creationId="{00000000-0000-0000-0000-000000000000}"/>
          </ac:spMkLst>
        </pc:spChg>
        <pc:spChg chg="mod">
          <ac:chgData name="Ellie Brown" userId="fb51a185-9f8a-4b58-9e86-92b6e2c1185d" providerId="ADAL" clId="{20265939-53F3-4730-BE9D-07BAABE94B46}" dt="2026-09-30T12:20:46.373" v="128" actId="313"/>
          <ac:spMkLst>
            <pc:docMk/>
            <pc:sldMk cId="3788178334" sldId="258"/>
            <ac:spMk id="3" creationId="{00000000-0000-0000-0000-000000000000}"/>
          </ac:spMkLst>
        </pc:spChg>
        <pc:spChg chg="add">
          <ac:chgData name="Ellie Brown" userId="fb51a185-9f8a-4b58-9e86-92b6e2c1185d" providerId="ADAL" clId="{20265939-53F3-4730-BE9D-07BAABE94B46}" dt="2026-09-30T12:20:38.227" v="108" actId="26606"/>
          <ac:spMkLst>
            <pc:docMk/>
            <pc:sldMk cId="3788178334" sldId="258"/>
            <ac:spMk id="13" creationId="{8CDA3497-1EDA-4EB3-9C27-4D9835D30AAB}"/>
          </ac:spMkLst>
        </pc:spChg>
        <pc:spChg chg="add">
          <ac:chgData name="Ellie Brown" userId="fb51a185-9f8a-4b58-9e86-92b6e2c1185d" providerId="ADAL" clId="{20265939-53F3-4730-BE9D-07BAABE94B46}" dt="2026-09-30T12:20:38.227" v="108" actId="26606"/>
          <ac:spMkLst>
            <pc:docMk/>
            <pc:sldMk cId="3788178334" sldId="258"/>
            <ac:spMk id="15" creationId="{41F9764E-9AA0-49A3-9EA2-885EE9914014}"/>
          </ac:spMkLst>
        </pc:spChg>
        <pc:spChg chg="add">
          <ac:chgData name="Ellie Brown" userId="fb51a185-9f8a-4b58-9e86-92b6e2c1185d" providerId="ADAL" clId="{20265939-53F3-4730-BE9D-07BAABE94B46}" dt="2026-09-30T12:20:38.227" v="108" actId="26606"/>
          <ac:spMkLst>
            <pc:docMk/>
            <pc:sldMk cId="3788178334" sldId="258"/>
            <ac:spMk id="17" creationId="{FA3A4F4A-4DC4-43F2-AC2D-06211A812FC0}"/>
          </ac:spMkLst>
        </pc:spChg>
        <pc:spChg chg="add">
          <ac:chgData name="Ellie Brown" userId="fb51a185-9f8a-4b58-9e86-92b6e2c1185d" providerId="ADAL" clId="{20265939-53F3-4730-BE9D-07BAABE94B46}" dt="2026-09-30T12:20:38.227" v="108" actId="26606"/>
          <ac:spMkLst>
            <pc:docMk/>
            <pc:sldMk cId="3788178334" sldId="258"/>
            <ac:spMk id="19" creationId="{84CFB374-B343-457A-B567-B4D784B1FEAE}"/>
          </ac:spMkLst>
        </pc:spChg>
        <pc:spChg chg="add">
          <ac:chgData name="Ellie Brown" userId="fb51a185-9f8a-4b58-9e86-92b6e2c1185d" providerId="ADAL" clId="{20265939-53F3-4730-BE9D-07BAABE94B46}" dt="2026-09-30T12:20:38.227" v="108" actId="26606"/>
          <ac:spMkLst>
            <pc:docMk/>
            <pc:sldMk cId="3788178334" sldId="258"/>
            <ac:spMk id="21" creationId="{0597FEEE-1E11-4396-BB69-B43FA92F9580}"/>
          </ac:spMkLst>
        </pc:spChg>
        <pc:spChg chg="add">
          <ac:chgData name="Ellie Brown" userId="fb51a185-9f8a-4b58-9e86-92b6e2c1185d" providerId="ADAL" clId="{20265939-53F3-4730-BE9D-07BAABE94B46}" dt="2026-09-30T12:20:38.227" v="108" actId="26606"/>
          <ac:spMkLst>
            <pc:docMk/>
            <pc:sldMk cId="3788178334" sldId="258"/>
            <ac:spMk id="23" creationId="{A2DB2F81-3E68-4044-B7C2-03DEEC50D8F5}"/>
          </ac:spMkLst>
        </pc:spChg>
        <pc:spChg chg="add">
          <ac:chgData name="Ellie Brown" userId="fb51a185-9f8a-4b58-9e86-92b6e2c1185d" providerId="ADAL" clId="{20265939-53F3-4730-BE9D-07BAABE94B46}" dt="2026-09-30T12:20:38.227" v="108" actId="26606"/>
          <ac:spMkLst>
            <pc:docMk/>
            <pc:sldMk cId="3788178334" sldId="258"/>
            <ac:spMk id="25" creationId="{DC2F7294-2397-4C96-AB1E-E66CDEA3B5DF}"/>
          </ac:spMkLst>
        </pc:spChg>
        <pc:picChg chg="add">
          <ac:chgData name="Ellie Brown" userId="fb51a185-9f8a-4b58-9e86-92b6e2c1185d" providerId="ADAL" clId="{20265939-53F3-4730-BE9D-07BAABE94B46}" dt="2026-09-30T12:20:38.227" v="108" actId="26606"/>
          <ac:picMkLst>
            <pc:docMk/>
            <pc:sldMk cId="3788178334" sldId="258"/>
            <ac:picMk id="5" creationId="{6EC02057-A661-8829-830A-C6CF1F54BD36}"/>
          </ac:picMkLst>
        </pc:picChg>
      </pc:sldChg>
      <pc:sldChg chg="modSp mod">
        <pc:chgData name="Ellie Brown" userId="fb51a185-9f8a-4b58-9e86-92b6e2c1185d" providerId="ADAL" clId="{20265939-53F3-4730-BE9D-07BAABE94B46}" dt="2026-09-30T12:16:59.998" v="4" actId="20577"/>
        <pc:sldMkLst>
          <pc:docMk/>
          <pc:sldMk cId="1225946859" sldId="293"/>
        </pc:sldMkLst>
        <pc:spChg chg="mod">
          <ac:chgData name="Ellie Brown" userId="fb51a185-9f8a-4b58-9e86-92b6e2c1185d" providerId="ADAL" clId="{20265939-53F3-4730-BE9D-07BAABE94B46}" dt="2026-09-30T12:16:59.998" v="4" actId="20577"/>
          <ac:spMkLst>
            <pc:docMk/>
            <pc:sldMk cId="1225946859" sldId="293"/>
            <ac:spMk id="10" creationId="{8C1F7DDD-79FE-F83B-CE9E-F0542AABA754}"/>
          </ac:spMkLst>
        </pc:spChg>
      </pc:sldChg>
      <pc:sldChg chg="modSp mod">
        <pc:chgData name="Ellie Brown" userId="fb51a185-9f8a-4b58-9e86-92b6e2c1185d" providerId="ADAL" clId="{20265939-53F3-4730-BE9D-07BAABE94B46}" dt="2026-10-13T10:43:59.462" v="217" actId="20577"/>
        <pc:sldMkLst>
          <pc:docMk/>
          <pc:sldMk cId="2467008204" sldId="296"/>
        </pc:sldMkLst>
        <pc:spChg chg="mod">
          <ac:chgData name="Ellie Brown" userId="fb51a185-9f8a-4b58-9e86-92b6e2c1185d" providerId="ADAL" clId="{20265939-53F3-4730-BE9D-07BAABE94B46}" dt="2026-10-13T10:43:59.462" v="217" actId="20577"/>
          <ac:spMkLst>
            <pc:docMk/>
            <pc:sldMk cId="2467008204" sldId="296"/>
            <ac:spMk id="3" creationId="{00000000-0000-0000-0000-000000000000}"/>
          </ac:spMkLst>
        </pc:spChg>
      </pc:sldChg>
      <pc:sldChg chg="addSp modSp mod setBg setClrOvrMap">
        <pc:chgData name="Ellie Brown" userId="fb51a185-9f8a-4b58-9e86-92b6e2c1185d" providerId="ADAL" clId="{20265939-53F3-4730-BE9D-07BAABE94B46}" dt="2026-09-30T12:20:08.569" v="107" actId="26606"/>
        <pc:sldMkLst>
          <pc:docMk/>
          <pc:sldMk cId="3866930821" sldId="300"/>
        </pc:sldMkLst>
        <pc:spChg chg="mod">
          <ac:chgData name="Ellie Brown" userId="fb51a185-9f8a-4b58-9e86-92b6e2c1185d" providerId="ADAL" clId="{20265939-53F3-4730-BE9D-07BAABE94B46}" dt="2026-09-30T12:20:08.569" v="107" actId="26606"/>
          <ac:spMkLst>
            <pc:docMk/>
            <pc:sldMk cId="3866930821" sldId="300"/>
            <ac:spMk id="2" creationId="{A8E3EF4D-6D8F-4179-B89A-493C89D454BF}"/>
          </ac:spMkLst>
        </pc:spChg>
        <pc:spChg chg="add">
          <ac:chgData name="Ellie Brown" userId="fb51a185-9f8a-4b58-9e86-92b6e2c1185d" providerId="ADAL" clId="{20265939-53F3-4730-BE9D-07BAABE94B46}" dt="2026-09-30T12:20:08.569" v="107" actId="26606"/>
          <ac:spMkLst>
            <pc:docMk/>
            <pc:sldMk cId="3866930821" sldId="300"/>
            <ac:spMk id="19" creationId="{9179DE42-5613-4B35-A1E6-6CCBAA13C743}"/>
          </ac:spMkLst>
        </pc:spChg>
        <pc:spChg chg="add">
          <ac:chgData name="Ellie Brown" userId="fb51a185-9f8a-4b58-9e86-92b6e2c1185d" providerId="ADAL" clId="{20265939-53F3-4730-BE9D-07BAABE94B46}" dt="2026-09-30T12:20:08.569" v="107" actId="26606"/>
          <ac:spMkLst>
            <pc:docMk/>
            <pc:sldMk cId="3866930821" sldId="300"/>
            <ac:spMk id="25" creationId="{52FB45E9-914E-4471-AC87-E475CD51767D}"/>
          </ac:spMkLst>
        </pc:spChg>
        <pc:spChg chg="add">
          <ac:chgData name="Ellie Brown" userId="fb51a185-9f8a-4b58-9e86-92b6e2c1185d" providerId="ADAL" clId="{20265939-53F3-4730-BE9D-07BAABE94B46}" dt="2026-09-30T12:20:08.569" v="107" actId="26606"/>
          <ac:spMkLst>
            <pc:docMk/>
            <pc:sldMk cId="3866930821" sldId="300"/>
            <ac:spMk id="27" creationId="{C310626D-5743-49D4-8F7D-88C4F8F05774}"/>
          </ac:spMkLst>
        </pc:spChg>
        <pc:spChg chg="add">
          <ac:chgData name="Ellie Brown" userId="fb51a185-9f8a-4b58-9e86-92b6e2c1185d" providerId="ADAL" clId="{20265939-53F3-4730-BE9D-07BAABE94B46}" dt="2026-09-30T12:20:08.569" v="107" actId="26606"/>
          <ac:spMkLst>
            <pc:docMk/>
            <pc:sldMk cId="3866930821" sldId="300"/>
            <ac:spMk id="29" creationId="{3C195FC1-B568-4C72-9902-34CB35DDD7A1}"/>
          </ac:spMkLst>
        </pc:spChg>
        <pc:spChg chg="add">
          <ac:chgData name="Ellie Brown" userId="fb51a185-9f8a-4b58-9e86-92b6e2c1185d" providerId="ADAL" clId="{20265939-53F3-4730-BE9D-07BAABE94B46}" dt="2026-09-30T12:20:08.569" v="107" actId="26606"/>
          <ac:spMkLst>
            <pc:docMk/>
            <pc:sldMk cId="3866930821" sldId="300"/>
            <ac:spMk id="31" creationId="{EF2BDF77-362C-43F0-8CBB-A969EC2AE0C4}"/>
          </ac:spMkLst>
        </pc:spChg>
        <pc:spChg chg="add">
          <ac:chgData name="Ellie Brown" userId="fb51a185-9f8a-4b58-9e86-92b6e2c1185d" providerId="ADAL" clId="{20265939-53F3-4730-BE9D-07BAABE94B46}" dt="2026-09-30T12:20:08.569" v="107" actId="26606"/>
          <ac:spMkLst>
            <pc:docMk/>
            <pc:sldMk cId="3866930821" sldId="300"/>
            <ac:spMk id="33" creationId="{4BE96B01-3929-432D-B8C2-ADBCB74C2EF4}"/>
          </ac:spMkLst>
        </pc:spChg>
        <pc:spChg chg="add">
          <ac:chgData name="Ellie Brown" userId="fb51a185-9f8a-4b58-9e86-92b6e2c1185d" providerId="ADAL" clId="{20265939-53F3-4730-BE9D-07BAABE94B46}" dt="2026-09-30T12:20:08.569" v="107" actId="26606"/>
          <ac:spMkLst>
            <pc:docMk/>
            <pc:sldMk cId="3866930821" sldId="300"/>
            <ac:spMk id="35" creationId="{2A6FCDE6-CDE2-4C51-B18E-A95CFB679714}"/>
          </ac:spMkLst>
        </pc:spChg>
        <pc:spChg chg="add">
          <ac:chgData name="Ellie Brown" userId="fb51a185-9f8a-4b58-9e86-92b6e2c1185d" providerId="ADAL" clId="{20265939-53F3-4730-BE9D-07BAABE94B46}" dt="2026-09-30T12:20:08.569" v="107" actId="26606"/>
          <ac:spMkLst>
            <pc:docMk/>
            <pc:sldMk cId="3866930821" sldId="300"/>
            <ac:spMk id="37" creationId="{9D2E8756-2465-473A-BA2A-2DB1D6224745}"/>
          </ac:spMkLst>
        </pc:spChg>
        <pc:grpChg chg="add">
          <ac:chgData name="Ellie Brown" userId="fb51a185-9f8a-4b58-9e86-92b6e2c1185d" providerId="ADAL" clId="{20265939-53F3-4730-BE9D-07BAABE94B46}" dt="2026-09-30T12:20:08.569" v="107" actId="26606"/>
          <ac:grpSpMkLst>
            <pc:docMk/>
            <pc:sldMk cId="3866930821" sldId="300"/>
            <ac:grpSpMk id="7" creationId="{76582886-877C-4AEC-A77F-8055EB9A0CF9}"/>
          </ac:grpSpMkLst>
        </pc:grpChg>
      </pc:sldChg>
      <pc:sldChg chg="modSp mod">
        <pc:chgData name="Ellie Brown" userId="fb51a185-9f8a-4b58-9e86-92b6e2c1185d" providerId="ADAL" clId="{20265939-53F3-4730-BE9D-07BAABE94B46}" dt="2026-10-13T10:40:44.882" v="163" actId="20577"/>
        <pc:sldMkLst>
          <pc:docMk/>
          <pc:sldMk cId="3037292041" sldId="302"/>
        </pc:sldMkLst>
        <pc:spChg chg="mod">
          <ac:chgData name="Ellie Brown" userId="fb51a185-9f8a-4b58-9e86-92b6e2c1185d" providerId="ADAL" clId="{20265939-53F3-4730-BE9D-07BAABE94B46}" dt="2026-10-13T10:40:44.882" v="163" actId="20577"/>
          <ac:spMkLst>
            <pc:docMk/>
            <pc:sldMk cId="3037292041" sldId="302"/>
            <ac:spMk id="3" creationId="{6F86367C-5A1A-0B86-7F38-A2D1E1B0408E}"/>
          </ac:spMkLst>
        </pc:spChg>
      </pc:sldChg>
      <pc:sldChg chg="modSp mod">
        <pc:chgData name="Ellie Brown" userId="fb51a185-9f8a-4b58-9e86-92b6e2c1185d" providerId="ADAL" clId="{20265939-53F3-4730-BE9D-07BAABE94B46}" dt="2026-10-13T10:40:59.172" v="167" actId="20577"/>
        <pc:sldMkLst>
          <pc:docMk/>
          <pc:sldMk cId="3445775469" sldId="303"/>
        </pc:sldMkLst>
        <pc:spChg chg="mod">
          <ac:chgData name="Ellie Brown" userId="fb51a185-9f8a-4b58-9e86-92b6e2c1185d" providerId="ADAL" clId="{20265939-53F3-4730-BE9D-07BAABE94B46}" dt="2026-10-13T10:40:59.172" v="167" actId="20577"/>
          <ac:spMkLst>
            <pc:docMk/>
            <pc:sldMk cId="3445775469" sldId="303"/>
            <ac:spMk id="3" creationId="{6F86367C-5A1A-0B86-7F38-A2D1E1B0408E}"/>
          </ac:spMkLst>
        </pc:spChg>
      </pc:sldChg>
      <pc:sldChg chg="modSp mod">
        <pc:chgData name="Ellie Brown" userId="fb51a185-9f8a-4b58-9e86-92b6e2c1185d" providerId="ADAL" clId="{20265939-53F3-4730-BE9D-07BAABE94B46}" dt="2026-10-13T10:42:51.850" v="213" actId="20577"/>
        <pc:sldMkLst>
          <pc:docMk/>
          <pc:sldMk cId="2098227221" sldId="304"/>
        </pc:sldMkLst>
        <pc:spChg chg="mod">
          <ac:chgData name="Ellie Brown" userId="fb51a185-9f8a-4b58-9e86-92b6e2c1185d" providerId="ADAL" clId="{20265939-53F3-4730-BE9D-07BAABE94B46}" dt="2026-10-13T10:42:51.850" v="213" actId="20577"/>
          <ac:spMkLst>
            <pc:docMk/>
            <pc:sldMk cId="2098227221" sldId="304"/>
            <ac:spMk id="3" creationId="{66D20C8D-3D4A-77F1-A264-0FCB5490E5BE}"/>
          </ac:spMkLst>
        </pc:spChg>
      </pc:sldChg>
      <pc:sldChg chg="modSp mod">
        <pc:chgData name="Ellie Brown" userId="fb51a185-9f8a-4b58-9e86-92b6e2c1185d" providerId="ADAL" clId="{20265939-53F3-4730-BE9D-07BAABE94B46}" dt="2026-10-13T10:43:42.381" v="214" actId="20577"/>
        <pc:sldMkLst>
          <pc:docMk/>
          <pc:sldMk cId="1086627369" sldId="306"/>
        </pc:sldMkLst>
        <pc:spChg chg="mod">
          <ac:chgData name="Ellie Brown" userId="fb51a185-9f8a-4b58-9e86-92b6e2c1185d" providerId="ADAL" clId="{20265939-53F3-4730-BE9D-07BAABE94B46}" dt="2026-10-13T10:43:42.381" v="214" actId="20577"/>
          <ac:spMkLst>
            <pc:docMk/>
            <pc:sldMk cId="1086627369" sldId="306"/>
            <ac:spMk id="3" creationId="{9F0C749D-770B-31D5-193B-29FA1CBDB94D}"/>
          </ac:spMkLst>
        </pc:spChg>
      </pc:sldChg>
      <pc:sldChg chg="modSp mod">
        <pc:chgData name="Ellie Brown" userId="fb51a185-9f8a-4b58-9e86-92b6e2c1185d" providerId="ADAL" clId="{20265939-53F3-4730-BE9D-07BAABE94B46}" dt="2026-10-13T10:43:46.260" v="215" actId="20577"/>
        <pc:sldMkLst>
          <pc:docMk/>
          <pc:sldMk cId="891928590" sldId="307"/>
        </pc:sldMkLst>
        <pc:spChg chg="mod">
          <ac:chgData name="Ellie Brown" userId="fb51a185-9f8a-4b58-9e86-92b6e2c1185d" providerId="ADAL" clId="{20265939-53F3-4730-BE9D-07BAABE94B46}" dt="2026-10-13T10:43:46.260" v="215" actId="20577"/>
          <ac:spMkLst>
            <pc:docMk/>
            <pc:sldMk cId="891928590" sldId="307"/>
            <ac:spMk id="3" creationId="{9F0C749D-770B-31D5-193B-29FA1CBDB94D}"/>
          </ac:spMkLst>
        </pc:spChg>
      </pc:sldChg>
      <pc:sldChg chg="addSp delSp modSp new mod modNotesTx">
        <pc:chgData name="Ellie Brown" userId="fb51a185-9f8a-4b58-9e86-92b6e2c1185d" providerId="ADAL" clId="{20265939-53F3-4730-BE9D-07BAABE94B46}" dt="2026-09-30T12:25:41.658" v="162" actId="5793"/>
        <pc:sldMkLst>
          <pc:docMk/>
          <pc:sldMk cId="992802714" sldId="320"/>
        </pc:sldMkLst>
        <pc:spChg chg="mod">
          <ac:chgData name="Ellie Brown" userId="fb51a185-9f8a-4b58-9e86-92b6e2c1185d" providerId="ADAL" clId="{20265939-53F3-4730-BE9D-07BAABE94B46}" dt="2026-09-30T12:17:11.417" v="21" actId="20577"/>
          <ac:spMkLst>
            <pc:docMk/>
            <pc:sldMk cId="992802714" sldId="320"/>
            <ac:spMk id="2" creationId="{A2F10F76-13DB-2F58-6CA8-F88685E261DA}"/>
          </ac:spMkLst>
        </pc:spChg>
        <pc:picChg chg="add mod">
          <ac:chgData name="Ellie Brown" userId="fb51a185-9f8a-4b58-9e86-92b6e2c1185d" providerId="ADAL" clId="{20265939-53F3-4730-BE9D-07BAABE94B46}" dt="2026-09-30T12:22:45.537" v="134" actId="1076"/>
          <ac:picMkLst>
            <pc:docMk/>
            <pc:sldMk cId="992802714" sldId="320"/>
            <ac:picMk id="5" creationId="{546997FF-F499-41DA-F89A-DD910829ACFC}"/>
          </ac:picMkLst>
        </pc:picChg>
      </pc:sldChg>
      <pc:sldChg chg="addSp modSp new mod setBg">
        <pc:chgData name="Ellie Brown" userId="fb51a185-9f8a-4b58-9e86-92b6e2c1185d" providerId="ADAL" clId="{20265939-53F3-4730-BE9D-07BAABE94B46}" dt="2026-09-30T12:22:08.522" v="131" actId="26606"/>
        <pc:sldMkLst>
          <pc:docMk/>
          <pc:sldMk cId="3145041645" sldId="321"/>
        </pc:sldMkLst>
        <pc:spChg chg="mod">
          <ac:chgData name="Ellie Brown" userId="fb51a185-9f8a-4b58-9e86-92b6e2c1185d" providerId="ADAL" clId="{20265939-53F3-4730-BE9D-07BAABE94B46}" dt="2026-09-30T12:22:08.522" v="131" actId="26606"/>
          <ac:spMkLst>
            <pc:docMk/>
            <pc:sldMk cId="3145041645" sldId="321"/>
            <ac:spMk id="2" creationId="{85665415-260A-B783-F833-0385FD6CDF11}"/>
          </ac:spMkLst>
        </pc:spChg>
        <pc:spChg chg="mod">
          <ac:chgData name="Ellie Brown" userId="fb51a185-9f8a-4b58-9e86-92b6e2c1185d" providerId="ADAL" clId="{20265939-53F3-4730-BE9D-07BAABE94B46}" dt="2026-09-30T12:22:08.522" v="131" actId="26606"/>
          <ac:spMkLst>
            <pc:docMk/>
            <pc:sldMk cId="3145041645" sldId="321"/>
            <ac:spMk id="3" creationId="{BBBEEBC3-35BC-70F2-584E-7E0CBA0E3413}"/>
          </ac:spMkLst>
        </pc:spChg>
        <pc:cxnChg chg="add">
          <ac:chgData name="Ellie Brown" userId="fb51a185-9f8a-4b58-9e86-92b6e2c1185d" providerId="ADAL" clId="{20265939-53F3-4730-BE9D-07BAABE94B46}" dt="2026-09-30T12:22:08.522" v="131" actId="26606"/>
          <ac:cxnSpMkLst>
            <pc:docMk/>
            <pc:sldMk cId="3145041645" sldId="321"/>
            <ac:cxnSpMk id="8" creationId="{0B5F7E3B-C5F1-40E0-A491-558BAFBC1127}"/>
          </ac:cxnSpMkLst>
        </pc:cxnChg>
      </pc:sldChg>
      <pc:sldChg chg="modSp new mod modNotesTx">
        <pc:chgData name="Ellie Brown" userId="fb51a185-9f8a-4b58-9e86-92b6e2c1185d" providerId="ADAL" clId="{20265939-53F3-4730-BE9D-07BAABE94B46}" dt="2026-10-13T10:42:46.414" v="212" actId="27636"/>
        <pc:sldMkLst>
          <pc:docMk/>
          <pc:sldMk cId="1615890370" sldId="322"/>
        </pc:sldMkLst>
        <pc:spChg chg="mod">
          <ac:chgData name="Ellie Brown" userId="fb51a185-9f8a-4b58-9e86-92b6e2c1185d" providerId="ADAL" clId="{20265939-53F3-4730-BE9D-07BAABE94B46}" dt="2026-10-13T10:41:32.396" v="184" actId="20577"/>
          <ac:spMkLst>
            <pc:docMk/>
            <pc:sldMk cId="1615890370" sldId="322"/>
            <ac:spMk id="2" creationId="{9373F614-9002-98F1-DD67-BE8B0D578067}"/>
          </ac:spMkLst>
        </pc:spChg>
        <pc:spChg chg="mod">
          <ac:chgData name="Ellie Brown" userId="fb51a185-9f8a-4b58-9e86-92b6e2c1185d" providerId="ADAL" clId="{20265939-53F3-4730-BE9D-07BAABE94B46}" dt="2026-10-13T10:42:46.414" v="212" actId="27636"/>
          <ac:spMkLst>
            <pc:docMk/>
            <pc:sldMk cId="1615890370" sldId="322"/>
            <ac:spMk id="3" creationId="{FFA2C6A4-B59D-3C4A-E19B-8F82E30C146E}"/>
          </ac:spMkLst>
        </pc:spChg>
      </pc:sldChg>
      <pc:sldChg chg="modSp new mod">
        <pc:chgData name="Ellie Brown" userId="fb51a185-9f8a-4b58-9e86-92b6e2c1185d" providerId="ADAL" clId="{20265939-53F3-4730-BE9D-07BAABE94B46}" dt="2026-10-13T10:45:13.217" v="238" actId="113"/>
        <pc:sldMkLst>
          <pc:docMk/>
          <pc:sldMk cId="1760333390" sldId="323"/>
        </pc:sldMkLst>
        <pc:spChg chg="mod">
          <ac:chgData name="Ellie Brown" userId="fb51a185-9f8a-4b58-9e86-92b6e2c1185d" providerId="ADAL" clId="{20265939-53F3-4730-BE9D-07BAABE94B46}" dt="2026-10-13T10:44:54.032" v="221"/>
          <ac:spMkLst>
            <pc:docMk/>
            <pc:sldMk cId="1760333390" sldId="323"/>
            <ac:spMk id="2" creationId="{F06B21EC-75DB-2A7B-0A39-2E4BE5808ED9}"/>
          </ac:spMkLst>
        </pc:spChg>
        <pc:spChg chg="mod">
          <ac:chgData name="Ellie Brown" userId="fb51a185-9f8a-4b58-9e86-92b6e2c1185d" providerId="ADAL" clId="{20265939-53F3-4730-BE9D-07BAABE94B46}" dt="2026-10-13T10:45:13.217" v="238" actId="113"/>
          <ac:spMkLst>
            <pc:docMk/>
            <pc:sldMk cId="1760333390" sldId="323"/>
            <ac:spMk id="3" creationId="{22462443-4EDF-7834-C82A-8348391F6DF1}"/>
          </ac:spMkLst>
        </pc:spChg>
      </pc:sldChg>
      <pc:sldChg chg="addSp delSp modSp new mod setBg modClrScheme chgLayout">
        <pc:chgData name="Ellie Brown" userId="fb51a185-9f8a-4b58-9e86-92b6e2c1185d" providerId="ADAL" clId="{20265939-53F3-4730-BE9D-07BAABE94B46}" dt="2026-10-13T10:46:31.920" v="242" actId="26606"/>
        <pc:sldMkLst>
          <pc:docMk/>
          <pc:sldMk cId="968286942" sldId="324"/>
        </pc:sldMkLst>
        <pc:spChg chg="del">
          <ac:chgData name="Ellie Brown" userId="fb51a185-9f8a-4b58-9e86-92b6e2c1185d" providerId="ADAL" clId="{20265939-53F3-4730-BE9D-07BAABE94B46}" dt="2026-10-13T10:46:29.440" v="240" actId="700"/>
          <ac:spMkLst>
            <pc:docMk/>
            <pc:sldMk cId="968286942" sldId="324"/>
            <ac:spMk id="2" creationId="{3A76BA71-BC89-2E6D-E2D4-CC3DBE4D5FB8}"/>
          </ac:spMkLst>
        </pc:spChg>
        <pc:spChg chg="del">
          <ac:chgData name="Ellie Brown" userId="fb51a185-9f8a-4b58-9e86-92b6e2c1185d" providerId="ADAL" clId="{20265939-53F3-4730-BE9D-07BAABE94B46}" dt="2026-10-13T10:46:29.440" v="240" actId="700"/>
          <ac:spMkLst>
            <pc:docMk/>
            <pc:sldMk cId="968286942" sldId="324"/>
            <ac:spMk id="3" creationId="{3AC106A7-3816-A176-CC1D-D9043848F079}"/>
          </ac:spMkLst>
        </pc:spChg>
        <pc:spChg chg="add">
          <ac:chgData name="Ellie Brown" userId="fb51a185-9f8a-4b58-9e86-92b6e2c1185d" providerId="ADAL" clId="{20265939-53F3-4730-BE9D-07BAABE94B46}" dt="2026-10-13T10:46:31.920" v="242" actId="26606"/>
          <ac:spMkLst>
            <pc:docMk/>
            <pc:sldMk cId="968286942" sldId="324"/>
            <ac:spMk id="10" creationId="{03E8462A-FEBA-4848-81CC-3F8DA3E477BE}"/>
          </ac:spMkLst>
        </pc:spChg>
        <pc:spChg chg="add">
          <ac:chgData name="Ellie Brown" userId="fb51a185-9f8a-4b58-9e86-92b6e2c1185d" providerId="ADAL" clId="{20265939-53F3-4730-BE9D-07BAABE94B46}" dt="2026-10-13T10:46:31.920" v="242" actId="26606"/>
          <ac:spMkLst>
            <pc:docMk/>
            <pc:sldMk cId="968286942" sldId="324"/>
            <ac:spMk id="23" creationId="{7941F9B1-B01B-4A84-89D9-B169AEB4E456}"/>
          </ac:spMkLst>
        </pc:spChg>
        <pc:grpChg chg="add">
          <ac:chgData name="Ellie Brown" userId="fb51a185-9f8a-4b58-9e86-92b6e2c1185d" providerId="ADAL" clId="{20265939-53F3-4730-BE9D-07BAABE94B46}" dt="2026-10-13T10:46:31.920" v="242" actId="26606"/>
          <ac:grpSpMkLst>
            <pc:docMk/>
            <pc:sldMk cId="968286942" sldId="324"/>
            <ac:grpSpMk id="12" creationId="{2109F83F-40FE-4DB3-84CC-09FB3340D06D}"/>
          </ac:grpSpMkLst>
        </pc:grpChg>
        <pc:picChg chg="add mod">
          <ac:chgData name="Ellie Brown" userId="fb51a185-9f8a-4b58-9e86-92b6e2c1185d" providerId="ADAL" clId="{20265939-53F3-4730-BE9D-07BAABE94B46}" dt="2026-10-13T10:46:31.920" v="242" actId="26606"/>
          <ac:picMkLst>
            <pc:docMk/>
            <pc:sldMk cId="968286942" sldId="324"/>
            <ac:picMk id="5" creationId="{A5D466E4-D889-2E02-E982-3EF262E507F8}"/>
          </ac:picMkLst>
        </pc:picChg>
      </pc:sldChg>
      <pc:sldChg chg="modSp new mod">
        <pc:chgData name="Ellie Brown" userId="fb51a185-9f8a-4b58-9e86-92b6e2c1185d" providerId="ADAL" clId="{20265939-53F3-4730-BE9D-07BAABE94B46}" dt="2026-10-13T10:47:28.259" v="272" actId="20577"/>
        <pc:sldMkLst>
          <pc:docMk/>
          <pc:sldMk cId="631735193" sldId="325"/>
        </pc:sldMkLst>
        <pc:spChg chg="mod">
          <ac:chgData name="Ellie Brown" userId="fb51a185-9f8a-4b58-9e86-92b6e2c1185d" providerId="ADAL" clId="{20265939-53F3-4730-BE9D-07BAABE94B46}" dt="2026-10-13T10:47:22.479" v="270" actId="5793"/>
          <ac:spMkLst>
            <pc:docMk/>
            <pc:sldMk cId="631735193" sldId="325"/>
            <ac:spMk id="2" creationId="{7C5EEFF6-CC4A-BF2B-71BA-E3273E2A2C48}"/>
          </ac:spMkLst>
        </pc:spChg>
        <pc:spChg chg="mod">
          <ac:chgData name="Ellie Brown" userId="fb51a185-9f8a-4b58-9e86-92b6e2c1185d" providerId="ADAL" clId="{20265939-53F3-4730-BE9D-07BAABE94B46}" dt="2026-10-13T10:47:28.259" v="272" actId="20577"/>
          <ac:spMkLst>
            <pc:docMk/>
            <pc:sldMk cId="631735193" sldId="325"/>
            <ac:spMk id="3" creationId="{34B3D4DB-AE6A-F95A-F400-001B8489E3C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12497-C35B-4F5E-9E74-AEF04CE91563}" type="doc">
      <dgm:prSet loTypeId="urn:microsoft.com/office/officeart/2018/5/layout/IconCircleLabelList" loCatId="icon" qsTypeId="urn:microsoft.com/office/officeart/2005/8/quickstyle/simple1#1" qsCatId="simple" csTypeId="urn:microsoft.com/office/officeart/2018/5/colors/Iconchunking_neutralicon_accent4_2" csCatId="accent4" phldr="1"/>
      <dgm:spPr/>
      <dgm:t>
        <a:bodyPr/>
        <a:lstStyle/>
        <a:p>
          <a:endParaRPr lang="en-US"/>
        </a:p>
      </dgm:t>
    </dgm:pt>
    <dgm:pt modelId="{EBA4E61C-3068-47CE-8D54-84F42F0691C8}">
      <dgm:prSet/>
      <dgm:spPr/>
      <dgm:t>
        <a:bodyPr/>
        <a:lstStyle/>
        <a:p>
          <a:pPr>
            <a:defRPr cap="all"/>
          </a:pPr>
          <a:r>
            <a:rPr lang="en-GB" dirty="0"/>
            <a:t>High Court Judge</a:t>
          </a:r>
          <a:endParaRPr lang="en-US" dirty="0"/>
        </a:p>
      </dgm:t>
    </dgm:pt>
    <dgm:pt modelId="{3D8C9AFB-6C67-4FD5-AAC1-D0EE356FB62D}" type="parTrans" cxnId="{1358DA97-748E-492A-801A-9B2FF68ED7F1}">
      <dgm:prSet/>
      <dgm:spPr/>
      <dgm:t>
        <a:bodyPr/>
        <a:lstStyle/>
        <a:p>
          <a:endParaRPr lang="en-US"/>
        </a:p>
      </dgm:t>
    </dgm:pt>
    <dgm:pt modelId="{1AE73629-A5E5-44DD-BA7E-B52D43ACB06B}" type="sibTrans" cxnId="{1358DA97-748E-492A-801A-9B2FF68ED7F1}">
      <dgm:prSet/>
      <dgm:spPr/>
      <dgm:t>
        <a:bodyPr/>
        <a:lstStyle/>
        <a:p>
          <a:endParaRPr lang="en-US"/>
        </a:p>
      </dgm:t>
    </dgm:pt>
    <dgm:pt modelId="{A10A0E99-A1CC-40E9-BFA5-18EAFC15C550}">
      <dgm:prSet/>
      <dgm:spPr/>
      <dgm:t>
        <a:bodyPr/>
        <a:lstStyle/>
        <a:p>
          <a:pPr>
            <a:defRPr cap="all"/>
          </a:pPr>
          <a:r>
            <a:rPr lang="en-GB" dirty="0"/>
            <a:t>Circuit Judge</a:t>
          </a:r>
          <a:endParaRPr lang="en-US" dirty="0"/>
        </a:p>
      </dgm:t>
    </dgm:pt>
    <dgm:pt modelId="{0E9C8B22-678B-4E45-8395-C11B865C1A19}" type="parTrans" cxnId="{C44C5894-A625-47D0-93BC-43EF45017258}">
      <dgm:prSet/>
      <dgm:spPr/>
      <dgm:t>
        <a:bodyPr/>
        <a:lstStyle/>
        <a:p>
          <a:endParaRPr lang="en-US"/>
        </a:p>
      </dgm:t>
    </dgm:pt>
    <dgm:pt modelId="{DAF3B725-DB80-4BDC-832E-0886EB3C56D4}" type="sibTrans" cxnId="{C44C5894-A625-47D0-93BC-43EF45017258}">
      <dgm:prSet/>
      <dgm:spPr/>
      <dgm:t>
        <a:bodyPr/>
        <a:lstStyle/>
        <a:p>
          <a:endParaRPr lang="en-US"/>
        </a:p>
      </dgm:t>
    </dgm:pt>
    <dgm:pt modelId="{B86DE2BF-86ED-403F-9116-1858B76E5FE0}">
      <dgm:prSet/>
      <dgm:spPr/>
      <dgm:t>
        <a:bodyPr/>
        <a:lstStyle/>
        <a:p>
          <a:pPr>
            <a:defRPr cap="all"/>
          </a:pPr>
          <a:r>
            <a:rPr lang="en-GB" dirty="0"/>
            <a:t>Recorder </a:t>
          </a:r>
          <a:endParaRPr lang="en-US" dirty="0"/>
        </a:p>
      </dgm:t>
    </dgm:pt>
    <dgm:pt modelId="{61B63357-37CD-4254-8D78-4FD30EEDF56A}" type="parTrans" cxnId="{13827A10-AEE5-452B-B004-2E7F461C2822}">
      <dgm:prSet/>
      <dgm:spPr/>
      <dgm:t>
        <a:bodyPr/>
        <a:lstStyle/>
        <a:p>
          <a:endParaRPr lang="en-US"/>
        </a:p>
      </dgm:t>
    </dgm:pt>
    <dgm:pt modelId="{D3DF6E9A-29FB-42FD-83B0-DFACAF6C66CE}" type="sibTrans" cxnId="{13827A10-AEE5-452B-B004-2E7F461C2822}">
      <dgm:prSet/>
      <dgm:spPr/>
      <dgm:t>
        <a:bodyPr/>
        <a:lstStyle/>
        <a:p>
          <a:endParaRPr lang="en-US"/>
        </a:p>
      </dgm:t>
    </dgm:pt>
    <dgm:pt modelId="{6BC48812-18A1-4E90-9F82-389B02ED812D}" type="pres">
      <dgm:prSet presAssocID="{C4A12497-C35B-4F5E-9E74-AEF04CE91563}" presName="root" presStyleCnt="0">
        <dgm:presLayoutVars>
          <dgm:dir/>
          <dgm:resizeHandles val="exact"/>
        </dgm:presLayoutVars>
      </dgm:prSet>
      <dgm:spPr/>
    </dgm:pt>
    <dgm:pt modelId="{5EF5E03F-6F21-40C8-92BF-89AC1E0E004B}" type="pres">
      <dgm:prSet presAssocID="{EBA4E61C-3068-47CE-8D54-84F42F0691C8}" presName="compNode" presStyleCnt="0"/>
      <dgm:spPr/>
    </dgm:pt>
    <dgm:pt modelId="{E479F236-1C2A-4335-81F4-029C172BEDDA}" type="pres">
      <dgm:prSet presAssocID="{EBA4E61C-3068-47CE-8D54-84F42F0691C8}" presName="iconBgRect" presStyleLbl="bgShp" presStyleIdx="0" presStyleCnt="3"/>
      <dgm:spPr/>
    </dgm:pt>
    <dgm:pt modelId="{4126E42B-BB2F-4001-9536-36ECE4AAA9B6}" type="pres">
      <dgm:prSet presAssocID="{EBA4E61C-3068-47CE-8D54-84F42F0691C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50CB81B8-9F16-429B-A4C5-D83E35C43492}" type="pres">
      <dgm:prSet presAssocID="{EBA4E61C-3068-47CE-8D54-84F42F0691C8}" presName="spaceRect" presStyleCnt="0"/>
      <dgm:spPr/>
    </dgm:pt>
    <dgm:pt modelId="{DA2C47CD-5705-4739-A269-35A88CBE8AAF}" type="pres">
      <dgm:prSet presAssocID="{EBA4E61C-3068-47CE-8D54-84F42F0691C8}" presName="textRect" presStyleLbl="revTx" presStyleIdx="0" presStyleCnt="3">
        <dgm:presLayoutVars>
          <dgm:chMax val="1"/>
          <dgm:chPref val="1"/>
        </dgm:presLayoutVars>
      </dgm:prSet>
      <dgm:spPr/>
    </dgm:pt>
    <dgm:pt modelId="{934354AE-F9A0-4ED0-AE74-4CE9495E4A02}" type="pres">
      <dgm:prSet presAssocID="{1AE73629-A5E5-44DD-BA7E-B52D43ACB06B}" presName="sibTrans" presStyleCnt="0"/>
      <dgm:spPr/>
    </dgm:pt>
    <dgm:pt modelId="{5983A0C6-A31F-46E9-BFA8-4943FE4308FD}" type="pres">
      <dgm:prSet presAssocID="{A10A0E99-A1CC-40E9-BFA5-18EAFC15C550}" presName="compNode" presStyleCnt="0"/>
      <dgm:spPr/>
    </dgm:pt>
    <dgm:pt modelId="{7D21772B-C629-4FA8-A0E0-4C619E5C9F3D}" type="pres">
      <dgm:prSet presAssocID="{A10A0E99-A1CC-40E9-BFA5-18EAFC15C550}" presName="iconBgRect" presStyleLbl="bgShp" presStyleIdx="1" presStyleCnt="3"/>
      <dgm:spPr/>
    </dgm:pt>
    <dgm:pt modelId="{FCA86F62-1E2B-439C-A00B-024485E5135F}" type="pres">
      <dgm:prSet presAssocID="{A10A0E99-A1CC-40E9-BFA5-18EAFC15C55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F19AD01C-A37D-4960-883C-BC85D8F458A8}" type="pres">
      <dgm:prSet presAssocID="{A10A0E99-A1CC-40E9-BFA5-18EAFC15C550}" presName="spaceRect" presStyleCnt="0"/>
      <dgm:spPr/>
    </dgm:pt>
    <dgm:pt modelId="{1FAB97DD-3335-426C-9763-C9EE9F755F61}" type="pres">
      <dgm:prSet presAssocID="{A10A0E99-A1CC-40E9-BFA5-18EAFC15C550}" presName="textRect" presStyleLbl="revTx" presStyleIdx="1" presStyleCnt="3">
        <dgm:presLayoutVars>
          <dgm:chMax val="1"/>
          <dgm:chPref val="1"/>
        </dgm:presLayoutVars>
      </dgm:prSet>
      <dgm:spPr/>
    </dgm:pt>
    <dgm:pt modelId="{6606155E-C651-4E69-9677-0CE5115F1B5E}" type="pres">
      <dgm:prSet presAssocID="{DAF3B725-DB80-4BDC-832E-0886EB3C56D4}" presName="sibTrans" presStyleCnt="0"/>
      <dgm:spPr/>
    </dgm:pt>
    <dgm:pt modelId="{D5106D74-D07A-49CB-8AC1-3D2E7A6CEA9C}" type="pres">
      <dgm:prSet presAssocID="{B86DE2BF-86ED-403F-9116-1858B76E5FE0}" presName="compNode" presStyleCnt="0"/>
      <dgm:spPr/>
    </dgm:pt>
    <dgm:pt modelId="{AC304DBB-3137-42D9-BCBB-D9998CD77933}" type="pres">
      <dgm:prSet presAssocID="{B86DE2BF-86ED-403F-9116-1858B76E5FE0}" presName="iconBgRect" presStyleLbl="bgShp" presStyleIdx="2" presStyleCnt="3"/>
      <dgm:spPr/>
    </dgm:pt>
    <dgm:pt modelId="{EDB48F82-1B24-41DE-AC69-6C897D43116A}" type="pres">
      <dgm:prSet presAssocID="{B86DE2BF-86ED-403F-9116-1858B76E5FE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 microphone"/>
        </a:ext>
      </dgm:extLst>
    </dgm:pt>
    <dgm:pt modelId="{0077DCCB-C77C-4BD5-AB7D-D1B01044B9AA}" type="pres">
      <dgm:prSet presAssocID="{B86DE2BF-86ED-403F-9116-1858B76E5FE0}" presName="spaceRect" presStyleCnt="0"/>
      <dgm:spPr/>
    </dgm:pt>
    <dgm:pt modelId="{25C2790A-435B-4D64-9DB1-06357EBF550E}" type="pres">
      <dgm:prSet presAssocID="{B86DE2BF-86ED-403F-9116-1858B76E5FE0}" presName="textRect" presStyleLbl="revTx" presStyleIdx="2" presStyleCnt="3">
        <dgm:presLayoutVars>
          <dgm:chMax val="1"/>
          <dgm:chPref val="1"/>
        </dgm:presLayoutVars>
      </dgm:prSet>
      <dgm:spPr/>
    </dgm:pt>
  </dgm:ptLst>
  <dgm:cxnLst>
    <dgm:cxn modelId="{C0D42208-4D7E-44EC-9912-2719AC72228D}" type="presOf" srcId="{A10A0E99-A1CC-40E9-BFA5-18EAFC15C550}" destId="{1FAB97DD-3335-426C-9763-C9EE9F755F61}" srcOrd="0" destOrd="0" presId="urn:microsoft.com/office/officeart/2018/5/layout/IconCircleLabelList"/>
    <dgm:cxn modelId="{13827A10-AEE5-452B-B004-2E7F461C2822}" srcId="{C4A12497-C35B-4F5E-9E74-AEF04CE91563}" destId="{B86DE2BF-86ED-403F-9116-1858B76E5FE0}" srcOrd="2" destOrd="0" parTransId="{61B63357-37CD-4254-8D78-4FD30EEDF56A}" sibTransId="{D3DF6E9A-29FB-42FD-83B0-DFACAF6C66CE}"/>
    <dgm:cxn modelId="{66A4D736-B2AD-4DBA-86FD-0E466ECEAC55}" type="presOf" srcId="{EBA4E61C-3068-47CE-8D54-84F42F0691C8}" destId="{DA2C47CD-5705-4739-A269-35A88CBE8AAF}" srcOrd="0" destOrd="0" presId="urn:microsoft.com/office/officeart/2018/5/layout/IconCircleLabelList"/>
    <dgm:cxn modelId="{7D923460-0C46-4692-849C-B1AF19382672}" type="presOf" srcId="{B86DE2BF-86ED-403F-9116-1858B76E5FE0}" destId="{25C2790A-435B-4D64-9DB1-06357EBF550E}" srcOrd="0" destOrd="0" presId="urn:microsoft.com/office/officeart/2018/5/layout/IconCircleLabelList"/>
    <dgm:cxn modelId="{C44C5894-A625-47D0-93BC-43EF45017258}" srcId="{C4A12497-C35B-4F5E-9E74-AEF04CE91563}" destId="{A10A0E99-A1CC-40E9-BFA5-18EAFC15C550}" srcOrd="1" destOrd="0" parTransId="{0E9C8B22-678B-4E45-8395-C11B865C1A19}" sibTransId="{DAF3B725-DB80-4BDC-832E-0886EB3C56D4}"/>
    <dgm:cxn modelId="{1358DA97-748E-492A-801A-9B2FF68ED7F1}" srcId="{C4A12497-C35B-4F5E-9E74-AEF04CE91563}" destId="{EBA4E61C-3068-47CE-8D54-84F42F0691C8}" srcOrd="0" destOrd="0" parTransId="{3D8C9AFB-6C67-4FD5-AAC1-D0EE356FB62D}" sibTransId="{1AE73629-A5E5-44DD-BA7E-B52D43ACB06B}"/>
    <dgm:cxn modelId="{57433FAB-3068-4C75-ABE0-58E20204950F}" type="presOf" srcId="{C4A12497-C35B-4F5E-9E74-AEF04CE91563}" destId="{6BC48812-18A1-4E90-9F82-389B02ED812D}" srcOrd="0" destOrd="0" presId="urn:microsoft.com/office/officeart/2018/5/layout/IconCircleLabelList"/>
    <dgm:cxn modelId="{CB9D1A11-0B0D-4C59-A6E6-5F3987EF08C4}" type="presParOf" srcId="{6BC48812-18A1-4E90-9F82-389B02ED812D}" destId="{5EF5E03F-6F21-40C8-92BF-89AC1E0E004B}" srcOrd="0" destOrd="0" presId="urn:microsoft.com/office/officeart/2018/5/layout/IconCircleLabelList"/>
    <dgm:cxn modelId="{0ACE0A8F-E3CA-4F7C-A136-24F2586FD9D1}" type="presParOf" srcId="{5EF5E03F-6F21-40C8-92BF-89AC1E0E004B}" destId="{E479F236-1C2A-4335-81F4-029C172BEDDA}" srcOrd="0" destOrd="0" presId="urn:microsoft.com/office/officeart/2018/5/layout/IconCircleLabelList"/>
    <dgm:cxn modelId="{18F77EDB-8F68-4916-A019-BE68BC847D8C}" type="presParOf" srcId="{5EF5E03F-6F21-40C8-92BF-89AC1E0E004B}" destId="{4126E42B-BB2F-4001-9536-36ECE4AAA9B6}" srcOrd="1" destOrd="0" presId="urn:microsoft.com/office/officeart/2018/5/layout/IconCircleLabelList"/>
    <dgm:cxn modelId="{A572212E-FF8D-44FB-BD19-804F9C95E7FE}" type="presParOf" srcId="{5EF5E03F-6F21-40C8-92BF-89AC1E0E004B}" destId="{50CB81B8-9F16-429B-A4C5-D83E35C43492}" srcOrd="2" destOrd="0" presId="urn:microsoft.com/office/officeart/2018/5/layout/IconCircleLabelList"/>
    <dgm:cxn modelId="{8B1B8963-272A-4349-971E-E81B78D81BEB}" type="presParOf" srcId="{5EF5E03F-6F21-40C8-92BF-89AC1E0E004B}" destId="{DA2C47CD-5705-4739-A269-35A88CBE8AAF}" srcOrd="3" destOrd="0" presId="urn:microsoft.com/office/officeart/2018/5/layout/IconCircleLabelList"/>
    <dgm:cxn modelId="{7D0ED877-ECFD-48EC-A759-5D968B394AC0}" type="presParOf" srcId="{6BC48812-18A1-4E90-9F82-389B02ED812D}" destId="{934354AE-F9A0-4ED0-AE74-4CE9495E4A02}" srcOrd="1" destOrd="0" presId="urn:microsoft.com/office/officeart/2018/5/layout/IconCircleLabelList"/>
    <dgm:cxn modelId="{80821698-D223-4E4D-8D41-1A48C4DB0433}" type="presParOf" srcId="{6BC48812-18A1-4E90-9F82-389B02ED812D}" destId="{5983A0C6-A31F-46E9-BFA8-4943FE4308FD}" srcOrd="2" destOrd="0" presId="urn:microsoft.com/office/officeart/2018/5/layout/IconCircleLabelList"/>
    <dgm:cxn modelId="{4D34FC82-9528-4EED-9638-6DC2D53BF4F5}" type="presParOf" srcId="{5983A0C6-A31F-46E9-BFA8-4943FE4308FD}" destId="{7D21772B-C629-4FA8-A0E0-4C619E5C9F3D}" srcOrd="0" destOrd="0" presId="urn:microsoft.com/office/officeart/2018/5/layout/IconCircleLabelList"/>
    <dgm:cxn modelId="{8C2DAC3F-DDE6-46C3-B3FE-6051D6C4A241}" type="presParOf" srcId="{5983A0C6-A31F-46E9-BFA8-4943FE4308FD}" destId="{FCA86F62-1E2B-439C-A00B-024485E5135F}" srcOrd="1" destOrd="0" presId="urn:microsoft.com/office/officeart/2018/5/layout/IconCircleLabelList"/>
    <dgm:cxn modelId="{C26188B5-D3B2-4399-BCE1-C6E31EA08C17}" type="presParOf" srcId="{5983A0C6-A31F-46E9-BFA8-4943FE4308FD}" destId="{F19AD01C-A37D-4960-883C-BC85D8F458A8}" srcOrd="2" destOrd="0" presId="urn:microsoft.com/office/officeart/2018/5/layout/IconCircleLabelList"/>
    <dgm:cxn modelId="{103B5650-196F-4DC4-8C44-E9DAC0A7BC62}" type="presParOf" srcId="{5983A0C6-A31F-46E9-BFA8-4943FE4308FD}" destId="{1FAB97DD-3335-426C-9763-C9EE9F755F61}" srcOrd="3" destOrd="0" presId="urn:microsoft.com/office/officeart/2018/5/layout/IconCircleLabelList"/>
    <dgm:cxn modelId="{9D3AFC6C-D5D7-4ABB-9161-AD43CC605BC2}" type="presParOf" srcId="{6BC48812-18A1-4E90-9F82-389B02ED812D}" destId="{6606155E-C651-4E69-9677-0CE5115F1B5E}" srcOrd="3" destOrd="0" presId="urn:microsoft.com/office/officeart/2018/5/layout/IconCircleLabelList"/>
    <dgm:cxn modelId="{CC7B8AA4-8D92-4027-9EC6-4BC62674DD11}" type="presParOf" srcId="{6BC48812-18A1-4E90-9F82-389B02ED812D}" destId="{D5106D74-D07A-49CB-8AC1-3D2E7A6CEA9C}" srcOrd="4" destOrd="0" presId="urn:microsoft.com/office/officeart/2018/5/layout/IconCircleLabelList"/>
    <dgm:cxn modelId="{35CCEBE6-66DE-4E79-835B-84D4FC3A1526}" type="presParOf" srcId="{D5106D74-D07A-49CB-8AC1-3D2E7A6CEA9C}" destId="{AC304DBB-3137-42D9-BCBB-D9998CD77933}" srcOrd="0" destOrd="0" presId="urn:microsoft.com/office/officeart/2018/5/layout/IconCircleLabelList"/>
    <dgm:cxn modelId="{C86FDB32-E228-4133-8669-CB457067098F}" type="presParOf" srcId="{D5106D74-D07A-49CB-8AC1-3D2E7A6CEA9C}" destId="{EDB48F82-1B24-41DE-AC69-6C897D43116A}" srcOrd="1" destOrd="0" presId="urn:microsoft.com/office/officeart/2018/5/layout/IconCircleLabelList"/>
    <dgm:cxn modelId="{6798216F-3804-4290-9399-82228A3F5463}" type="presParOf" srcId="{D5106D74-D07A-49CB-8AC1-3D2E7A6CEA9C}" destId="{0077DCCB-C77C-4BD5-AB7D-D1B01044B9AA}" srcOrd="2" destOrd="0" presId="urn:microsoft.com/office/officeart/2018/5/layout/IconCircleLabelList"/>
    <dgm:cxn modelId="{4AF1307C-0447-4A82-B9E0-FA013E5C5113}" type="presParOf" srcId="{D5106D74-D07A-49CB-8AC1-3D2E7A6CEA9C}" destId="{25C2790A-435B-4D64-9DB1-06357EBF550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AE84B2-7BEF-45BF-A1C0-0B7DDA224B8A}" type="doc">
      <dgm:prSet loTypeId="urn:microsoft.com/office/officeart/2016/7/layout/RepeatingBendingProcessNew" loCatId="process" qsTypeId="urn:microsoft.com/office/officeart/2005/8/quickstyle/simple1#2" qsCatId="simple" csTypeId="urn:microsoft.com/office/officeart/2005/8/colors/colorful2#1" csCatId="colorful"/>
      <dgm:spPr/>
      <dgm:t>
        <a:bodyPr/>
        <a:lstStyle/>
        <a:p>
          <a:endParaRPr lang="en-US"/>
        </a:p>
      </dgm:t>
    </dgm:pt>
    <dgm:pt modelId="{0389C42A-2407-4C8E-9614-646D8C1A6C0B}">
      <dgm:prSet/>
      <dgm:spPr/>
      <dgm:t>
        <a:bodyPr/>
        <a:lstStyle/>
        <a:p>
          <a:r>
            <a:rPr lang="en-GB" dirty="0"/>
            <a:t>At conclusion of speeches judge will normally discuss summing up with advocates first.</a:t>
          </a:r>
          <a:endParaRPr lang="en-US" dirty="0"/>
        </a:p>
      </dgm:t>
    </dgm:pt>
    <dgm:pt modelId="{32FD3EDF-571A-44BF-A51F-DC293A8FA35D}" type="parTrans" cxnId="{281ECB2E-3DAA-4153-8D6C-1E7A5D25D5C9}">
      <dgm:prSet/>
      <dgm:spPr/>
      <dgm:t>
        <a:bodyPr/>
        <a:lstStyle/>
        <a:p>
          <a:endParaRPr lang="en-US"/>
        </a:p>
      </dgm:t>
    </dgm:pt>
    <dgm:pt modelId="{80DAAFD2-5E9A-4317-9187-9BFF1B5D465C}" type="sibTrans" cxnId="{281ECB2E-3DAA-4153-8D6C-1E7A5D25D5C9}">
      <dgm:prSet/>
      <dgm:spPr/>
      <dgm:t>
        <a:bodyPr/>
        <a:lstStyle/>
        <a:p>
          <a:endParaRPr lang="en-US" dirty="0"/>
        </a:p>
      </dgm:t>
    </dgm:pt>
    <dgm:pt modelId="{F250FFB5-6CC4-4118-A7C9-A9551A5BB592}">
      <dgm:prSet/>
      <dgm:spPr/>
      <dgm:t>
        <a:bodyPr/>
        <a:lstStyle/>
        <a:p>
          <a:r>
            <a:rPr lang="en-GB" dirty="0"/>
            <a:t>Will sum up law in relation to offences and evidence. Will remind jury of the key evidence. May provide ‘route to verdict.’</a:t>
          </a:r>
          <a:endParaRPr lang="en-US" dirty="0"/>
        </a:p>
      </dgm:t>
    </dgm:pt>
    <dgm:pt modelId="{105DD281-874E-48F6-AE41-9BC7E5E0EA5C}" type="parTrans" cxnId="{5AF712DF-1F35-4FF7-9056-0ED1158525AB}">
      <dgm:prSet/>
      <dgm:spPr/>
      <dgm:t>
        <a:bodyPr/>
        <a:lstStyle/>
        <a:p>
          <a:endParaRPr lang="en-US"/>
        </a:p>
      </dgm:t>
    </dgm:pt>
    <dgm:pt modelId="{C6835C99-17E6-40E8-89D4-D6E994E8242B}" type="sibTrans" cxnId="{5AF712DF-1F35-4FF7-9056-0ED1158525AB}">
      <dgm:prSet/>
      <dgm:spPr/>
      <dgm:t>
        <a:bodyPr/>
        <a:lstStyle/>
        <a:p>
          <a:endParaRPr lang="en-US" dirty="0"/>
        </a:p>
      </dgm:t>
    </dgm:pt>
    <dgm:pt modelId="{D51D181A-4F1C-48AA-BDA2-945B2FA08BD3}">
      <dgm:prSet/>
      <dgm:spPr/>
      <dgm:t>
        <a:bodyPr/>
        <a:lstStyle/>
        <a:p>
          <a:r>
            <a:rPr lang="en-GB" dirty="0"/>
            <a:t>Jury will retire. </a:t>
          </a:r>
          <a:endParaRPr lang="en-US" dirty="0"/>
        </a:p>
      </dgm:t>
    </dgm:pt>
    <dgm:pt modelId="{CC238E73-FAE6-4EFF-9D00-2C0AE90643DE}" type="parTrans" cxnId="{7E59C8F2-498C-481B-B1EE-B587D9CEE9C2}">
      <dgm:prSet/>
      <dgm:spPr/>
      <dgm:t>
        <a:bodyPr/>
        <a:lstStyle/>
        <a:p>
          <a:endParaRPr lang="en-US"/>
        </a:p>
      </dgm:t>
    </dgm:pt>
    <dgm:pt modelId="{B9F29C7F-96DB-40AC-A014-84A306861E99}" type="sibTrans" cxnId="{7E59C8F2-498C-481B-B1EE-B587D9CEE9C2}">
      <dgm:prSet/>
      <dgm:spPr/>
      <dgm:t>
        <a:bodyPr/>
        <a:lstStyle/>
        <a:p>
          <a:endParaRPr lang="en-US" dirty="0"/>
        </a:p>
      </dgm:t>
    </dgm:pt>
    <dgm:pt modelId="{D43225D9-9750-4BA5-A1B0-822BE68D8381}">
      <dgm:prSet/>
      <dgm:spPr/>
      <dgm:t>
        <a:bodyPr/>
        <a:lstStyle/>
        <a:p>
          <a:r>
            <a:rPr lang="en-GB" dirty="0"/>
            <a:t>Should consider unanimous verdict on each count. If not unanimous after 2 hours will accept 11:1 or 10:2.</a:t>
          </a:r>
          <a:endParaRPr lang="en-US" dirty="0"/>
        </a:p>
      </dgm:t>
    </dgm:pt>
    <dgm:pt modelId="{83CE15B8-9BDF-4EE3-9BA4-2E543D5DD3F2}" type="parTrans" cxnId="{01B0C7F7-1CD9-483E-BD2A-6C6C510A072D}">
      <dgm:prSet/>
      <dgm:spPr/>
      <dgm:t>
        <a:bodyPr/>
        <a:lstStyle/>
        <a:p>
          <a:endParaRPr lang="en-US"/>
        </a:p>
      </dgm:t>
    </dgm:pt>
    <dgm:pt modelId="{03BBCFE3-2FA9-4332-AA16-CBBC44A0B9F8}" type="sibTrans" cxnId="{01B0C7F7-1CD9-483E-BD2A-6C6C510A072D}">
      <dgm:prSet/>
      <dgm:spPr/>
      <dgm:t>
        <a:bodyPr/>
        <a:lstStyle/>
        <a:p>
          <a:endParaRPr lang="en-US" dirty="0"/>
        </a:p>
      </dgm:t>
    </dgm:pt>
    <dgm:pt modelId="{6FEAECDF-E6B4-44E5-92BF-DB5084C70136}">
      <dgm:prSet/>
      <dgm:spPr/>
      <dgm:t>
        <a:bodyPr/>
        <a:lstStyle/>
        <a:p>
          <a:r>
            <a:rPr lang="en-GB" dirty="0"/>
            <a:t>If can’t achieve majority, will be discharged. Prosecution will consider retrial.</a:t>
          </a:r>
          <a:endParaRPr lang="en-US" dirty="0"/>
        </a:p>
      </dgm:t>
    </dgm:pt>
    <dgm:pt modelId="{F3BADF6A-7A58-4197-8BDB-A4EA3F95F03B}" type="parTrans" cxnId="{A26E1DE3-F36E-43EA-9C9A-89A1DE2DAF34}">
      <dgm:prSet/>
      <dgm:spPr/>
      <dgm:t>
        <a:bodyPr/>
        <a:lstStyle/>
        <a:p>
          <a:endParaRPr lang="en-US"/>
        </a:p>
      </dgm:t>
    </dgm:pt>
    <dgm:pt modelId="{61DD349B-F8B1-40AC-A7B1-35FF16526101}" type="sibTrans" cxnId="{A26E1DE3-F36E-43EA-9C9A-89A1DE2DAF34}">
      <dgm:prSet/>
      <dgm:spPr/>
      <dgm:t>
        <a:bodyPr/>
        <a:lstStyle/>
        <a:p>
          <a:endParaRPr lang="en-US"/>
        </a:p>
      </dgm:t>
    </dgm:pt>
    <dgm:pt modelId="{79C70A9C-B129-442F-A701-16364C790050}" type="pres">
      <dgm:prSet presAssocID="{D2AE84B2-7BEF-45BF-A1C0-0B7DDA224B8A}" presName="Name0" presStyleCnt="0">
        <dgm:presLayoutVars>
          <dgm:dir/>
          <dgm:resizeHandles val="exact"/>
        </dgm:presLayoutVars>
      </dgm:prSet>
      <dgm:spPr/>
    </dgm:pt>
    <dgm:pt modelId="{CD22E38E-5321-48F7-93B3-CAABF91883B1}" type="pres">
      <dgm:prSet presAssocID="{0389C42A-2407-4C8E-9614-646D8C1A6C0B}" presName="node" presStyleLbl="node1" presStyleIdx="0" presStyleCnt="5">
        <dgm:presLayoutVars>
          <dgm:bulletEnabled val="1"/>
        </dgm:presLayoutVars>
      </dgm:prSet>
      <dgm:spPr/>
    </dgm:pt>
    <dgm:pt modelId="{415F0F57-8B7D-41C9-B2B5-51BE87074334}" type="pres">
      <dgm:prSet presAssocID="{80DAAFD2-5E9A-4317-9187-9BFF1B5D465C}" presName="sibTrans" presStyleLbl="sibTrans1D1" presStyleIdx="0" presStyleCnt="4"/>
      <dgm:spPr/>
    </dgm:pt>
    <dgm:pt modelId="{9EB77C65-B3B5-4102-B326-B84A6A648161}" type="pres">
      <dgm:prSet presAssocID="{80DAAFD2-5E9A-4317-9187-9BFF1B5D465C}" presName="connectorText" presStyleLbl="sibTrans1D1" presStyleIdx="0" presStyleCnt="4"/>
      <dgm:spPr/>
    </dgm:pt>
    <dgm:pt modelId="{E095137B-DEA9-4561-BAFB-51D99ABE54C0}" type="pres">
      <dgm:prSet presAssocID="{F250FFB5-6CC4-4118-A7C9-A9551A5BB592}" presName="node" presStyleLbl="node1" presStyleIdx="1" presStyleCnt="5">
        <dgm:presLayoutVars>
          <dgm:bulletEnabled val="1"/>
        </dgm:presLayoutVars>
      </dgm:prSet>
      <dgm:spPr/>
    </dgm:pt>
    <dgm:pt modelId="{7FB87E86-E771-466A-9F4E-6D631B48BAA7}" type="pres">
      <dgm:prSet presAssocID="{C6835C99-17E6-40E8-89D4-D6E994E8242B}" presName="sibTrans" presStyleLbl="sibTrans1D1" presStyleIdx="1" presStyleCnt="4"/>
      <dgm:spPr/>
    </dgm:pt>
    <dgm:pt modelId="{B47DFFCF-712E-4DC6-B7AA-864CAA8FDC6F}" type="pres">
      <dgm:prSet presAssocID="{C6835C99-17E6-40E8-89D4-D6E994E8242B}" presName="connectorText" presStyleLbl="sibTrans1D1" presStyleIdx="1" presStyleCnt="4"/>
      <dgm:spPr/>
    </dgm:pt>
    <dgm:pt modelId="{6C342CE1-1E04-497A-B929-F29C82366203}" type="pres">
      <dgm:prSet presAssocID="{D51D181A-4F1C-48AA-BDA2-945B2FA08BD3}" presName="node" presStyleLbl="node1" presStyleIdx="2" presStyleCnt="5">
        <dgm:presLayoutVars>
          <dgm:bulletEnabled val="1"/>
        </dgm:presLayoutVars>
      </dgm:prSet>
      <dgm:spPr/>
    </dgm:pt>
    <dgm:pt modelId="{F02E628B-7553-48D6-9E36-6A24AE4B0060}" type="pres">
      <dgm:prSet presAssocID="{B9F29C7F-96DB-40AC-A014-84A306861E99}" presName="sibTrans" presStyleLbl="sibTrans1D1" presStyleIdx="2" presStyleCnt="4"/>
      <dgm:spPr/>
    </dgm:pt>
    <dgm:pt modelId="{2AD6861D-0ECA-425E-81EF-26F897A4802F}" type="pres">
      <dgm:prSet presAssocID="{B9F29C7F-96DB-40AC-A014-84A306861E99}" presName="connectorText" presStyleLbl="sibTrans1D1" presStyleIdx="2" presStyleCnt="4"/>
      <dgm:spPr/>
    </dgm:pt>
    <dgm:pt modelId="{727F4C33-F4A0-4ADA-A27F-C26BAA416045}" type="pres">
      <dgm:prSet presAssocID="{D43225D9-9750-4BA5-A1B0-822BE68D8381}" presName="node" presStyleLbl="node1" presStyleIdx="3" presStyleCnt="5">
        <dgm:presLayoutVars>
          <dgm:bulletEnabled val="1"/>
        </dgm:presLayoutVars>
      </dgm:prSet>
      <dgm:spPr/>
    </dgm:pt>
    <dgm:pt modelId="{037F500E-7485-4ACA-888F-8A376EC1C9AC}" type="pres">
      <dgm:prSet presAssocID="{03BBCFE3-2FA9-4332-AA16-CBBC44A0B9F8}" presName="sibTrans" presStyleLbl="sibTrans1D1" presStyleIdx="3" presStyleCnt="4"/>
      <dgm:spPr/>
    </dgm:pt>
    <dgm:pt modelId="{BF3E332E-F9D6-489E-9045-1B37AC904FA9}" type="pres">
      <dgm:prSet presAssocID="{03BBCFE3-2FA9-4332-AA16-CBBC44A0B9F8}" presName="connectorText" presStyleLbl="sibTrans1D1" presStyleIdx="3" presStyleCnt="4"/>
      <dgm:spPr/>
    </dgm:pt>
    <dgm:pt modelId="{13BC3A2F-3D29-40B9-A506-CF2404464965}" type="pres">
      <dgm:prSet presAssocID="{6FEAECDF-E6B4-44E5-92BF-DB5084C70136}" presName="node" presStyleLbl="node1" presStyleIdx="4" presStyleCnt="5">
        <dgm:presLayoutVars>
          <dgm:bulletEnabled val="1"/>
        </dgm:presLayoutVars>
      </dgm:prSet>
      <dgm:spPr/>
    </dgm:pt>
  </dgm:ptLst>
  <dgm:cxnLst>
    <dgm:cxn modelId="{0CE89000-03D8-46F3-9714-24492A7ADB29}" type="presOf" srcId="{D2AE84B2-7BEF-45BF-A1C0-0B7DDA224B8A}" destId="{79C70A9C-B129-442F-A701-16364C790050}" srcOrd="0" destOrd="0" presId="urn:microsoft.com/office/officeart/2016/7/layout/RepeatingBendingProcessNew"/>
    <dgm:cxn modelId="{2B289716-3F2F-4788-B95C-ADFE82B3DF99}" type="presOf" srcId="{03BBCFE3-2FA9-4332-AA16-CBBC44A0B9F8}" destId="{BF3E332E-F9D6-489E-9045-1B37AC904FA9}" srcOrd="1" destOrd="0" presId="urn:microsoft.com/office/officeart/2016/7/layout/RepeatingBendingProcessNew"/>
    <dgm:cxn modelId="{B4CE0C1D-69E4-46DC-A415-EB6D441CADD0}" type="presOf" srcId="{F250FFB5-6CC4-4118-A7C9-A9551A5BB592}" destId="{E095137B-DEA9-4561-BAFB-51D99ABE54C0}" srcOrd="0" destOrd="0" presId="urn:microsoft.com/office/officeart/2016/7/layout/RepeatingBendingProcessNew"/>
    <dgm:cxn modelId="{B4BC4922-AA18-4BA1-9D57-279ED5D7C8EE}" type="presOf" srcId="{B9F29C7F-96DB-40AC-A014-84A306861E99}" destId="{2AD6861D-0ECA-425E-81EF-26F897A4802F}" srcOrd="1" destOrd="0" presId="urn:microsoft.com/office/officeart/2016/7/layout/RepeatingBendingProcessNew"/>
    <dgm:cxn modelId="{281ECB2E-3DAA-4153-8D6C-1E7A5D25D5C9}" srcId="{D2AE84B2-7BEF-45BF-A1C0-0B7DDA224B8A}" destId="{0389C42A-2407-4C8E-9614-646D8C1A6C0B}" srcOrd="0" destOrd="0" parTransId="{32FD3EDF-571A-44BF-A51F-DC293A8FA35D}" sibTransId="{80DAAFD2-5E9A-4317-9187-9BFF1B5D465C}"/>
    <dgm:cxn modelId="{09B72861-B642-4E64-8C2F-AA9E18E6D9CF}" type="presOf" srcId="{03BBCFE3-2FA9-4332-AA16-CBBC44A0B9F8}" destId="{037F500E-7485-4ACA-888F-8A376EC1C9AC}" srcOrd="0" destOrd="0" presId="urn:microsoft.com/office/officeart/2016/7/layout/RepeatingBendingProcessNew"/>
    <dgm:cxn modelId="{10BAF44C-0505-45B1-8CB7-2623C2E902AC}" type="presOf" srcId="{0389C42A-2407-4C8E-9614-646D8C1A6C0B}" destId="{CD22E38E-5321-48F7-93B3-CAABF91883B1}" srcOrd="0" destOrd="0" presId="urn:microsoft.com/office/officeart/2016/7/layout/RepeatingBendingProcessNew"/>
    <dgm:cxn modelId="{73A68C53-9720-4ABB-91FD-071F08EDE954}" type="presOf" srcId="{C6835C99-17E6-40E8-89D4-D6E994E8242B}" destId="{B47DFFCF-712E-4DC6-B7AA-864CAA8FDC6F}" srcOrd="1" destOrd="0" presId="urn:microsoft.com/office/officeart/2016/7/layout/RepeatingBendingProcessNew"/>
    <dgm:cxn modelId="{F663A556-2C55-4A8C-B726-A5D781F66F77}" type="presOf" srcId="{80DAAFD2-5E9A-4317-9187-9BFF1B5D465C}" destId="{415F0F57-8B7D-41C9-B2B5-51BE87074334}" srcOrd="0" destOrd="0" presId="urn:microsoft.com/office/officeart/2016/7/layout/RepeatingBendingProcessNew"/>
    <dgm:cxn modelId="{3F3B2857-5092-4F86-A5CB-9C8071331FF3}" type="presOf" srcId="{B9F29C7F-96DB-40AC-A014-84A306861E99}" destId="{F02E628B-7553-48D6-9E36-6A24AE4B0060}" srcOrd="0" destOrd="0" presId="urn:microsoft.com/office/officeart/2016/7/layout/RepeatingBendingProcessNew"/>
    <dgm:cxn modelId="{39CE9882-97CB-4F84-8854-DE59F8DDE294}" type="presOf" srcId="{80DAAFD2-5E9A-4317-9187-9BFF1B5D465C}" destId="{9EB77C65-B3B5-4102-B326-B84A6A648161}" srcOrd="1" destOrd="0" presId="urn:microsoft.com/office/officeart/2016/7/layout/RepeatingBendingProcessNew"/>
    <dgm:cxn modelId="{F0CA7199-12DD-478F-88FF-E3706CF5B163}" type="presOf" srcId="{6FEAECDF-E6B4-44E5-92BF-DB5084C70136}" destId="{13BC3A2F-3D29-40B9-A506-CF2404464965}" srcOrd="0" destOrd="0" presId="urn:microsoft.com/office/officeart/2016/7/layout/RepeatingBendingProcessNew"/>
    <dgm:cxn modelId="{FB282F9D-8F8D-4465-8CCB-529A48B5AE00}" type="presOf" srcId="{D43225D9-9750-4BA5-A1B0-822BE68D8381}" destId="{727F4C33-F4A0-4ADA-A27F-C26BAA416045}" srcOrd="0" destOrd="0" presId="urn:microsoft.com/office/officeart/2016/7/layout/RepeatingBendingProcessNew"/>
    <dgm:cxn modelId="{4F239AAF-D6F2-4DC6-B60F-281F0F33F039}" type="presOf" srcId="{C6835C99-17E6-40E8-89D4-D6E994E8242B}" destId="{7FB87E86-E771-466A-9F4E-6D631B48BAA7}" srcOrd="0" destOrd="0" presId="urn:microsoft.com/office/officeart/2016/7/layout/RepeatingBendingProcessNew"/>
    <dgm:cxn modelId="{01111FBE-E8B7-4657-8FFE-CED3A63FC25A}" type="presOf" srcId="{D51D181A-4F1C-48AA-BDA2-945B2FA08BD3}" destId="{6C342CE1-1E04-497A-B929-F29C82366203}" srcOrd="0" destOrd="0" presId="urn:microsoft.com/office/officeart/2016/7/layout/RepeatingBendingProcessNew"/>
    <dgm:cxn modelId="{5AF712DF-1F35-4FF7-9056-0ED1158525AB}" srcId="{D2AE84B2-7BEF-45BF-A1C0-0B7DDA224B8A}" destId="{F250FFB5-6CC4-4118-A7C9-A9551A5BB592}" srcOrd="1" destOrd="0" parTransId="{105DD281-874E-48F6-AE41-9BC7E5E0EA5C}" sibTransId="{C6835C99-17E6-40E8-89D4-D6E994E8242B}"/>
    <dgm:cxn modelId="{A26E1DE3-F36E-43EA-9C9A-89A1DE2DAF34}" srcId="{D2AE84B2-7BEF-45BF-A1C0-0B7DDA224B8A}" destId="{6FEAECDF-E6B4-44E5-92BF-DB5084C70136}" srcOrd="4" destOrd="0" parTransId="{F3BADF6A-7A58-4197-8BDB-A4EA3F95F03B}" sibTransId="{61DD349B-F8B1-40AC-A7B1-35FF16526101}"/>
    <dgm:cxn modelId="{7E59C8F2-498C-481B-B1EE-B587D9CEE9C2}" srcId="{D2AE84B2-7BEF-45BF-A1C0-0B7DDA224B8A}" destId="{D51D181A-4F1C-48AA-BDA2-945B2FA08BD3}" srcOrd="2" destOrd="0" parTransId="{CC238E73-FAE6-4EFF-9D00-2C0AE90643DE}" sibTransId="{B9F29C7F-96DB-40AC-A014-84A306861E99}"/>
    <dgm:cxn modelId="{01B0C7F7-1CD9-483E-BD2A-6C6C510A072D}" srcId="{D2AE84B2-7BEF-45BF-A1C0-0B7DDA224B8A}" destId="{D43225D9-9750-4BA5-A1B0-822BE68D8381}" srcOrd="3" destOrd="0" parTransId="{83CE15B8-9BDF-4EE3-9BA4-2E543D5DD3F2}" sibTransId="{03BBCFE3-2FA9-4332-AA16-CBBC44A0B9F8}"/>
    <dgm:cxn modelId="{6F8BFF9E-4217-4D55-9230-E36A21CB28CB}" type="presParOf" srcId="{79C70A9C-B129-442F-A701-16364C790050}" destId="{CD22E38E-5321-48F7-93B3-CAABF91883B1}" srcOrd="0" destOrd="0" presId="urn:microsoft.com/office/officeart/2016/7/layout/RepeatingBendingProcessNew"/>
    <dgm:cxn modelId="{8501B223-671E-41CD-ACB8-14EDC28F0A7B}" type="presParOf" srcId="{79C70A9C-B129-442F-A701-16364C790050}" destId="{415F0F57-8B7D-41C9-B2B5-51BE87074334}" srcOrd="1" destOrd="0" presId="urn:microsoft.com/office/officeart/2016/7/layout/RepeatingBendingProcessNew"/>
    <dgm:cxn modelId="{F2101536-83CD-4F8B-946A-CFE28B27EAFB}" type="presParOf" srcId="{415F0F57-8B7D-41C9-B2B5-51BE87074334}" destId="{9EB77C65-B3B5-4102-B326-B84A6A648161}" srcOrd="0" destOrd="0" presId="urn:microsoft.com/office/officeart/2016/7/layout/RepeatingBendingProcessNew"/>
    <dgm:cxn modelId="{4AD3A754-54B0-4DB6-AA67-50FC03BEBC9E}" type="presParOf" srcId="{79C70A9C-B129-442F-A701-16364C790050}" destId="{E095137B-DEA9-4561-BAFB-51D99ABE54C0}" srcOrd="2" destOrd="0" presId="urn:microsoft.com/office/officeart/2016/7/layout/RepeatingBendingProcessNew"/>
    <dgm:cxn modelId="{1DA39FBE-3955-4F3F-B185-B72745990834}" type="presParOf" srcId="{79C70A9C-B129-442F-A701-16364C790050}" destId="{7FB87E86-E771-466A-9F4E-6D631B48BAA7}" srcOrd="3" destOrd="0" presId="urn:microsoft.com/office/officeart/2016/7/layout/RepeatingBendingProcessNew"/>
    <dgm:cxn modelId="{19F48980-CE67-4912-B457-40182E01997E}" type="presParOf" srcId="{7FB87E86-E771-466A-9F4E-6D631B48BAA7}" destId="{B47DFFCF-712E-4DC6-B7AA-864CAA8FDC6F}" srcOrd="0" destOrd="0" presId="urn:microsoft.com/office/officeart/2016/7/layout/RepeatingBendingProcessNew"/>
    <dgm:cxn modelId="{6C047D06-864F-4966-AAC0-070B1E5F8F28}" type="presParOf" srcId="{79C70A9C-B129-442F-A701-16364C790050}" destId="{6C342CE1-1E04-497A-B929-F29C82366203}" srcOrd="4" destOrd="0" presId="urn:microsoft.com/office/officeart/2016/7/layout/RepeatingBendingProcessNew"/>
    <dgm:cxn modelId="{32CEAFCF-86C2-4633-9942-54EE7E40394A}" type="presParOf" srcId="{79C70A9C-B129-442F-A701-16364C790050}" destId="{F02E628B-7553-48D6-9E36-6A24AE4B0060}" srcOrd="5" destOrd="0" presId="urn:microsoft.com/office/officeart/2016/7/layout/RepeatingBendingProcessNew"/>
    <dgm:cxn modelId="{4DC9F445-0A98-48A7-9805-062C3453DA70}" type="presParOf" srcId="{F02E628B-7553-48D6-9E36-6A24AE4B0060}" destId="{2AD6861D-0ECA-425E-81EF-26F897A4802F}" srcOrd="0" destOrd="0" presId="urn:microsoft.com/office/officeart/2016/7/layout/RepeatingBendingProcessNew"/>
    <dgm:cxn modelId="{A0AE2E34-1FE3-4C5D-8C66-D4689F752499}" type="presParOf" srcId="{79C70A9C-B129-442F-A701-16364C790050}" destId="{727F4C33-F4A0-4ADA-A27F-C26BAA416045}" srcOrd="6" destOrd="0" presId="urn:microsoft.com/office/officeart/2016/7/layout/RepeatingBendingProcessNew"/>
    <dgm:cxn modelId="{AF3E3886-4BE4-457A-A213-8F4A9F075CB8}" type="presParOf" srcId="{79C70A9C-B129-442F-A701-16364C790050}" destId="{037F500E-7485-4ACA-888F-8A376EC1C9AC}" srcOrd="7" destOrd="0" presId="urn:microsoft.com/office/officeart/2016/7/layout/RepeatingBendingProcessNew"/>
    <dgm:cxn modelId="{B6E60FE2-0FCF-4501-BFC1-530CDB48280E}" type="presParOf" srcId="{037F500E-7485-4ACA-888F-8A376EC1C9AC}" destId="{BF3E332E-F9D6-489E-9045-1B37AC904FA9}" srcOrd="0" destOrd="0" presId="urn:microsoft.com/office/officeart/2016/7/layout/RepeatingBendingProcessNew"/>
    <dgm:cxn modelId="{8F576F94-7625-4871-86CA-DA6D832A5520}" type="presParOf" srcId="{79C70A9C-B129-442F-A701-16364C790050}" destId="{13BC3A2F-3D29-40B9-A506-CF2404464965}"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9F236-1C2A-4335-81F4-029C172BEDDA}">
      <dsp:nvSpPr>
        <dsp:cNvPr id="0" name=""/>
        <dsp:cNvSpPr/>
      </dsp:nvSpPr>
      <dsp:spPr>
        <a:xfrm>
          <a:off x="801799" y="20987"/>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6E42B-BB2F-4001-9536-36ECE4AAA9B6}">
      <dsp:nvSpPr>
        <dsp:cNvPr id="0" name=""/>
        <dsp:cNvSpPr/>
      </dsp:nvSpPr>
      <dsp:spPr>
        <a:xfrm>
          <a:off x="1182049" y="401237"/>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2C47CD-5705-4739-A269-35A88CBE8AAF}">
      <dsp:nvSpPr>
        <dsp:cNvPr id="0" name=""/>
        <dsp:cNvSpPr/>
      </dsp:nvSpPr>
      <dsp:spPr>
        <a:xfrm>
          <a:off x="231424" y="2360987"/>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dirty="0"/>
            <a:t>High Court Judge</a:t>
          </a:r>
          <a:endParaRPr lang="en-US" sz="2700" kern="1200" dirty="0"/>
        </a:p>
      </dsp:txBody>
      <dsp:txXfrm>
        <a:off x="231424" y="2360987"/>
        <a:ext cx="2925000" cy="720000"/>
      </dsp:txXfrm>
    </dsp:sp>
    <dsp:sp modelId="{7D21772B-C629-4FA8-A0E0-4C619E5C9F3D}">
      <dsp:nvSpPr>
        <dsp:cNvPr id="0" name=""/>
        <dsp:cNvSpPr/>
      </dsp:nvSpPr>
      <dsp:spPr>
        <a:xfrm>
          <a:off x="4238674" y="20987"/>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86F62-1E2B-439C-A00B-024485E5135F}">
      <dsp:nvSpPr>
        <dsp:cNvPr id="0" name=""/>
        <dsp:cNvSpPr/>
      </dsp:nvSpPr>
      <dsp:spPr>
        <a:xfrm>
          <a:off x="4618924" y="401237"/>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AB97DD-3335-426C-9763-C9EE9F755F61}">
      <dsp:nvSpPr>
        <dsp:cNvPr id="0" name=""/>
        <dsp:cNvSpPr/>
      </dsp:nvSpPr>
      <dsp:spPr>
        <a:xfrm>
          <a:off x="3668299" y="2360987"/>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dirty="0"/>
            <a:t>Circuit Judge</a:t>
          </a:r>
          <a:endParaRPr lang="en-US" sz="2700" kern="1200" dirty="0"/>
        </a:p>
      </dsp:txBody>
      <dsp:txXfrm>
        <a:off x="3668299" y="2360987"/>
        <a:ext cx="2925000" cy="720000"/>
      </dsp:txXfrm>
    </dsp:sp>
    <dsp:sp modelId="{AC304DBB-3137-42D9-BCBB-D9998CD77933}">
      <dsp:nvSpPr>
        <dsp:cNvPr id="0" name=""/>
        <dsp:cNvSpPr/>
      </dsp:nvSpPr>
      <dsp:spPr>
        <a:xfrm>
          <a:off x="7675550" y="20987"/>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48F82-1B24-41DE-AC69-6C897D43116A}">
      <dsp:nvSpPr>
        <dsp:cNvPr id="0" name=""/>
        <dsp:cNvSpPr/>
      </dsp:nvSpPr>
      <dsp:spPr>
        <a:xfrm>
          <a:off x="8055800" y="401237"/>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C2790A-435B-4D64-9DB1-06357EBF550E}">
      <dsp:nvSpPr>
        <dsp:cNvPr id="0" name=""/>
        <dsp:cNvSpPr/>
      </dsp:nvSpPr>
      <dsp:spPr>
        <a:xfrm>
          <a:off x="7105175" y="2360987"/>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dirty="0"/>
            <a:t>Recorder </a:t>
          </a:r>
          <a:endParaRPr lang="en-US" sz="2700" kern="1200" dirty="0"/>
        </a:p>
      </dsp:txBody>
      <dsp:txXfrm>
        <a:off x="7105175" y="2360987"/>
        <a:ext cx="292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F0F57-8B7D-41C9-B2B5-51BE87074334}">
      <dsp:nvSpPr>
        <dsp:cNvPr id="0" name=""/>
        <dsp:cNvSpPr/>
      </dsp:nvSpPr>
      <dsp:spPr>
        <a:xfrm>
          <a:off x="2781118" y="849169"/>
          <a:ext cx="607775" cy="91440"/>
        </a:xfrm>
        <a:custGeom>
          <a:avLst/>
          <a:gdLst/>
          <a:ahLst/>
          <a:cxnLst/>
          <a:rect l="0" t="0" r="0" b="0"/>
          <a:pathLst>
            <a:path>
              <a:moveTo>
                <a:pt x="0" y="45720"/>
              </a:moveTo>
              <a:lnTo>
                <a:pt x="607775"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069046" y="891697"/>
        <a:ext cx="31918" cy="6383"/>
      </dsp:txXfrm>
    </dsp:sp>
    <dsp:sp modelId="{CD22E38E-5321-48F7-93B3-CAABF91883B1}">
      <dsp:nvSpPr>
        <dsp:cNvPr id="0" name=""/>
        <dsp:cNvSpPr/>
      </dsp:nvSpPr>
      <dsp:spPr>
        <a:xfrm>
          <a:off x="7373" y="62226"/>
          <a:ext cx="2775545" cy="166532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55650">
            <a:lnSpc>
              <a:spcPct val="90000"/>
            </a:lnSpc>
            <a:spcBef>
              <a:spcPct val="0"/>
            </a:spcBef>
            <a:spcAft>
              <a:spcPct val="35000"/>
            </a:spcAft>
            <a:buNone/>
          </a:pPr>
          <a:r>
            <a:rPr lang="en-GB" sz="1700" kern="1200" dirty="0"/>
            <a:t>At conclusion of speeches judge will normally discuss summing up with advocates first.</a:t>
          </a:r>
          <a:endParaRPr lang="en-US" sz="1700" kern="1200" dirty="0"/>
        </a:p>
      </dsp:txBody>
      <dsp:txXfrm>
        <a:off x="7373" y="62226"/>
        <a:ext cx="2775545" cy="1665327"/>
      </dsp:txXfrm>
    </dsp:sp>
    <dsp:sp modelId="{7FB87E86-E771-466A-9F4E-6D631B48BAA7}">
      <dsp:nvSpPr>
        <dsp:cNvPr id="0" name=""/>
        <dsp:cNvSpPr/>
      </dsp:nvSpPr>
      <dsp:spPr>
        <a:xfrm>
          <a:off x="6195039" y="849169"/>
          <a:ext cx="607775" cy="91440"/>
        </a:xfrm>
        <a:custGeom>
          <a:avLst/>
          <a:gdLst/>
          <a:ahLst/>
          <a:cxnLst/>
          <a:rect l="0" t="0" r="0" b="0"/>
          <a:pathLst>
            <a:path>
              <a:moveTo>
                <a:pt x="0" y="45720"/>
              </a:moveTo>
              <a:lnTo>
                <a:pt x="607775" y="45720"/>
              </a:lnTo>
            </a:path>
          </a:pathLst>
        </a:custGeom>
        <a:noFill/>
        <a:ln w="12700" cap="rnd" cmpd="sng" algn="ctr">
          <a:solidFill>
            <a:schemeClr val="accent2">
              <a:hueOff val="37813"/>
              <a:satOff val="4346"/>
              <a:lumOff val="-346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6482967" y="891697"/>
        <a:ext cx="31918" cy="6383"/>
      </dsp:txXfrm>
    </dsp:sp>
    <dsp:sp modelId="{E095137B-DEA9-4561-BAFB-51D99ABE54C0}">
      <dsp:nvSpPr>
        <dsp:cNvPr id="0" name=""/>
        <dsp:cNvSpPr/>
      </dsp:nvSpPr>
      <dsp:spPr>
        <a:xfrm>
          <a:off x="3421293" y="62226"/>
          <a:ext cx="2775545" cy="1665327"/>
        </a:xfrm>
        <a:prstGeom prst="rect">
          <a:avLst/>
        </a:prstGeom>
        <a:solidFill>
          <a:schemeClr val="accent2">
            <a:hueOff val="28360"/>
            <a:satOff val="3260"/>
            <a:lumOff val="-25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55650">
            <a:lnSpc>
              <a:spcPct val="90000"/>
            </a:lnSpc>
            <a:spcBef>
              <a:spcPct val="0"/>
            </a:spcBef>
            <a:spcAft>
              <a:spcPct val="35000"/>
            </a:spcAft>
            <a:buNone/>
          </a:pPr>
          <a:r>
            <a:rPr lang="en-GB" sz="1700" kern="1200" dirty="0"/>
            <a:t>Will sum up law in relation to offences and evidence. Will remind jury of the key evidence. May provide ‘route to verdict.’</a:t>
          </a:r>
          <a:endParaRPr lang="en-US" sz="1700" kern="1200" dirty="0"/>
        </a:p>
      </dsp:txBody>
      <dsp:txXfrm>
        <a:off x="3421293" y="62226"/>
        <a:ext cx="2775545" cy="1665327"/>
      </dsp:txXfrm>
    </dsp:sp>
    <dsp:sp modelId="{F02E628B-7553-48D6-9E36-6A24AE4B0060}">
      <dsp:nvSpPr>
        <dsp:cNvPr id="0" name=""/>
        <dsp:cNvSpPr/>
      </dsp:nvSpPr>
      <dsp:spPr>
        <a:xfrm>
          <a:off x="1395145" y="1725753"/>
          <a:ext cx="6827841" cy="607775"/>
        </a:xfrm>
        <a:custGeom>
          <a:avLst/>
          <a:gdLst/>
          <a:ahLst/>
          <a:cxnLst/>
          <a:rect l="0" t="0" r="0" b="0"/>
          <a:pathLst>
            <a:path>
              <a:moveTo>
                <a:pt x="6827841" y="0"/>
              </a:moveTo>
              <a:lnTo>
                <a:pt x="6827841" y="320987"/>
              </a:lnTo>
              <a:lnTo>
                <a:pt x="0" y="320987"/>
              </a:lnTo>
              <a:lnTo>
                <a:pt x="0" y="607775"/>
              </a:lnTo>
            </a:path>
          </a:pathLst>
        </a:custGeom>
        <a:noFill/>
        <a:ln w="12700" cap="rnd" cmpd="sng" algn="ctr">
          <a:solidFill>
            <a:schemeClr val="accent2">
              <a:hueOff val="75626"/>
              <a:satOff val="8693"/>
              <a:lumOff val="-69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637626" y="2026449"/>
        <a:ext cx="342880" cy="6383"/>
      </dsp:txXfrm>
    </dsp:sp>
    <dsp:sp modelId="{6C342CE1-1E04-497A-B929-F29C82366203}">
      <dsp:nvSpPr>
        <dsp:cNvPr id="0" name=""/>
        <dsp:cNvSpPr/>
      </dsp:nvSpPr>
      <dsp:spPr>
        <a:xfrm>
          <a:off x="6835214" y="62226"/>
          <a:ext cx="2775545" cy="1665327"/>
        </a:xfrm>
        <a:prstGeom prst="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55650">
            <a:lnSpc>
              <a:spcPct val="90000"/>
            </a:lnSpc>
            <a:spcBef>
              <a:spcPct val="0"/>
            </a:spcBef>
            <a:spcAft>
              <a:spcPct val="35000"/>
            </a:spcAft>
            <a:buNone/>
          </a:pPr>
          <a:r>
            <a:rPr lang="en-GB" sz="1700" kern="1200" dirty="0"/>
            <a:t>Jury will retire. </a:t>
          </a:r>
          <a:endParaRPr lang="en-US" sz="1700" kern="1200" dirty="0"/>
        </a:p>
      </dsp:txBody>
      <dsp:txXfrm>
        <a:off x="6835214" y="62226"/>
        <a:ext cx="2775545" cy="1665327"/>
      </dsp:txXfrm>
    </dsp:sp>
    <dsp:sp modelId="{037F500E-7485-4ACA-888F-8A376EC1C9AC}">
      <dsp:nvSpPr>
        <dsp:cNvPr id="0" name=""/>
        <dsp:cNvSpPr/>
      </dsp:nvSpPr>
      <dsp:spPr>
        <a:xfrm>
          <a:off x="2781118" y="3152872"/>
          <a:ext cx="607775" cy="91440"/>
        </a:xfrm>
        <a:custGeom>
          <a:avLst/>
          <a:gdLst/>
          <a:ahLst/>
          <a:cxnLst/>
          <a:rect l="0" t="0" r="0" b="0"/>
          <a:pathLst>
            <a:path>
              <a:moveTo>
                <a:pt x="0" y="45720"/>
              </a:moveTo>
              <a:lnTo>
                <a:pt x="607775" y="45720"/>
              </a:lnTo>
            </a:path>
          </a:pathLst>
        </a:custGeom>
        <a:noFill/>
        <a:ln w="12700" cap="rnd" cmpd="sng" algn="ctr">
          <a:solidFill>
            <a:schemeClr val="accent2">
              <a:hueOff val="113439"/>
              <a:satOff val="13039"/>
              <a:lumOff val="-1039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069046" y="3195400"/>
        <a:ext cx="31918" cy="6383"/>
      </dsp:txXfrm>
    </dsp:sp>
    <dsp:sp modelId="{727F4C33-F4A0-4ADA-A27F-C26BAA416045}">
      <dsp:nvSpPr>
        <dsp:cNvPr id="0" name=""/>
        <dsp:cNvSpPr/>
      </dsp:nvSpPr>
      <dsp:spPr>
        <a:xfrm>
          <a:off x="7373" y="2365928"/>
          <a:ext cx="2775545" cy="1665327"/>
        </a:xfrm>
        <a:prstGeom prst="rect">
          <a:avLst/>
        </a:prstGeom>
        <a:solidFill>
          <a:schemeClr val="accent2">
            <a:hueOff val="85079"/>
            <a:satOff val="9779"/>
            <a:lumOff val="-77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55650">
            <a:lnSpc>
              <a:spcPct val="90000"/>
            </a:lnSpc>
            <a:spcBef>
              <a:spcPct val="0"/>
            </a:spcBef>
            <a:spcAft>
              <a:spcPct val="35000"/>
            </a:spcAft>
            <a:buNone/>
          </a:pPr>
          <a:r>
            <a:rPr lang="en-GB" sz="1700" kern="1200" dirty="0"/>
            <a:t>Should consider unanimous verdict on each count. If not unanimous after 2 hours will accept 11:1 or 10:2.</a:t>
          </a:r>
          <a:endParaRPr lang="en-US" sz="1700" kern="1200" dirty="0"/>
        </a:p>
      </dsp:txBody>
      <dsp:txXfrm>
        <a:off x="7373" y="2365928"/>
        <a:ext cx="2775545" cy="1665327"/>
      </dsp:txXfrm>
    </dsp:sp>
    <dsp:sp modelId="{13BC3A2F-3D29-40B9-A506-CF2404464965}">
      <dsp:nvSpPr>
        <dsp:cNvPr id="0" name=""/>
        <dsp:cNvSpPr/>
      </dsp:nvSpPr>
      <dsp:spPr>
        <a:xfrm>
          <a:off x="3421293" y="2365928"/>
          <a:ext cx="2775545" cy="1665327"/>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04" tIns="142760" rIns="136004" bIns="142760" numCol="1" spcCol="1270" anchor="ctr" anchorCtr="0">
          <a:noAutofit/>
        </a:bodyPr>
        <a:lstStyle/>
        <a:p>
          <a:pPr marL="0" lvl="0" indent="0" algn="ctr" defTabSz="755650">
            <a:lnSpc>
              <a:spcPct val="90000"/>
            </a:lnSpc>
            <a:spcBef>
              <a:spcPct val="0"/>
            </a:spcBef>
            <a:spcAft>
              <a:spcPct val="35000"/>
            </a:spcAft>
            <a:buNone/>
          </a:pPr>
          <a:r>
            <a:rPr lang="en-GB" sz="1700" kern="1200" dirty="0"/>
            <a:t>If can’t achieve majority, will be discharged. Prosecution will consider retrial.</a:t>
          </a:r>
          <a:endParaRPr lang="en-US" sz="1700" kern="1200" dirty="0"/>
        </a:p>
      </dsp:txBody>
      <dsp:txXfrm>
        <a:off x="3421293" y="2365928"/>
        <a:ext cx="2775545" cy="166532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10/13/2026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dirty="0"/>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dirty="0"/>
          </a:p>
        </p:txBody>
      </p:sp>
    </p:spTree>
    <p:extLst>
      <p:ext uri="{BB962C8B-B14F-4D97-AF65-F5344CB8AC3E}">
        <p14:creationId xmlns:p14="http://schemas.microsoft.com/office/powerpoint/2010/main" val="2197547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dirty="0"/>
          </a:p>
        </p:txBody>
      </p:sp>
    </p:spTree>
    <p:extLst>
      <p:ext uri="{BB962C8B-B14F-4D97-AF65-F5344CB8AC3E}">
        <p14:creationId xmlns:p14="http://schemas.microsoft.com/office/powerpoint/2010/main" val="382400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7</a:t>
            </a:fld>
            <a:endParaRPr lang="en-US" dirty="0"/>
          </a:p>
        </p:txBody>
      </p:sp>
    </p:spTree>
    <p:extLst>
      <p:ext uri="{BB962C8B-B14F-4D97-AF65-F5344CB8AC3E}">
        <p14:creationId xmlns:p14="http://schemas.microsoft.com/office/powerpoint/2010/main" val="1476631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dirty="0"/>
          </a:p>
        </p:txBody>
      </p:sp>
    </p:spTree>
    <p:extLst>
      <p:ext uri="{BB962C8B-B14F-4D97-AF65-F5344CB8AC3E}">
        <p14:creationId xmlns:p14="http://schemas.microsoft.com/office/powerpoint/2010/main" val="23520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dirty="0"/>
          </a:p>
        </p:txBody>
      </p:sp>
    </p:spTree>
    <p:extLst>
      <p:ext uri="{BB962C8B-B14F-4D97-AF65-F5344CB8AC3E}">
        <p14:creationId xmlns:p14="http://schemas.microsoft.com/office/powerpoint/2010/main" val="3438834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B &amp; C A defendant may only change a guilty plea to a not guilty plea during a trial up to the sentencing with the judge’s consent. The defendant can change a not guilty plea to a guilty plea at any point in the trial without the judge’s consent. An ambiguous plea will be treated as a not guilty plea if it cannot be clarified by the judge.</a:t>
            </a:r>
          </a:p>
          <a:p>
            <a:r>
              <a:rPr lang="en-GB" dirty="0"/>
              <a:t>2. B Only Ben is eligible for jury service. His community service was over 10 years ago and will not prevent him from serving on a jury. Alice is above the maximum age of 75. Jenna’s suspended prison sentence is less than 10 years ago and will prevent her from being eligible. Constantine has a mental disorder and is therefore ineligible.</a:t>
            </a:r>
          </a:p>
          <a:p>
            <a:r>
              <a:rPr lang="en-GB" dirty="0"/>
              <a:t>3. </a:t>
            </a:r>
            <a:r>
              <a:rPr lang="en-GB"/>
              <a:t>A Where a jury has been reduced to 11, a majority verdict of 10:1 is acceptable.</a:t>
            </a:r>
            <a:endParaRPr lang="en-GB" dirty="0"/>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32</a:t>
            </a:fld>
            <a:endParaRPr lang="en-US" dirty="0"/>
          </a:p>
        </p:txBody>
      </p:sp>
    </p:spTree>
    <p:extLst>
      <p:ext uri="{BB962C8B-B14F-4D97-AF65-F5344CB8AC3E}">
        <p14:creationId xmlns:p14="http://schemas.microsoft.com/office/powerpoint/2010/main" val="2705878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33</a:t>
            </a:fld>
            <a:endParaRPr lang="en-US" dirty="0"/>
          </a:p>
        </p:txBody>
      </p:sp>
    </p:spTree>
    <p:extLst>
      <p:ext uri="{BB962C8B-B14F-4D97-AF65-F5344CB8AC3E}">
        <p14:creationId xmlns:p14="http://schemas.microsoft.com/office/powerpoint/2010/main" val="3758343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34</a:t>
            </a:fld>
            <a:endParaRPr lang="en-US" dirty="0"/>
          </a:p>
        </p:txBody>
      </p:sp>
    </p:spTree>
    <p:extLst>
      <p:ext uri="{BB962C8B-B14F-4D97-AF65-F5344CB8AC3E}">
        <p14:creationId xmlns:p14="http://schemas.microsoft.com/office/powerpoint/2010/main" val="3784258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10/13/2026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10/13/2026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10/13/2026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10/13/2026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uidance/criminal-procedure-rules-2025-and-criminal-practice-directions-2023#criminal-court-procedur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inews.co.uk/news/long-reads/the-trial-secrets-of-jury-service-verdicts-assessment-part-four-266446"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weighing scales">
            <a:extLst>
              <a:ext uri="{FF2B5EF4-FFF2-40B4-BE49-F238E27FC236}">
                <a16:creationId xmlns:a16="http://schemas.microsoft.com/office/drawing/2014/main" id="{6EC02057-A661-8829-830A-C6CF1F54BD36}"/>
              </a:ext>
            </a:extLst>
          </p:cNvPr>
          <p:cNvPicPr>
            <a:picLocks noChangeAspect="1"/>
          </p:cNvPicPr>
          <p:nvPr/>
        </p:nvPicPr>
        <p:blipFill>
          <a:blip r:embed="rId2">
            <a:duotone>
              <a:prstClr val="black"/>
              <a:prstClr val="white"/>
            </a:duotone>
          </a:blip>
          <a:srcRect t="7900" r="6942" b="32100"/>
          <a:stretch>
            <a:fillRect/>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p:cNvSpPr>
            <a:spLocks noGrp="1"/>
          </p:cNvSpPr>
          <p:nvPr>
            <p:ph type="ctrTitle"/>
          </p:nvPr>
        </p:nvSpPr>
        <p:spPr>
          <a:xfrm>
            <a:off x="668866" y="1678666"/>
            <a:ext cx="5123515" cy="2369093"/>
          </a:xfrm>
        </p:spPr>
        <p:txBody>
          <a:bodyPr>
            <a:normAutofit/>
          </a:bodyPr>
          <a:lstStyle/>
          <a:p>
            <a:r>
              <a:rPr lang="en-US" sz="4800"/>
              <a:t>Criminal Law and Litigation</a:t>
            </a:r>
          </a:p>
        </p:txBody>
      </p:sp>
      <p:sp>
        <p:nvSpPr>
          <p:cNvPr id="3" name="Content Placeholder 2"/>
          <p:cNvSpPr>
            <a:spLocks noGrp="1"/>
          </p:cNvSpPr>
          <p:nvPr>
            <p:ph type="subTitle" idx="1"/>
          </p:nvPr>
        </p:nvSpPr>
        <p:spPr>
          <a:xfrm>
            <a:off x="677335" y="4050831"/>
            <a:ext cx="5113217" cy="1096901"/>
          </a:xfrm>
        </p:spPr>
        <p:txBody>
          <a:bodyPr>
            <a:normAutofit/>
          </a:bodyPr>
          <a:lstStyle/>
          <a:p>
            <a:r>
              <a:rPr lang="en-GB" sz="1600" dirty="0"/>
              <a:t>Week 10 </a:t>
            </a:r>
          </a:p>
          <a:p>
            <a:r>
              <a:rPr lang="en-GB" sz="1600" dirty="0"/>
              <a:t>Chapter 13 ‘The Crown Court’</a:t>
            </a:r>
          </a:p>
        </p:txBody>
      </p:sp>
      <p:cxnSp>
        <p:nvCxnSpPr>
          <p:cNvPr id="9" name="Straight Connector 8">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853A690-D0A5-FE6B-97C6-842E720DC308}"/>
              </a:ext>
            </a:extLst>
          </p:cNvPr>
          <p:cNvPicPr>
            <a:picLocks noChangeAspect="1"/>
          </p:cNvPicPr>
          <p:nvPr/>
        </p:nvPicPr>
        <p:blipFill>
          <a:blip r:embed="rId3"/>
          <a:stretch>
            <a:fillRect/>
          </a:stretch>
        </p:blipFill>
        <p:spPr>
          <a:xfrm>
            <a:off x="2491176" y="307867"/>
            <a:ext cx="5999294" cy="3349733"/>
          </a:xfrm>
          <a:prstGeom prst="rect">
            <a:avLst/>
          </a:prstGeom>
        </p:spPr>
      </p:pic>
      <p:sp>
        <p:nvSpPr>
          <p:cNvPr id="10" name="Title 9">
            <a:extLst>
              <a:ext uri="{FF2B5EF4-FFF2-40B4-BE49-F238E27FC236}">
                <a16:creationId xmlns:a16="http://schemas.microsoft.com/office/drawing/2014/main" id="{8C1F7DDD-79FE-F83B-CE9E-F0542AABA754}"/>
              </a:ext>
            </a:extLst>
          </p:cNvPr>
          <p:cNvSpPr>
            <a:spLocks noGrp="1"/>
          </p:cNvSpPr>
          <p:nvPr>
            <p:ph type="title"/>
          </p:nvPr>
        </p:nvSpPr>
        <p:spPr>
          <a:xfrm>
            <a:off x="934912" y="4367864"/>
            <a:ext cx="9014018" cy="2103769"/>
          </a:xfrm>
        </p:spPr>
        <p:txBody>
          <a:bodyPr>
            <a:normAutofit/>
          </a:bodyPr>
          <a:lstStyle/>
          <a:p>
            <a:r>
              <a:rPr lang="en-US" sz="3600" dirty="0"/>
              <a:t>Crown Court practice and procedure governed by Senior Courts Act 1981 (SCA 1981) and CrPR and CrPD</a:t>
            </a:r>
            <a:endParaRPr lang="en-GB" dirty="0"/>
          </a:p>
        </p:txBody>
      </p:sp>
    </p:spTree>
    <p:extLst>
      <p:ext uri="{BB962C8B-B14F-4D97-AF65-F5344CB8AC3E}">
        <p14:creationId xmlns:p14="http://schemas.microsoft.com/office/powerpoint/2010/main" val="1225946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A950-B3E1-AA3C-C532-80C32C3EC466}"/>
              </a:ext>
            </a:extLst>
          </p:cNvPr>
          <p:cNvSpPr>
            <a:spLocks noGrp="1"/>
          </p:cNvSpPr>
          <p:nvPr>
            <p:ph type="title"/>
          </p:nvPr>
        </p:nvSpPr>
        <p:spPr/>
        <p:txBody>
          <a:bodyPr/>
          <a:lstStyle/>
          <a:p>
            <a:r>
              <a:rPr lang="en-GB" dirty="0"/>
              <a:t>Role of Crown Court</a:t>
            </a:r>
          </a:p>
        </p:txBody>
      </p:sp>
      <p:sp>
        <p:nvSpPr>
          <p:cNvPr id="3" name="Content Placeholder 2">
            <a:extLst>
              <a:ext uri="{FF2B5EF4-FFF2-40B4-BE49-F238E27FC236}">
                <a16:creationId xmlns:a16="http://schemas.microsoft.com/office/drawing/2014/main" id="{720FABD4-8713-3111-7022-46EF593F5D40}"/>
              </a:ext>
            </a:extLst>
          </p:cNvPr>
          <p:cNvSpPr>
            <a:spLocks noGrp="1"/>
          </p:cNvSpPr>
          <p:nvPr>
            <p:ph idx="1"/>
          </p:nvPr>
        </p:nvSpPr>
        <p:spPr>
          <a:xfrm>
            <a:off x="587182" y="1651873"/>
            <a:ext cx="8596668" cy="3880773"/>
          </a:xfrm>
        </p:spPr>
        <p:txBody>
          <a:bodyPr>
            <a:normAutofit/>
          </a:bodyPr>
          <a:lstStyle/>
          <a:p>
            <a:r>
              <a:rPr lang="en-GB" sz="2400" dirty="0"/>
              <a:t>Trial of indictable only offences</a:t>
            </a:r>
          </a:p>
          <a:p>
            <a:r>
              <a:rPr lang="en-GB" sz="2400" dirty="0"/>
              <a:t>Trial of either way offences sent to the CC</a:t>
            </a:r>
          </a:p>
          <a:p>
            <a:r>
              <a:rPr lang="en-GB" sz="2400" dirty="0"/>
              <a:t>Sentencing of offenders sent up by MC due to lack of sentencing powers</a:t>
            </a:r>
          </a:p>
          <a:p>
            <a:r>
              <a:rPr lang="en-GB" sz="2400" dirty="0"/>
              <a:t>Appeals against conviction from Magistrates’ Court</a:t>
            </a:r>
          </a:p>
          <a:p>
            <a:r>
              <a:rPr lang="en-GB" sz="2400" dirty="0"/>
              <a:t>Appeals against a refusal of bail by Magistrates’ Court</a:t>
            </a:r>
          </a:p>
          <a:p>
            <a:r>
              <a:rPr lang="en-GB" sz="2400" dirty="0"/>
              <a:t>Applications for the grant of bail for defendants charged with Murder</a:t>
            </a:r>
          </a:p>
        </p:txBody>
      </p:sp>
    </p:spTree>
    <p:extLst>
      <p:ext uri="{BB962C8B-B14F-4D97-AF65-F5344CB8AC3E}">
        <p14:creationId xmlns:p14="http://schemas.microsoft.com/office/powerpoint/2010/main" val="3394043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ECD8C-8269-464C-A131-05D406A5276C}"/>
              </a:ext>
            </a:extLst>
          </p:cNvPr>
          <p:cNvSpPr>
            <a:spLocks noGrp="1"/>
          </p:cNvSpPr>
          <p:nvPr>
            <p:ph type="title"/>
          </p:nvPr>
        </p:nvSpPr>
        <p:spPr>
          <a:xfrm>
            <a:off x="2231136" y="467418"/>
            <a:ext cx="7729728" cy="1188720"/>
          </a:xfrm>
          <a:solidFill>
            <a:srgbClr val="FFFFFF"/>
          </a:solidFill>
        </p:spPr>
        <p:txBody>
          <a:bodyPr>
            <a:normAutofit/>
          </a:bodyPr>
          <a:lstStyle/>
          <a:p>
            <a:r>
              <a:rPr lang="en-GB" dirty="0"/>
              <a:t>Judges and offences</a:t>
            </a:r>
          </a:p>
        </p:txBody>
      </p:sp>
      <p:sp>
        <p:nvSpPr>
          <p:cNvPr id="3" name="Content Placeholder 2">
            <a:extLst>
              <a:ext uri="{FF2B5EF4-FFF2-40B4-BE49-F238E27FC236}">
                <a16:creationId xmlns:a16="http://schemas.microsoft.com/office/drawing/2014/main" id="{44E4FD62-1628-465F-B193-B2EFD2FD877D}"/>
              </a:ext>
            </a:extLst>
          </p:cNvPr>
          <p:cNvSpPr>
            <a:spLocks noGrp="1"/>
          </p:cNvSpPr>
          <p:nvPr>
            <p:ph idx="1"/>
          </p:nvPr>
        </p:nvSpPr>
        <p:spPr>
          <a:xfrm>
            <a:off x="523747" y="1347455"/>
            <a:ext cx="9523003" cy="2879256"/>
          </a:xfrm>
        </p:spPr>
        <p:txBody>
          <a:bodyPr>
            <a:noAutofit/>
          </a:bodyPr>
          <a:lstStyle/>
          <a:p>
            <a:r>
              <a:rPr lang="en-GB" sz="3200" b="1" dirty="0">
                <a:solidFill>
                  <a:srgbClr val="404040"/>
                </a:solidFill>
              </a:rPr>
              <a:t>Class 1 </a:t>
            </a:r>
            <a:r>
              <a:rPr lang="en-GB" sz="3200" dirty="0">
                <a:solidFill>
                  <a:srgbClr val="404040"/>
                </a:solidFill>
              </a:rPr>
              <a:t>– treason and murder. Heard by High Court Judge</a:t>
            </a:r>
          </a:p>
          <a:p>
            <a:r>
              <a:rPr lang="en-GB" sz="3200" b="1" dirty="0">
                <a:solidFill>
                  <a:srgbClr val="404040"/>
                </a:solidFill>
              </a:rPr>
              <a:t>Class 2 </a:t>
            </a:r>
            <a:r>
              <a:rPr lang="en-GB" sz="3200" dirty="0">
                <a:solidFill>
                  <a:srgbClr val="404040"/>
                </a:solidFill>
              </a:rPr>
              <a:t>– rape. Heard by  Circuit Judge under authority of the Presiding Judge</a:t>
            </a:r>
          </a:p>
          <a:p>
            <a:r>
              <a:rPr lang="en-GB" sz="3200" b="1" dirty="0">
                <a:solidFill>
                  <a:srgbClr val="404040"/>
                </a:solidFill>
              </a:rPr>
              <a:t>Class 3 </a:t>
            </a:r>
            <a:r>
              <a:rPr lang="en-GB" sz="3200" dirty="0">
                <a:solidFill>
                  <a:srgbClr val="404040"/>
                </a:solidFill>
              </a:rPr>
              <a:t>– all other offences such as kidnapping, burglary, GBH. Heard by Circuit Judge or 	Recorder</a:t>
            </a:r>
          </a:p>
        </p:txBody>
      </p:sp>
      <p:pic>
        <p:nvPicPr>
          <p:cNvPr id="14" name="Picture 13" descr="Gavel resting on block">
            <a:extLst>
              <a:ext uri="{FF2B5EF4-FFF2-40B4-BE49-F238E27FC236}">
                <a16:creationId xmlns:a16="http://schemas.microsoft.com/office/drawing/2014/main" id="{018A5F52-B930-7E39-5DC5-0A2920F7DE2E}"/>
              </a:ext>
            </a:extLst>
          </p:cNvPr>
          <p:cNvPicPr>
            <a:picLocks noChangeAspect="1"/>
          </p:cNvPicPr>
          <p:nvPr/>
        </p:nvPicPr>
        <p:blipFill>
          <a:blip r:embed="rId2"/>
          <a:stretch>
            <a:fillRect/>
          </a:stretch>
        </p:blipFill>
        <p:spPr>
          <a:xfrm>
            <a:off x="8590700" y="4528885"/>
            <a:ext cx="2941223" cy="1960815"/>
          </a:xfrm>
          <a:prstGeom prst="rect">
            <a:avLst/>
          </a:prstGeom>
        </p:spPr>
      </p:pic>
    </p:spTree>
    <p:extLst>
      <p:ext uri="{BB962C8B-B14F-4D97-AF65-F5344CB8AC3E}">
        <p14:creationId xmlns:p14="http://schemas.microsoft.com/office/powerpoint/2010/main" val="75510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ellipse">
            <a:avLst/>
          </a:prstGeom>
        </p:spPr>
        <p:txBody>
          <a:bodyPr>
            <a:normAutofit/>
          </a:bodyPr>
          <a:lstStyle/>
          <a:p>
            <a:r>
              <a:rPr lang="en-US" dirty="0"/>
              <a:t>Types of judge</a:t>
            </a:r>
          </a:p>
        </p:txBody>
      </p:sp>
      <p:graphicFrame>
        <p:nvGraphicFramePr>
          <p:cNvPr id="15" name="Content Placeholder 2">
            <a:extLst>
              <a:ext uri="{FF2B5EF4-FFF2-40B4-BE49-F238E27FC236}">
                <a16:creationId xmlns:a16="http://schemas.microsoft.com/office/drawing/2014/main" id="{A7E79F64-1327-4893-9CFB-30CEC25B2E21}"/>
              </a:ext>
            </a:extLst>
          </p:cNvPr>
          <p:cNvGraphicFramePr>
            <a:graphicFrameLocks noGrp="1"/>
          </p:cNvGraphicFramePr>
          <p:nvPr>
            <p:ph idx="1"/>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16710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095" y="339144"/>
            <a:ext cx="6487955" cy="929425"/>
          </a:xfrm>
        </p:spPr>
        <p:txBody>
          <a:bodyPr>
            <a:normAutofit/>
          </a:bodyPr>
          <a:lstStyle/>
          <a:p>
            <a:r>
              <a:rPr lang="en-US" dirty="0"/>
              <a:t>The Indictment</a:t>
            </a:r>
          </a:p>
        </p:txBody>
      </p:sp>
      <p:sp>
        <p:nvSpPr>
          <p:cNvPr id="3" name="Content Placeholder 2"/>
          <p:cNvSpPr>
            <a:spLocks noGrp="1"/>
          </p:cNvSpPr>
          <p:nvPr>
            <p:ph idx="1"/>
          </p:nvPr>
        </p:nvSpPr>
        <p:spPr>
          <a:xfrm>
            <a:off x="652340" y="1488613"/>
            <a:ext cx="8522033" cy="4759787"/>
          </a:xfrm>
        </p:spPr>
        <p:txBody>
          <a:bodyPr>
            <a:normAutofit/>
          </a:bodyPr>
          <a:lstStyle/>
          <a:p>
            <a:r>
              <a:rPr lang="en-GB" sz="2400" dirty="0"/>
              <a:t>Formal document which is basis of charges D faces. </a:t>
            </a:r>
          </a:p>
          <a:p>
            <a:r>
              <a:rPr lang="en-GB" sz="2400" dirty="0"/>
              <a:t>Must comply with the Indictments Act 1915 and CrPR Part 10.</a:t>
            </a:r>
          </a:p>
          <a:p>
            <a:r>
              <a:rPr lang="en-GB" sz="2400" dirty="0"/>
              <a:t>Contains one or more ‘counts.’</a:t>
            </a:r>
          </a:p>
          <a:p>
            <a:r>
              <a:rPr lang="en-GB" sz="2400" dirty="0"/>
              <a:t>Each count contains ‘statement of offence’ and ‘particulars of offence.’</a:t>
            </a:r>
          </a:p>
          <a:p>
            <a:r>
              <a:rPr lang="en-GB" sz="2400" dirty="0"/>
              <a:t>Indictment may contain several counts if founded on the same facts or of a similar character.</a:t>
            </a:r>
          </a:p>
          <a:p>
            <a:r>
              <a:rPr lang="en-GB" sz="2400" dirty="0"/>
              <a:t>May be more than one defendant charged on the same count.</a:t>
            </a:r>
          </a:p>
        </p:txBody>
      </p:sp>
    </p:spTree>
    <p:extLst>
      <p:ext uri="{BB962C8B-B14F-4D97-AF65-F5344CB8AC3E}">
        <p14:creationId xmlns:p14="http://schemas.microsoft.com/office/powerpoint/2010/main" val="39783184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976" y="124041"/>
            <a:ext cx="8898739" cy="899829"/>
          </a:xfrm>
        </p:spPr>
        <p:txBody>
          <a:bodyPr>
            <a:normAutofit/>
          </a:bodyPr>
          <a:lstStyle/>
          <a:p>
            <a:r>
              <a:rPr lang="en-US" dirty="0"/>
              <a:t>Plea and trial preparation hearing (PTPH)</a:t>
            </a:r>
          </a:p>
        </p:txBody>
      </p:sp>
      <p:sp>
        <p:nvSpPr>
          <p:cNvPr id="3" name="Content Placeholder 2"/>
          <p:cNvSpPr>
            <a:spLocks noGrp="1"/>
          </p:cNvSpPr>
          <p:nvPr>
            <p:ph idx="1"/>
          </p:nvPr>
        </p:nvSpPr>
        <p:spPr>
          <a:xfrm>
            <a:off x="483520" y="1175437"/>
            <a:ext cx="8647601" cy="5296197"/>
          </a:xfrm>
        </p:spPr>
        <p:txBody>
          <a:bodyPr>
            <a:normAutofit/>
          </a:bodyPr>
          <a:lstStyle/>
          <a:p>
            <a:r>
              <a:rPr lang="en-GB" sz="2800" dirty="0">
                <a:hlinkClick r:id="rId3"/>
              </a:rPr>
              <a:t>Criminal Procedure Rules 2025 and Criminal Practice Directions 2023 - GOV.UK</a:t>
            </a:r>
            <a:endParaRPr lang="en-GB" sz="2800" dirty="0"/>
          </a:p>
          <a:p>
            <a:r>
              <a:rPr lang="en-GB" sz="2800" dirty="0"/>
              <a:t>D is ‘arraigned.’</a:t>
            </a:r>
          </a:p>
          <a:p>
            <a:r>
              <a:rPr lang="en-GB" sz="2800" dirty="0"/>
              <a:t>D may plead ‘guilty’ to all counts.</a:t>
            </a:r>
          </a:p>
          <a:p>
            <a:r>
              <a:rPr lang="en-GB" sz="2800" dirty="0"/>
              <a:t>D may plead ‘not guilty’ to all counts.</a:t>
            </a:r>
          </a:p>
          <a:p>
            <a:r>
              <a:rPr lang="en-GB" sz="2800" dirty="0"/>
              <a:t>D may enter ‘guilty’ pleas to some of counts and ‘not guilty’ to others.</a:t>
            </a:r>
          </a:p>
          <a:p>
            <a:r>
              <a:rPr lang="en-GB" sz="2800" dirty="0"/>
              <a:t>If there is to be a trial, parties will have completed PTPH form</a:t>
            </a:r>
          </a:p>
          <a:p>
            <a:r>
              <a:rPr lang="en-GB" sz="2800" dirty="0"/>
              <a:t>Court will give directions.</a:t>
            </a:r>
            <a:endParaRPr lang="en-US" sz="2800" dirty="0"/>
          </a:p>
        </p:txBody>
      </p:sp>
    </p:spTree>
    <p:extLst>
      <p:ext uri="{BB962C8B-B14F-4D97-AF65-F5344CB8AC3E}">
        <p14:creationId xmlns:p14="http://schemas.microsoft.com/office/powerpoint/2010/main" val="2467008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D1F5B-F09E-736D-0CDD-0950109478C8}"/>
              </a:ext>
            </a:extLst>
          </p:cNvPr>
          <p:cNvSpPr>
            <a:spLocks noGrp="1"/>
          </p:cNvSpPr>
          <p:nvPr>
            <p:ph type="title"/>
          </p:nvPr>
        </p:nvSpPr>
        <p:spPr>
          <a:xfrm>
            <a:off x="542106" y="49369"/>
            <a:ext cx="8596668" cy="742682"/>
          </a:xfrm>
        </p:spPr>
        <p:txBody>
          <a:bodyPr>
            <a:noAutofit/>
          </a:bodyPr>
          <a:lstStyle/>
          <a:p>
            <a:r>
              <a:rPr lang="en-GB" sz="4800" dirty="0"/>
              <a:t>Pleas</a:t>
            </a:r>
          </a:p>
        </p:txBody>
      </p:sp>
      <p:sp>
        <p:nvSpPr>
          <p:cNvPr id="3" name="Content Placeholder 2">
            <a:extLst>
              <a:ext uri="{FF2B5EF4-FFF2-40B4-BE49-F238E27FC236}">
                <a16:creationId xmlns:a16="http://schemas.microsoft.com/office/drawing/2014/main" id="{6F86367C-5A1A-0B86-7F38-A2D1E1B0408E}"/>
              </a:ext>
            </a:extLst>
          </p:cNvPr>
          <p:cNvSpPr>
            <a:spLocks noGrp="1"/>
          </p:cNvSpPr>
          <p:nvPr>
            <p:ph idx="1"/>
          </p:nvPr>
        </p:nvSpPr>
        <p:spPr>
          <a:xfrm>
            <a:off x="406878" y="1141468"/>
            <a:ext cx="9368187" cy="6238126"/>
          </a:xfrm>
        </p:spPr>
        <p:txBody>
          <a:bodyPr>
            <a:noAutofit/>
          </a:bodyPr>
          <a:lstStyle/>
          <a:p>
            <a:r>
              <a:rPr lang="en-GB" sz="2000" dirty="0"/>
              <a:t>Not guilty plea : case will be adjourned for trial, PTPH will be reviewed with a view to setting a firm date or putting on a ‘warned list’ for a future date. Decision on bail made, if required</a:t>
            </a:r>
          </a:p>
          <a:p>
            <a:r>
              <a:rPr lang="en-GB" sz="2000" dirty="0"/>
              <a:t>Guilty plea (to some counts only): </a:t>
            </a:r>
          </a:p>
          <a:p>
            <a:r>
              <a:rPr lang="en-GB" sz="2000" dirty="0"/>
              <a:t>Involuntary plea: i.e. where the D pleads guilty but then indicates that this was not ‘voluntary’ and came as a result of pressure being applied</a:t>
            </a:r>
          </a:p>
          <a:p>
            <a:r>
              <a:rPr lang="en-GB" sz="2000" dirty="0"/>
              <a:t>Ambiguous plea: where the D says “I plead guilty but I had no choice”  (indicates there may be a defence?)</a:t>
            </a:r>
          </a:p>
          <a:p>
            <a:r>
              <a:rPr lang="en-GB" sz="2000" dirty="0"/>
              <a:t>Guilty plea to a lesser offence – this might apply where there are alternative offences which could be charged or lesser offences within the offence included in the indictment.  If a plea of guilty to a lesser offence is accepted then matter proceeds to sentence</a:t>
            </a:r>
          </a:p>
          <a:p>
            <a:r>
              <a:rPr lang="en-GB" sz="2000" dirty="0"/>
              <a:t>Failure to plead: matter will go to trial as if accused had pleaded not guilty</a:t>
            </a:r>
          </a:p>
        </p:txBody>
      </p:sp>
    </p:spTree>
    <p:extLst>
      <p:ext uri="{BB962C8B-B14F-4D97-AF65-F5344CB8AC3E}">
        <p14:creationId xmlns:p14="http://schemas.microsoft.com/office/powerpoint/2010/main" val="30372920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D1F5B-F09E-736D-0CDD-0950109478C8}"/>
              </a:ext>
            </a:extLst>
          </p:cNvPr>
          <p:cNvSpPr>
            <a:spLocks noGrp="1"/>
          </p:cNvSpPr>
          <p:nvPr>
            <p:ph type="title"/>
          </p:nvPr>
        </p:nvSpPr>
        <p:spPr>
          <a:xfrm>
            <a:off x="612940" y="203916"/>
            <a:ext cx="9670840" cy="742682"/>
          </a:xfrm>
        </p:spPr>
        <p:txBody>
          <a:bodyPr>
            <a:noAutofit/>
          </a:bodyPr>
          <a:lstStyle/>
          <a:p>
            <a:r>
              <a:rPr lang="en-GB" sz="4800" dirty="0"/>
              <a:t>Fitness to plead and stand trial</a:t>
            </a:r>
          </a:p>
        </p:txBody>
      </p:sp>
      <p:sp>
        <p:nvSpPr>
          <p:cNvPr id="3" name="Content Placeholder 2">
            <a:extLst>
              <a:ext uri="{FF2B5EF4-FFF2-40B4-BE49-F238E27FC236}">
                <a16:creationId xmlns:a16="http://schemas.microsoft.com/office/drawing/2014/main" id="{6F86367C-5A1A-0B86-7F38-A2D1E1B0408E}"/>
              </a:ext>
            </a:extLst>
          </p:cNvPr>
          <p:cNvSpPr>
            <a:spLocks noGrp="1"/>
          </p:cNvSpPr>
          <p:nvPr>
            <p:ph idx="1"/>
          </p:nvPr>
        </p:nvSpPr>
        <p:spPr>
          <a:xfrm>
            <a:off x="542105" y="1329901"/>
            <a:ext cx="9187883" cy="5373553"/>
          </a:xfrm>
        </p:spPr>
        <p:txBody>
          <a:bodyPr>
            <a:normAutofit/>
          </a:bodyPr>
          <a:lstStyle/>
          <a:p>
            <a:r>
              <a:rPr lang="en-GB" sz="2000" b="1" dirty="0"/>
              <a:t>Fitness to plead</a:t>
            </a:r>
            <a:r>
              <a:rPr lang="en-GB" sz="2000" dirty="0"/>
              <a:t>: can be raised by either prosecution or defence and decided by the judge (having heard medical evidence). If unfit to plead, jury will decide whether the accused ‘did the act or omission’ and if the answer is yes then judge, under Criminal Procedure (Insanity) Act 1964 an order:</a:t>
            </a:r>
          </a:p>
          <a:p>
            <a:pPr lvl="1"/>
            <a:r>
              <a:rPr lang="en-GB" sz="2000" dirty="0"/>
              <a:t>Commit to Hospital order</a:t>
            </a:r>
          </a:p>
          <a:p>
            <a:pPr lvl="1"/>
            <a:r>
              <a:rPr lang="en-GB" sz="2000" dirty="0"/>
              <a:t>Absolute discharge</a:t>
            </a:r>
          </a:p>
          <a:p>
            <a:pPr lvl="1"/>
            <a:r>
              <a:rPr lang="en-GB" sz="2000" dirty="0"/>
              <a:t>Guardianship order under Mental Health Act 1983</a:t>
            </a:r>
          </a:p>
          <a:p>
            <a:pPr lvl="1"/>
            <a:r>
              <a:rPr lang="en-GB" sz="2000" dirty="0"/>
              <a:t>Supervision and treatment order</a:t>
            </a:r>
            <a:br>
              <a:rPr lang="en-GB" sz="2000" dirty="0"/>
            </a:br>
            <a:endParaRPr lang="en-GB" sz="2000" dirty="0"/>
          </a:p>
          <a:p>
            <a:r>
              <a:rPr lang="en-GB" sz="2000" b="1" dirty="0"/>
              <a:t>Fitness to stand trial</a:t>
            </a:r>
            <a:r>
              <a:rPr lang="en-GB" sz="2000" dirty="0"/>
              <a:t>: only in the most exceptional circumstances would there be an interruption of a trial process and every attempt will be made to ensure trial can proceed (R (H) v CPS (2014)</a:t>
            </a:r>
          </a:p>
        </p:txBody>
      </p:sp>
    </p:spTree>
    <p:extLst>
      <p:ext uri="{BB962C8B-B14F-4D97-AF65-F5344CB8AC3E}">
        <p14:creationId xmlns:p14="http://schemas.microsoft.com/office/powerpoint/2010/main" val="3445775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3F614-9002-98F1-DD67-BE8B0D578067}"/>
              </a:ext>
            </a:extLst>
          </p:cNvPr>
          <p:cNvSpPr>
            <a:spLocks noGrp="1"/>
          </p:cNvSpPr>
          <p:nvPr>
            <p:ph type="title"/>
          </p:nvPr>
        </p:nvSpPr>
        <p:spPr/>
        <p:txBody>
          <a:bodyPr/>
          <a:lstStyle/>
          <a:p>
            <a:r>
              <a:rPr lang="en-GB" dirty="0"/>
              <a:t>Fitness to plead</a:t>
            </a:r>
          </a:p>
        </p:txBody>
      </p:sp>
      <p:sp>
        <p:nvSpPr>
          <p:cNvPr id="3" name="Content Placeholder 2">
            <a:extLst>
              <a:ext uri="{FF2B5EF4-FFF2-40B4-BE49-F238E27FC236}">
                <a16:creationId xmlns:a16="http://schemas.microsoft.com/office/drawing/2014/main" id="{FFA2C6A4-B59D-3C4A-E19B-8F82E30C146E}"/>
              </a:ext>
            </a:extLst>
          </p:cNvPr>
          <p:cNvSpPr>
            <a:spLocks noGrp="1"/>
          </p:cNvSpPr>
          <p:nvPr>
            <p:ph idx="1"/>
          </p:nvPr>
        </p:nvSpPr>
        <p:spPr>
          <a:xfrm>
            <a:off x="394855" y="1527465"/>
            <a:ext cx="8879147" cy="4513898"/>
          </a:xfrm>
        </p:spPr>
        <p:txBody>
          <a:bodyPr>
            <a:normAutofit fontScale="92500" lnSpcReduction="10000"/>
          </a:bodyPr>
          <a:lstStyle/>
          <a:p>
            <a:r>
              <a:rPr lang="en-GB" sz="1600" dirty="0"/>
              <a:t>The Court of Appeal has considered the issue of fitness to plead.</a:t>
            </a:r>
          </a:p>
          <a:p>
            <a:r>
              <a:rPr lang="en-GB" sz="1600" dirty="0"/>
              <a:t>In R v </a:t>
            </a:r>
            <a:r>
              <a:rPr lang="en-GB" sz="1600" dirty="0" err="1"/>
              <a:t>Vinnell</a:t>
            </a:r>
            <a:r>
              <a:rPr lang="en-GB" sz="1600" dirty="0"/>
              <a:t> [2024] the court concluded that the judge was not bound to accept medical evidence in relation to the defendant’s fitness to plead due to vascular dementia, and it was for the judge to determine fitness in the context of the evidence and issues in the trial.</a:t>
            </a:r>
          </a:p>
          <a:p>
            <a:r>
              <a:rPr lang="en-GB" sz="1600" dirty="0"/>
              <a:t>In R v De Zoysa [2025] the court stressed that, in assessing the defendant’s understanding of the charges and ability to decide how to plead, it was not necessary that the defendant understood the complexities of a diminished responsibility defence or the supporting medical evidence.</a:t>
            </a:r>
          </a:p>
          <a:p>
            <a:r>
              <a:rPr lang="en-GB" sz="1600" dirty="0"/>
              <a:t>If the accused is found unfit to plead by the judge, a jury has to decide whether they did the act or made the omission specified in the charge. For example, in a murder case the jury would decide if the defendant unlawfully killed the deceased. They would not be asked to consider the defendant’s intent. If the jury is not satisfied that the defendant did the act alleged then they are acquitted. If the jury is satisfied that they did, the court may make the following orders under s5 Criminal Procedure (Insanity) Act 1964 (CP(I)A 1964):</a:t>
            </a:r>
          </a:p>
          <a:p>
            <a:r>
              <a:rPr lang="en-GB" sz="1600" dirty="0"/>
              <a:t>commit the accused to hospital with or without a restriction order;</a:t>
            </a:r>
          </a:p>
          <a:p>
            <a:r>
              <a:rPr lang="en-GB" sz="1600" dirty="0"/>
              <a:t>discharge the accused absolutely;</a:t>
            </a:r>
          </a:p>
          <a:p>
            <a:r>
              <a:rPr lang="en-GB" sz="1600" dirty="0"/>
              <a:t>make a supervision order.</a:t>
            </a:r>
          </a:p>
          <a:p>
            <a:r>
              <a:rPr lang="en-GB" sz="1600" dirty="0"/>
              <a:t>An application for a guardianship order under the Mental Health Act 1983 may also be made</a:t>
            </a:r>
          </a:p>
          <a:p>
            <a:endParaRPr lang="en-GB" sz="1600" dirty="0"/>
          </a:p>
        </p:txBody>
      </p:sp>
    </p:spTree>
    <p:extLst>
      <p:ext uri="{BB962C8B-B14F-4D97-AF65-F5344CB8AC3E}">
        <p14:creationId xmlns:p14="http://schemas.microsoft.com/office/powerpoint/2010/main" val="1615890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CD14A-5B8F-93C9-AA9D-BC3491084178}"/>
              </a:ext>
            </a:extLst>
          </p:cNvPr>
          <p:cNvSpPr>
            <a:spLocks noGrp="1"/>
          </p:cNvSpPr>
          <p:nvPr>
            <p:ph type="title"/>
          </p:nvPr>
        </p:nvSpPr>
        <p:spPr>
          <a:xfrm>
            <a:off x="419756" y="191037"/>
            <a:ext cx="8596668" cy="723363"/>
          </a:xfrm>
        </p:spPr>
        <p:txBody>
          <a:bodyPr/>
          <a:lstStyle/>
          <a:p>
            <a:r>
              <a:rPr lang="en-GB" dirty="0"/>
              <a:t>Indications of Sentence</a:t>
            </a:r>
          </a:p>
        </p:txBody>
      </p:sp>
      <p:sp>
        <p:nvSpPr>
          <p:cNvPr id="3" name="Content Placeholder 2">
            <a:extLst>
              <a:ext uri="{FF2B5EF4-FFF2-40B4-BE49-F238E27FC236}">
                <a16:creationId xmlns:a16="http://schemas.microsoft.com/office/drawing/2014/main" id="{66D20C8D-3D4A-77F1-A264-0FCB5490E5BE}"/>
              </a:ext>
            </a:extLst>
          </p:cNvPr>
          <p:cNvSpPr>
            <a:spLocks noGrp="1"/>
          </p:cNvSpPr>
          <p:nvPr>
            <p:ph idx="1"/>
          </p:nvPr>
        </p:nvSpPr>
        <p:spPr>
          <a:xfrm>
            <a:off x="419755" y="938626"/>
            <a:ext cx="9258717" cy="5629599"/>
          </a:xfrm>
        </p:spPr>
        <p:txBody>
          <a:bodyPr>
            <a:normAutofit/>
          </a:bodyPr>
          <a:lstStyle/>
          <a:p>
            <a:r>
              <a:rPr lang="en-GB" dirty="0"/>
              <a:t>D can ask, before entering a plea, for an indication of sentence from the Judge</a:t>
            </a:r>
          </a:p>
          <a:p>
            <a:r>
              <a:rPr lang="en-GB" dirty="0"/>
              <a:t>Judge can refuse and does not have to give reasons</a:t>
            </a:r>
          </a:p>
          <a:p>
            <a:r>
              <a:rPr lang="en-GB" dirty="0"/>
              <a:t>Any indication binds the judge and subsequent judges</a:t>
            </a:r>
          </a:p>
          <a:p>
            <a:r>
              <a:rPr lang="en-GB" dirty="0"/>
              <a:t>Guidance given in Goodyear (2005)</a:t>
            </a:r>
          </a:p>
          <a:p>
            <a:pPr lvl="1"/>
            <a:r>
              <a:rPr lang="en-GB" dirty="0"/>
              <a:t>D must have requested an indication and legal representative must have signed authority from the D</a:t>
            </a:r>
          </a:p>
          <a:p>
            <a:pPr lvl="1"/>
            <a:r>
              <a:rPr lang="en-GB" dirty="0"/>
              <a:t>If Judge does not have written basis of a plea agreed then Judge should not consider giving an indication</a:t>
            </a:r>
          </a:p>
          <a:p>
            <a:pPr lvl="1"/>
            <a:r>
              <a:rPr lang="en-GB" dirty="0"/>
              <a:t>Hearing should be held in open court</a:t>
            </a:r>
          </a:p>
          <a:p>
            <a:pPr lvl="1"/>
            <a:r>
              <a:rPr lang="en-GB" dirty="0"/>
              <a:t>Should not be a plea bargain</a:t>
            </a:r>
          </a:p>
          <a:p>
            <a:pPr lvl="1"/>
            <a:r>
              <a:rPr lang="en-GB" dirty="0"/>
              <a:t>Indication should be limited to the maximum sentence for the offence</a:t>
            </a:r>
          </a:p>
          <a:p>
            <a:pPr lvl="1"/>
            <a:r>
              <a:rPr lang="en-GB" dirty="0"/>
              <a:t>Any indication is binding unless the D does not plead guilty after a reasonable opportunity to consider their position</a:t>
            </a:r>
          </a:p>
          <a:p>
            <a:r>
              <a:rPr lang="en-GB" dirty="0"/>
              <a:t>No credit will be lost if D asks for indication first before pleading guilty ( Hackney ( 2013))</a:t>
            </a:r>
          </a:p>
        </p:txBody>
      </p:sp>
    </p:spTree>
    <p:extLst>
      <p:ext uri="{BB962C8B-B14F-4D97-AF65-F5344CB8AC3E}">
        <p14:creationId xmlns:p14="http://schemas.microsoft.com/office/powerpoint/2010/main" val="20982272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CD14A-5B8F-93C9-AA9D-BC3491084178}"/>
              </a:ext>
            </a:extLst>
          </p:cNvPr>
          <p:cNvSpPr>
            <a:spLocks noGrp="1"/>
          </p:cNvSpPr>
          <p:nvPr>
            <p:ph type="title"/>
          </p:nvPr>
        </p:nvSpPr>
        <p:spPr>
          <a:xfrm>
            <a:off x="1746281" y="2592946"/>
            <a:ext cx="8596668" cy="1320800"/>
          </a:xfrm>
        </p:spPr>
        <p:txBody>
          <a:bodyPr>
            <a:normAutofit/>
          </a:bodyPr>
          <a:lstStyle/>
          <a:p>
            <a:r>
              <a:rPr lang="en-GB" sz="5400" dirty="0"/>
              <a:t>Types of Hearing</a:t>
            </a:r>
          </a:p>
        </p:txBody>
      </p:sp>
    </p:spTree>
    <p:extLst>
      <p:ext uri="{BB962C8B-B14F-4D97-AF65-F5344CB8AC3E}">
        <p14:creationId xmlns:p14="http://schemas.microsoft.com/office/powerpoint/2010/main" val="1154886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0C19-21DD-BC25-CC8A-5C4CD6DF6A38}"/>
              </a:ext>
            </a:extLst>
          </p:cNvPr>
          <p:cNvSpPr>
            <a:spLocks noGrp="1"/>
          </p:cNvSpPr>
          <p:nvPr>
            <p:ph type="title"/>
          </p:nvPr>
        </p:nvSpPr>
        <p:spPr/>
        <p:txBody>
          <a:bodyPr/>
          <a:lstStyle/>
          <a:p>
            <a:r>
              <a:rPr lang="en-GB" dirty="0"/>
              <a:t>Plea and Trial Preparation Hearing</a:t>
            </a:r>
          </a:p>
        </p:txBody>
      </p:sp>
      <p:sp>
        <p:nvSpPr>
          <p:cNvPr id="3" name="Content Placeholder 2">
            <a:extLst>
              <a:ext uri="{FF2B5EF4-FFF2-40B4-BE49-F238E27FC236}">
                <a16:creationId xmlns:a16="http://schemas.microsoft.com/office/drawing/2014/main" id="{9F0C749D-770B-31D5-193B-29FA1CBDB94D}"/>
              </a:ext>
            </a:extLst>
          </p:cNvPr>
          <p:cNvSpPr>
            <a:spLocks noGrp="1"/>
          </p:cNvSpPr>
          <p:nvPr>
            <p:ph idx="1"/>
          </p:nvPr>
        </p:nvSpPr>
        <p:spPr>
          <a:xfrm>
            <a:off x="548545" y="1613237"/>
            <a:ext cx="8596668" cy="3880773"/>
          </a:xfrm>
        </p:spPr>
        <p:txBody>
          <a:bodyPr>
            <a:noAutofit/>
          </a:bodyPr>
          <a:lstStyle/>
          <a:p>
            <a:r>
              <a:rPr lang="en-GB" sz="2400" dirty="0"/>
              <a:t>Better Case Management Initiative (BCM) since 2016 aims to ensure more efficient case management, cases being dealt with in fewer hearings, early guilty pleas and identification of main issues and effective compliance with all rules and directions</a:t>
            </a:r>
          </a:p>
          <a:p>
            <a:r>
              <a:rPr lang="en-GB" sz="2400" dirty="0"/>
              <a:t>Crown Court Digital Case System: Common platform so that participants can upload and  annotate case materials</a:t>
            </a:r>
          </a:p>
          <a:p>
            <a:r>
              <a:rPr lang="en-GB" sz="2400" dirty="0"/>
              <a:t>Once D has been served with all documents, D could make an application for case to be dismissed and this would ordinarily be made before the PTPH</a:t>
            </a:r>
          </a:p>
        </p:txBody>
      </p:sp>
    </p:spTree>
    <p:extLst>
      <p:ext uri="{BB962C8B-B14F-4D97-AF65-F5344CB8AC3E}">
        <p14:creationId xmlns:p14="http://schemas.microsoft.com/office/powerpoint/2010/main" val="10866273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0C19-21DD-BC25-CC8A-5C4CD6DF6A38}"/>
              </a:ext>
            </a:extLst>
          </p:cNvPr>
          <p:cNvSpPr>
            <a:spLocks noGrp="1"/>
          </p:cNvSpPr>
          <p:nvPr>
            <p:ph type="title"/>
          </p:nvPr>
        </p:nvSpPr>
        <p:spPr/>
        <p:txBody>
          <a:bodyPr/>
          <a:lstStyle/>
          <a:p>
            <a:r>
              <a:rPr lang="en-GB" dirty="0"/>
              <a:t>Plea and Trial Preparation Hearing</a:t>
            </a:r>
          </a:p>
        </p:txBody>
      </p:sp>
      <p:sp>
        <p:nvSpPr>
          <p:cNvPr id="3" name="Content Placeholder 2">
            <a:extLst>
              <a:ext uri="{FF2B5EF4-FFF2-40B4-BE49-F238E27FC236}">
                <a16:creationId xmlns:a16="http://schemas.microsoft.com/office/drawing/2014/main" id="{9F0C749D-770B-31D5-193B-29FA1CBDB94D}"/>
              </a:ext>
            </a:extLst>
          </p:cNvPr>
          <p:cNvSpPr>
            <a:spLocks noGrp="1"/>
          </p:cNvSpPr>
          <p:nvPr>
            <p:ph idx="1"/>
          </p:nvPr>
        </p:nvSpPr>
        <p:spPr>
          <a:xfrm>
            <a:off x="548545" y="1613237"/>
            <a:ext cx="8596668" cy="4690971"/>
          </a:xfrm>
        </p:spPr>
        <p:txBody>
          <a:bodyPr>
            <a:noAutofit/>
          </a:bodyPr>
          <a:lstStyle/>
          <a:p>
            <a:r>
              <a:rPr lang="en-GB" sz="2400" dirty="0"/>
              <a:t>D will need to be represented by barrister or solicitor advocate (and so a conference with counsel will need to be arranged in advance of the PTPH)</a:t>
            </a:r>
          </a:p>
          <a:p>
            <a:r>
              <a:rPr lang="en-GB" sz="2400" dirty="0"/>
              <a:t>Brief to counsel should contain details of the case, date and type of hearing, solicitor’s details, D’s statement, draft indictment, case bundle and access to case on the Digital Case System, correspondence with CPS, expert reports, short analysis of prosecution case with strengths and weaknesses and a summary of the defence case and any evidence in mitigation ( in case of conviction).</a:t>
            </a:r>
          </a:p>
          <a:p>
            <a:r>
              <a:rPr lang="en-GB" sz="2400" dirty="0"/>
              <a:t>Also any other relevant matters e.g. key dates</a:t>
            </a:r>
          </a:p>
        </p:txBody>
      </p:sp>
    </p:spTree>
    <p:extLst>
      <p:ext uri="{BB962C8B-B14F-4D97-AF65-F5344CB8AC3E}">
        <p14:creationId xmlns:p14="http://schemas.microsoft.com/office/powerpoint/2010/main" val="8919285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0C19-21DD-BC25-CC8A-5C4CD6DF6A38}"/>
              </a:ext>
            </a:extLst>
          </p:cNvPr>
          <p:cNvSpPr>
            <a:spLocks noGrp="1"/>
          </p:cNvSpPr>
          <p:nvPr>
            <p:ph type="title"/>
          </p:nvPr>
        </p:nvSpPr>
        <p:spPr>
          <a:xfrm>
            <a:off x="707813" y="198120"/>
            <a:ext cx="9806069" cy="1320800"/>
          </a:xfrm>
        </p:spPr>
        <p:txBody>
          <a:bodyPr>
            <a:normAutofit/>
          </a:bodyPr>
          <a:lstStyle/>
          <a:p>
            <a:r>
              <a:rPr lang="en-GB" dirty="0"/>
              <a:t>Plea and Trial Preparation Hearing Form:</a:t>
            </a:r>
            <a:br>
              <a:rPr lang="en-GB" dirty="0"/>
            </a:br>
            <a:r>
              <a:rPr lang="en-GB" dirty="0"/>
              <a:t>see the downloaded form on your Moodle page</a:t>
            </a:r>
          </a:p>
        </p:txBody>
      </p:sp>
      <p:pic>
        <p:nvPicPr>
          <p:cNvPr id="7" name="Picture 6">
            <a:extLst>
              <a:ext uri="{FF2B5EF4-FFF2-40B4-BE49-F238E27FC236}">
                <a16:creationId xmlns:a16="http://schemas.microsoft.com/office/drawing/2014/main" id="{F6ABD93E-722F-FB3E-2F58-8588E7082562}"/>
              </a:ext>
            </a:extLst>
          </p:cNvPr>
          <p:cNvPicPr>
            <a:picLocks noChangeAspect="1"/>
          </p:cNvPicPr>
          <p:nvPr/>
        </p:nvPicPr>
        <p:blipFill>
          <a:blip r:embed="rId2"/>
          <a:stretch>
            <a:fillRect/>
          </a:stretch>
        </p:blipFill>
        <p:spPr>
          <a:xfrm>
            <a:off x="6254085" y="1603635"/>
            <a:ext cx="5592329" cy="3970318"/>
          </a:xfrm>
          <a:prstGeom prst="rect">
            <a:avLst/>
          </a:prstGeom>
        </p:spPr>
      </p:pic>
      <p:sp>
        <p:nvSpPr>
          <p:cNvPr id="9" name="TextBox 8">
            <a:extLst>
              <a:ext uri="{FF2B5EF4-FFF2-40B4-BE49-F238E27FC236}">
                <a16:creationId xmlns:a16="http://schemas.microsoft.com/office/drawing/2014/main" id="{82DA9076-9AB3-FB16-96CD-B9E4821F6C08}"/>
              </a:ext>
            </a:extLst>
          </p:cNvPr>
          <p:cNvSpPr txBox="1"/>
          <p:nvPr/>
        </p:nvSpPr>
        <p:spPr>
          <a:xfrm>
            <a:off x="766292" y="1751527"/>
            <a:ext cx="5119353" cy="3970318"/>
          </a:xfrm>
          <a:prstGeom prst="rect">
            <a:avLst/>
          </a:prstGeom>
          <a:noFill/>
        </p:spPr>
        <p:txBody>
          <a:bodyPr wrap="square" rtlCol="0">
            <a:spAutoFit/>
          </a:bodyPr>
          <a:lstStyle/>
          <a:p>
            <a:r>
              <a:rPr lang="en-GB" sz="2800" dirty="0"/>
              <a:t>Will include:</a:t>
            </a:r>
            <a:br>
              <a:rPr lang="en-GB" sz="2800" dirty="0"/>
            </a:br>
            <a:endParaRPr lang="en-GB" sz="2800" dirty="0"/>
          </a:p>
          <a:p>
            <a:pPr marL="285750" indent="-285750">
              <a:buFont typeface="Arial" panose="020B0604020202020204" pitchFamily="34" charset="0"/>
              <a:buChar char="•"/>
            </a:pPr>
            <a:r>
              <a:rPr lang="en-GB" sz="2800" dirty="0"/>
              <a:t>Issues in the case</a:t>
            </a:r>
          </a:p>
          <a:p>
            <a:pPr marL="285750" indent="-285750">
              <a:buFont typeface="Arial" panose="020B0604020202020204" pitchFamily="34" charset="0"/>
              <a:buChar char="•"/>
            </a:pPr>
            <a:r>
              <a:rPr lang="en-GB" sz="2800" dirty="0"/>
              <a:t>Witness details</a:t>
            </a:r>
          </a:p>
          <a:p>
            <a:pPr marL="285750" indent="-285750">
              <a:buFont typeface="Arial" panose="020B0604020202020204" pitchFamily="34" charset="0"/>
              <a:buChar char="•"/>
            </a:pPr>
            <a:r>
              <a:rPr lang="en-GB" sz="2800" dirty="0"/>
              <a:t>Points of law, legal authority, evidential issues</a:t>
            </a:r>
          </a:p>
          <a:p>
            <a:pPr marL="285750" indent="-285750">
              <a:buFont typeface="Arial" panose="020B0604020202020204" pitchFamily="34" charset="0"/>
              <a:buChar char="•"/>
            </a:pPr>
            <a:r>
              <a:rPr lang="en-GB" sz="2800" dirty="0"/>
              <a:t>Alibi evidence</a:t>
            </a:r>
          </a:p>
          <a:p>
            <a:pPr marL="285750" indent="-285750">
              <a:buFont typeface="Arial" panose="020B0604020202020204" pitchFamily="34" charset="0"/>
              <a:buChar char="•"/>
            </a:pPr>
            <a:r>
              <a:rPr lang="en-GB" sz="2800" dirty="0"/>
              <a:t>Witness availability</a:t>
            </a:r>
          </a:p>
          <a:p>
            <a:pPr marL="285750" indent="-285750">
              <a:buFont typeface="Arial" panose="020B0604020202020204" pitchFamily="34" charset="0"/>
              <a:buChar char="•"/>
            </a:pPr>
            <a:r>
              <a:rPr lang="en-GB" sz="2800" dirty="0"/>
              <a:t>Custody time limits</a:t>
            </a:r>
          </a:p>
        </p:txBody>
      </p:sp>
    </p:spTree>
    <p:extLst>
      <p:ext uri="{BB962C8B-B14F-4D97-AF65-F5344CB8AC3E}">
        <p14:creationId xmlns:p14="http://schemas.microsoft.com/office/powerpoint/2010/main" val="778933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E3291-6A56-E269-2026-42089CFC0198}"/>
              </a:ext>
            </a:extLst>
          </p:cNvPr>
          <p:cNvSpPr>
            <a:spLocks noGrp="1"/>
          </p:cNvSpPr>
          <p:nvPr>
            <p:ph type="title"/>
          </p:nvPr>
        </p:nvSpPr>
        <p:spPr>
          <a:xfrm>
            <a:off x="542106" y="156238"/>
            <a:ext cx="8596668" cy="854754"/>
          </a:xfrm>
        </p:spPr>
        <p:txBody>
          <a:bodyPr/>
          <a:lstStyle/>
          <a:p>
            <a:r>
              <a:rPr lang="en-GB" dirty="0"/>
              <a:t>Complex cases</a:t>
            </a:r>
          </a:p>
        </p:txBody>
      </p:sp>
      <p:sp>
        <p:nvSpPr>
          <p:cNvPr id="3" name="Content Placeholder 2">
            <a:extLst>
              <a:ext uri="{FF2B5EF4-FFF2-40B4-BE49-F238E27FC236}">
                <a16:creationId xmlns:a16="http://schemas.microsoft.com/office/drawing/2014/main" id="{4EBC01AE-F2F2-6185-4367-C5B92B4559C8}"/>
              </a:ext>
            </a:extLst>
          </p:cNvPr>
          <p:cNvSpPr>
            <a:spLocks noGrp="1"/>
          </p:cNvSpPr>
          <p:nvPr>
            <p:ph idx="1"/>
          </p:nvPr>
        </p:nvSpPr>
        <p:spPr>
          <a:xfrm>
            <a:off x="256157" y="1010992"/>
            <a:ext cx="9168565" cy="5448193"/>
          </a:xfrm>
        </p:spPr>
        <p:txBody>
          <a:bodyPr>
            <a:normAutofit/>
          </a:bodyPr>
          <a:lstStyle/>
          <a:p>
            <a:r>
              <a:rPr lang="en-GB" sz="2000" dirty="0"/>
              <a:t>May require an additional preparatory hearing  and if so judge may require;</a:t>
            </a:r>
          </a:p>
          <a:p>
            <a:r>
              <a:rPr lang="en-GB" sz="2000" dirty="0"/>
              <a:t>A written case statement from the prosecution including the principal facts of the case, witnesses and exhibits and legal arguments to be provided</a:t>
            </a:r>
          </a:p>
          <a:p>
            <a:r>
              <a:rPr lang="en-GB" sz="2000" dirty="0"/>
              <a:t>Prosecution to prepare their evidence and provide an explanatory material that would go before the jury</a:t>
            </a:r>
          </a:p>
          <a:p>
            <a:r>
              <a:rPr lang="en-GB" sz="2000" dirty="0"/>
              <a:t>Defence may be required to provide details of defence and principle matter of dispute, written objection to case statement and written notice of any point of law or evidence with accused will take up and legal authority on which they intend to rely</a:t>
            </a:r>
          </a:p>
          <a:p>
            <a:r>
              <a:rPr lang="en-GB" sz="2000" dirty="0"/>
              <a:t>Admissibility of evidence : note the judge at a PTPH or any other preparatory hearing may make a ruling as to admissibility of evidence</a:t>
            </a:r>
          </a:p>
          <a:p>
            <a:r>
              <a:rPr lang="en-GB" sz="2000" dirty="0"/>
              <a:t>May also make rulings as to any cross examination of vulnerable witnesses, or reporting restrictions</a:t>
            </a:r>
          </a:p>
        </p:txBody>
      </p:sp>
    </p:spTree>
    <p:extLst>
      <p:ext uri="{BB962C8B-B14F-4D97-AF65-F5344CB8AC3E}">
        <p14:creationId xmlns:p14="http://schemas.microsoft.com/office/powerpoint/2010/main" val="3302486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86B24-C064-0927-3717-37EE29851231}"/>
              </a:ext>
            </a:extLst>
          </p:cNvPr>
          <p:cNvSpPr>
            <a:spLocks noGrp="1"/>
          </p:cNvSpPr>
          <p:nvPr>
            <p:ph type="title"/>
          </p:nvPr>
        </p:nvSpPr>
        <p:spPr>
          <a:xfrm>
            <a:off x="413186" y="1749381"/>
            <a:ext cx="9278165" cy="1320800"/>
          </a:xfrm>
        </p:spPr>
        <p:txBody>
          <a:bodyPr>
            <a:noAutofit/>
          </a:bodyPr>
          <a:lstStyle/>
          <a:p>
            <a:r>
              <a:rPr lang="en-GB" sz="6000" dirty="0"/>
              <a:t>People in the Crown Court</a:t>
            </a:r>
            <a:br>
              <a:rPr lang="en-GB" sz="6000" dirty="0"/>
            </a:br>
            <a:r>
              <a:rPr lang="en-GB" sz="6000" dirty="0"/>
              <a:t>Judge and Jury</a:t>
            </a:r>
          </a:p>
        </p:txBody>
      </p:sp>
    </p:spTree>
    <p:extLst>
      <p:ext uri="{BB962C8B-B14F-4D97-AF65-F5344CB8AC3E}">
        <p14:creationId xmlns:p14="http://schemas.microsoft.com/office/powerpoint/2010/main" val="38521718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FB6E-4CD0-4A9C-8ABB-26F8F00F7F76}"/>
              </a:ext>
            </a:extLst>
          </p:cNvPr>
          <p:cNvSpPr>
            <a:spLocks noGrp="1"/>
          </p:cNvSpPr>
          <p:nvPr>
            <p:ph type="title"/>
          </p:nvPr>
        </p:nvSpPr>
        <p:spPr>
          <a:xfrm>
            <a:off x="542106" y="171718"/>
            <a:ext cx="8596668" cy="755561"/>
          </a:xfrm>
        </p:spPr>
        <p:txBody>
          <a:bodyPr/>
          <a:lstStyle/>
          <a:p>
            <a:r>
              <a:rPr lang="en-GB" dirty="0"/>
              <a:t>Judge and Jury</a:t>
            </a:r>
          </a:p>
        </p:txBody>
      </p:sp>
      <p:sp>
        <p:nvSpPr>
          <p:cNvPr id="3" name="Content Placeholder 2">
            <a:extLst>
              <a:ext uri="{FF2B5EF4-FFF2-40B4-BE49-F238E27FC236}">
                <a16:creationId xmlns:a16="http://schemas.microsoft.com/office/drawing/2014/main" id="{1F43EB6E-7D16-4722-B099-603A86F02002}"/>
              </a:ext>
            </a:extLst>
          </p:cNvPr>
          <p:cNvSpPr>
            <a:spLocks noGrp="1"/>
          </p:cNvSpPr>
          <p:nvPr>
            <p:ph idx="1"/>
          </p:nvPr>
        </p:nvSpPr>
        <p:spPr>
          <a:xfrm>
            <a:off x="233998" y="837127"/>
            <a:ext cx="10056222" cy="5321121"/>
          </a:xfrm>
        </p:spPr>
        <p:txBody>
          <a:bodyPr>
            <a:noAutofit/>
          </a:bodyPr>
          <a:lstStyle/>
          <a:p>
            <a:r>
              <a:rPr lang="en-GB" sz="2800" dirty="0"/>
              <a:t>Jury of 12</a:t>
            </a:r>
          </a:p>
          <a:p>
            <a:r>
              <a:rPr lang="en-GB" sz="2800" dirty="0"/>
              <a:t>Judge determines all issues of law in the absence of the jury</a:t>
            </a:r>
          </a:p>
          <a:p>
            <a:r>
              <a:rPr lang="en-GB" sz="2800" dirty="0"/>
              <a:t>Jury determines all issues of fact</a:t>
            </a:r>
          </a:p>
          <a:p>
            <a:r>
              <a:rPr lang="en-GB" sz="2800" u="sng" dirty="0"/>
              <a:t>Questions of law </a:t>
            </a:r>
            <a:r>
              <a:rPr lang="en-GB" sz="2800" dirty="0"/>
              <a:t>can include questions about the substantive criminal law, whether to admit disputed evidence; directions given by the trial judge in the course of the summing up to the jury</a:t>
            </a:r>
          </a:p>
          <a:p>
            <a:r>
              <a:rPr lang="en-GB" sz="2800" u="sng" dirty="0"/>
              <a:t>Questions of Fact </a:t>
            </a:r>
            <a:r>
              <a:rPr lang="en-GB" sz="2800" dirty="0"/>
              <a:t>include the credibility of witnesses, the weight of the evidence and whether prosecution has discharged its legal burden of proof and proved D’s guilt beyond all reasonable doubt</a:t>
            </a:r>
            <a:endParaRPr lang="en-US" sz="2800" dirty="0"/>
          </a:p>
          <a:p>
            <a:pPr marL="0" indent="0">
              <a:buNone/>
            </a:pPr>
            <a:endParaRPr lang="en-GB" sz="2400" dirty="0"/>
          </a:p>
        </p:txBody>
      </p:sp>
    </p:spTree>
    <p:extLst>
      <p:ext uri="{BB962C8B-B14F-4D97-AF65-F5344CB8AC3E}">
        <p14:creationId xmlns:p14="http://schemas.microsoft.com/office/powerpoint/2010/main" val="4322824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B21EC-75DB-2A7B-0A39-2E4BE5808ED9}"/>
              </a:ext>
            </a:extLst>
          </p:cNvPr>
          <p:cNvSpPr>
            <a:spLocks noGrp="1"/>
          </p:cNvSpPr>
          <p:nvPr>
            <p:ph type="title"/>
          </p:nvPr>
        </p:nvSpPr>
        <p:spPr/>
        <p:txBody>
          <a:bodyPr/>
          <a:lstStyle/>
          <a:p>
            <a:r>
              <a:rPr lang="en-GB" dirty="0"/>
              <a:t>Jurors making decisions on the basis of conscience</a:t>
            </a:r>
          </a:p>
        </p:txBody>
      </p:sp>
      <p:sp>
        <p:nvSpPr>
          <p:cNvPr id="3" name="Content Placeholder 2">
            <a:extLst>
              <a:ext uri="{FF2B5EF4-FFF2-40B4-BE49-F238E27FC236}">
                <a16:creationId xmlns:a16="http://schemas.microsoft.com/office/drawing/2014/main" id="{22462443-4EDF-7834-C82A-8348391F6DF1}"/>
              </a:ext>
            </a:extLst>
          </p:cNvPr>
          <p:cNvSpPr>
            <a:spLocks noGrp="1"/>
          </p:cNvSpPr>
          <p:nvPr>
            <p:ph idx="1"/>
          </p:nvPr>
        </p:nvSpPr>
        <p:spPr/>
        <p:txBody>
          <a:bodyPr>
            <a:normAutofit fontScale="85000" lnSpcReduction="10000"/>
          </a:bodyPr>
          <a:lstStyle/>
          <a:p>
            <a:r>
              <a:rPr lang="en-GB" sz="1400" b="1" dirty="0"/>
              <a:t>In R v Webster and others [2026] </a:t>
            </a:r>
            <a:r>
              <a:rPr lang="en-GB" sz="1400" dirty="0"/>
              <a:t>the defendants were convicted of criminal damage after they destroyed glazed windows and panels belonging to JP Morgan Chase Bank as part of an action designed to advance the cause of Extinction Rebellion. On the first day of the trial, posters were found displayed on the street in the vicinity of the court that set out the right of jurors to acquit according to conscience. The judge gave written directions to the jury on day one, including that “Whoever has written the posters directed at jurors and put them up is misstating the law and, even worse, is improperly trying to influence jurors … It is a criminal offence for a juror to do anything from which it can be concluded that a decision will be made on anything other than the evidence in the case. It is a criminal offence for people to encourage jurors to do so.”</a:t>
            </a:r>
          </a:p>
          <a:p>
            <a:r>
              <a:rPr lang="en-GB" sz="1400" dirty="0"/>
              <a:t>The Court of Appeal held that the convictions, which were based on overwhelming evidence and followed a fair trial, were safe. In relation to the day one directions, the Court of Appeal highlighted that the judge had not said that returning a verdict of not guilty was prohibited conduct, which would have been a misdirection.</a:t>
            </a:r>
          </a:p>
          <a:p>
            <a:r>
              <a:rPr lang="en-GB" sz="1400" dirty="0"/>
              <a:t>The decision of the judge in this case was very controversial. The wider context of jury decisions in protestor cases is discussed in the following articles:</a:t>
            </a:r>
          </a:p>
          <a:p>
            <a:r>
              <a:rPr lang="en-GB" sz="1400" dirty="0"/>
              <a:t>Jewish Voice for Liberation:  https://www.jewishvoiceforlabour.org.uk/article/rights-of-jurors-to-decide-guilt-according-to-conscience-challenged/</a:t>
            </a:r>
          </a:p>
          <a:p>
            <a:endParaRPr lang="en-GB" sz="1400" dirty="0"/>
          </a:p>
          <a:p>
            <a:r>
              <a:rPr lang="en-GB" sz="1400" dirty="0"/>
              <a:t>The Guardian: https://www.theguardian.com/commentisfree/2023/sep/27/trudi-warner-english-courts-juries</a:t>
            </a:r>
          </a:p>
        </p:txBody>
      </p:sp>
    </p:spTree>
    <p:extLst>
      <p:ext uri="{BB962C8B-B14F-4D97-AF65-F5344CB8AC3E}">
        <p14:creationId xmlns:p14="http://schemas.microsoft.com/office/powerpoint/2010/main" val="1760333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F75B-21E6-4F6A-76D4-874C2F054CF7}"/>
              </a:ext>
            </a:extLst>
          </p:cNvPr>
          <p:cNvSpPr>
            <a:spLocks noGrp="1"/>
          </p:cNvSpPr>
          <p:nvPr>
            <p:ph type="title"/>
          </p:nvPr>
        </p:nvSpPr>
        <p:spPr>
          <a:xfrm>
            <a:off x="439075" y="94446"/>
            <a:ext cx="8596668" cy="768439"/>
          </a:xfrm>
        </p:spPr>
        <p:txBody>
          <a:bodyPr/>
          <a:lstStyle/>
          <a:p>
            <a:r>
              <a:rPr lang="en-GB" dirty="0"/>
              <a:t>The Jury</a:t>
            </a:r>
          </a:p>
        </p:txBody>
      </p:sp>
      <p:sp>
        <p:nvSpPr>
          <p:cNvPr id="3" name="Content Placeholder 2">
            <a:extLst>
              <a:ext uri="{FF2B5EF4-FFF2-40B4-BE49-F238E27FC236}">
                <a16:creationId xmlns:a16="http://schemas.microsoft.com/office/drawing/2014/main" id="{E1F6FC93-016B-9386-02A9-30231EDAD674}"/>
              </a:ext>
            </a:extLst>
          </p:cNvPr>
          <p:cNvSpPr>
            <a:spLocks noGrp="1"/>
          </p:cNvSpPr>
          <p:nvPr>
            <p:ph idx="1"/>
          </p:nvPr>
        </p:nvSpPr>
        <p:spPr>
          <a:xfrm>
            <a:off x="439075" y="862885"/>
            <a:ext cx="10089404" cy="5379990"/>
          </a:xfrm>
        </p:spPr>
        <p:txBody>
          <a:bodyPr>
            <a:noAutofit/>
          </a:bodyPr>
          <a:lstStyle/>
          <a:p>
            <a:r>
              <a:rPr lang="en-GB" sz="2400" dirty="0"/>
              <a:t>Juries Act 1974: sets out the qualifications and exemptions</a:t>
            </a:r>
          </a:p>
          <a:p>
            <a:r>
              <a:rPr lang="en-GB" sz="2400" u="sng" dirty="0"/>
              <a:t>Qualifications</a:t>
            </a:r>
            <a:r>
              <a:rPr lang="en-GB" sz="2400" dirty="0"/>
              <a:t>:</a:t>
            </a:r>
          </a:p>
          <a:p>
            <a:pPr lvl="1"/>
            <a:r>
              <a:rPr lang="en-GB" sz="2000" dirty="0"/>
              <a:t>Between 18 and 75</a:t>
            </a:r>
          </a:p>
          <a:p>
            <a:pPr lvl="1"/>
            <a:r>
              <a:rPr lang="en-GB" sz="2000" dirty="0"/>
              <a:t>Resident in the UK for at least 5 years since age of 13</a:t>
            </a:r>
          </a:p>
          <a:p>
            <a:r>
              <a:rPr lang="en-GB" sz="2400" u="sng" dirty="0"/>
              <a:t>Disqualified persons</a:t>
            </a:r>
            <a:r>
              <a:rPr lang="en-GB" sz="2400" dirty="0"/>
              <a:t>:</a:t>
            </a:r>
          </a:p>
          <a:p>
            <a:pPr lvl="1"/>
            <a:r>
              <a:rPr lang="en-GB" sz="2000" dirty="0"/>
              <a:t>Mentally disordered or disabled</a:t>
            </a:r>
          </a:p>
          <a:p>
            <a:pPr lvl="1"/>
            <a:r>
              <a:rPr lang="en-GB" sz="2000" dirty="0"/>
              <a:t>Anyone on bail</a:t>
            </a:r>
          </a:p>
          <a:p>
            <a:pPr lvl="1"/>
            <a:r>
              <a:rPr lang="en-GB" sz="2000" dirty="0"/>
              <a:t>Anyone who has served a life sentence or sentence of custody to protect the public</a:t>
            </a:r>
          </a:p>
          <a:p>
            <a:pPr lvl="1"/>
            <a:r>
              <a:rPr lang="en-GB" sz="2000" dirty="0"/>
              <a:t>Anyone who has been imprisoned for 5 years of more, or</a:t>
            </a:r>
          </a:p>
          <a:p>
            <a:pPr lvl="1"/>
            <a:r>
              <a:rPr lang="en-GB" sz="2000" dirty="0"/>
              <a:t>Has in the last 10 years received a custodial sentence or a suspended custodial sentence or a community sentence</a:t>
            </a:r>
          </a:p>
          <a:p>
            <a:r>
              <a:rPr lang="en-GB" sz="2400" dirty="0"/>
              <a:t>Summoning of jurors: served by post following a random selection from the electoral register</a:t>
            </a:r>
          </a:p>
        </p:txBody>
      </p:sp>
    </p:spTree>
    <p:extLst>
      <p:ext uri="{BB962C8B-B14F-4D97-AF65-F5344CB8AC3E}">
        <p14:creationId xmlns:p14="http://schemas.microsoft.com/office/powerpoint/2010/main" val="3102032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DA32-32AB-ABC4-C876-C9488A9D9494}"/>
              </a:ext>
            </a:extLst>
          </p:cNvPr>
          <p:cNvSpPr>
            <a:spLocks noGrp="1"/>
          </p:cNvSpPr>
          <p:nvPr>
            <p:ph type="title"/>
          </p:nvPr>
        </p:nvSpPr>
        <p:spPr>
          <a:xfrm>
            <a:off x="207255" y="81567"/>
            <a:ext cx="9194322" cy="807075"/>
          </a:xfrm>
        </p:spPr>
        <p:txBody>
          <a:bodyPr/>
          <a:lstStyle/>
          <a:p>
            <a:r>
              <a:rPr lang="en-GB" dirty="0"/>
              <a:t>Empanelling/Challenging and Standing by</a:t>
            </a:r>
          </a:p>
        </p:txBody>
      </p:sp>
      <p:sp>
        <p:nvSpPr>
          <p:cNvPr id="3" name="Content Placeholder 2">
            <a:extLst>
              <a:ext uri="{FF2B5EF4-FFF2-40B4-BE49-F238E27FC236}">
                <a16:creationId xmlns:a16="http://schemas.microsoft.com/office/drawing/2014/main" id="{EB59E538-4586-9269-1D40-C433E357E52B}"/>
              </a:ext>
            </a:extLst>
          </p:cNvPr>
          <p:cNvSpPr>
            <a:spLocks noGrp="1"/>
          </p:cNvSpPr>
          <p:nvPr>
            <p:ph idx="1"/>
          </p:nvPr>
        </p:nvSpPr>
        <p:spPr>
          <a:xfrm>
            <a:off x="265211" y="792051"/>
            <a:ext cx="9851144" cy="5576552"/>
          </a:xfrm>
        </p:spPr>
        <p:txBody>
          <a:bodyPr>
            <a:noAutofit/>
          </a:bodyPr>
          <a:lstStyle/>
          <a:p>
            <a:r>
              <a:rPr lang="en-GB" sz="2400" b="1" dirty="0"/>
              <a:t>Empanelling</a:t>
            </a:r>
            <a:r>
              <a:rPr lang="en-GB" sz="2400" dirty="0"/>
              <a:t>: 50/60 called and assemble – seeking 3 or 4 juries so more called in in case any need to be excused.</a:t>
            </a:r>
          </a:p>
          <a:p>
            <a:r>
              <a:rPr lang="en-GB" sz="2400" dirty="0"/>
              <a:t>Court clerk reads out names at random</a:t>
            </a:r>
          </a:p>
          <a:p>
            <a:r>
              <a:rPr lang="en-GB" sz="2400" b="1" dirty="0"/>
              <a:t>Challenging</a:t>
            </a:r>
            <a:r>
              <a:rPr lang="en-GB" sz="2400" dirty="0"/>
              <a:t>: Prosecution has a limited right to object to a juror without giving a reason and both Prosecution and Defence can object where a reason can be established</a:t>
            </a:r>
          </a:p>
          <a:p>
            <a:r>
              <a:rPr lang="en-GB" sz="2400" b="1" dirty="0"/>
              <a:t>Challenge for cause (s 12 JA</a:t>
            </a:r>
            <a:r>
              <a:rPr lang="en-GB" sz="2400" dirty="0"/>
              <a:t>):  must be made before juror takes the oath and party challenging </a:t>
            </a:r>
            <a:r>
              <a:rPr lang="en-GB" sz="2400" b="1" dirty="0"/>
              <a:t>must prove </a:t>
            </a:r>
            <a:r>
              <a:rPr lang="en-GB" sz="2400" dirty="0"/>
              <a:t>the juror is not qualified to serve or are biased </a:t>
            </a:r>
          </a:p>
          <a:p>
            <a:r>
              <a:rPr lang="en-GB" sz="2400" b="1" dirty="0"/>
              <a:t>Stand by: </a:t>
            </a:r>
            <a:r>
              <a:rPr lang="en-GB" sz="2400" dirty="0"/>
              <a:t>process by which Prosecution states ‘stand by’ as the juror is about to take the oath – should not be used tactically to influence the composition of the jury</a:t>
            </a:r>
          </a:p>
        </p:txBody>
      </p:sp>
    </p:spTree>
    <p:extLst>
      <p:ext uri="{BB962C8B-B14F-4D97-AF65-F5344CB8AC3E}">
        <p14:creationId xmlns:p14="http://schemas.microsoft.com/office/powerpoint/2010/main" val="152167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A7D0-174D-D46D-0618-6DFECE25293F}"/>
              </a:ext>
            </a:extLst>
          </p:cNvPr>
          <p:cNvSpPr>
            <a:spLocks noGrp="1"/>
          </p:cNvSpPr>
          <p:nvPr>
            <p:ph type="title"/>
          </p:nvPr>
        </p:nvSpPr>
        <p:spPr>
          <a:xfrm>
            <a:off x="619379" y="236113"/>
            <a:ext cx="8596668" cy="1320800"/>
          </a:xfrm>
        </p:spPr>
        <p:txBody>
          <a:bodyPr/>
          <a:lstStyle/>
          <a:p>
            <a:r>
              <a:rPr lang="en-GB" dirty="0"/>
              <a:t>Discharge of jurors or the jury</a:t>
            </a:r>
          </a:p>
        </p:txBody>
      </p:sp>
      <p:sp>
        <p:nvSpPr>
          <p:cNvPr id="3" name="Content Placeholder 2">
            <a:extLst>
              <a:ext uri="{FF2B5EF4-FFF2-40B4-BE49-F238E27FC236}">
                <a16:creationId xmlns:a16="http://schemas.microsoft.com/office/drawing/2014/main" id="{9EF7B743-95AB-7829-0179-FD934138CF02}"/>
              </a:ext>
            </a:extLst>
          </p:cNvPr>
          <p:cNvSpPr>
            <a:spLocks noGrp="1"/>
          </p:cNvSpPr>
          <p:nvPr>
            <p:ph idx="1"/>
          </p:nvPr>
        </p:nvSpPr>
        <p:spPr>
          <a:xfrm>
            <a:off x="574303" y="1098082"/>
            <a:ext cx="8596668" cy="5199687"/>
          </a:xfrm>
        </p:spPr>
        <p:txBody>
          <a:bodyPr>
            <a:normAutofit/>
          </a:bodyPr>
          <a:lstStyle/>
          <a:p>
            <a:r>
              <a:rPr lang="en-GB" sz="1800" dirty="0"/>
              <a:t>Trial judge can also exclude. Reasons: deafness, inability to read, infirmity</a:t>
            </a:r>
          </a:p>
          <a:p>
            <a:r>
              <a:rPr lang="en-GB" dirty="0"/>
              <a:t>Judge can also discharge up to 3 jurors during the course of the trial ( remaining jury can continue as long as there are 9 members which is the minimum)</a:t>
            </a:r>
          </a:p>
          <a:p>
            <a:r>
              <a:rPr lang="en-GB" sz="1800" dirty="0"/>
              <a:t>Judge can discharge on grounds of illness or for any other good reason ( bereavement, misconduct…)</a:t>
            </a:r>
          </a:p>
          <a:p>
            <a:r>
              <a:rPr lang="en-GB" dirty="0"/>
              <a:t>Judge can also discharge the whole jury e.g. if inadmissible evidence was presented to the jury by mistake.</a:t>
            </a:r>
          </a:p>
          <a:p>
            <a:r>
              <a:rPr lang="en-GB" sz="1800" dirty="0"/>
              <a:t>Judge has no discretion to discharge a jury drawn from a particular section of the community or otherwise to influence the overall composition of the jury</a:t>
            </a:r>
          </a:p>
          <a:p>
            <a:r>
              <a:rPr lang="en-GB" dirty="0"/>
              <a:t>Judge only trials: Rare but possible where real and present danger of jury tampering or if jury discharged due to jury tampering ( Heathrow robbery case) or under Domestic Violence legislation jury can try a sample of the counts with the judge sitting alone to try the remainder</a:t>
            </a:r>
            <a:endParaRPr lang="en-GB" sz="1800" dirty="0"/>
          </a:p>
          <a:p>
            <a:endParaRPr lang="en-GB" dirty="0"/>
          </a:p>
        </p:txBody>
      </p:sp>
    </p:spTree>
    <p:extLst>
      <p:ext uri="{BB962C8B-B14F-4D97-AF65-F5344CB8AC3E}">
        <p14:creationId xmlns:p14="http://schemas.microsoft.com/office/powerpoint/2010/main" val="140874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AA7D0-174D-D46D-0618-6DFECE25293F}"/>
              </a:ext>
            </a:extLst>
          </p:cNvPr>
          <p:cNvSpPr>
            <a:spLocks noGrp="1"/>
          </p:cNvSpPr>
          <p:nvPr>
            <p:ph type="title"/>
          </p:nvPr>
        </p:nvSpPr>
        <p:spPr>
          <a:xfrm>
            <a:off x="619379" y="236113"/>
            <a:ext cx="8596668" cy="1320800"/>
          </a:xfrm>
        </p:spPr>
        <p:txBody>
          <a:bodyPr/>
          <a:lstStyle/>
          <a:p>
            <a:r>
              <a:rPr lang="en-GB" dirty="0"/>
              <a:t>Delay</a:t>
            </a:r>
          </a:p>
        </p:txBody>
      </p:sp>
      <p:sp>
        <p:nvSpPr>
          <p:cNvPr id="3" name="Content Placeholder 2">
            <a:extLst>
              <a:ext uri="{FF2B5EF4-FFF2-40B4-BE49-F238E27FC236}">
                <a16:creationId xmlns:a16="http://schemas.microsoft.com/office/drawing/2014/main" id="{9EF7B743-95AB-7829-0179-FD934138CF02}"/>
              </a:ext>
            </a:extLst>
          </p:cNvPr>
          <p:cNvSpPr>
            <a:spLocks noGrp="1"/>
          </p:cNvSpPr>
          <p:nvPr>
            <p:ph idx="1"/>
          </p:nvPr>
        </p:nvSpPr>
        <p:spPr>
          <a:xfrm>
            <a:off x="574303" y="1098082"/>
            <a:ext cx="8596668" cy="5199687"/>
          </a:xfrm>
        </p:spPr>
        <p:txBody>
          <a:bodyPr>
            <a:normAutofit/>
          </a:bodyPr>
          <a:lstStyle/>
          <a:p>
            <a:r>
              <a:rPr lang="en-GB" sz="2000" dirty="0"/>
              <a:t>No general time limit for when an indictable case needs to come to trial</a:t>
            </a:r>
          </a:p>
          <a:p>
            <a:r>
              <a:rPr lang="en-GB" sz="2000" dirty="0"/>
              <a:t>If undue delay by prosecution, Defence could ask for proceedings to be stayed.</a:t>
            </a:r>
          </a:p>
          <a:p>
            <a:r>
              <a:rPr lang="en-GB" sz="2000" dirty="0"/>
              <a:t>Stay: means the legal proceedings or process is halted – either temporarily or permanently</a:t>
            </a:r>
          </a:p>
          <a:p>
            <a:r>
              <a:rPr lang="en-GB" sz="2000" dirty="0"/>
              <a:t>Permanent stay should be the exception and not the rule</a:t>
            </a:r>
          </a:p>
          <a:p>
            <a:r>
              <a:rPr lang="en-GB" sz="2000" dirty="0"/>
              <a:t>No stay should be granted in the absence of serious prejudice to the defence</a:t>
            </a:r>
          </a:p>
          <a:p>
            <a:r>
              <a:rPr lang="en-GB" sz="2000" dirty="0"/>
              <a:t>If the judge decides after considering all matters that a fair trial is possible, a stay should not be granted.</a:t>
            </a:r>
          </a:p>
          <a:p>
            <a:r>
              <a:rPr lang="en-GB" sz="2000" dirty="0"/>
              <a:t>Right to a fair trial under Article 6 of ECHR includes the right to trial within a reasonable time ( Att Gen’s Reference ( No 2 of 2001) (2004)</a:t>
            </a:r>
          </a:p>
        </p:txBody>
      </p:sp>
    </p:spTree>
    <p:extLst>
      <p:ext uri="{BB962C8B-B14F-4D97-AF65-F5344CB8AC3E}">
        <p14:creationId xmlns:p14="http://schemas.microsoft.com/office/powerpoint/2010/main" val="8208575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3A744-9521-BC7C-F706-19AAD23E7E31}"/>
              </a:ext>
            </a:extLst>
          </p:cNvPr>
          <p:cNvSpPr>
            <a:spLocks noGrp="1"/>
          </p:cNvSpPr>
          <p:nvPr>
            <p:ph type="title"/>
          </p:nvPr>
        </p:nvSpPr>
        <p:spPr/>
        <p:txBody>
          <a:bodyPr>
            <a:normAutofit/>
          </a:bodyPr>
          <a:lstStyle/>
          <a:p>
            <a:pPr algn="ctr"/>
            <a:r>
              <a:rPr lang="en-GB" sz="6000" dirty="0"/>
              <a:t>The Trial</a:t>
            </a:r>
          </a:p>
        </p:txBody>
      </p:sp>
    </p:spTree>
    <p:extLst>
      <p:ext uri="{BB962C8B-B14F-4D97-AF65-F5344CB8AC3E}">
        <p14:creationId xmlns:p14="http://schemas.microsoft.com/office/powerpoint/2010/main" val="14364664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BFB30-F167-923A-22D2-F41FC440EA08}"/>
              </a:ext>
            </a:extLst>
          </p:cNvPr>
          <p:cNvSpPr>
            <a:spLocks noGrp="1"/>
          </p:cNvSpPr>
          <p:nvPr>
            <p:ph type="title"/>
          </p:nvPr>
        </p:nvSpPr>
        <p:spPr>
          <a:xfrm>
            <a:off x="677334" y="268310"/>
            <a:ext cx="8596668" cy="684727"/>
          </a:xfrm>
        </p:spPr>
        <p:txBody>
          <a:bodyPr/>
          <a:lstStyle/>
          <a:p>
            <a:r>
              <a:rPr lang="en-GB" dirty="0"/>
              <a:t>Trial Process</a:t>
            </a:r>
          </a:p>
        </p:txBody>
      </p:sp>
      <p:sp>
        <p:nvSpPr>
          <p:cNvPr id="3" name="Content Placeholder 2">
            <a:extLst>
              <a:ext uri="{FF2B5EF4-FFF2-40B4-BE49-F238E27FC236}">
                <a16:creationId xmlns:a16="http://schemas.microsoft.com/office/drawing/2014/main" id="{5443CAB1-34E2-98F3-80D3-932C18EE0381}"/>
              </a:ext>
            </a:extLst>
          </p:cNvPr>
          <p:cNvSpPr>
            <a:spLocks noGrp="1"/>
          </p:cNvSpPr>
          <p:nvPr>
            <p:ph idx="1"/>
          </p:nvPr>
        </p:nvSpPr>
        <p:spPr>
          <a:xfrm>
            <a:off x="561424" y="1098081"/>
            <a:ext cx="8596668" cy="5491609"/>
          </a:xfrm>
        </p:spPr>
        <p:txBody>
          <a:bodyPr>
            <a:normAutofit/>
          </a:bodyPr>
          <a:lstStyle/>
          <a:p>
            <a:r>
              <a:rPr lang="en-GB" dirty="0"/>
              <a:t>Prosecution opening speech</a:t>
            </a:r>
          </a:p>
          <a:p>
            <a:r>
              <a:rPr lang="en-GB" dirty="0"/>
              <a:t>Prosecution case (witnesses/agreed statements/agreed facts)</a:t>
            </a:r>
            <a:endParaRPr lang="en-US" dirty="0"/>
          </a:p>
          <a:p>
            <a:r>
              <a:rPr lang="en-GB" dirty="0"/>
              <a:t>Possible submission of no case to answer.</a:t>
            </a:r>
            <a:endParaRPr lang="en-US" dirty="0"/>
          </a:p>
          <a:p>
            <a:r>
              <a:rPr lang="en-GB" dirty="0"/>
              <a:t>In complex/lengthy cases D may give short opening (if intending to call evidence)</a:t>
            </a:r>
            <a:endParaRPr lang="en-US" dirty="0"/>
          </a:p>
          <a:p>
            <a:r>
              <a:rPr lang="en-GB" dirty="0"/>
              <a:t>Defence case (if they chose to present one).</a:t>
            </a:r>
            <a:endParaRPr lang="en-US" dirty="0"/>
          </a:p>
          <a:p>
            <a:r>
              <a:rPr lang="en-GB" dirty="0"/>
              <a:t>If multiple defendants D1 will call all evidence first before D2’s case</a:t>
            </a:r>
          </a:p>
          <a:p>
            <a:r>
              <a:rPr lang="en-GB" dirty="0"/>
              <a:t>Prosecution closing</a:t>
            </a:r>
            <a:endParaRPr lang="en-US" dirty="0"/>
          </a:p>
          <a:p>
            <a:r>
              <a:rPr lang="en-GB" dirty="0"/>
              <a:t>Defence closing (if more than one will be D1, D2 etc).</a:t>
            </a:r>
            <a:endParaRPr lang="en-US" dirty="0"/>
          </a:p>
          <a:p>
            <a:r>
              <a:rPr lang="en-GB" dirty="0"/>
              <a:t>Summing up by Judge</a:t>
            </a:r>
          </a:p>
          <a:p>
            <a:r>
              <a:rPr lang="en-GB" dirty="0"/>
              <a:t>Jury retire</a:t>
            </a:r>
          </a:p>
          <a:p>
            <a:r>
              <a:rPr lang="en-GB" dirty="0"/>
              <a:t>Verdict returned then if guilty verdict, proceed to sentencing</a:t>
            </a:r>
          </a:p>
        </p:txBody>
      </p:sp>
    </p:spTree>
    <p:extLst>
      <p:ext uri="{BB962C8B-B14F-4D97-AF65-F5344CB8AC3E}">
        <p14:creationId xmlns:p14="http://schemas.microsoft.com/office/powerpoint/2010/main" val="2305833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933" y="609600"/>
            <a:ext cx="10197494" cy="1099457"/>
          </a:xfrm>
        </p:spPr>
        <p:txBody>
          <a:bodyPr>
            <a:normAutofit/>
          </a:bodyPr>
          <a:lstStyle/>
          <a:p>
            <a:r>
              <a:rPr lang="en-US" dirty="0"/>
              <a:t>Summing up/Verdict</a:t>
            </a:r>
          </a:p>
        </p:txBody>
      </p:sp>
      <p:graphicFrame>
        <p:nvGraphicFramePr>
          <p:cNvPr id="17" name="Content Placeholder 2">
            <a:extLst>
              <a:ext uri="{FF2B5EF4-FFF2-40B4-BE49-F238E27FC236}">
                <a16:creationId xmlns:a16="http://schemas.microsoft.com/office/drawing/2014/main" id="{14F9EADE-F573-4B17-9AE5-466DEE7311D5}"/>
              </a:ext>
            </a:extLst>
          </p:cNvPr>
          <p:cNvGraphicFramePr/>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236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348DC-3CF2-06C9-C036-071ABC4A1E5F}"/>
              </a:ext>
            </a:extLst>
          </p:cNvPr>
          <p:cNvSpPr>
            <a:spLocks noGrp="1"/>
          </p:cNvSpPr>
          <p:nvPr>
            <p:ph type="title"/>
          </p:nvPr>
        </p:nvSpPr>
        <p:spPr>
          <a:xfrm>
            <a:off x="381120" y="167813"/>
            <a:ext cx="8596668" cy="682193"/>
          </a:xfrm>
        </p:spPr>
        <p:txBody>
          <a:bodyPr/>
          <a:lstStyle/>
          <a:p>
            <a:r>
              <a:rPr lang="en-GB" dirty="0"/>
              <a:t>The summing up….</a:t>
            </a:r>
          </a:p>
        </p:txBody>
      </p:sp>
      <p:sp>
        <p:nvSpPr>
          <p:cNvPr id="3" name="Content Placeholder 2">
            <a:extLst>
              <a:ext uri="{FF2B5EF4-FFF2-40B4-BE49-F238E27FC236}">
                <a16:creationId xmlns:a16="http://schemas.microsoft.com/office/drawing/2014/main" id="{557C5FF9-722E-3A74-C41E-3CA80F4B6A32}"/>
              </a:ext>
            </a:extLst>
          </p:cNvPr>
          <p:cNvSpPr>
            <a:spLocks noGrp="1"/>
          </p:cNvSpPr>
          <p:nvPr>
            <p:ph idx="1"/>
          </p:nvPr>
        </p:nvSpPr>
        <p:spPr>
          <a:xfrm>
            <a:off x="381120" y="950368"/>
            <a:ext cx="9310232" cy="5579221"/>
          </a:xfrm>
        </p:spPr>
        <p:txBody>
          <a:bodyPr>
            <a:normAutofit fontScale="92500" lnSpcReduction="20000"/>
          </a:bodyPr>
          <a:lstStyle/>
          <a:p>
            <a:pPr marL="0" indent="0">
              <a:buNone/>
            </a:pPr>
            <a:r>
              <a:rPr lang="en-GB" dirty="0"/>
              <a:t>5 key matters within a summing up:</a:t>
            </a:r>
          </a:p>
          <a:p>
            <a:r>
              <a:rPr lang="en-GB" dirty="0"/>
              <a:t>Explanation of role of jury – sole arbiters of fact – but they must accept directions on ‘the law’</a:t>
            </a:r>
          </a:p>
          <a:p>
            <a:r>
              <a:rPr lang="en-GB" dirty="0"/>
              <a:t>Explanation of the burden and standard of proof</a:t>
            </a:r>
          </a:p>
          <a:p>
            <a:r>
              <a:rPr lang="en-GB" dirty="0"/>
              <a:t>Legal definition of the offence charged and an explanation of its components</a:t>
            </a:r>
          </a:p>
          <a:p>
            <a:pPr>
              <a:lnSpc>
                <a:spcPct val="115000"/>
              </a:lnSpc>
              <a:spcAft>
                <a:spcPts val="800"/>
              </a:spcAft>
            </a:pPr>
            <a:r>
              <a:rPr lang="en-GB" dirty="0"/>
              <a:t>An examination of the evidence  called, stressing the important issues and giving guidance with regard to relevant matters egg Turnbull guidance:</a:t>
            </a:r>
          </a:p>
          <a:p>
            <a:pPr marL="457200" lvl="1" indent="0">
              <a:lnSpc>
                <a:spcPct val="115000"/>
              </a:lnSpc>
              <a:spcAft>
                <a:spcPts val="800"/>
              </a:spcAft>
              <a:buNone/>
            </a:pPr>
            <a:r>
              <a:rPr lang="en-GB" dirty="0"/>
              <a:t> </a:t>
            </a:r>
            <a:r>
              <a:rPr lang="en-GB" kern="100" dirty="0">
                <a:effectLst/>
                <a:ea typeface="DengXian" panose="02010600030101010101" pitchFamily="2" charset="-122"/>
                <a:cs typeface="Arial" panose="020B0604020202020204" pitchFamily="34" charset="0"/>
              </a:rPr>
              <a:t>(1) there is a need for caution to avoid the risk of injustice;</a:t>
            </a:r>
          </a:p>
          <a:p>
            <a:pPr marL="457200" lvl="1" indent="0">
              <a:lnSpc>
                <a:spcPct val="115000"/>
              </a:lnSpc>
              <a:spcAft>
                <a:spcPts val="800"/>
              </a:spcAft>
              <a:buNone/>
            </a:pPr>
            <a:r>
              <a:rPr lang="en-GB" sz="1800" kern="100" dirty="0">
                <a:effectLst/>
                <a:ea typeface="DengXian" panose="02010600030101010101" pitchFamily="2" charset="-122"/>
                <a:cs typeface="Arial" panose="020B0604020202020204" pitchFamily="34" charset="0"/>
              </a:rPr>
              <a:t>(2) a witness who is honest and convinced in his own mind may be wrong;</a:t>
            </a:r>
          </a:p>
          <a:p>
            <a:pPr marL="457200" lvl="1" indent="0">
              <a:lnSpc>
                <a:spcPct val="115000"/>
              </a:lnSpc>
              <a:spcAft>
                <a:spcPts val="800"/>
              </a:spcAft>
              <a:buNone/>
            </a:pPr>
            <a:r>
              <a:rPr lang="en-GB" sz="1800" kern="100" dirty="0">
                <a:effectLst/>
                <a:ea typeface="DengXian" panose="02010600030101010101" pitchFamily="2" charset="-122"/>
                <a:cs typeface="Arial" panose="020B0604020202020204" pitchFamily="34" charset="0"/>
              </a:rPr>
              <a:t>(3) a witness who is convincing may be wrong;</a:t>
            </a:r>
          </a:p>
          <a:p>
            <a:pPr marL="457200" lvl="1" indent="0">
              <a:lnSpc>
                <a:spcPct val="115000"/>
              </a:lnSpc>
              <a:spcAft>
                <a:spcPts val="800"/>
              </a:spcAft>
              <a:buNone/>
            </a:pPr>
            <a:r>
              <a:rPr lang="en-GB" sz="1800" kern="100" dirty="0">
                <a:ea typeface="DengXian" panose="02010600030101010101" pitchFamily="2" charset="-122"/>
                <a:cs typeface="Arial" panose="020B0604020202020204" pitchFamily="34" charset="0"/>
              </a:rPr>
              <a:t>(</a:t>
            </a:r>
            <a:r>
              <a:rPr lang="en-GB" sz="1800" kern="100" dirty="0">
                <a:effectLst/>
                <a:ea typeface="DengXian" panose="02010600030101010101" pitchFamily="2" charset="-122"/>
                <a:cs typeface="Arial" panose="020B0604020202020204" pitchFamily="34" charset="0"/>
              </a:rPr>
              <a:t>4) more than one witness may be wrong;</a:t>
            </a:r>
          </a:p>
          <a:p>
            <a:pPr marL="457200" lvl="1" indent="0">
              <a:lnSpc>
                <a:spcPct val="115000"/>
              </a:lnSpc>
              <a:spcAft>
                <a:spcPts val="800"/>
              </a:spcAft>
              <a:buNone/>
            </a:pPr>
            <a:r>
              <a:rPr lang="en-GB" sz="1800" kern="100" dirty="0">
                <a:effectLst/>
                <a:ea typeface="DengXian" panose="02010600030101010101" pitchFamily="2" charset="-122"/>
                <a:cs typeface="Arial" panose="020B0604020202020204" pitchFamily="34" charset="0"/>
              </a:rPr>
              <a:t>(5) a witness who is able to recognise the defendant, even when the witness knows the defendant very well, may be wrong.</a:t>
            </a:r>
          </a:p>
          <a:p>
            <a:endParaRPr lang="en-GB" dirty="0"/>
          </a:p>
          <a:p>
            <a:r>
              <a:rPr lang="en-GB" dirty="0"/>
              <a:t>If 2 or more accused being tried together, each case must be considered separately</a:t>
            </a:r>
          </a:p>
        </p:txBody>
      </p:sp>
    </p:spTree>
    <p:extLst>
      <p:ext uri="{BB962C8B-B14F-4D97-AF65-F5344CB8AC3E}">
        <p14:creationId xmlns:p14="http://schemas.microsoft.com/office/powerpoint/2010/main" val="2875648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2CE8-2239-7436-B100-2A5B53C68C6A}"/>
              </a:ext>
            </a:extLst>
          </p:cNvPr>
          <p:cNvSpPr>
            <a:spLocks noGrp="1"/>
          </p:cNvSpPr>
          <p:nvPr>
            <p:ph type="title"/>
          </p:nvPr>
        </p:nvSpPr>
        <p:spPr/>
        <p:txBody>
          <a:bodyPr/>
          <a:lstStyle/>
          <a:p>
            <a:r>
              <a:rPr lang="en-GB" dirty="0"/>
              <a:t>During the trial</a:t>
            </a:r>
          </a:p>
        </p:txBody>
      </p:sp>
      <p:sp>
        <p:nvSpPr>
          <p:cNvPr id="3" name="Content Placeholder 2">
            <a:extLst>
              <a:ext uri="{FF2B5EF4-FFF2-40B4-BE49-F238E27FC236}">
                <a16:creationId xmlns:a16="http://schemas.microsoft.com/office/drawing/2014/main" id="{9E86458C-6A3F-A465-6511-522F50C4CBCC}"/>
              </a:ext>
            </a:extLst>
          </p:cNvPr>
          <p:cNvSpPr>
            <a:spLocks noGrp="1"/>
          </p:cNvSpPr>
          <p:nvPr>
            <p:ph idx="1"/>
          </p:nvPr>
        </p:nvSpPr>
        <p:spPr>
          <a:xfrm>
            <a:off x="677334" y="1432932"/>
            <a:ext cx="8596668" cy="3880773"/>
          </a:xfrm>
        </p:spPr>
        <p:txBody>
          <a:bodyPr>
            <a:normAutofit lnSpcReduction="10000"/>
          </a:bodyPr>
          <a:lstStyle/>
          <a:p>
            <a:r>
              <a:rPr lang="en-GB" b="1" dirty="0"/>
              <a:t>Objections to evidence </a:t>
            </a:r>
            <a:r>
              <a:rPr lang="en-GB" dirty="0"/>
              <a:t>– if raised in the courtroom, advocate will indicate a point of law has arisen before evidence is heard in open court. Jury will be asked to leave court and judge will then discuss and decide admissibility issue</a:t>
            </a:r>
          </a:p>
          <a:p>
            <a:r>
              <a:rPr lang="en-GB" b="1" dirty="0"/>
              <a:t>Seeing the judge in their room </a:t>
            </a:r>
            <a:r>
              <a:rPr lang="en-GB" dirty="0"/>
              <a:t>– highly unusual and usually only if there are personal issues with regard to  the advocate that would be inappropriate for open court</a:t>
            </a:r>
          </a:p>
          <a:p>
            <a:r>
              <a:rPr lang="en-GB" b="1" dirty="0"/>
              <a:t>Appearance by the Defendant </a:t>
            </a:r>
            <a:r>
              <a:rPr lang="en-GB" dirty="0"/>
              <a:t>– D has the right to be present but can also refuse to be present. If they do they can be brought to court in handcuffs if necessary. However, a trial can still go ahead in the absence of the D.</a:t>
            </a:r>
          </a:p>
          <a:p>
            <a:r>
              <a:rPr lang="en-GB" dirty="0"/>
              <a:t>Care of witnesses – will be summonsed in advance under Criminal Procedure (Attendance of witnesses) Act 1965 – court can issue arrest warrant to compel attendance</a:t>
            </a:r>
          </a:p>
          <a:p>
            <a:r>
              <a:rPr lang="en-GB" dirty="0"/>
              <a:t>Witnesses evidence may, if appropriate, be read out ( s 9 CJA 1967)</a:t>
            </a:r>
          </a:p>
        </p:txBody>
      </p:sp>
    </p:spTree>
    <p:extLst>
      <p:ext uri="{BB962C8B-B14F-4D97-AF65-F5344CB8AC3E}">
        <p14:creationId xmlns:p14="http://schemas.microsoft.com/office/powerpoint/2010/main" val="13437333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5D466E4-D889-2E02-E982-3EF262E507F8}"/>
              </a:ext>
            </a:extLst>
          </p:cNvPr>
          <p:cNvPicPr>
            <a:picLocks noChangeAspect="1"/>
          </p:cNvPicPr>
          <p:nvPr/>
        </p:nvPicPr>
        <p:blipFill>
          <a:blip r:embed="rId2"/>
          <a:stretch>
            <a:fillRect/>
          </a:stretch>
        </p:blipFill>
        <p:spPr>
          <a:xfrm>
            <a:off x="3615649" y="1131994"/>
            <a:ext cx="4962579" cy="4590386"/>
          </a:xfrm>
          <a:prstGeom prst="rect">
            <a:avLst/>
          </a:prstGeom>
        </p:spPr>
      </p:pic>
    </p:spTree>
    <p:extLst>
      <p:ext uri="{BB962C8B-B14F-4D97-AF65-F5344CB8AC3E}">
        <p14:creationId xmlns:p14="http://schemas.microsoft.com/office/powerpoint/2010/main" val="9682869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4A66-F35F-232B-0EB7-64898C6BAE21}"/>
              </a:ext>
            </a:extLst>
          </p:cNvPr>
          <p:cNvSpPr>
            <a:spLocks noGrp="1"/>
          </p:cNvSpPr>
          <p:nvPr>
            <p:ph type="title"/>
          </p:nvPr>
        </p:nvSpPr>
        <p:spPr/>
        <p:txBody>
          <a:bodyPr/>
          <a:lstStyle/>
          <a:p>
            <a:r>
              <a:rPr lang="en-GB" dirty="0"/>
              <a:t>After the trial – Right to appeal?</a:t>
            </a:r>
          </a:p>
        </p:txBody>
      </p:sp>
      <p:sp>
        <p:nvSpPr>
          <p:cNvPr id="3" name="Content Placeholder 2">
            <a:extLst>
              <a:ext uri="{FF2B5EF4-FFF2-40B4-BE49-F238E27FC236}">
                <a16:creationId xmlns:a16="http://schemas.microsoft.com/office/drawing/2014/main" id="{F94C0DFB-3528-0B3C-2985-9EBE963475C1}"/>
              </a:ext>
            </a:extLst>
          </p:cNvPr>
          <p:cNvSpPr>
            <a:spLocks noGrp="1"/>
          </p:cNvSpPr>
          <p:nvPr>
            <p:ph idx="1"/>
          </p:nvPr>
        </p:nvSpPr>
        <p:spPr/>
        <p:txBody>
          <a:bodyPr>
            <a:normAutofit/>
          </a:bodyPr>
          <a:lstStyle/>
          <a:p>
            <a:r>
              <a:rPr lang="en-GB" sz="2400" dirty="0"/>
              <a:t>S 1 Criminal Appeal Act 1968 – convicted person can appeal against conviction or sentence.</a:t>
            </a:r>
          </a:p>
          <a:p>
            <a:r>
              <a:rPr lang="en-GB" sz="2400" dirty="0"/>
              <a:t>No automatic right of appeal but offender needs ‘leave to appeal’</a:t>
            </a:r>
          </a:p>
        </p:txBody>
      </p:sp>
    </p:spTree>
    <p:extLst>
      <p:ext uri="{BB962C8B-B14F-4D97-AF65-F5344CB8AC3E}">
        <p14:creationId xmlns:p14="http://schemas.microsoft.com/office/powerpoint/2010/main" val="3126504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EEFF6-CC4A-BF2B-71BA-E3273E2A2C48}"/>
              </a:ext>
            </a:extLst>
          </p:cNvPr>
          <p:cNvSpPr>
            <a:spLocks noGrp="1"/>
          </p:cNvSpPr>
          <p:nvPr>
            <p:ph type="title"/>
          </p:nvPr>
        </p:nvSpPr>
        <p:spPr/>
        <p:txBody>
          <a:bodyPr/>
          <a:lstStyle/>
          <a:p>
            <a:r>
              <a:rPr lang="en-GB" dirty="0"/>
              <a:t>In the news…</a:t>
            </a:r>
          </a:p>
        </p:txBody>
      </p:sp>
      <p:sp>
        <p:nvSpPr>
          <p:cNvPr id="3" name="Content Placeholder 2">
            <a:extLst>
              <a:ext uri="{FF2B5EF4-FFF2-40B4-BE49-F238E27FC236}">
                <a16:creationId xmlns:a16="http://schemas.microsoft.com/office/drawing/2014/main" id="{34B3D4DB-AE6A-F95A-F400-001B8489E3C5}"/>
              </a:ext>
            </a:extLst>
          </p:cNvPr>
          <p:cNvSpPr>
            <a:spLocks noGrp="1"/>
          </p:cNvSpPr>
          <p:nvPr>
            <p:ph idx="1"/>
          </p:nvPr>
        </p:nvSpPr>
        <p:spPr/>
        <p:txBody>
          <a:bodyPr>
            <a:normAutofit fontScale="47500" lnSpcReduction="20000"/>
          </a:bodyPr>
          <a:lstStyle/>
          <a:p>
            <a:r>
              <a:rPr lang="en-GB" b="1" dirty="0"/>
              <a:t>The verdict: does the jury system need to be reformed or even replaced to ensure justice is served in our court trials?</a:t>
            </a:r>
          </a:p>
          <a:p>
            <a:endParaRPr lang="en-GB" dirty="0"/>
          </a:p>
          <a:p>
            <a:r>
              <a:rPr lang="en-GB" dirty="0"/>
              <a:t>A report by Professor Cheryl Thomas found that “contrary to popular belief and previous government reports, juries actually convict more often than they acquit in rape cases”. Analysis also showed that “all-white juries did not discriminate” against black and ethnic minority defendants, and “juries overall appear efficient and effective”. She said that the balance of press coverage may distort public opinion against juries.</a:t>
            </a:r>
          </a:p>
          <a:p>
            <a:endParaRPr lang="en-GB" dirty="0"/>
          </a:p>
          <a:p>
            <a:r>
              <a:rPr lang="en-GB" dirty="0"/>
              <a:t>One alarming statistic her research uncovered was that 5 per cent of jurors admitted to looking for information about their trial on the internet, which could compromise thousands of trials each year.</a:t>
            </a:r>
          </a:p>
          <a:p>
            <a:endParaRPr lang="en-GB" dirty="0"/>
          </a:p>
          <a:p>
            <a:r>
              <a:rPr lang="en-GB" dirty="0"/>
              <a:t>These findings have since led to guidance sheets being given to jurors, setting out the dos and don’ts of jury service.</a:t>
            </a:r>
          </a:p>
          <a:p>
            <a:endParaRPr lang="en-GB" dirty="0"/>
          </a:p>
          <a:p>
            <a:r>
              <a:rPr lang="en-GB" dirty="0"/>
              <a:t>Justice minister Lucy Frazer told i: “Jury service is an important part of our justice system and having served on one myself, I know the sense of pride and feeling of responsibility that comes with undertaking this civic duty.</a:t>
            </a:r>
          </a:p>
          <a:p>
            <a:endParaRPr lang="en-GB" dirty="0"/>
          </a:p>
          <a:p>
            <a:r>
              <a:rPr lang="en-GB" dirty="0"/>
              <a:t>Jurors come from all walks of life, and bring a range of viewpoints to the analysis of a case. It can be a challenging role and I would like to thank all jurors for their contribution to society”.</a:t>
            </a:r>
          </a:p>
          <a:p>
            <a:endParaRPr lang="en-GB" dirty="0"/>
          </a:p>
          <a:p>
            <a:r>
              <a:rPr lang="en-GB" dirty="0"/>
              <a:t>Source: Hastings, R (2019) The verdict: Does the jury system need to be reformed or even replaced to ensure justice is served in our court trials? iNews, 7 March (</a:t>
            </a:r>
            <a:r>
              <a:rPr lang="en-GB" dirty="0">
                <a:hlinkClick r:id="rId2"/>
              </a:rPr>
              <a:t>https://inews.co.uk/news/long-reads/</a:t>
            </a:r>
            <a:r>
              <a:rPr lang="en-GB">
                <a:hlinkClick r:id="rId2"/>
              </a:rPr>
              <a:t>the-trial-secrets-of-jury-service-verdicts-assessment-part-four-266446</a:t>
            </a:r>
            <a:r>
              <a:rPr lang="en-GB"/>
              <a:t>) </a:t>
            </a:r>
            <a:endParaRPr lang="en-GB" dirty="0"/>
          </a:p>
        </p:txBody>
      </p:sp>
    </p:spTree>
    <p:extLst>
      <p:ext uri="{BB962C8B-B14F-4D97-AF65-F5344CB8AC3E}">
        <p14:creationId xmlns:p14="http://schemas.microsoft.com/office/powerpoint/2010/main" val="631735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10F76-13DB-2F58-6CA8-F88685E261DA}"/>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546997FF-F499-41DA-F89A-DD910829ACFC}"/>
              </a:ext>
            </a:extLst>
          </p:cNvPr>
          <p:cNvPicPr>
            <a:picLocks noChangeAspect="1"/>
          </p:cNvPicPr>
          <p:nvPr/>
        </p:nvPicPr>
        <p:blipFill>
          <a:blip r:embed="rId3"/>
          <a:stretch>
            <a:fillRect/>
          </a:stretch>
        </p:blipFill>
        <p:spPr>
          <a:xfrm>
            <a:off x="507055" y="1695176"/>
            <a:ext cx="8192643" cy="3924848"/>
          </a:xfrm>
          <a:prstGeom prst="rect">
            <a:avLst/>
          </a:prstGeom>
        </p:spPr>
      </p:pic>
    </p:spTree>
    <p:extLst>
      <p:ext uri="{BB962C8B-B14F-4D97-AF65-F5344CB8AC3E}">
        <p14:creationId xmlns:p14="http://schemas.microsoft.com/office/powerpoint/2010/main" val="9928027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5665415-260A-B783-F833-0385FD6CDF11}"/>
              </a:ext>
            </a:extLst>
          </p:cNvPr>
          <p:cNvSpPr>
            <a:spLocks noGrp="1"/>
          </p:cNvSpPr>
          <p:nvPr>
            <p:ph type="title"/>
          </p:nvPr>
        </p:nvSpPr>
        <p:spPr>
          <a:xfrm>
            <a:off x="643467" y="816638"/>
            <a:ext cx="3367359" cy="5224724"/>
          </a:xfrm>
        </p:spPr>
        <p:txBody>
          <a:bodyPr anchor="ctr">
            <a:normAutofit/>
          </a:bodyPr>
          <a:lstStyle/>
          <a:p>
            <a:r>
              <a:rPr lang="en-GB" dirty="0"/>
              <a:t>Summary</a:t>
            </a:r>
          </a:p>
        </p:txBody>
      </p:sp>
      <p:sp>
        <p:nvSpPr>
          <p:cNvPr id="3" name="Content Placeholder 2">
            <a:extLst>
              <a:ext uri="{FF2B5EF4-FFF2-40B4-BE49-F238E27FC236}">
                <a16:creationId xmlns:a16="http://schemas.microsoft.com/office/drawing/2014/main" id="{BBBEEBC3-35BC-70F2-584E-7E0CBA0E3413}"/>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a:t>(1)   The Crown Court tries indictable only, and either-way offences that have been sent from the Magistrates’ Courts.</a:t>
            </a:r>
          </a:p>
          <a:p>
            <a:pPr>
              <a:lnSpc>
                <a:spcPct val="90000"/>
              </a:lnSpc>
            </a:pPr>
            <a:endParaRPr lang="en-GB" sz="1500"/>
          </a:p>
          <a:p>
            <a:pPr>
              <a:lnSpc>
                <a:spcPct val="90000"/>
              </a:lnSpc>
            </a:pPr>
            <a:r>
              <a:rPr lang="en-GB" sz="1500"/>
              <a:t>(2)   The PTPH is a key hearing, at which the court will expect pleas to be entered, and a trial date to be fixed if the plea is not guilty.</a:t>
            </a:r>
          </a:p>
          <a:p>
            <a:pPr>
              <a:lnSpc>
                <a:spcPct val="90000"/>
              </a:lnSpc>
            </a:pPr>
            <a:endParaRPr lang="en-GB" sz="1500"/>
          </a:p>
          <a:p>
            <a:pPr>
              <a:lnSpc>
                <a:spcPct val="90000"/>
              </a:lnSpc>
            </a:pPr>
            <a:r>
              <a:rPr lang="en-GB" sz="1500"/>
              <a:t>(3)   Only the Crown Court can hold fitness to plead hearings.</a:t>
            </a:r>
          </a:p>
          <a:p>
            <a:pPr>
              <a:lnSpc>
                <a:spcPct val="90000"/>
              </a:lnSpc>
            </a:pPr>
            <a:endParaRPr lang="en-GB" sz="1500"/>
          </a:p>
          <a:p>
            <a:pPr>
              <a:lnSpc>
                <a:spcPct val="90000"/>
              </a:lnSpc>
            </a:pPr>
            <a:r>
              <a:rPr lang="en-GB" sz="1500"/>
              <a:t>(4)   The key differences between trials in the Magistrates’ Courts and in the Crown Court are the presence of the jury, and the separation of functions between the judge and the jury.</a:t>
            </a:r>
          </a:p>
          <a:p>
            <a:pPr>
              <a:lnSpc>
                <a:spcPct val="90000"/>
              </a:lnSpc>
            </a:pPr>
            <a:endParaRPr lang="en-GB" sz="1500"/>
          </a:p>
          <a:p>
            <a:pPr>
              <a:lnSpc>
                <a:spcPct val="90000"/>
              </a:lnSpc>
            </a:pPr>
            <a:r>
              <a:rPr lang="en-GB" sz="1500"/>
              <a:t>(5)   Unlike in the Magistrates’ Courts, there is no automatic right of appeal from decisions of the Crown Court.</a:t>
            </a:r>
          </a:p>
        </p:txBody>
      </p:sp>
    </p:spTree>
    <p:extLst>
      <p:ext uri="{BB962C8B-B14F-4D97-AF65-F5344CB8AC3E}">
        <p14:creationId xmlns:p14="http://schemas.microsoft.com/office/powerpoint/2010/main" val="31450416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3EF4D-6D8F-4179-B89A-493C89D454BF}"/>
              </a:ext>
            </a:extLst>
          </p:cNvPr>
          <p:cNvSpPr>
            <a:spLocks noGrp="1"/>
          </p:cNvSpPr>
          <p:nvPr>
            <p:ph type="title"/>
          </p:nvPr>
        </p:nvSpPr>
        <p:spPr>
          <a:xfrm>
            <a:off x="4419136" y="1020871"/>
            <a:ext cx="6960759" cy="2849671"/>
          </a:xfrm>
        </p:spPr>
        <p:txBody>
          <a:bodyPr vert="horz" lIns="91440" tIns="45720" rIns="91440" bIns="45720" rtlCol="0" anchor="b">
            <a:normAutofit/>
          </a:bodyPr>
          <a:lstStyle/>
          <a:p>
            <a:pPr>
              <a:lnSpc>
                <a:spcPct val="90000"/>
              </a:lnSpc>
            </a:pPr>
            <a:br>
              <a:rPr lang="en-US" sz="4700">
                <a:solidFill>
                  <a:srgbClr val="FFFFFF"/>
                </a:solidFill>
              </a:rPr>
            </a:br>
            <a:br>
              <a:rPr lang="en-US" sz="4700">
                <a:solidFill>
                  <a:srgbClr val="FFFFFF"/>
                </a:solidFill>
              </a:rPr>
            </a:br>
            <a:r>
              <a:rPr lang="en-US" sz="4700">
                <a:solidFill>
                  <a:srgbClr val="FFFFFF"/>
                </a:solidFill>
              </a:rPr>
              <a:t>Next is Chapter 14 ‘Sentencing’</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9308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3500</Words>
  <Application>Microsoft Office PowerPoint</Application>
  <PresentationFormat>Widescreen</PresentationFormat>
  <Paragraphs>218</Paragraphs>
  <Slides>34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DengXian</vt:lpstr>
      <vt:lpstr>Calibri</vt:lpstr>
      <vt:lpstr>Wingdings 3</vt:lpstr>
      <vt:lpstr>Trebuchet MS</vt:lpstr>
      <vt:lpstr>Arial</vt:lpstr>
      <vt:lpstr>Facet</vt:lpstr>
      <vt:lpstr>Criminal Law and Litigation</vt:lpstr>
      <vt:lpstr>Crown Court practice and procedure governed by Senior Courts Act 1981 (SCA 1981) and CrPR and CrPD</vt:lpstr>
      <vt:lpstr>Role of Crown Court</vt:lpstr>
      <vt:lpstr>Judges and offences</vt:lpstr>
      <vt:lpstr>Types of judge</vt:lpstr>
      <vt:lpstr>The Indictment</vt:lpstr>
      <vt:lpstr>Plea and trial preparation hearing (PTPH)</vt:lpstr>
      <vt:lpstr>Pleas</vt:lpstr>
      <vt:lpstr>Fitness to plead and stand trial</vt:lpstr>
      <vt:lpstr>Fitness to plead</vt:lpstr>
      <vt:lpstr>Indications of Sentence</vt:lpstr>
      <vt:lpstr>Types of Hearing</vt:lpstr>
      <vt:lpstr>Plea and Trial Preparation Hearing</vt:lpstr>
      <vt:lpstr>Plea and Trial Preparation Hearing</vt:lpstr>
      <vt:lpstr>Plea and Trial Preparation Hearing Form: see the downloaded form on your Moodle page</vt:lpstr>
      <vt:lpstr>Complex cases</vt:lpstr>
      <vt:lpstr>People in the Crown Court Judge and Jury</vt:lpstr>
      <vt:lpstr>Judge and Jury</vt:lpstr>
      <vt:lpstr>Jurors making decisions on the basis of conscience</vt:lpstr>
      <vt:lpstr>The Jury</vt:lpstr>
      <vt:lpstr>Empanelling/Challenging and Standing by</vt:lpstr>
      <vt:lpstr>Discharge of jurors or the jury</vt:lpstr>
      <vt:lpstr>Delay</vt:lpstr>
      <vt:lpstr>The Trial</vt:lpstr>
      <vt:lpstr>Trial Process</vt:lpstr>
      <vt:lpstr>Summing up/Verdict</vt:lpstr>
      <vt:lpstr>The summing up….</vt:lpstr>
      <vt:lpstr>During the trial</vt:lpstr>
      <vt:lpstr>PowerPoint Presentation</vt:lpstr>
      <vt:lpstr>After the trial – Right to appeal?</vt:lpstr>
      <vt:lpstr>In the news…</vt:lpstr>
      <vt:lpstr>Knowledge Checks</vt:lpstr>
      <vt:lpstr>Summary</vt:lpstr>
      <vt:lpstr>  Next is Chapter 14 ‘Sentencing’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10</cp:revision>
  <dcterms:created xsi:type="dcterms:W3CDTF">2021-01-23T22:15:52Z</dcterms:created>
  <dcterms:modified xsi:type="dcterms:W3CDTF">2026-10-13T10:47:28Z</dcterms:modified>
</cp:coreProperties>
</file>