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7" r:id="rId5"/>
    <p:sldId id="272" r:id="rId6"/>
    <p:sldId id="286" r:id="rId7"/>
    <p:sldId id="287" r:id="rId8"/>
    <p:sldId id="283" r:id="rId9"/>
    <p:sldId id="282" r:id="rId10"/>
    <p:sldId id="278" r:id="rId11"/>
    <p:sldId id="284" r:id="rId12"/>
    <p:sldId id="288" r:id="rId13"/>
    <p:sldId id="279" r:id="rId14"/>
    <p:sldId id="277" r:id="rId15"/>
    <p:sldId id="289" r:id="rId16"/>
    <p:sldId id="290" r:id="rId17"/>
    <p:sldId id="291" r:id="rId18"/>
    <p:sldId id="298" r:id="rId19"/>
    <p:sldId id="293" r:id="rId20"/>
    <p:sldId id="294" r:id="rId21"/>
    <p:sldId id="295" r:id="rId22"/>
    <p:sldId id="296" r:id="rId23"/>
    <p:sldId id="297" r:id="rId24"/>
    <p:sldId id="299" r:id="rId25"/>
    <p:sldId id="300" r:id="rId26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2" autoAdjust="0"/>
    <p:restoredTop sz="94280" autoAdjust="0"/>
  </p:normalViewPr>
  <p:slideViewPr>
    <p:cSldViewPr>
      <p:cViewPr>
        <p:scale>
          <a:sx n="90" d="100"/>
          <a:sy n="90" d="100"/>
        </p:scale>
        <p:origin x="100" y="23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2/5/2023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2/5/2023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2/5/2023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report.stnet.ch/en/2020/schwerpunkte-im-tourismus-2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rt.stnet.ch/en/2020/global-recovery-campaign/" TargetMode="External"/><Relationship Id="rId2" Type="http://schemas.openxmlformats.org/officeDocument/2006/relationships/hyperlink" Target="https://report.stnet.ch/en/theme2020/marketing-strategy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Issues in Swiss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93812" y="381000"/>
            <a:ext cx="10417223" cy="671736"/>
          </a:xfrm>
        </p:spPr>
        <p:txBody>
          <a:bodyPr/>
          <a:lstStyle/>
          <a:p>
            <a:r>
              <a:rPr lang="en-US" dirty="0"/>
              <a:t>SWISS TOURISM CHALLENGES PRIOR TO COVID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93813" y="1268760"/>
            <a:ext cx="9601200" cy="532859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RAPIDLY CHANGING MARKET TRENDS</a:t>
            </a:r>
          </a:p>
          <a:p>
            <a:r>
              <a:rPr lang="en-US" dirty="0"/>
              <a:t>COMPETITION</a:t>
            </a:r>
          </a:p>
          <a:p>
            <a:r>
              <a:rPr lang="en-US" dirty="0"/>
              <a:t>IMAGE</a:t>
            </a:r>
          </a:p>
          <a:p>
            <a:r>
              <a:rPr lang="en-US" dirty="0"/>
              <a:t>TRADITIONS</a:t>
            </a:r>
          </a:p>
          <a:p>
            <a:r>
              <a:rPr lang="en-US" dirty="0"/>
              <a:t>RISING COST</a:t>
            </a:r>
          </a:p>
          <a:p>
            <a:r>
              <a:rPr lang="en-US" dirty="0"/>
              <a:t>PRICES</a:t>
            </a:r>
          </a:p>
          <a:p>
            <a:r>
              <a:rPr lang="en-US" dirty="0"/>
              <a:t>EXCHANGE RATES</a:t>
            </a:r>
          </a:p>
          <a:p>
            <a:r>
              <a:rPr lang="en-US" dirty="0"/>
              <a:t>DIFFICULTIES IN RECRUITMENT</a:t>
            </a:r>
          </a:p>
          <a:p>
            <a:r>
              <a:rPr lang="en-US" dirty="0"/>
              <a:t>SKI MARKET</a:t>
            </a:r>
          </a:p>
          <a:p>
            <a:r>
              <a:rPr lang="en-US" dirty="0"/>
              <a:t>CLIMATE CHANGE</a:t>
            </a:r>
          </a:p>
          <a:p>
            <a:r>
              <a:rPr lang="en-US" dirty="0"/>
              <a:t>NEW MARKETS – CHINA, ARAB &amp; US MARKETS – NON TRADITIONAL</a:t>
            </a:r>
          </a:p>
          <a:p>
            <a:r>
              <a:rPr lang="en-US" dirty="0"/>
              <a:t>RISING STANDARDS OF DIGITALISATION</a:t>
            </a: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49E64-CFDF-D11F-BDF3-7AF429B55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959768"/>
          </a:xfrm>
        </p:spPr>
        <p:txBody>
          <a:bodyPr/>
          <a:lstStyle/>
          <a:p>
            <a:r>
              <a:rPr lang="en-GB" dirty="0"/>
              <a:t>2017 SWISS TOURISM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C807E-C725-F73A-28AC-BEF263ECC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844824"/>
            <a:ext cx="10489231" cy="48245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A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 vision for Switzerland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To make Switzerland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  an attractive and productive tourist destination with an internationally competitive tourism sector.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P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olicy priority in Switzerland for 2020 – 2024 was the implementation of this tourism strategy.</a:t>
            </a:r>
            <a:r>
              <a:rPr lang="en-GB" b="0" i="0" dirty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 </a:t>
            </a:r>
          </a:p>
          <a:p>
            <a:endParaRPr lang="en-GB" b="0" i="0" dirty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Core focus on digital transformation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47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05FE9-8522-0458-DEB6-91F110124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0"/>
            <a:ext cx="9601200" cy="1052736"/>
          </a:xfrm>
        </p:spPr>
        <p:txBody>
          <a:bodyPr/>
          <a:lstStyle/>
          <a:p>
            <a:r>
              <a:rPr lang="en-GB" dirty="0"/>
              <a:t>4 STRATEGIC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577A1-9F26-196E-7205-1D2248B4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196752"/>
            <a:ext cx="10417223" cy="5472608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Improve the framework for tourism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. 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Improve Co-ordination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Provide a Tourism-Friendly Regulatory Environment Prioritisation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Streamlined regulations &amp; simplified federal processes &amp; procedures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Promote </a:t>
            </a:r>
            <a:r>
              <a:rPr lang="en-GB" b="1" dirty="0">
                <a:solidFill>
                  <a:srgbClr val="333333"/>
                </a:solidFill>
                <a:latin typeface="Roboto" panose="02000000000000000000" pitchFamily="2" charset="0"/>
              </a:rPr>
              <a:t>E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ntrepreneurship 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F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ocus on increasing productivity, boosting workforce skills and competencies, supporting structural change and strengthening the tourism labour market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Exploit opportunities presented by the digital economy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.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A comprehensive analysed the challenges, opportunities and implications of digitalisation giving a robust basis for action. 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Switzerland Tourism’s new online platform MySwitzerland.com launched in 2019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Enhance the attractiveness of the tourism offer and boost market presence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rgbClr val="333333"/>
                </a:solidFill>
                <a:latin typeface="Roboto" panose="02000000000000000000" pitchFamily="2" charset="0"/>
              </a:rPr>
              <a:t>F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ocus on development of large-scale sports and major MICE related events, such as world expos, as well as an assessment of the types of investment policies that can assist tourism.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70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0532-1540-0C8D-41CF-B3601F8DD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SWISS TOURISM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8A044-7F9C-1663-CEDD-229CFEDD0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Numerous political bodies at both national and regional levels influence the delivery of tourism policy, including various industry organisations.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Federal tourism policy and its levers are subsidiary to the work of the cantons, local authorities and tourism-related industries.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Maintaining dialogue within the Federal Administration, between the cantons and with tourist actors and associations is fundamental to the development of the industry. 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Tourism Forum Switzerland (TFS)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was established to provide a platform for dialogue and co-ordination and allow co-operation across the sector.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Broadly diversified, often temporary, working groups consisting of representatives of the private sector, cantons, communes and the Federal Administration, meet regularly to discuss current challenges and potential improvements.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76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E3588-C9D6-43C7-6282-7A44218F8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SWISS TOURISM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2F75-21FB-ABA8-5C35-05634C9B0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State Secretariat for Economic Affairs (SECO) is responsible for the development and implementation of Switzerland’s tourism policy.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SECO enforces the Federal Act on the Promotion of Innovation, Co-operation and Knowledge Building in Tourism (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Innotour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)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SECO supervises two associations tasked with implementing tourism measures: </a:t>
            </a: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Switzerland Tourism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carries out marketing activities relating to Swiss tourism 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Swiss Society for Hotel Credit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supports investment in the accommodation sector.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87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A8BCE-36E6-512F-67B6-B025C27E7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381000"/>
            <a:ext cx="10417223" cy="1143000"/>
          </a:xfrm>
        </p:spPr>
        <p:txBody>
          <a:bodyPr/>
          <a:lstStyle/>
          <a:p>
            <a:r>
              <a:rPr lang="en-GB" dirty="0"/>
              <a:t>2017 New Structure For Tourism in Switzerland</a:t>
            </a:r>
          </a:p>
        </p:txBody>
      </p:sp>
      <p:pic>
        <p:nvPicPr>
          <p:cNvPr id="2050" name="Picture 2" descr="Switzerland: Organisational chart of tourism bodies">
            <a:extLst>
              <a:ext uri="{FF2B5EF4-FFF2-40B4-BE49-F238E27FC236}">
                <a16:creationId xmlns:a16="http://schemas.microsoft.com/office/drawing/2014/main" id="{148235B5-54DE-2922-94CF-B01F913E2B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028" y="1844824"/>
            <a:ext cx="748883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11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1BF71-7B1E-B544-88C3-61E162A20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SWISS TOURISM 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9ADBC-0E7C-291F-7731-2749AF6D1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2019, CHF 60.5 million funding for national tourism policies. 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CHF 52.8 million went to </a:t>
            </a:r>
            <a:r>
              <a:rPr lang="en-GB" b="0" i="1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Switzerland Tourism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CHF 7.5 million was available for supporting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Innotour</a:t>
            </a:r>
            <a:endParaRPr lang="en-GB" dirty="0">
              <a:solidFill>
                <a:srgbClr val="333333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For 2020–23, the Parliament allocated about CHF 57.5 million annually for Switzerland Tourism and CHF 7.5 million for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Innotour</a:t>
            </a:r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Swiss Society for Hotel Credit is supported by the Confederation with an existing interest-free long-term loan of some CHF 230 million.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64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30C73-324B-30C8-AE7C-99FACF775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E2197-8A35-B7B1-029A-5FC75CAC4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Entrepreneurship</a:t>
            </a:r>
          </a:p>
          <a:p>
            <a:r>
              <a:rPr lang="en-GB" dirty="0"/>
              <a:t>Collaboration</a:t>
            </a:r>
          </a:p>
          <a:p>
            <a:r>
              <a:rPr lang="en-GB" dirty="0"/>
              <a:t>Change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Support</a:t>
            </a:r>
          </a:p>
          <a:p>
            <a:r>
              <a:rPr lang="en-GB" dirty="0"/>
              <a:t>Business Start Ups</a:t>
            </a:r>
          </a:p>
          <a:p>
            <a:r>
              <a:rPr lang="en-GB" dirty="0"/>
              <a:t>Apprenticeships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2017 Policy Advisory Group Established</a:t>
            </a:r>
          </a:p>
        </p:txBody>
      </p:sp>
    </p:spTree>
    <p:extLst>
      <p:ext uri="{BB962C8B-B14F-4D97-AF65-F5344CB8AC3E}">
        <p14:creationId xmlns:p14="http://schemas.microsoft.com/office/powerpoint/2010/main" val="304273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E0AF-D86E-0151-375F-173A4AED5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599728"/>
          </a:xfrm>
        </p:spPr>
        <p:txBody>
          <a:bodyPr/>
          <a:lstStyle/>
          <a:p>
            <a:r>
              <a:rPr lang="en-GB" dirty="0"/>
              <a:t>Tourism in Switzerland Pre Covid 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EE5D2-060C-CC1F-CB44-9098AC90A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124744"/>
            <a:ext cx="9601200" cy="5047456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2.9% to Swiss GDP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4.4% of total employment.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International travel receipts were CHF 16.6 billion, representing 4.1% of total exports.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Travel exports accounted for 13.4% of total service exports in 2018.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11.7 million international tourists recorded 21.4 million overnight stays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55.1% of the national 38.8 million overnight stays registered in the hotel sector – a record high.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Compared to the previous year, international tourists hotel nights increased by 4.5%.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01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8FEF-A960-861D-FCF9-76B4A97B6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947" y="381000"/>
            <a:ext cx="8977065" cy="1463824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Types of tourists visiting Switzerland, 2019 </a:t>
            </a:r>
            <a:b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</a:b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(Source: My Switzerland 2019).</a:t>
            </a:r>
            <a:b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1026" name="Picture 2" descr="Types of tourists visiting Switzerland, 2019 (Source: My Switzerland 2019).">
            <a:extLst>
              <a:ext uri="{FF2B5EF4-FFF2-40B4-BE49-F238E27FC236}">
                <a16:creationId xmlns:a16="http://schemas.microsoft.com/office/drawing/2014/main" id="{5D4B238A-C224-3DD7-5A68-5705A2F47B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924" y="1628800"/>
            <a:ext cx="835292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714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16A3-959D-E0D5-7C2A-5AEDBE7A9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44624"/>
            <a:ext cx="9841159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TOURISM STATISTICS Switzerland Tourism 2019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97CF05E-6D22-F9F1-2C04-1E49471071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5187570"/>
              </p:ext>
            </p:extLst>
          </p:nvPr>
        </p:nvGraphicFramePr>
        <p:xfrm>
          <a:off x="1485900" y="1052737"/>
          <a:ext cx="9145014" cy="352839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24169">
                  <a:extLst>
                    <a:ext uri="{9D8B030D-6E8A-4147-A177-3AD203B41FA5}">
                      <a16:colId xmlns:a16="http://schemas.microsoft.com/office/drawing/2014/main" val="3224616664"/>
                    </a:ext>
                  </a:extLst>
                </a:gridCol>
                <a:gridCol w="1524169">
                  <a:extLst>
                    <a:ext uri="{9D8B030D-6E8A-4147-A177-3AD203B41FA5}">
                      <a16:colId xmlns:a16="http://schemas.microsoft.com/office/drawing/2014/main" val="2104806039"/>
                    </a:ext>
                  </a:extLst>
                </a:gridCol>
                <a:gridCol w="1524169">
                  <a:extLst>
                    <a:ext uri="{9D8B030D-6E8A-4147-A177-3AD203B41FA5}">
                      <a16:colId xmlns:a16="http://schemas.microsoft.com/office/drawing/2014/main" val="587703631"/>
                    </a:ext>
                  </a:extLst>
                </a:gridCol>
                <a:gridCol w="1524169">
                  <a:extLst>
                    <a:ext uri="{9D8B030D-6E8A-4147-A177-3AD203B41FA5}">
                      <a16:colId xmlns:a16="http://schemas.microsoft.com/office/drawing/2014/main" val="2822985694"/>
                    </a:ext>
                  </a:extLst>
                </a:gridCol>
                <a:gridCol w="1524169">
                  <a:extLst>
                    <a:ext uri="{9D8B030D-6E8A-4147-A177-3AD203B41FA5}">
                      <a16:colId xmlns:a16="http://schemas.microsoft.com/office/drawing/2014/main" val="3014255329"/>
                    </a:ext>
                  </a:extLst>
                </a:gridCol>
                <a:gridCol w="1524169">
                  <a:extLst>
                    <a:ext uri="{9D8B030D-6E8A-4147-A177-3AD203B41FA5}">
                      <a16:colId xmlns:a16="http://schemas.microsoft.com/office/drawing/2014/main" val="3967484745"/>
                    </a:ext>
                  </a:extLst>
                </a:gridCol>
              </a:tblGrid>
              <a:tr h="62880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75838"/>
                  </a:ext>
                </a:extLst>
              </a:tr>
              <a:tr h="1068695">
                <a:tc>
                  <a:txBody>
                    <a:bodyPr/>
                    <a:lstStyle/>
                    <a:p>
                      <a:r>
                        <a:rPr lang="en-GB" dirty="0"/>
                        <a:t>Domestic Pax per thousand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76374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76309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3353300"/>
                  </a:ext>
                </a:extLst>
              </a:tr>
              <a:tr h="1068695">
                <a:tc>
                  <a:txBody>
                    <a:bodyPr/>
                    <a:lstStyle/>
                    <a:p>
                      <a:r>
                        <a:rPr lang="en-GB" dirty="0"/>
                        <a:t>1 Day Domestic Pax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66628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68078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71819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244353"/>
                  </a:ext>
                </a:extLst>
              </a:tr>
              <a:tr h="762196">
                <a:tc>
                  <a:txBody>
                    <a:bodyPr/>
                    <a:lstStyle/>
                    <a:p>
                      <a:r>
                        <a:rPr lang="en-GB" dirty="0"/>
                        <a:t>International</a:t>
                      </a:r>
                    </a:p>
                    <a:p>
                      <a:r>
                        <a:rPr lang="en-GB" dirty="0"/>
                        <a:t>Pax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10402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11133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11715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222712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39CA1C3-85B7-0B7C-BF7A-11AEB11934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010215"/>
              </p:ext>
            </p:extLst>
          </p:nvPr>
        </p:nvGraphicFramePr>
        <p:xfrm>
          <a:off x="1485900" y="4941168"/>
          <a:ext cx="9217026" cy="151216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413271">
                  <a:extLst>
                    <a:ext uri="{9D8B030D-6E8A-4147-A177-3AD203B41FA5}">
                      <a16:colId xmlns:a16="http://schemas.microsoft.com/office/drawing/2014/main" val="943019314"/>
                    </a:ext>
                  </a:extLst>
                </a:gridCol>
                <a:gridCol w="1560751">
                  <a:extLst>
                    <a:ext uri="{9D8B030D-6E8A-4147-A177-3AD203B41FA5}">
                      <a16:colId xmlns:a16="http://schemas.microsoft.com/office/drawing/2014/main" val="496027401"/>
                    </a:ext>
                  </a:extLst>
                </a:gridCol>
                <a:gridCol w="1560751">
                  <a:extLst>
                    <a:ext uri="{9D8B030D-6E8A-4147-A177-3AD203B41FA5}">
                      <a16:colId xmlns:a16="http://schemas.microsoft.com/office/drawing/2014/main" val="1877479165"/>
                    </a:ext>
                  </a:extLst>
                </a:gridCol>
                <a:gridCol w="1560751">
                  <a:extLst>
                    <a:ext uri="{9D8B030D-6E8A-4147-A177-3AD203B41FA5}">
                      <a16:colId xmlns:a16="http://schemas.microsoft.com/office/drawing/2014/main" val="878676364"/>
                    </a:ext>
                  </a:extLst>
                </a:gridCol>
                <a:gridCol w="1560751">
                  <a:extLst>
                    <a:ext uri="{9D8B030D-6E8A-4147-A177-3AD203B41FA5}">
                      <a16:colId xmlns:a16="http://schemas.microsoft.com/office/drawing/2014/main" val="1919068138"/>
                    </a:ext>
                  </a:extLst>
                </a:gridCol>
                <a:gridCol w="1560751">
                  <a:extLst>
                    <a:ext uri="{9D8B030D-6E8A-4147-A177-3AD203B41FA5}">
                      <a16:colId xmlns:a16="http://schemas.microsoft.com/office/drawing/2014/main" val="2762962393"/>
                    </a:ext>
                  </a:extLst>
                </a:gridCol>
              </a:tblGrid>
              <a:tr h="696798">
                <a:tc>
                  <a:txBody>
                    <a:bodyPr/>
                    <a:lstStyle/>
                    <a:p>
                      <a:r>
                        <a:rPr lang="en-GB" dirty="0"/>
                        <a:t>Inbound Spend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16308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15753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15756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16228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16596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8294861"/>
                  </a:ext>
                </a:extLst>
              </a:tr>
              <a:tr h="815370">
                <a:tc>
                  <a:txBody>
                    <a:bodyPr/>
                    <a:lstStyle/>
                    <a:p>
                      <a:r>
                        <a:rPr lang="en-GB" dirty="0"/>
                        <a:t>Outbound</a:t>
                      </a:r>
                    </a:p>
                    <a:p>
                      <a:r>
                        <a:rPr lang="en-GB" dirty="0"/>
                        <a:t>Spend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15444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15675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16225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17570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17949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4037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457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3C01-2222-1422-F1A5-54E7F79F6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381000"/>
            <a:ext cx="10057183" cy="1143000"/>
          </a:xfrm>
        </p:spPr>
        <p:txBody>
          <a:bodyPr/>
          <a:lstStyle/>
          <a:p>
            <a:r>
              <a:rPr lang="en-GB" dirty="0"/>
              <a:t>TOURISM VISITOR TRENDS per Thousand Pax</a:t>
            </a:r>
            <a:br>
              <a:rPr lang="en-GB" dirty="0"/>
            </a:br>
            <a:r>
              <a:rPr lang="en-GB" sz="2400" dirty="0"/>
              <a:t>Source Switzerland Tourism (2019)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837AB9B-B55D-8116-66DE-BFDBC707A6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0911796"/>
              </p:ext>
            </p:extLst>
          </p:nvPr>
        </p:nvGraphicFramePr>
        <p:xfrm>
          <a:off x="1293813" y="2204864"/>
          <a:ext cx="9601200" cy="427213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00200">
                  <a:extLst>
                    <a:ext uri="{9D8B030D-6E8A-4147-A177-3AD203B41FA5}">
                      <a16:colId xmlns:a16="http://schemas.microsoft.com/office/drawing/2014/main" val="3338044942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728519436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3583965384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351521417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3913707709"/>
                    </a:ext>
                  </a:extLst>
                </a:gridCol>
                <a:gridCol w="1600200">
                  <a:extLst>
                    <a:ext uri="{9D8B030D-6E8A-4147-A177-3AD203B41FA5}">
                      <a16:colId xmlns:a16="http://schemas.microsoft.com/office/drawing/2014/main" val="2249532419"/>
                    </a:ext>
                  </a:extLst>
                </a:gridCol>
              </a:tblGrid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9486021"/>
                  </a:ext>
                </a:extLst>
              </a:tr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621655"/>
                  </a:ext>
                </a:extLst>
              </a:tr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398688"/>
                  </a:ext>
                </a:extLst>
              </a:tr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533624"/>
                  </a:ext>
                </a:extLst>
              </a:tr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9889456"/>
                  </a:ext>
                </a:extLst>
              </a:tr>
              <a:tr h="712023">
                <a:tc>
                  <a:txBody>
                    <a:bodyPr/>
                    <a:lstStyle/>
                    <a:p>
                      <a:r>
                        <a:rPr lang="en-GB" dirty="0"/>
                        <a:t>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2748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58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1E65F-DB66-C04D-2022-EAB8BEA85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88640"/>
            <a:ext cx="9601200" cy="792088"/>
          </a:xfrm>
        </p:spPr>
        <p:txBody>
          <a:bodyPr/>
          <a:lstStyle/>
          <a:p>
            <a:r>
              <a:rPr lang="en-GB" dirty="0"/>
              <a:t>Initial Impacts of Covid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30606-61B8-0334-D315-36942A157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124744"/>
            <a:ext cx="9601200" cy="55446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International Travel </a:t>
            </a:r>
          </a:p>
          <a:p>
            <a:r>
              <a:rPr lang="en-GB" dirty="0"/>
              <a:t>Migrant Workers – Italy, France &amp; Germany</a:t>
            </a:r>
          </a:p>
          <a:p>
            <a:r>
              <a:rPr lang="en-GB" dirty="0"/>
              <a:t>Ski Industry </a:t>
            </a:r>
          </a:p>
          <a:p>
            <a:r>
              <a:rPr lang="en-GB" dirty="0"/>
              <a:t>Travel Bans </a:t>
            </a:r>
          </a:p>
          <a:p>
            <a:r>
              <a:rPr lang="en-GB" dirty="0"/>
              <a:t>Lock Downs</a:t>
            </a:r>
          </a:p>
          <a:p>
            <a:r>
              <a:rPr lang="en-GB" dirty="0"/>
              <a:t>City Tourism</a:t>
            </a:r>
          </a:p>
          <a:p>
            <a:r>
              <a:rPr lang="en-GB" dirty="0"/>
              <a:t>Long Haul Markets</a:t>
            </a:r>
          </a:p>
          <a:p>
            <a:r>
              <a:rPr lang="en-GB" dirty="0"/>
              <a:t>Meetings</a:t>
            </a:r>
          </a:p>
          <a:p>
            <a:r>
              <a:rPr lang="en-GB" dirty="0"/>
              <a:t>Uncertainty</a:t>
            </a:r>
          </a:p>
          <a:p>
            <a:r>
              <a:rPr lang="en-GB" dirty="0"/>
              <a:t>Off Season</a:t>
            </a:r>
          </a:p>
          <a:p>
            <a:r>
              <a:rPr lang="en-GB" dirty="0"/>
              <a:t>Link below to Switzerland Tourism Report 2020</a:t>
            </a:r>
          </a:p>
          <a:p>
            <a:r>
              <a:rPr lang="en-GB" dirty="0">
                <a:hlinkClick r:id="rId2"/>
              </a:rPr>
              <a:t>Main issues in tourism - Switzerland Tourism (stnet.ch)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06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31490-BA8C-6AA4-89AE-CD0FBE9AE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STAGE MARKETING RECOVERY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F8427-A3B4-9B66-8C15-8C39B8BC2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676400"/>
            <a:ext cx="10777264" cy="4495800"/>
          </a:xfrm>
        </p:spPr>
        <p:txBody>
          <a:bodyPr/>
          <a:lstStyle/>
          <a:p>
            <a:r>
              <a:rPr lang="en-GB" dirty="0"/>
              <a:t>STAGE 1 EMPATHY – Dream Now Travel Later – Targeted 30 Countries</a:t>
            </a:r>
          </a:p>
          <a:p>
            <a:r>
              <a:rPr lang="en-GB" dirty="0"/>
              <a:t>STAGE 2 AWARENESS – I Need Switzerland</a:t>
            </a:r>
          </a:p>
          <a:p>
            <a:r>
              <a:rPr lang="en-GB" dirty="0"/>
              <a:t>STAGE 3 OFFER MARKETING – Coop Deals, Grand Tour &amp; Target Marketing</a:t>
            </a:r>
          </a:p>
          <a:p>
            <a:endParaRPr lang="en-GB" dirty="0"/>
          </a:p>
          <a:p>
            <a:r>
              <a:rPr lang="en-GB" dirty="0"/>
              <a:t>CHECK OUT THE MARKETING STRATEGIES!</a:t>
            </a:r>
          </a:p>
          <a:p>
            <a:r>
              <a:rPr lang="en-GB" dirty="0">
                <a:hlinkClick r:id="rId2"/>
              </a:rPr>
              <a:t>Marketing strategy Archives - Switzerland Tourism (stnet.ch)</a:t>
            </a:r>
            <a:endParaRPr lang="en-GB" dirty="0"/>
          </a:p>
          <a:p>
            <a:r>
              <a:rPr lang="en-GB" dirty="0">
                <a:hlinkClick r:id="rId3"/>
              </a:rPr>
              <a:t>Global recovery campaign - Switzerland Tourism (stnet.ch)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29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7B227-A468-6C0E-BE8D-CBD69B5AC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7987" y="188640"/>
            <a:ext cx="8617025" cy="936104"/>
          </a:xfrm>
        </p:spPr>
        <p:txBody>
          <a:bodyPr/>
          <a:lstStyle/>
          <a:p>
            <a:r>
              <a:rPr lang="en-GB" dirty="0"/>
              <a:t>Switzerland Global Recovery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CA30A7-11B4-CAAC-3072-B0BE6AFDC5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1924" y="1340768"/>
            <a:ext cx="8617024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91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D3F0C-AB5E-F1EE-735E-85908C31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2084" y="381000"/>
            <a:ext cx="8496943" cy="959768"/>
          </a:xfrm>
        </p:spPr>
        <p:txBody>
          <a:bodyPr>
            <a:normAutofit fontScale="90000"/>
          </a:bodyPr>
          <a:lstStyle/>
          <a:p>
            <a:r>
              <a:rPr lang="en-GB" dirty="0"/>
              <a:t>CITIES CAMPAIGN STEPPED UP </a:t>
            </a:r>
            <a:br>
              <a:rPr lang="en-GB" dirty="0"/>
            </a:br>
            <a:r>
              <a:rPr lang="en-GB" dirty="0"/>
              <a:t>   Deals &amp; Target Marketing 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410B954F-3F76-AD37-B892-A563152AE9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052" y="1561482"/>
            <a:ext cx="6840760" cy="4387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31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D97F-96E2-FCF2-2F10-F4A5DF6EB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0225" y="381000"/>
            <a:ext cx="8174787" cy="1143000"/>
          </a:xfrm>
        </p:spPr>
        <p:txBody>
          <a:bodyPr/>
          <a:lstStyle/>
          <a:p>
            <a:r>
              <a:rPr lang="en-GB" dirty="0"/>
              <a:t>  Umbrella Marketing Campaign  </a:t>
            </a:r>
            <a:br>
              <a:rPr lang="en-GB" dirty="0"/>
            </a:br>
            <a:r>
              <a:rPr lang="en-GB" dirty="0"/>
              <a:t>I need Switzerland Summer 2020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13E11397-CA36-3A96-1E2C-B1078CCD3A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226" y="1676400"/>
            <a:ext cx="6748373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56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266C9-0862-9590-6669-1AFBBC565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03784"/>
          </a:xfrm>
        </p:spPr>
        <p:txBody>
          <a:bodyPr>
            <a:normAutofit fontScale="90000"/>
          </a:bodyPr>
          <a:lstStyle/>
          <a:p>
            <a:r>
              <a:rPr lang="en-GB" dirty="0"/>
              <a:t>In Contact Thanks To Established Social Media</a:t>
            </a:r>
            <a:br>
              <a:rPr lang="en-GB" dirty="0"/>
            </a:br>
            <a:r>
              <a:rPr lang="en-GB" dirty="0"/>
              <a:t>                &amp; New Tik Tok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0CCA711C-1E5D-113D-4B17-0F7E47BE1E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226" y="1676400"/>
            <a:ext cx="6748373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16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D2997-3D2A-FA59-5D3C-0AB9DF75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52" y="381000"/>
            <a:ext cx="1101722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FACEBOOK, INFLUENCERS, TIKTOK, PINTEREST</a:t>
            </a:r>
            <a:br>
              <a:rPr lang="en-GB" dirty="0"/>
            </a:br>
            <a:r>
              <a:rPr lang="en-GB" sz="2400" dirty="0"/>
              <a:t>Digital Pioneers see a new side of Switzerland, but what about Instagram??????????</a:t>
            </a:r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2FC637FA-7D06-8C14-02CB-528D5B24A8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068" y="1772816"/>
            <a:ext cx="6748373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33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4C913-4EF7-D0EE-9CD5-186EAE39F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16632"/>
            <a:ext cx="9601200" cy="936104"/>
          </a:xfrm>
        </p:spPr>
        <p:txBody>
          <a:bodyPr/>
          <a:lstStyle/>
          <a:p>
            <a:r>
              <a:rPr lang="en-GB" dirty="0"/>
              <a:t>SWITZERLAND TOURISM 2020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66D91-35BA-A422-5B25-4FB799930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676400"/>
            <a:ext cx="9601200" cy="4992960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Neue Helvetica W02"/>
              </a:rPr>
              <a:t>“The Swiss tourism industry has lived through and survived many crises. However, 2020 saw the biggest crisis since the Second World War, as tourism ground to a virtual half in the first quarter. This time, the culprit was the ever-changing travel restrictions imposed in response to the Covid-19 pandemic, which took away the entire basis for a viable tourism industry: freedom to travel around the world”</a:t>
            </a:r>
          </a:p>
          <a:p>
            <a:r>
              <a:rPr lang="en-GB" dirty="0">
                <a:solidFill>
                  <a:srgbClr val="000000"/>
                </a:solidFill>
                <a:latin typeface="Neue Helvetica W02"/>
              </a:rPr>
              <a:t>Gastronomy jobs fell by 10.2% in 2020 alone</a:t>
            </a:r>
            <a:endParaRPr lang="en-GB" b="0" i="0" dirty="0">
              <a:solidFill>
                <a:srgbClr val="000000"/>
              </a:solidFill>
              <a:effectLst/>
              <a:latin typeface="Neue Helvetica W02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Neue Helvetica W02"/>
              </a:rPr>
              <a:t>RESPONSES</a:t>
            </a:r>
          </a:p>
          <a:p>
            <a:r>
              <a:rPr lang="en-GB" dirty="0">
                <a:solidFill>
                  <a:srgbClr val="000000"/>
                </a:solidFill>
                <a:latin typeface="Neue Helvetica W02"/>
              </a:rPr>
              <a:t>Swiss Govt provided </a:t>
            </a:r>
            <a:r>
              <a:rPr lang="en-GB" i="0" dirty="0">
                <a:solidFill>
                  <a:srgbClr val="000000"/>
                </a:solidFill>
                <a:effectLst/>
                <a:latin typeface="Neue Helvetica W02"/>
              </a:rPr>
              <a:t>CHF 6.5 million of extra federal funding in 2020</a:t>
            </a:r>
          </a:p>
          <a:p>
            <a:r>
              <a:rPr lang="en-GB" dirty="0">
                <a:solidFill>
                  <a:srgbClr val="000000"/>
                </a:solidFill>
                <a:latin typeface="Neue Helvetica W02"/>
              </a:rPr>
              <a:t>Swiss Tourism </a:t>
            </a:r>
            <a:r>
              <a:rPr lang="en-GB" i="0" dirty="0">
                <a:solidFill>
                  <a:srgbClr val="000000"/>
                </a:solidFill>
                <a:effectLst/>
                <a:latin typeface="Neue Helvetica W02"/>
              </a:rPr>
              <a:t>CHF 5.5 million funding for Recovery Campaign in 2020</a:t>
            </a:r>
          </a:p>
          <a:p>
            <a:r>
              <a:rPr lang="en-GB" i="0" dirty="0">
                <a:solidFill>
                  <a:srgbClr val="000000"/>
                </a:solidFill>
                <a:effectLst/>
                <a:latin typeface="Neue Helvetica W02"/>
              </a:rPr>
              <a:t> Swiss Government CHF 13.5 million in  2021. </a:t>
            </a:r>
            <a:endParaRPr lang="en-GB" dirty="0">
              <a:solidFill>
                <a:srgbClr val="000000"/>
              </a:solidFill>
              <a:latin typeface="Neue Helvetica W02"/>
            </a:endParaRPr>
          </a:p>
          <a:p>
            <a:r>
              <a:rPr lang="en-GB" i="0" dirty="0">
                <a:solidFill>
                  <a:srgbClr val="000000"/>
                </a:solidFill>
                <a:effectLst/>
                <a:latin typeface="Neue Helvetica W02"/>
              </a:rPr>
              <a:t> Swiss </a:t>
            </a:r>
            <a:r>
              <a:rPr lang="en-GB" i="0" dirty="0" err="1">
                <a:solidFill>
                  <a:srgbClr val="000000"/>
                </a:solidFill>
                <a:effectLst/>
                <a:latin typeface="Neue Helvetica W02"/>
              </a:rPr>
              <a:t>Toursim</a:t>
            </a:r>
            <a:r>
              <a:rPr lang="en-GB" i="0" dirty="0">
                <a:solidFill>
                  <a:srgbClr val="000000"/>
                </a:solidFill>
                <a:effectLst/>
                <a:latin typeface="Neue Helvetica W02"/>
              </a:rPr>
              <a:t> CHF 2.5 million in 2021.</a:t>
            </a:r>
          </a:p>
          <a:p>
            <a:pPr marL="0" indent="0">
              <a:buNone/>
            </a:pPr>
            <a:endParaRPr lang="en-GB" b="0" i="0" dirty="0">
              <a:solidFill>
                <a:srgbClr val="000000"/>
              </a:solidFill>
              <a:effectLst/>
              <a:latin typeface="Neue Helvetica W02"/>
            </a:endParaRPr>
          </a:p>
        </p:txBody>
      </p:sp>
    </p:spTree>
    <p:extLst>
      <p:ext uri="{BB962C8B-B14F-4D97-AF65-F5344CB8AC3E}">
        <p14:creationId xmlns:p14="http://schemas.microsoft.com/office/powerpoint/2010/main" val="267257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AFA86-F0B9-FE42-2DFB-0AE50B592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743744"/>
          </a:xfrm>
        </p:spPr>
        <p:txBody>
          <a:bodyPr/>
          <a:lstStyle/>
          <a:p>
            <a:r>
              <a:rPr lang="en-GB" dirty="0"/>
              <a:t>FUTURE OF TOURISM IN SWTIZERLAND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C8178-A247-7B82-F2E0-EDD7DF5E3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1052736"/>
            <a:ext cx="9601200" cy="56166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Issues to consider</a:t>
            </a:r>
          </a:p>
          <a:p>
            <a:r>
              <a:rPr lang="en-GB" dirty="0"/>
              <a:t>Opportunities</a:t>
            </a:r>
          </a:p>
          <a:p>
            <a:r>
              <a:rPr lang="en-GB" dirty="0"/>
              <a:t>Destination Image</a:t>
            </a:r>
          </a:p>
          <a:p>
            <a:r>
              <a:rPr lang="en-GB" dirty="0"/>
              <a:t>Exchange Rates – Costs - Prices</a:t>
            </a:r>
          </a:p>
          <a:p>
            <a:r>
              <a:rPr lang="en-GB" dirty="0"/>
              <a:t>Federer – Brand Ambassador</a:t>
            </a:r>
          </a:p>
          <a:p>
            <a:r>
              <a:rPr lang="en-GB" dirty="0"/>
              <a:t>New Target Markets</a:t>
            </a:r>
          </a:p>
          <a:p>
            <a:r>
              <a:rPr lang="en-GB" dirty="0"/>
              <a:t>Marketing Campaigns</a:t>
            </a:r>
          </a:p>
          <a:p>
            <a:r>
              <a:rPr lang="en-GB" dirty="0"/>
              <a:t>Digitalisation</a:t>
            </a:r>
          </a:p>
          <a:p>
            <a:r>
              <a:rPr lang="en-GB" dirty="0"/>
              <a:t>Sustainability – </a:t>
            </a:r>
            <a:r>
              <a:rPr lang="en-GB" dirty="0" err="1"/>
              <a:t>Swisstainable</a:t>
            </a:r>
            <a:r>
              <a:rPr lang="en-GB" dirty="0"/>
              <a:t> launched 2021</a:t>
            </a:r>
          </a:p>
          <a:p>
            <a:r>
              <a:rPr lang="en-GB" dirty="0"/>
              <a:t>Hybrid Meeting Places</a:t>
            </a:r>
          </a:p>
          <a:p>
            <a:r>
              <a:rPr lang="en-GB" dirty="0"/>
              <a:t>Sport Tourism</a:t>
            </a:r>
          </a:p>
          <a:p>
            <a:r>
              <a:rPr lang="en-GB" dirty="0"/>
              <a:t>Tourism Aimed at Women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89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0</TotalTime>
  <Words>1067</Words>
  <Application>Microsoft Office PowerPoint</Application>
  <PresentationFormat>Custom</PresentationFormat>
  <Paragraphs>195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Neue Helvetica W02</vt:lpstr>
      <vt:lpstr>Arial</vt:lpstr>
      <vt:lpstr>Euphemia</vt:lpstr>
      <vt:lpstr>Roboto</vt:lpstr>
      <vt:lpstr>Serenity 16x9</vt:lpstr>
      <vt:lpstr>Issues in Swiss Tourism</vt:lpstr>
      <vt:lpstr>SWISS TOURISM CHALLENGES PRIOR TO COVID</vt:lpstr>
      <vt:lpstr>2017 SWISS TOURISM STRATEGY</vt:lpstr>
      <vt:lpstr>4 STRATEGIC OBJECTIVES</vt:lpstr>
      <vt:lpstr>STRUCTURE OF SWISS TOURISM INDUSTRY</vt:lpstr>
      <vt:lpstr>SWISS TOURISM STRUCTURES</vt:lpstr>
      <vt:lpstr>2017 New Structure For Tourism in Switzerland</vt:lpstr>
      <vt:lpstr>SWISS TOURISM INVESTMENT</vt:lpstr>
      <vt:lpstr>STRATEGIC GOALS</vt:lpstr>
      <vt:lpstr>Tourism in Switzerland Pre Covid 2018</vt:lpstr>
      <vt:lpstr>Types of tourists visiting Switzerland, 2019  (Source: My Switzerland 2019). </vt:lpstr>
      <vt:lpstr>TOURISM STATISTICS Switzerland Tourism 2019</vt:lpstr>
      <vt:lpstr>TOURISM VISITOR TRENDS per Thousand Pax Source Switzerland Tourism (2019)</vt:lpstr>
      <vt:lpstr>Initial Impacts of Covid 2020</vt:lpstr>
      <vt:lpstr>3 STAGE MARKETING RECOVERY PLAN</vt:lpstr>
      <vt:lpstr>Switzerland Global Recovery Plan</vt:lpstr>
      <vt:lpstr>CITIES CAMPAIGN STEPPED UP     Deals &amp; Target Marketing </vt:lpstr>
      <vt:lpstr>  Umbrella Marketing Campaign   I need Switzerland Summer 2020</vt:lpstr>
      <vt:lpstr>In Contact Thanks To Established Social Media                 &amp; New Tik Tok </vt:lpstr>
      <vt:lpstr>      FACEBOOK, INFLUENCERS, TIKTOK, PINTEREST Digital Pioneers see a new side of Switzerland, but what about Instagram??????????</vt:lpstr>
      <vt:lpstr>SWITZERLAND TOURISM 2020 REPORT</vt:lpstr>
      <vt:lpstr>FUTURE OF TOURISM IN SWTIZERLAND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Issues in Swiss Tourism</dc:title>
  <dc:creator>Jacqui Jones</dc:creator>
  <cp:lastModifiedBy>Jacqui Jones</cp:lastModifiedBy>
  <cp:revision>1</cp:revision>
  <dcterms:created xsi:type="dcterms:W3CDTF">2023-02-05T17:02:14Z</dcterms:created>
  <dcterms:modified xsi:type="dcterms:W3CDTF">2023-02-05T19:05:54Z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