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handoutMasterIdLst>
    <p:handoutMasterId r:id="rId29"/>
  </p:handoutMasterIdLst>
  <p:sldIdLst>
    <p:sldId id="257" r:id="rId2"/>
    <p:sldId id="285" r:id="rId3"/>
    <p:sldId id="284" r:id="rId4"/>
    <p:sldId id="272" r:id="rId5"/>
    <p:sldId id="273" r:id="rId6"/>
    <p:sldId id="274" r:id="rId7"/>
    <p:sldId id="262" r:id="rId8"/>
    <p:sldId id="275" r:id="rId9"/>
    <p:sldId id="276" r:id="rId10"/>
    <p:sldId id="277" r:id="rId11"/>
    <p:sldId id="278" r:id="rId12"/>
    <p:sldId id="279" r:id="rId13"/>
    <p:sldId id="280" r:id="rId14"/>
    <p:sldId id="261" r:id="rId15"/>
    <p:sldId id="258" r:id="rId16"/>
    <p:sldId id="259" r:id="rId17"/>
    <p:sldId id="286" r:id="rId18"/>
    <p:sldId id="281" r:id="rId19"/>
    <p:sldId id="282" r:id="rId20"/>
    <p:sldId id="283" r:id="rId21"/>
    <p:sldId id="268" r:id="rId22"/>
    <p:sldId id="267" r:id="rId23"/>
    <p:sldId id="266" r:id="rId24"/>
    <p:sldId id="264" r:id="rId25"/>
    <p:sldId id="269" r:id="rId26"/>
    <p:sldId id="270"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00" autoAdjust="0"/>
    <p:restoredTop sz="94660"/>
  </p:normalViewPr>
  <p:slideViewPr>
    <p:cSldViewPr>
      <p:cViewPr varScale="1">
        <p:scale>
          <a:sx n="87" d="100"/>
          <a:sy n="87" d="100"/>
        </p:scale>
        <p:origin x="1284" y="2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D1A8175C-2F0A-494A-AF85-F63F358E9608}" type="datetimeFigureOut">
              <a:rPr lang="en-US" smtClean="0"/>
              <a:t>16-Mar-17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CBE6092D-DE2A-4715-BB3C-CDBAA3197D12}" type="slidenum">
              <a:rPr lang="en-US" smtClean="0"/>
              <a:t>‹#›</a:t>
            </a:fld>
            <a:endParaRPr lang="en-US"/>
          </a:p>
        </p:txBody>
      </p:sp>
    </p:spTree>
    <p:extLst>
      <p:ext uri="{BB962C8B-B14F-4D97-AF65-F5344CB8AC3E}">
        <p14:creationId xmlns:p14="http://schemas.microsoft.com/office/powerpoint/2010/main" val="209002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C373964-8E16-422D-8E89-0CAD9647AD5A}" type="datetimeFigureOut">
              <a:rPr lang="en-GB" smtClean="0"/>
              <a:t>16/03/2017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2F4F4BE-CCC0-43C5-9427-ED52B79EA331}" type="slidenum">
              <a:rPr lang="en-GB" smtClean="0"/>
              <a:t>‹#›</a:t>
            </a:fld>
            <a:endParaRPr lang="en-GB"/>
          </a:p>
        </p:txBody>
      </p:sp>
    </p:spTree>
    <p:extLst>
      <p:ext uri="{BB962C8B-B14F-4D97-AF65-F5344CB8AC3E}">
        <p14:creationId xmlns:p14="http://schemas.microsoft.com/office/powerpoint/2010/main" val="1992489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524236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392077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45F8F-D308-446A-92F2-BF6E1928A026}" type="slidenum">
              <a:rPr lang="en-GB" smtClean="0"/>
              <a:t>8</a:t>
            </a:fld>
            <a:endParaRPr lang="en-GB" dirty="0"/>
          </a:p>
        </p:txBody>
      </p:sp>
    </p:spTree>
    <p:extLst>
      <p:ext uri="{BB962C8B-B14F-4D97-AF65-F5344CB8AC3E}">
        <p14:creationId xmlns:p14="http://schemas.microsoft.com/office/powerpoint/2010/main" val="426652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45F8F-D308-446A-92F2-BF6E1928A026}" type="slidenum">
              <a:rPr lang="en-GB" smtClean="0"/>
              <a:t>9</a:t>
            </a:fld>
            <a:endParaRPr lang="en-GB" dirty="0"/>
          </a:p>
        </p:txBody>
      </p:sp>
    </p:spTree>
    <p:extLst>
      <p:ext uri="{BB962C8B-B14F-4D97-AF65-F5344CB8AC3E}">
        <p14:creationId xmlns:p14="http://schemas.microsoft.com/office/powerpoint/2010/main" val="4285205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Archibald Standish Hartrick, </a:t>
            </a:r>
            <a:r>
              <a:rPr lang="en-GB" sz="1200" i="1" kern="1200" dirty="0" smtClean="0">
                <a:solidFill>
                  <a:schemeClr val="tx1"/>
                </a:solidFill>
                <a:effectLst/>
                <a:latin typeface="+mn-lt"/>
                <a:ea typeface="+mn-ea"/>
                <a:cs typeface="+mn-cs"/>
              </a:rPr>
              <a:t>Women’s Work: Munitions – Dangerous Work (Packing TNT)</a:t>
            </a:r>
            <a:r>
              <a:rPr lang="en-GB" sz="1200" kern="1200" dirty="0" smtClean="0">
                <a:solidFill>
                  <a:schemeClr val="tx1"/>
                </a:solidFill>
                <a:effectLst/>
                <a:latin typeface="+mn-lt"/>
                <a:ea typeface="+mn-ea"/>
                <a:cs typeface="+mn-cs"/>
              </a:rPr>
              <a:t>, 1917</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2B745F8F-D308-446A-92F2-BF6E1928A026}" type="slidenum">
              <a:rPr lang="en-GB" smtClean="0"/>
              <a:t>16</a:t>
            </a:fld>
            <a:endParaRPr lang="en-GB" dirty="0"/>
          </a:p>
        </p:txBody>
      </p:sp>
    </p:spTree>
    <p:extLst>
      <p:ext uri="{BB962C8B-B14F-4D97-AF65-F5344CB8AC3E}">
        <p14:creationId xmlns:p14="http://schemas.microsoft.com/office/powerpoint/2010/main" val="2577598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25</a:t>
            </a:fld>
            <a:endParaRPr lang="en-GB" dirty="0"/>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5822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6841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4026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3152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9631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5649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6739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0626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1880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0258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8352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56E3217-616E-40A6-9E46-6EAA5BFEC7B4}" type="datetimeFigureOut">
              <a:rPr lang="en-GB" smtClean="0">
                <a:solidFill>
                  <a:prstClr val="black">
                    <a:tint val="75000"/>
                  </a:prstClr>
                </a:solidFill>
              </a:rPr>
              <a:pPr/>
              <a:t>16/03/2017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0368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http://www.theguardian.com/world/2008/nov/13/first-world-war-artists-writers-modernism"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744063"/>
          </a:xfrm>
          <a:prstGeom prst="rect">
            <a:avLst/>
          </a:prstGeom>
          <a:noFill/>
        </p:spPr>
        <p:txBody>
          <a:bodyPr wrap="square" lIns="540000" tIns="360000" rIns="540000" bIns="360000" rtlCol="0">
            <a:spAutoFit/>
          </a:bodyPr>
          <a:lstStyle/>
          <a:p>
            <a:pPr algn="just"/>
            <a:r>
              <a:rPr lang="en-GB" sz="1700" b="1" u="sng" dirty="0" smtClean="0"/>
              <a:t>AHHI5017 </a:t>
            </a:r>
            <a:r>
              <a:rPr lang="en-GB" sz="1700" b="1" u="sng" dirty="0" smtClean="0"/>
              <a:t>Week 7: The Art of Modern War</a:t>
            </a:r>
          </a:p>
          <a:p>
            <a:pPr algn="just"/>
            <a:r>
              <a:rPr lang="en-GB" sz="1700" b="1" u="sng" dirty="0" smtClean="0"/>
              <a:t>Friday </a:t>
            </a:r>
            <a:r>
              <a:rPr lang="en-GB" sz="1700" b="1" u="sng" dirty="0" smtClean="0"/>
              <a:t>lecture</a:t>
            </a:r>
          </a:p>
          <a:p>
            <a:pPr marL="285750" indent="-285750" algn="just">
              <a:buFont typeface="Arial" pitchFamily="34" charset="0"/>
              <a:buChar char="•"/>
            </a:pPr>
            <a:endParaRPr lang="en-GB" sz="1700" dirty="0" smtClean="0"/>
          </a:p>
          <a:p>
            <a:pPr marL="285750" indent="-285750" algn="just">
              <a:buFont typeface="Arial" pitchFamily="34" charset="0"/>
              <a:buChar char="•"/>
            </a:pPr>
            <a:r>
              <a:rPr lang="en-GB" sz="1700" dirty="0" smtClean="0"/>
              <a:t>Group </a:t>
            </a:r>
            <a:r>
              <a:rPr lang="en-GB" sz="1700" dirty="0" smtClean="0"/>
              <a:t>discussion: </a:t>
            </a:r>
            <a:r>
              <a:rPr lang="en-GB" sz="1700" dirty="0" smtClean="0"/>
              <a:t>Modernism v Traditionalism: WWI </a:t>
            </a:r>
            <a:r>
              <a:rPr lang="en-GB" sz="1700" dirty="0" smtClean="0"/>
              <a:t>painting (</a:t>
            </a:r>
            <a:r>
              <a:rPr lang="en-GB" sz="1700" i="1" dirty="0" smtClean="0"/>
              <a:t>The Sensory War</a:t>
            </a:r>
            <a:r>
              <a:rPr lang="en-GB" sz="1700" dirty="0" smtClean="0"/>
              <a:t>)</a:t>
            </a:r>
          </a:p>
          <a:p>
            <a:pPr marL="285750" indent="-285750" algn="just">
              <a:buFont typeface="Arial" pitchFamily="34" charset="0"/>
              <a:buChar char="•"/>
            </a:pPr>
            <a:r>
              <a:rPr lang="en-GB" sz="1700" dirty="0" smtClean="0"/>
              <a:t>Group/individual exercise: discussing students’ chosen work</a:t>
            </a:r>
          </a:p>
          <a:p>
            <a:pPr marL="285750" indent="-285750" algn="just">
              <a:buFont typeface="Arial" pitchFamily="34" charset="0"/>
              <a:buChar char="•"/>
            </a:pPr>
            <a:r>
              <a:rPr lang="en-GB" sz="1700" dirty="0" smtClean="0"/>
              <a:t>Group </a:t>
            </a:r>
            <a:r>
              <a:rPr lang="en-GB" sz="1700" dirty="0" smtClean="0"/>
              <a:t>exercise: how to represent war artistically? (Jones article: ‘poppies’ .v. </a:t>
            </a:r>
            <a:r>
              <a:rPr lang="en-GB" sz="1700" smtClean="0"/>
              <a:t>Otto </a:t>
            </a:r>
            <a:r>
              <a:rPr lang="en-GB" sz="1700" smtClean="0"/>
              <a:t>Dix) </a:t>
            </a:r>
            <a:endParaRPr lang="en-GB" sz="1700" dirty="0" smtClean="0"/>
          </a:p>
          <a:p>
            <a:pPr marL="285750" indent="-285750" algn="just">
              <a:buFont typeface="Arial" pitchFamily="34" charset="0"/>
              <a:buChar char="•"/>
            </a:pPr>
            <a:r>
              <a:rPr lang="en-GB" sz="1700" dirty="0" smtClean="0"/>
              <a:t>Class discussion: recent(</a:t>
            </a:r>
            <a:r>
              <a:rPr lang="en-GB" sz="1700" dirty="0" err="1" smtClean="0"/>
              <a:t>ish</a:t>
            </a:r>
            <a:r>
              <a:rPr lang="en-GB" sz="1700" dirty="0" smtClean="0"/>
              <a:t>) artistic representations of war</a:t>
            </a:r>
          </a:p>
          <a:p>
            <a:endParaRPr lang="en-GB" sz="1700" dirty="0" smtClean="0"/>
          </a:p>
          <a:p>
            <a:pPr algn="just"/>
            <a:r>
              <a:rPr lang="en-GB" sz="1700" dirty="0" smtClean="0"/>
              <a:t>Bringing </a:t>
            </a:r>
            <a:r>
              <a:rPr lang="en-GB" sz="1700" dirty="0"/>
              <a:t>together recurrent themes of the module, this section examines artistic responses to </a:t>
            </a:r>
            <a:r>
              <a:rPr lang="en-GB" sz="1700" dirty="0" smtClean="0"/>
              <a:t>combat</a:t>
            </a:r>
            <a:r>
              <a:rPr lang="en-GB" sz="1700" dirty="0"/>
              <a:t>. </a:t>
            </a:r>
            <a:r>
              <a:rPr lang="en-GB" sz="1700" dirty="0" smtClean="0"/>
              <a:t>A key </a:t>
            </a:r>
            <a:r>
              <a:rPr lang="en-GB" sz="1700" dirty="0"/>
              <a:t>aim is to explore how conflicts from World War One onwards were conceived as distinctively ‘modern’ – with emphasis on </a:t>
            </a:r>
            <a:r>
              <a:rPr lang="en-GB" sz="1700" dirty="0" smtClean="0"/>
              <a:t>how industrial </a:t>
            </a:r>
            <a:r>
              <a:rPr lang="en-GB" sz="1700" dirty="0"/>
              <a:t>technology and mechanisation impacted upon the sensory experience of war. </a:t>
            </a:r>
            <a:endParaRPr lang="en-GB" sz="1700" dirty="0" smtClean="0"/>
          </a:p>
          <a:p>
            <a:pPr algn="just"/>
            <a:r>
              <a:rPr lang="en-GB" sz="1700" dirty="0"/>
              <a:t>	</a:t>
            </a:r>
            <a:r>
              <a:rPr lang="en-GB" sz="1700" dirty="0" smtClean="0"/>
              <a:t>This lecture gravitates around in-depth analyses of specific artworks of students’ own choosing (see task assigned in advance of the lecture). The goal is for students to think critically about their particular examples, and to voice their own opinion about them in  a manner replicable in their Critical Analysis coursework. </a:t>
            </a:r>
            <a:r>
              <a:rPr lang="en-GB" sz="1700" dirty="0" smtClean="0"/>
              <a:t>In addition, the exercise recapitulates the ‘modernist’-‘traditionalist’ debate which was analysed on Monday in relation to memorials. To </a:t>
            </a:r>
            <a:r>
              <a:rPr lang="en-GB" sz="1700" dirty="0" smtClean="0"/>
              <a:t>set conversations in motion, we will return to some depictions of WWI, before moving onto detailed discussions of the art selected by </a:t>
            </a:r>
            <a:r>
              <a:rPr lang="en-GB" sz="1700" dirty="0" smtClean="0"/>
              <a:t>students. This </a:t>
            </a:r>
            <a:r>
              <a:rPr lang="en-GB" sz="1700" dirty="0" smtClean="0"/>
              <a:t>leads into a more general exercise which contemplates some </a:t>
            </a:r>
            <a:r>
              <a:rPr lang="en-GB" sz="1700" dirty="0" smtClean="0"/>
              <a:t>of </a:t>
            </a:r>
            <a:r>
              <a:rPr lang="en-GB" sz="1700" dirty="0" smtClean="0"/>
              <a:t>the ‘dos’ and ‘don’ts’ which might be instructive when trying to represent war </a:t>
            </a:r>
            <a:r>
              <a:rPr lang="en-GB" sz="1700" dirty="0" smtClean="0"/>
              <a:t>artistically, centring </a:t>
            </a:r>
            <a:r>
              <a:rPr lang="en-GB" sz="1700" dirty="0" smtClean="0"/>
              <a:t>on an article relating to the WWI centenary. </a:t>
            </a:r>
            <a:r>
              <a:rPr lang="en-GB" sz="1700" dirty="0" smtClean="0"/>
              <a:t>Time-permitting</a:t>
            </a:r>
            <a:r>
              <a:rPr lang="en-GB" sz="1700" dirty="0" smtClean="0"/>
              <a:t>, there will be a concluding look at some of the more recent works included in </a:t>
            </a:r>
            <a:r>
              <a:rPr lang="en-GB" sz="1700" i="1" dirty="0" smtClean="0"/>
              <a:t>The Sensory War </a:t>
            </a:r>
            <a:r>
              <a:rPr lang="en-GB" sz="1700" dirty="0" smtClean="0"/>
              <a:t>catalogue. </a:t>
            </a:r>
          </a:p>
        </p:txBody>
      </p:sp>
    </p:spTree>
    <p:extLst>
      <p:ext uri="{BB962C8B-B14F-4D97-AF65-F5344CB8AC3E}">
        <p14:creationId xmlns:p14="http://schemas.microsoft.com/office/powerpoint/2010/main" val="151232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04292"/>
            <a:ext cx="9048466" cy="857250"/>
          </a:xfrm>
        </p:spPr>
        <p:txBody>
          <a:bodyPr/>
          <a:lstStyle/>
          <a:p>
            <a:pPr algn="ctr"/>
            <a:r>
              <a:rPr lang="en-GB" dirty="0" smtClean="0"/>
              <a:t>Historiographical debate</a:t>
            </a:r>
            <a:endParaRPr lang="en-US" dirty="0"/>
          </a:p>
        </p:txBody>
      </p:sp>
      <p:sp>
        <p:nvSpPr>
          <p:cNvPr id="10" name="Text Placeholder 9"/>
          <p:cNvSpPr>
            <a:spLocks noGrp="1"/>
          </p:cNvSpPr>
          <p:nvPr>
            <p:ph type="body" idx="1"/>
          </p:nvPr>
        </p:nvSpPr>
        <p:spPr>
          <a:xfrm>
            <a:off x="1257300" y="1781646"/>
            <a:ext cx="3260955" cy="701284"/>
          </a:xfrm>
        </p:spPr>
        <p:txBody>
          <a:bodyPr>
            <a:normAutofit lnSpcReduction="10000"/>
          </a:bodyPr>
          <a:lstStyle/>
          <a:p>
            <a:pPr algn="ctr"/>
            <a:r>
              <a:rPr lang="en-GB" sz="4050" dirty="0">
                <a:solidFill>
                  <a:srgbClr val="C00000"/>
                </a:solidFill>
                <a:latin typeface="Bauhaus 93" panose="04030905020B02020C02" pitchFamily="82" charset="0"/>
              </a:rPr>
              <a:t>Modernism</a:t>
            </a:r>
            <a:endParaRPr lang="en-US" sz="4050" dirty="0">
              <a:solidFill>
                <a:srgbClr val="C00000"/>
              </a:solidFill>
              <a:latin typeface="Bauhaus 93" panose="04030905020B02020C02" pitchFamily="82" charset="0"/>
            </a:endParaRPr>
          </a:p>
        </p:txBody>
      </p:sp>
      <p:pic>
        <p:nvPicPr>
          <p:cNvPr id="4" name="Content Placeholder 3"/>
          <p:cNvPicPr>
            <a:picLocks noGrp="1" noChangeAspect="1"/>
          </p:cNvPicPr>
          <p:nvPr>
            <p:ph sz="half" idx="2"/>
          </p:nvPr>
        </p:nvPicPr>
        <p:blipFill>
          <a:blip r:embed="rId3"/>
          <a:stretch>
            <a:fillRect/>
          </a:stretch>
        </p:blipFill>
        <p:spPr>
          <a:xfrm>
            <a:off x="1897388" y="2459238"/>
            <a:ext cx="2035830" cy="3089722"/>
          </a:xfrm>
          <a:prstGeom prst="rect">
            <a:avLst/>
          </a:prstGeom>
        </p:spPr>
      </p:pic>
      <p:sp>
        <p:nvSpPr>
          <p:cNvPr id="11" name="Text Placeholder 10"/>
          <p:cNvSpPr>
            <a:spLocks noGrp="1"/>
          </p:cNvSpPr>
          <p:nvPr>
            <p:ph type="body" sz="quarter" idx="3"/>
          </p:nvPr>
        </p:nvSpPr>
        <p:spPr>
          <a:xfrm>
            <a:off x="4573307" y="1892553"/>
            <a:ext cx="3702574" cy="570853"/>
          </a:xfrm>
        </p:spPr>
        <p:txBody>
          <a:bodyPr>
            <a:noAutofit/>
          </a:bodyPr>
          <a:lstStyle/>
          <a:p>
            <a:pPr algn="ctr"/>
            <a:r>
              <a:rPr lang="en-GB" sz="4050" dirty="0">
                <a:latin typeface="Old English Text MT" panose="03040902040508030806" pitchFamily="66" charset="0"/>
                <a:cs typeface="Times New Roman" panose="02020603050405020304" pitchFamily="18" charset="0"/>
              </a:rPr>
              <a:t>Traditionalism</a:t>
            </a:r>
            <a:endParaRPr lang="en-US" sz="4050" dirty="0">
              <a:latin typeface="Old English Text MT" panose="03040902040508030806" pitchFamily="66" charset="0"/>
              <a:cs typeface="Times New Roman" panose="02020603050405020304" pitchFamily="18" charset="0"/>
            </a:endParaRPr>
          </a:p>
        </p:txBody>
      </p:sp>
      <p:pic>
        <p:nvPicPr>
          <p:cNvPr id="13" name="Content Placeholder 12"/>
          <p:cNvPicPr>
            <a:picLocks noGrp="1" noChangeAspect="1"/>
          </p:cNvPicPr>
          <p:nvPr>
            <p:ph sz="quarter" idx="4"/>
          </p:nvPr>
        </p:nvPicPr>
        <p:blipFill>
          <a:blip r:embed="rId4"/>
          <a:stretch>
            <a:fillRect/>
          </a:stretch>
        </p:blipFill>
        <p:spPr>
          <a:xfrm>
            <a:off x="5257948" y="2477323"/>
            <a:ext cx="2016008" cy="3042339"/>
          </a:xfrm>
          <a:prstGeom prst="rect">
            <a:avLst/>
          </a:prstGeom>
        </p:spPr>
      </p:pic>
      <p:sp>
        <p:nvSpPr>
          <p:cNvPr id="5" name="Rectangle 4"/>
          <p:cNvSpPr/>
          <p:nvPr/>
        </p:nvSpPr>
        <p:spPr>
          <a:xfrm>
            <a:off x="2087724" y="4912135"/>
            <a:ext cx="1944216" cy="247554"/>
          </a:xfrm>
          <a:prstGeom prst="rect">
            <a:avLst/>
          </a:prstGeom>
        </p:spPr>
        <p:txBody>
          <a:bodyPr wrap="square" lIns="135000" tIns="54000" rIns="135000" bIns="54000">
            <a:spAutoFit/>
          </a:bodyPr>
          <a:lstStyle/>
          <a:p>
            <a:pPr algn="r"/>
            <a:endParaRPr lang="en-GB" sz="900" dirty="0">
              <a:solidFill>
                <a:prstClr val="black"/>
              </a:solidFill>
            </a:endParaRPr>
          </a:p>
        </p:txBody>
      </p:sp>
      <p:sp>
        <p:nvSpPr>
          <p:cNvPr id="6" name="Rectangle 5"/>
          <p:cNvSpPr/>
          <p:nvPr/>
        </p:nvSpPr>
        <p:spPr>
          <a:xfrm>
            <a:off x="0" y="2916320"/>
            <a:ext cx="1857375" cy="3084430"/>
          </a:xfrm>
          <a:prstGeom prst="rect">
            <a:avLst/>
          </a:prstGeom>
        </p:spPr>
        <p:txBody>
          <a:bodyPr wrap="square" lIns="270000" tIns="270000" rIns="270000" bIns="270000">
            <a:spAutoFit/>
          </a:bodyPr>
          <a:lstStyle/>
          <a:p>
            <a:r>
              <a:rPr lang="en-GB" sz="1500" dirty="0">
                <a:solidFill>
                  <a:prstClr val="black"/>
                </a:solidFill>
              </a:rPr>
              <a:t>Argues WWI produced a new mode of representing and commemorating war, characterised by </a:t>
            </a:r>
            <a:r>
              <a:rPr lang="en-GB" sz="1500" dirty="0">
                <a:solidFill>
                  <a:srgbClr val="FF0000"/>
                </a:solidFill>
              </a:rPr>
              <a:t>irony</a:t>
            </a:r>
            <a:r>
              <a:rPr lang="en-GB" sz="1500" dirty="0">
                <a:solidFill>
                  <a:prstClr val="black"/>
                </a:solidFill>
              </a:rPr>
              <a:t>, critique and a ‘modernist aesthetic’ </a:t>
            </a:r>
          </a:p>
        </p:txBody>
      </p:sp>
      <p:sp>
        <p:nvSpPr>
          <p:cNvPr id="8" name="Rectangle 7"/>
          <p:cNvSpPr/>
          <p:nvPr/>
        </p:nvSpPr>
        <p:spPr>
          <a:xfrm>
            <a:off x="7334250" y="3135682"/>
            <a:ext cx="1809750" cy="2853598"/>
          </a:xfrm>
          <a:prstGeom prst="rect">
            <a:avLst/>
          </a:prstGeom>
        </p:spPr>
        <p:txBody>
          <a:bodyPr wrap="square" lIns="270000" tIns="270000" rIns="270000" bIns="270000">
            <a:spAutoFit/>
          </a:bodyPr>
          <a:lstStyle/>
          <a:p>
            <a:pPr algn="r"/>
            <a:r>
              <a:rPr lang="en-GB" sz="1500" dirty="0">
                <a:solidFill>
                  <a:prstClr val="black"/>
                </a:solidFill>
              </a:rPr>
              <a:t>Argues communities took solace by rooting memories of WWI within traditional memorial and representation-al practices</a:t>
            </a:r>
          </a:p>
        </p:txBody>
      </p:sp>
      <p:sp>
        <p:nvSpPr>
          <p:cNvPr id="14" name="Rectangle 13"/>
          <p:cNvSpPr/>
          <p:nvPr/>
        </p:nvSpPr>
        <p:spPr>
          <a:xfrm>
            <a:off x="4087478" y="3135683"/>
            <a:ext cx="983805" cy="386054"/>
          </a:xfrm>
          <a:prstGeom prst="rect">
            <a:avLst/>
          </a:prstGeom>
        </p:spPr>
        <p:txBody>
          <a:bodyPr wrap="square" lIns="135000" tIns="54000" rIns="135000" bIns="54000">
            <a:spAutoFit/>
          </a:bodyPr>
          <a:lstStyle/>
          <a:p>
            <a:pPr algn="ctr"/>
            <a:r>
              <a:rPr lang="en-GB" dirty="0">
                <a:solidFill>
                  <a:prstClr val="black"/>
                </a:solidFill>
              </a:rPr>
              <a:t>VS </a:t>
            </a:r>
          </a:p>
        </p:txBody>
      </p:sp>
    </p:spTree>
    <p:extLst>
      <p:ext uri="{BB962C8B-B14F-4D97-AF65-F5344CB8AC3E}">
        <p14:creationId xmlns:p14="http://schemas.microsoft.com/office/powerpoint/2010/main" val="31669654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57251"/>
            <a:ext cx="9144000" cy="4631007"/>
          </a:xfrm>
          <a:prstGeom prst="rect">
            <a:avLst/>
          </a:prstGeom>
          <a:noFill/>
        </p:spPr>
        <p:txBody>
          <a:bodyPr wrap="square" lIns="405000" tIns="270000" rIns="405000" bIns="270000" rtlCol="0">
            <a:spAutoFit/>
          </a:bodyPr>
          <a:lstStyle/>
          <a:p>
            <a:pPr algn="just"/>
            <a:endParaRPr lang="en-GB" sz="1500" dirty="0"/>
          </a:p>
          <a:p>
            <a:endParaRPr lang="en-GB" sz="1500" dirty="0"/>
          </a:p>
          <a:p>
            <a:r>
              <a:rPr lang="en-GB" sz="1500" b="1" dirty="0">
                <a:solidFill>
                  <a:prstClr val="black"/>
                </a:solidFill>
              </a:rPr>
              <a:t> </a:t>
            </a:r>
            <a:endParaRPr lang="en-GB" sz="2100" dirty="0">
              <a:solidFill>
                <a:prstClr val="black"/>
              </a:solidFill>
            </a:endParaRPr>
          </a:p>
          <a:p>
            <a:pPr marL="214313" indent="-214313">
              <a:buFont typeface="Arial" panose="020B0604020202020204" pitchFamily="34" charset="0"/>
              <a:buChar char="•"/>
            </a:pPr>
            <a:r>
              <a:rPr lang="en-GB" sz="2100" b="1" dirty="0">
                <a:solidFill>
                  <a:prstClr val="black"/>
                </a:solidFill>
              </a:rPr>
              <a:t>Did modernist sensibilities provide novel ways of representing war and conflict in </a:t>
            </a:r>
            <a:r>
              <a:rPr lang="en-GB" sz="2100" b="1" dirty="0">
                <a:solidFill>
                  <a:prstClr val="black"/>
                </a:solidFill>
              </a:rPr>
              <a:t>art?</a:t>
            </a:r>
            <a:endParaRPr lang="en-GB" sz="2100" dirty="0">
              <a:solidFill>
                <a:prstClr val="black"/>
              </a:solidFill>
            </a:endParaRPr>
          </a:p>
          <a:p>
            <a:pPr lvl="0"/>
            <a:endParaRPr lang="en-GB" sz="1500" dirty="0"/>
          </a:p>
          <a:p>
            <a:pPr lvl="0"/>
            <a:r>
              <a:rPr lang="en-GB" sz="1500" dirty="0"/>
              <a:t>Ana </a:t>
            </a:r>
            <a:r>
              <a:rPr lang="en-GB" sz="1500" dirty="0" err="1"/>
              <a:t>Carden</a:t>
            </a:r>
            <a:r>
              <a:rPr lang="en-GB" sz="1500" dirty="0"/>
              <a:t>-Coyne, ‘Wounded Visionaries,’ </a:t>
            </a:r>
            <a:r>
              <a:rPr lang="en-GB" sz="1500" i="1" dirty="0"/>
              <a:t>The Guardian</a:t>
            </a:r>
            <a:r>
              <a:rPr lang="en-GB" sz="1500" dirty="0"/>
              <a:t>, November 13 2008 (</a:t>
            </a:r>
            <a:r>
              <a:rPr lang="en-GB" sz="1500" u="sng" dirty="0">
                <a:hlinkClick r:id="rId3"/>
              </a:rPr>
              <a:t>http://www.theguardian.com/world/2008/nov/13/first-world-war-artists-writers-modernism</a:t>
            </a:r>
            <a:r>
              <a:rPr lang="en-GB" sz="1500" dirty="0"/>
              <a:t>).</a:t>
            </a:r>
          </a:p>
          <a:p>
            <a:pPr marL="214313" indent="-214313">
              <a:buFont typeface="Arial" panose="020B0604020202020204" pitchFamily="34" charset="0"/>
              <a:buChar char="•"/>
            </a:pPr>
            <a:endParaRPr lang="en-GB" sz="1500" b="1" dirty="0"/>
          </a:p>
          <a:p>
            <a:pPr marL="214313" indent="-214313">
              <a:buFont typeface="Arial" panose="020B0604020202020204" pitchFamily="34" charset="0"/>
              <a:buChar char="•"/>
            </a:pPr>
            <a:r>
              <a:rPr lang="en-GB" sz="2100" b="1" dirty="0"/>
              <a:t>What </a:t>
            </a:r>
            <a:r>
              <a:rPr lang="en-GB" sz="2100" b="1" dirty="0"/>
              <a:t>relationship did the First World War have with respect to the development of ‘modernism’ in literature and visual arts?</a:t>
            </a:r>
            <a:endParaRPr lang="en-GB" sz="2100" dirty="0"/>
          </a:p>
          <a:p>
            <a:endParaRPr lang="en-GB" sz="2100" dirty="0"/>
          </a:p>
          <a:p>
            <a:pPr marL="214313" indent="-214313">
              <a:buFont typeface="Arial" panose="020B0604020202020204" pitchFamily="34" charset="0"/>
              <a:buChar char="•"/>
            </a:pPr>
            <a:r>
              <a:rPr lang="en-GB" sz="2100" b="1" dirty="0"/>
              <a:t>Did the First World War engender a break from prior traditions of representing war and conflict?</a:t>
            </a:r>
            <a:endParaRPr lang="en-GB" sz="2100" dirty="0"/>
          </a:p>
          <a:p>
            <a:pPr algn="just"/>
            <a:endParaRPr lang="en-GB" sz="1350" dirty="0"/>
          </a:p>
        </p:txBody>
      </p:sp>
      <p:sp>
        <p:nvSpPr>
          <p:cNvPr id="3" name="Title 1"/>
          <p:cNvSpPr txBox="1">
            <a:spLocks/>
          </p:cNvSpPr>
          <p:nvPr/>
        </p:nvSpPr>
        <p:spPr>
          <a:xfrm>
            <a:off x="457200" y="1063229"/>
            <a:ext cx="8229600" cy="8572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dirty="0"/>
              <a:t>Modernism v Traditionalism, Part 2: Art</a:t>
            </a:r>
            <a:endParaRPr lang="en-US" sz="3300" dirty="0"/>
          </a:p>
        </p:txBody>
      </p:sp>
    </p:spTree>
    <p:extLst>
      <p:ext uri="{BB962C8B-B14F-4D97-AF65-F5344CB8AC3E}">
        <p14:creationId xmlns:p14="http://schemas.microsoft.com/office/powerpoint/2010/main" val="23194339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55885"/>
            <a:ext cx="9144000" cy="33530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3"/>
          <p:cNvSpPr>
            <a:spLocks noChangeArrowheads="1"/>
          </p:cNvSpPr>
          <p:nvPr/>
        </p:nvSpPr>
        <p:spPr bwMode="auto">
          <a:xfrm>
            <a:off x="969533" y="1175946"/>
            <a:ext cx="718879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lvl="0" algn="ctr" fontAlgn="base">
              <a:spcBef>
                <a:spcPct val="0"/>
              </a:spcBef>
              <a:spcAft>
                <a:spcPct val="0"/>
              </a:spcAft>
            </a:pPr>
            <a:r>
              <a:rPr lang="en-GB" altLang="en-US" sz="1350" dirty="0">
                <a:latin typeface="Calibri" pitchFamily="34" charset="0"/>
                <a:ea typeface="Calibri" pitchFamily="34" charset="0"/>
                <a:cs typeface="Times New Roman" pitchFamily="18" charset="0"/>
              </a:rPr>
              <a:t>John Singer Sargent, </a:t>
            </a:r>
            <a:r>
              <a:rPr lang="en-GB" altLang="en-US" sz="1350" i="1" dirty="0">
                <a:latin typeface="Calibri" pitchFamily="34" charset="0"/>
                <a:ea typeface="Calibri" pitchFamily="34" charset="0"/>
                <a:cs typeface="Times New Roman" pitchFamily="18" charset="0"/>
              </a:rPr>
              <a:t>Gassed </a:t>
            </a:r>
            <a:r>
              <a:rPr lang="en-GB" sz="1350" dirty="0"/>
              <a:t>(1919) </a:t>
            </a:r>
            <a:endParaRPr lang="en-GB" altLang="en-US" sz="1050" dirty="0">
              <a:latin typeface="Arial" pitchFamily="34" charset="0"/>
              <a:cs typeface="Arial" pitchFamily="34" charset="0"/>
            </a:endParaRPr>
          </a:p>
        </p:txBody>
      </p:sp>
    </p:spTree>
    <p:extLst>
      <p:ext uri="{BB962C8B-B14F-4D97-AF65-F5344CB8AC3E}">
        <p14:creationId xmlns:p14="http://schemas.microsoft.com/office/powerpoint/2010/main" val="4045272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143001" y="890201"/>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pic>
        <p:nvPicPr>
          <p:cNvPr id="2049" name="Picture 5" descr="http://media.iwm.org.uk/iwm/mediaLib/146/media-146983/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84" y="215856"/>
            <a:ext cx="9167284" cy="531458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2795008" y="5625643"/>
            <a:ext cx="350557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algn="just" fontAlgn="base">
              <a:spcBef>
                <a:spcPct val="0"/>
              </a:spcBef>
              <a:spcAft>
                <a:spcPct val="0"/>
              </a:spcAft>
            </a:pPr>
            <a:r>
              <a:rPr lang="en-GB" altLang="en-US" sz="1350" dirty="0">
                <a:latin typeface="Calibri" pitchFamily="34" charset="0"/>
                <a:ea typeface="Calibri" pitchFamily="34" charset="0"/>
                <a:cs typeface="Times New Roman" pitchFamily="18" charset="0"/>
              </a:rPr>
              <a:t>Percy Wyndham Lewis, </a:t>
            </a:r>
            <a:r>
              <a:rPr lang="en-GB" altLang="en-US" sz="1350" i="1" dirty="0">
                <a:latin typeface="Calibri" pitchFamily="34" charset="0"/>
                <a:ea typeface="Calibri" pitchFamily="34" charset="0"/>
                <a:cs typeface="Times New Roman" pitchFamily="18" charset="0"/>
              </a:rPr>
              <a:t>A </a:t>
            </a:r>
            <a:r>
              <a:rPr lang="en-GB" altLang="en-US" sz="1350" i="1" dirty="0">
                <a:latin typeface="Calibri" pitchFamily="34" charset="0"/>
                <a:ea typeface="Calibri" pitchFamily="34" charset="0"/>
                <a:cs typeface="Times New Roman" pitchFamily="18" charset="0"/>
              </a:rPr>
              <a:t>Battery </a:t>
            </a:r>
            <a:r>
              <a:rPr lang="en-GB" altLang="en-US" sz="1350" i="1" dirty="0">
                <a:latin typeface="Calibri" pitchFamily="34" charset="0"/>
                <a:ea typeface="Calibri" pitchFamily="34" charset="0"/>
                <a:cs typeface="Times New Roman" pitchFamily="18" charset="0"/>
              </a:rPr>
              <a:t>Shelled</a:t>
            </a:r>
            <a:r>
              <a:rPr lang="en-GB" altLang="en-US" sz="1350" dirty="0">
                <a:latin typeface="Calibri" pitchFamily="34" charset="0"/>
                <a:ea typeface="Calibri" pitchFamily="34" charset="0"/>
                <a:cs typeface="Times New Roman" pitchFamily="18" charset="0"/>
              </a:rPr>
              <a:t> (</a:t>
            </a:r>
            <a:r>
              <a:rPr lang="en-GB" altLang="en-US" sz="1350" dirty="0">
                <a:latin typeface="Calibri" pitchFamily="34" charset="0"/>
                <a:ea typeface="Calibri" pitchFamily="34" charset="0"/>
                <a:cs typeface="Times New Roman" pitchFamily="18" charset="0"/>
              </a:rPr>
              <a:t>1919</a:t>
            </a:r>
            <a:r>
              <a:rPr lang="en-GB" altLang="en-US" sz="1050" dirty="0">
                <a:latin typeface="Calibri" pitchFamily="34" charset="0"/>
                <a:ea typeface="Calibri" pitchFamily="34" charset="0"/>
                <a:cs typeface="Times New Roman" pitchFamily="18" charset="0"/>
              </a:rPr>
              <a:t>) </a:t>
            </a:r>
            <a:endParaRPr lang="en-GB" altLang="en-US" sz="1050" dirty="0">
              <a:latin typeface="Arial" pitchFamily="34" charset="0"/>
              <a:cs typeface="Arial" pitchFamily="34" charset="0"/>
            </a:endParaRPr>
          </a:p>
        </p:txBody>
      </p:sp>
    </p:spTree>
    <p:extLst>
      <p:ext uri="{BB962C8B-B14F-4D97-AF65-F5344CB8AC3E}">
        <p14:creationId xmlns:p14="http://schemas.microsoft.com/office/powerpoint/2010/main" val="38444698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143001" y="890201"/>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sp>
        <p:nvSpPr>
          <p:cNvPr id="3" name="Rectangle 3"/>
          <p:cNvSpPr>
            <a:spLocks noChangeArrowheads="1"/>
          </p:cNvSpPr>
          <p:nvPr/>
        </p:nvSpPr>
        <p:spPr bwMode="auto">
          <a:xfrm>
            <a:off x="969533" y="1175946"/>
            <a:ext cx="718879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lvl="0" algn="ctr" fontAlgn="base">
              <a:spcBef>
                <a:spcPct val="0"/>
              </a:spcBef>
              <a:spcAft>
                <a:spcPct val="0"/>
              </a:spcAft>
            </a:pPr>
            <a:r>
              <a:rPr lang="en-GB" altLang="en-US" sz="1350" dirty="0">
                <a:latin typeface="Calibri" pitchFamily="34" charset="0"/>
                <a:ea typeface="Calibri" pitchFamily="34" charset="0"/>
                <a:cs typeface="Times New Roman" pitchFamily="18" charset="0"/>
              </a:rPr>
              <a:t>Walter Bayes, </a:t>
            </a:r>
            <a:r>
              <a:rPr lang="en-GB" sz="1350" i="1" dirty="0"/>
              <a:t>The </a:t>
            </a:r>
            <a:r>
              <a:rPr lang="en-GB" sz="1350" i="1" dirty="0"/>
              <a:t>Underworld: Taking </a:t>
            </a:r>
            <a:r>
              <a:rPr lang="en-GB" sz="1350" i="1" dirty="0"/>
              <a:t>Cover </a:t>
            </a:r>
            <a:r>
              <a:rPr lang="en-GB" sz="1350" i="1" dirty="0"/>
              <a:t>in a Tube Station during a London </a:t>
            </a:r>
            <a:r>
              <a:rPr lang="en-GB" sz="1350" i="1" dirty="0"/>
              <a:t>Air Raid</a:t>
            </a:r>
            <a:r>
              <a:rPr lang="en-GB" sz="1350" dirty="0"/>
              <a:t> </a:t>
            </a:r>
            <a:r>
              <a:rPr lang="en-GB" sz="1350" dirty="0"/>
              <a:t>(1918) </a:t>
            </a:r>
            <a:endParaRPr lang="en-GB" altLang="en-US" sz="1050" dirty="0">
              <a:latin typeface="Arial" pitchFamily="34" charset="0"/>
              <a:cs typeface="Arial" pitchFamily="34"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785"/>
            <a:ext cx="9143999"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65109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021062"/>
          </a:xfrm>
          <a:prstGeom prst="rect">
            <a:avLst/>
          </a:prstGeom>
          <a:noFill/>
        </p:spPr>
        <p:txBody>
          <a:bodyPr wrap="square" lIns="540000" tIns="360000" rIns="540000" bIns="360000" rtlCol="0">
            <a:spAutoFit/>
          </a:bodyPr>
          <a:lstStyle/>
          <a:p>
            <a:r>
              <a:rPr lang="en-GB" sz="1600" b="1" i="1" dirty="0" smtClean="0"/>
              <a:t>In groups, discuss the individual artworks selected by yourselves. Keep in mind the issues and questions listed below, and see where the conversation takes you from there.</a:t>
            </a:r>
          </a:p>
          <a:p>
            <a:endParaRPr lang="en-GB" sz="1600" b="1" dirty="0"/>
          </a:p>
          <a:p>
            <a:r>
              <a:rPr lang="en-GB" sz="1500" b="1" u="sng" dirty="0" smtClean="0"/>
              <a:t>BIOGRAPHY</a:t>
            </a:r>
            <a:endParaRPr lang="en-GB" sz="1500" dirty="0"/>
          </a:p>
          <a:p>
            <a:pPr marL="285750" indent="-285750">
              <a:buFont typeface="Arial" panose="020B0604020202020204" pitchFamily="34" charset="0"/>
              <a:buChar char="•"/>
            </a:pPr>
            <a:r>
              <a:rPr lang="en-GB" sz="1500" dirty="0"/>
              <a:t>Is there anything significant about the biography of the particular artist you have selected?</a:t>
            </a:r>
          </a:p>
          <a:p>
            <a:pPr marL="285750" indent="-285750">
              <a:buFont typeface="Arial" panose="020B0604020202020204" pitchFamily="34" charset="0"/>
              <a:buChar char="•"/>
            </a:pPr>
            <a:r>
              <a:rPr lang="en-GB" sz="1500" dirty="0"/>
              <a:t>Did the artist have any first-hand connection to a particular conflict, and does this influence the way in which they represent war?</a:t>
            </a:r>
          </a:p>
          <a:p>
            <a:pPr marL="285750" indent="-285750">
              <a:buFont typeface="Arial" panose="020B0604020202020204" pitchFamily="34" charset="0"/>
              <a:buChar char="•"/>
            </a:pPr>
            <a:r>
              <a:rPr lang="en-GB" sz="1500" dirty="0"/>
              <a:t>How does the selected artwork relate to the rest of the artist’s oeuvre?</a:t>
            </a:r>
          </a:p>
          <a:p>
            <a:r>
              <a:rPr lang="en-GB" sz="1500" b="1" dirty="0"/>
              <a:t> </a:t>
            </a:r>
            <a:r>
              <a:rPr lang="en-GB" sz="1500" b="1" u="sng" dirty="0" smtClean="0"/>
              <a:t>CONTENT</a:t>
            </a:r>
            <a:endParaRPr lang="en-GB" sz="1500" dirty="0"/>
          </a:p>
          <a:p>
            <a:pPr marL="285750" indent="-285750">
              <a:buFont typeface="Arial" panose="020B0604020202020204" pitchFamily="34" charset="0"/>
              <a:buChar char="•"/>
            </a:pPr>
            <a:r>
              <a:rPr lang="en-GB" sz="1500" dirty="0"/>
              <a:t>Does the artwork depict a specific event or a particular war?</a:t>
            </a:r>
          </a:p>
          <a:p>
            <a:pPr marL="285750" indent="-285750">
              <a:buFont typeface="Arial" panose="020B0604020202020204" pitchFamily="34" charset="0"/>
              <a:buChar char="•"/>
            </a:pPr>
            <a:r>
              <a:rPr lang="en-GB" sz="1500" dirty="0"/>
              <a:t>In what ways is war represented in the selected artwork (for instance, is it referenced directly or in an abstract/metaphorical manner)?</a:t>
            </a:r>
          </a:p>
          <a:p>
            <a:pPr marL="285750" indent="-285750">
              <a:buFont typeface="Arial" panose="020B0604020202020204" pitchFamily="34" charset="0"/>
              <a:buChar char="•"/>
            </a:pPr>
            <a:r>
              <a:rPr lang="en-GB" sz="1500" dirty="0"/>
              <a:t>What message or statement about war do you think the artwork was intended to have?</a:t>
            </a:r>
          </a:p>
          <a:p>
            <a:pPr marL="285750" indent="-285750">
              <a:buFont typeface="Arial" panose="020B0604020202020204" pitchFamily="34" charset="0"/>
              <a:buChar char="•"/>
            </a:pPr>
            <a:r>
              <a:rPr lang="en-GB" sz="1500" dirty="0"/>
              <a:t>Can the artwork be classified generically, and if so how (is it abstract or figurative, for instance)?</a:t>
            </a:r>
          </a:p>
          <a:p>
            <a:pPr marL="285750" indent="-285750">
              <a:buFont typeface="Arial" panose="020B0604020202020204" pitchFamily="34" charset="0"/>
              <a:buChar char="•"/>
            </a:pPr>
            <a:r>
              <a:rPr lang="en-GB" sz="1500" dirty="0"/>
              <a:t>Might the artwork be considered part of a wider aesthetic movement (e.g. Futurism, Expressionism, Surrealism, Cubism, etc.)?</a:t>
            </a:r>
          </a:p>
          <a:p>
            <a:r>
              <a:rPr lang="en-GB" sz="1500" b="1" dirty="0"/>
              <a:t> </a:t>
            </a:r>
            <a:r>
              <a:rPr lang="en-GB" sz="1500" b="1" u="sng" dirty="0" smtClean="0"/>
              <a:t>AUDIENCE</a:t>
            </a:r>
            <a:endParaRPr lang="en-GB" sz="1500" dirty="0"/>
          </a:p>
          <a:p>
            <a:pPr marL="285750" indent="-285750">
              <a:buFont typeface="Arial" panose="020B0604020202020204" pitchFamily="34" charset="0"/>
              <a:buChar char="•"/>
            </a:pPr>
            <a:r>
              <a:rPr lang="en-GB" sz="1500" dirty="0"/>
              <a:t>What type of viewership do you think the selected artwork was intended for, and does this affect how you interpret it?</a:t>
            </a:r>
          </a:p>
          <a:p>
            <a:pPr marL="285750" indent="-285750">
              <a:buFont typeface="Arial" panose="020B0604020202020204" pitchFamily="34" charset="0"/>
              <a:buChar char="•"/>
            </a:pPr>
            <a:r>
              <a:rPr lang="en-GB" sz="1500" dirty="0"/>
              <a:t>When and how has the artwork been exhibited (in a gallery or a publication of some sort, for instance)?</a:t>
            </a:r>
          </a:p>
          <a:p>
            <a:pPr marL="285750" indent="-285750">
              <a:buFont typeface="Arial" panose="020B0604020202020204" pitchFamily="34" charset="0"/>
              <a:buChar char="•"/>
            </a:pPr>
            <a:r>
              <a:rPr lang="en-GB" sz="1500" dirty="0"/>
              <a:t>How has the artwork been interpreted by critics, other artists and or the general public?</a:t>
            </a:r>
          </a:p>
          <a:p>
            <a:r>
              <a:rPr lang="en-GB" sz="1500" b="1" dirty="0"/>
              <a:t> </a:t>
            </a:r>
            <a:r>
              <a:rPr lang="en-GB" sz="1500" b="1" u="sng" dirty="0" smtClean="0"/>
              <a:t>SIGNIFICANCE</a:t>
            </a:r>
            <a:endParaRPr lang="en-GB" sz="1500" dirty="0"/>
          </a:p>
          <a:p>
            <a:pPr marL="285750" indent="-285750">
              <a:buFont typeface="Arial" panose="020B0604020202020204" pitchFamily="34" charset="0"/>
              <a:buChar char="•"/>
            </a:pPr>
            <a:r>
              <a:rPr lang="en-GB" sz="1500" dirty="0"/>
              <a:t>Why did you select this particular artwork?</a:t>
            </a:r>
          </a:p>
          <a:p>
            <a:pPr marL="285750" indent="-285750">
              <a:buFont typeface="Arial" panose="020B0604020202020204" pitchFamily="34" charset="0"/>
              <a:buChar char="•"/>
            </a:pPr>
            <a:r>
              <a:rPr lang="en-GB" sz="1500" dirty="0"/>
              <a:t>What do you like/dislike about it?</a:t>
            </a:r>
          </a:p>
          <a:p>
            <a:pPr marL="285750" indent="-285750">
              <a:buFont typeface="Arial" panose="020B0604020202020204" pitchFamily="34" charset="0"/>
              <a:buChar char="•"/>
            </a:pPr>
            <a:r>
              <a:rPr lang="en-GB" sz="1500" dirty="0"/>
              <a:t>How does it relate to wider themes discussed in lectures and assigned readings</a:t>
            </a:r>
            <a:r>
              <a:rPr lang="en-GB" sz="1500" dirty="0" smtClean="0"/>
              <a:t>?</a:t>
            </a:r>
            <a:endParaRPr lang="en-GB" dirty="0" smtClean="0"/>
          </a:p>
        </p:txBody>
      </p:sp>
    </p:spTree>
    <p:extLst>
      <p:ext uri="{BB962C8B-B14F-4D97-AF65-F5344CB8AC3E}">
        <p14:creationId xmlns:p14="http://schemas.microsoft.com/office/powerpoint/2010/main" val="38343554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312" y="0"/>
            <a:ext cx="2537798" cy="3549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0" y="0"/>
            <a:ext cx="6804248" cy="6882563"/>
          </a:xfrm>
          <a:prstGeom prst="rect">
            <a:avLst/>
          </a:prstGeom>
          <a:noFill/>
        </p:spPr>
        <p:txBody>
          <a:bodyPr wrap="square" lIns="540000" tIns="360000" rIns="540000" bIns="360000" rtlCol="0">
            <a:spAutoFit/>
          </a:bodyPr>
          <a:lstStyle/>
          <a:p>
            <a:pPr algn="just"/>
            <a:r>
              <a:rPr lang="en-GB" sz="1600" b="1" dirty="0" smtClean="0"/>
              <a:t>Christopher Richard Wynne Nevinson (1889–1946)</a:t>
            </a:r>
          </a:p>
          <a:p>
            <a:pPr algn="just"/>
            <a:endParaRPr lang="en-GB" sz="1600" dirty="0" smtClean="0"/>
          </a:p>
          <a:p>
            <a:pPr marL="285750" indent="-285750" algn="just">
              <a:buFont typeface="Arial" panose="020B0604020202020204" pitchFamily="34" charset="0"/>
              <a:buChar char="•"/>
            </a:pPr>
            <a:r>
              <a:rPr lang="en-GB" sz="1600" dirty="0" smtClean="0"/>
              <a:t>British artist educated at Slade School of Fine Art (1909–1912), then in Paris (see self-portrait, 1911)</a:t>
            </a:r>
          </a:p>
          <a:p>
            <a:pPr marL="285750" indent="-285750" algn="just">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In Paris, Nevinson made acquaintance with luminaries such as Pablo Picasso and Lenin, and befriended Filippo Tommaso Marinetti, author of </a:t>
            </a:r>
            <a:r>
              <a:rPr lang="en-GB" sz="1600" i="1" dirty="0" smtClean="0"/>
              <a:t>The Futurist Manifesto </a:t>
            </a:r>
            <a:r>
              <a:rPr lang="en-GB" sz="1600" dirty="0" smtClean="0"/>
              <a:t>(1909). He est. the Votiricist group, and its magazine </a:t>
            </a:r>
            <a:r>
              <a:rPr lang="en-GB" sz="1600" i="1" dirty="0" smtClean="0"/>
              <a:t>Blast</a:t>
            </a:r>
            <a:r>
              <a:rPr lang="en-GB" sz="1600" dirty="0" smtClean="0"/>
              <a:t>, with Percy Wyndham Lewis, in London, 1914</a:t>
            </a:r>
          </a:p>
          <a:p>
            <a:pPr marL="285750" indent="-285750" algn="just">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Futurism concerned with modernity, and themes such as technology, youth and violence, with typical subjects including automobiles, bicycles, aeroplanes and the industrial city. Ideas and aesthetics influential in Soviet Russia but also on Italian Fascism  </a:t>
            </a:r>
            <a:endParaRPr lang="en-GB" sz="1600" dirty="0"/>
          </a:p>
          <a:p>
            <a:pPr marL="285750" indent="-285750" algn="just">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Nevinson Joined Friends’ Ambulance Service in November 1914, leaving front with ill-health in January 1915. Worked as a Royal  Army Medical Corps orderly in London.</a:t>
            </a:r>
          </a:p>
          <a:p>
            <a:pPr algn="just"/>
            <a:endParaRPr lang="en-GB" sz="1600" dirty="0" smtClean="0"/>
          </a:p>
          <a:p>
            <a:pPr marL="285750" indent="-285750" algn="just">
              <a:buFont typeface="Arial" panose="020B0604020202020204" pitchFamily="34" charset="0"/>
              <a:buChar char="•"/>
            </a:pPr>
            <a:r>
              <a:rPr lang="en-GB" sz="1600" dirty="0" smtClean="0"/>
              <a:t>Produced work which was exhibited to acclaim throughout WWI, becoming an official war artist, 1917</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Worked with  War Artists' Advisory Committee in WWII</a:t>
            </a:r>
            <a:endParaRPr lang="en-GB" sz="1600" dirty="0"/>
          </a:p>
        </p:txBody>
      </p:sp>
      <p:pic>
        <p:nvPicPr>
          <p:cNvPr id="512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1770" y="3643710"/>
            <a:ext cx="2512230" cy="3193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89016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5124" name="Picture 4" descr="The Railway Bridge, Charent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15" y="-35177"/>
            <a:ext cx="5470883" cy="439248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7682" y="1052736"/>
            <a:ext cx="3776317" cy="5843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98037" y="4357311"/>
            <a:ext cx="4933774" cy="1558028"/>
          </a:xfrm>
          <a:prstGeom prst="rect">
            <a:avLst/>
          </a:prstGeom>
          <a:noFill/>
        </p:spPr>
        <p:txBody>
          <a:bodyPr wrap="square" lIns="540000" tIns="360000" rIns="540000" bIns="360000" rtlCol="0">
            <a:spAutoFit/>
          </a:bodyPr>
          <a:lstStyle/>
          <a:p>
            <a:pPr algn="just"/>
            <a:r>
              <a:rPr lang="en-GB" dirty="0" smtClean="0"/>
              <a:t>CRW Nevinson, ‘The Railway Bridge, Charenton’ (1911– 1912);</a:t>
            </a:r>
          </a:p>
          <a:p>
            <a:pPr algn="just"/>
            <a:r>
              <a:rPr lang="en-GB" dirty="0" smtClean="0"/>
              <a:t>‘The Soul of the Soulless City’ (1920)</a:t>
            </a:r>
            <a:endParaRPr lang="en-GB" dirty="0"/>
          </a:p>
        </p:txBody>
      </p:sp>
    </p:spTree>
    <p:extLst>
      <p:ext uri="{BB962C8B-B14F-4D97-AF65-F5344CB8AC3E}">
        <p14:creationId xmlns:p14="http://schemas.microsoft.com/office/powerpoint/2010/main" val="21290485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media.iwm.org.uk/iwm/mediaLib/470/media-470909/large.jpg"/>
          <p:cNvPicPr/>
          <p:nvPr/>
        </p:nvPicPr>
        <p:blipFill>
          <a:blip r:embed="rId2">
            <a:extLst>
              <a:ext uri="{28A0092B-C50C-407E-A947-70E740481C1C}">
                <a14:useLocalDpi xmlns:a14="http://schemas.microsoft.com/office/drawing/2010/main" val="0"/>
              </a:ext>
            </a:extLst>
          </a:blip>
          <a:srcRect/>
          <a:stretch>
            <a:fillRect/>
          </a:stretch>
        </p:blipFill>
        <p:spPr bwMode="auto">
          <a:xfrm>
            <a:off x="-7833" y="-35097"/>
            <a:ext cx="5130725" cy="6893097"/>
          </a:xfrm>
          <a:prstGeom prst="rect">
            <a:avLst/>
          </a:prstGeom>
          <a:noFill/>
          <a:ln>
            <a:noFill/>
          </a:ln>
        </p:spPr>
      </p:pic>
      <p:pic>
        <p:nvPicPr>
          <p:cNvPr id="3" name="Picture 2"/>
          <p:cNvPicPr/>
          <p:nvPr/>
        </p:nvPicPr>
        <p:blipFill>
          <a:blip r:embed="rId3">
            <a:extLst>
              <a:ext uri="{28A0092B-C50C-407E-A947-70E740481C1C}">
                <a14:useLocalDpi xmlns:a14="http://schemas.microsoft.com/office/drawing/2010/main" val="0"/>
              </a:ext>
            </a:extLst>
          </a:blip>
          <a:stretch>
            <a:fillRect/>
          </a:stretch>
        </p:blipFill>
        <p:spPr>
          <a:xfrm>
            <a:off x="3995936" y="0"/>
            <a:ext cx="5148064" cy="4279604"/>
          </a:xfrm>
          <a:prstGeom prst="rect">
            <a:avLst/>
          </a:prstGeom>
        </p:spPr>
      </p:pic>
      <p:sp>
        <p:nvSpPr>
          <p:cNvPr id="4" name="Rectangle 3"/>
          <p:cNvSpPr/>
          <p:nvPr/>
        </p:nvSpPr>
        <p:spPr>
          <a:xfrm>
            <a:off x="5122892" y="4282176"/>
            <a:ext cx="4021108" cy="2031325"/>
          </a:xfrm>
          <a:prstGeom prst="rect">
            <a:avLst/>
          </a:prstGeom>
        </p:spPr>
        <p:txBody>
          <a:bodyPr wrap="square">
            <a:spAutoFit/>
          </a:bodyPr>
          <a:lstStyle/>
          <a:p>
            <a:r>
              <a:rPr lang="en-GB" dirty="0"/>
              <a:t>CRW Nevinson, </a:t>
            </a:r>
            <a:r>
              <a:rPr lang="en-GB" i="1" dirty="0"/>
              <a:t>Motor Lorries</a:t>
            </a:r>
            <a:r>
              <a:rPr lang="en-GB" dirty="0"/>
              <a:t>, </a:t>
            </a:r>
            <a:r>
              <a:rPr lang="en-GB" dirty="0" smtClean="0"/>
              <a:t>1916</a:t>
            </a:r>
          </a:p>
          <a:p>
            <a:endParaRPr lang="en-GB" dirty="0" smtClean="0"/>
          </a:p>
          <a:p>
            <a:r>
              <a:rPr lang="en-GB" dirty="0"/>
              <a:t>CRW Nevinson, </a:t>
            </a:r>
            <a:r>
              <a:rPr lang="en-GB" i="1" dirty="0"/>
              <a:t>A Howitzer Gun in Elevation</a:t>
            </a:r>
            <a:r>
              <a:rPr lang="en-GB" dirty="0"/>
              <a:t>, 1917.</a:t>
            </a:r>
          </a:p>
          <a:p>
            <a:endParaRPr lang="en-GB" dirty="0"/>
          </a:p>
          <a:p>
            <a:endParaRPr lang="en-GB" dirty="0" smtClean="0"/>
          </a:p>
          <a:p>
            <a:endParaRPr lang="en-GB" dirty="0"/>
          </a:p>
        </p:txBody>
      </p:sp>
    </p:spTree>
    <p:extLst>
      <p:ext uri="{BB962C8B-B14F-4D97-AF65-F5344CB8AC3E}">
        <p14:creationId xmlns:p14="http://schemas.microsoft.com/office/powerpoint/2010/main" val="31618254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4644008" y="1"/>
            <a:ext cx="4491342" cy="3861048"/>
          </a:xfrm>
          <a:prstGeom prst="rect">
            <a:avLst/>
          </a:prstGeom>
        </p:spPr>
      </p:pic>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4" y="3284984"/>
            <a:ext cx="5288101" cy="3611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51520" y="188640"/>
            <a:ext cx="3854551" cy="646331"/>
          </a:xfrm>
          <a:prstGeom prst="rect">
            <a:avLst/>
          </a:prstGeom>
        </p:spPr>
        <p:txBody>
          <a:bodyPr wrap="square">
            <a:spAutoFit/>
          </a:bodyPr>
          <a:lstStyle/>
          <a:p>
            <a:r>
              <a:rPr lang="en-GB" dirty="0"/>
              <a:t>CRW Nevinson, </a:t>
            </a:r>
            <a:r>
              <a:rPr lang="en-GB" i="1" dirty="0"/>
              <a:t>La Guerre des Trous (The </a:t>
            </a:r>
            <a:r>
              <a:rPr lang="en-GB" i="1" dirty="0" smtClean="0"/>
              <a:t>Underground </a:t>
            </a:r>
            <a:r>
              <a:rPr lang="en-GB" i="1" dirty="0"/>
              <a:t>War)</a:t>
            </a:r>
            <a:r>
              <a:rPr lang="en-GB" dirty="0"/>
              <a:t>, c. 1915</a:t>
            </a:r>
          </a:p>
        </p:txBody>
      </p:sp>
      <p:sp>
        <p:nvSpPr>
          <p:cNvPr id="5" name="Rectangle 4"/>
          <p:cNvSpPr/>
          <p:nvPr/>
        </p:nvSpPr>
        <p:spPr>
          <a:xfrm>
            <a:off x="5250811" y="4603712"/>
            <a:ext cx="3222104" cy="646331"/>
          </a:xfrm>
          <a:prstGeom prst="rect">
            <a:avLst/>
          </a:prstGeom>
        </p:spPr>
        <p:txBody>
          <a:bodyPr wrap="square">
            <a:spAutoFit/>
          </a:bodyPr>
          <a:lstStyle/>
          <a:p>
            <a:r>
              <a:rPr lang="en-GB" dirty="0"/>
              <a:t>CRW Nevinson, </a:t>
            </a:r>
            <a:r>
              <a:rPr lang="en-GB" i="1" dirty="0"/>
              <a:t>Returning to the Trenches</a:t>
            </a:r>
            <a:r>
              <a:rPr lang="en-GB" dirty="0"/>
              <a:t>, 1916</a:t>
            </a:r>
          </a:p>
        </p:txBody>
      </p:sp>
    </p:spTree>
    <p:extLst>
      <p:ext uri="{BB962C8B-B14F-4D97-AF65-F5344CB8AC3E}">
        <p14:creationId xmlns:p14="http://schemas.microsoft.com/office/powerpoint/2010/main" val="15350697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tretch>
            <a:fillRect/>
          </a:stretch>
        </p:blipFill>
        <p:spPr>
          <a:xfrm>
            <a:off x="0" y="0"/>
            <a:ext cx="4644008" cy="5877272"/>
          </a:xfrm>
          <a:prstGeom prst="rect">
            <a:avLst/>
          </a:prstGeom>
        </p:spPr>
      </p:pic>
      <p:sp>
        <p:nvSpPr>
          <p:cNvPr id="3" name="Rectangle 2"/>
          <p:cNvSpPr/>
          <p:nvPr/>
        </p:nvSpPr>
        <p:spPr>
          <a:xfrm>
            <a:off x="683568" y="5980836"/>
            <a:ext cx="2666807" cy="646331"/>
          </a:xfrm>
          <a:prstGeom prst="rect">
            <a:avLst/>
          </a:prstGeom>
        </p:spPr>
        <p:txBody>
          <a:bodyPr wrap="square">
            <a:spAutoFit/>
          </a:bodyPr>
          <a:lstStyle/>
          <a:p>
            <a:r>
              <a:rPr lang="en-GB" dirty="0" smtClean="0"/>
              <a:t>CRW Nevinson, </a:t>
            </a:r>
            <a:r>
              <a:rPr lang="en-GB" i="1" dirty="0" smtClean="0"/>
              <a:t>Explosion</a:t>
            </a:r>
            <a:r>
              <a:rPr lang="en-GB" dirty="0" smtClean="0"/>
              <a:t>, 1917</a:t>
            </a:r>
            <a:endParaRPr lang="en-GB"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9475" y="836712"/>
            <a:ext cx="4429838" cy="6021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428430" y="219998"/>
            <a:ext cx="3388428" cy="369332"/>
          </a:xfrm>
          <a:prstGeom prst="rect">
            <a:avLst/>
          </a:prstGeom>
        </p:spPr>
        <p:txBody>
          <a:bodyPr wrap="none">
            <a:spAutoFit/>
          </a:bodyPr>
          <a:lstStyle/>
          <a:p>
            <a:r>
              <a:rPr lang="en-GB" dirty="0"/>
              <a:t>CRW Nevinson, </a:t>
            </a:r>
            <a:r>
              <a:rPr lang="en-GB" i="1" dirty="0"/>
              <a:t>Searchlights</a:t>
            </a:r>
            <a:r>
              <a:rPr lang="en-GB" dirty="0"/>
              <a:t>, 1916</a:t>
            </a:r>
          </a:p>
        </p:txBody>
      </p:sp>
    </p:spTree>
    <p:extLst>
      <p:ext uri="{BB962C8B-B14F-4D97-AF65-F5344CB8AC3E}">
        <p14:creationId xmlns:p14="http://schemas.microsoft.com/office/powerpoint/2010/main" val="25561393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Rectangle 3"/>
          <p:cNvSpPr>
            <a:spLocks noChangeArrowheads="1"/>
          </p:cNvSpPr>
          <p:nvPr/>
        </p:nvSpPr>
        <p:spPr bwMode="auto">
          <a:xfrm>
            <a:off x="0" y="78390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CRW Nevinson, </a:t>
            </a:r>
            <a:r>
              <a:rPr kumimoji="0" lang="en-GB" altLang="en-US" sz="1100" b="0" i="1"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Searchlights</a:t>
            </a:r>
            <a:r>
              <a:rPr kumimoji="0" lang="en-GB" altLang="en-US" sz="11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1916</a:t>
            </a:r>
            <a:r>
              <a:rPr kumimoji="0" lang="en-GB" altLang="en-US" sz="800" b="0" i="0" u="none" strike="noStrike" cap="none" normalizeH="0" baseline="0" dirty="0" smtClean="0">
                <a:ln>
                  <a:noFill/>
                </a:ln>
                <a:solidFill>
                  <a:schemeClr val="tx1"/>
                </a:solidFill>
                <a:effectLst/>
                <a:latin typeface="Arial" pitchFamily="34" charset="0"/>
                <a:cs typeface="Arial" pitchFamily="34" charset="0"/>
              </a:rPr>
              <a:t> </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p:cNvPicPr/>
          <p:nvPr/>
        </p:nvPicPr>
        <p:blipFill>
          <a:blip r:embed="rId2">
            <a:extLst>
              <a:ext uri="{28A0092B-C50C-407E-A947-70E740481C1C}">
                <a14:useLocalDpi xmlns:a14="http://schemas.microsoft.com/office/drawing/2010/main" val="0"/>
              </a:ext>
            </a:extLst>
          </a:blip>
          <a:stretch>
            <a:fillRect/>
          </a:stretch>
        </p:blipFill>
        <p:spPr>
          <a:xfrm>
            <a:off x="1979712" y="26467"/>
            <a:ext cx="4939573" cy="6831533"/>
          </a:xfrm>
          <a:prstGeom prst="rect">
            <a:avLst/>
          </a:prstGeom>
        </p:spPr>
      </p:pic>
      <p:sp>
        <p:nvSpPr>
          <p:cNvPr id="4" name="Rectangle 3"/>
          <p:cNvSpPr/>
          <p:nvPr/>
        </p:nvSpPr>
        <p:spPr>
          <a:xfrm>
            <a:off x="6941826" y="5733256"/>
            <a:ext cx="1787128" cy="646331"/>
          </a:xfrm>
          <a:prstGeom prst="rect">
            <a:avLst/>
          </a:prstGeom>
        </p:spPr>
        <p:txBody>
          <a:bodyPr wrap="square">
            <a:spAutoFit/>
          </a:bodyPr>
          <a:lstStyle/>
          <a:p>
            <a:r>
              <a:rPr lang="en-GB" dirty="0"/>
              <a:t>CRW Nevinson, </a:t>
            </a:r>
            <a:r>
              <a:rPr lang="en-GB" i="1" dirty="0"/>
              <a:t>Archies</a:t>
            </a:r>
            <a:r>
              <a:rPr lang="en-GB" dirty="0"/>
              <a:t>, c. 1916</a:t>
            </a:r>
          </a:p>
        </p:txBody>
      </p:sp>
    </p:spTree>
    <p:extLst>
      <p:ext uri="{BB962C8B-B14F-4D97-AF65-F5344CB8AC3E}">
        <p14:creationId xmlns:p14="http://schemas.microsoft.com/office/powerpoint/2010/main" val="4750642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72699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9" y="30784"/>
            <a:ext cx="4538731" cy="6854600"/>
          </a:xfrm>
          <a:prstGeom prst="rect">
            <a:avLst/>
          </a:prstGeom>
          <a:noFill/>
          <a:extLst>
            <a:ext uri="{909E8E84-426E-40DD-AFC4-6F175D3DCCD1}">
              <a14:hiddenFill xmlns:a14="http://schemas.microsoft.com/office/drawing/2010/main">
                <a:solidFill>
                  <a:srgbClr val="FFFFFF"/>
                </a:solidFill>
              </a14:hiddenFill>
            </a:ext>
          </a:extLst>
        </p:spPr>
      </p:pic>
      <p:pic>
        <p:nvPicPr>
          <p:cNvPr id="13313" name="Picture 3" descr="Concrete Observation Post, Mount Kemmel   - Leon Underwoo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0771" y="1"/>
            <a:ext cx="4773229" cy="35099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Rectangle 4"/>
          <p:cNvSpPr>
            <a:spLocks noChangeArrowheads="1"/>
          </p:cNvSpPr>
          <p:nvPr/>
        </p:nvSpPr>
        <p:spPr bwMode="auto">
          <a:xfrm>
            <a:off x="0" y="7374865"/>
            <a:ext cx="184731" cy="66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r>
            <a:br>
              <a:rPr kumimoji="0" lang="en-GB" altLang="en-US" sz="11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br>
            <a:endParaRPr kumimoji="0" lang="en-GB" alt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5"/>
          <p:cNvSpPr>
            <a:spLocks noChangeArrowheads="1"/>
          </p:cNvSpPr>
          <p:nvPr/>
        </p:nvSpPr>
        <p:spPr bwMode="auto">
          <a:xfrm>
            <a:off x="0" y="121158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Leon Underwood, </a:t>
            </a:r>
            <a:r>
              <a:rPr kumimoji="0" lang="en-GB" altLang="en-US"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Concrete Observation Post, Mount Kemmel</a:t>
            </a:r>
            <a:r>
              <a:rPr kumimoji="0" lang="en-GB" altLang="en-US"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 1919</a:t>
            </a:r>
            <a:endParaRPr kumimoji="0" lang="en-GB" altLang="en-US"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r>
            <a:br>
              <a:rPr kumimoji="0" lang="en-GB" altLang="en-US"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br>
            <a:endParaRPr kumimoji="0" lang="en-GB" altLang="en-US"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a:xfrm>
            <a:off x="4860032" y="5874006"/>
            <a:ext cx="2604666" cy="646331"/>
          </a:xfrm>
          <a:prstGeom prst="rect">
            <a:avLst/>
          </a:prstGeom>
        </p:spPr>
        <p:txBody>
          <a:bodyPr wrap="square">
            <a:spAutoFit/>
          </a:bodyPr>
          <a:lstStyle/>
          <a:p>
            <a:pPr lvl="0" fontAlgn="base">
              <a:spcBef>
                <a:spcPct val="0"/>
              </a:spcBef>
              <a:spcAft>
                <a:spcPct val="0"/>
              </a:spcAft>
            </a:pPr>
            <a:r>
              <a:rPr kumimoji="0" lang="en-GB" alt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Colin Gill, </a:t>
            </a:r>
            <a:r>
              <a:rPr kumimoji="0" lang="en-GB" altLang="en-US"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Evening after a Push</a:t>
            </a:r>
            <a:r>
              <a:rPr kumimoji="0" lang="en-GB" alt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1919</a:t>
            </a:r>
            <a:endParaRPr kumimoji="0" lang="en-GB" altLang="en-US"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p:txBody>
      </p:sp>
      <p:sp>
        <p:nvSpPr>
          <p:cNvPr id="6" name="Rectangle 5"/>
          <p:cNvSpPr/>
          <p:nvPr/>
        </p:nvSpPr>
        <p:spPr>
          <a:xfrm>
            <a:off x="4631630" y="3509963"/>
            <a:ext cx="3659541" cy="923330"/>
          </a:xfrm>
          <a:prstGeom prst="rect">
            <a:avLst/>
          </a:prstGeom>
        </p:spPr>
        <p:txBody>
          <a:bodyPr wrap="square">
            <a:spAutoFit/>
          </a:bodyPr>
          <a:lstStyle/>
          <a:p>
            <a:pPr algn="r"/>
            <a:r>
              <a:rPr lang="en-GB" dirty="0"/>
              <a:t>Leon Underwood, </a:t>
            </a:r>
            <a:r>
              <a:rPr lang="en-GB" i="1" dirty="0"/>
              <a:t>Concrete Observation Post, Mount </a:t>
            </a:r>
            <a:r>
              <a:rPr lang="en-GB" i="1" dirty="0" err="1"/>
              <a:t>Kemmel</a:t>
            </a:r>
            <a:r>
              <a:rPr lang="en-GB" dirty="0"/>
              <a:t>, 1919</a:t>
            </a:r>
          </a:p>
        </p:txBody>
      </p:sp>
    </p:spTree>
    <p:extLst>
      <p:ext uri="{BB962C8B-B14F-4D97-AF65-F5344CB8AC3E}">
        <p14:creationId xmlns:p14="http://schemas.microsoft.com/office/powerpoint/2010/main" val="3391622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9" descr="http://www.tate.org.uk/art/images/work/P/P03/P03041_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54455" y="4232"/>
            <a:ext cx="3186529" cy="4033448"/>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172450"/>
            <a:ext cx="5734050" cy="7258050"/>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10" descr="http://www.tate.org.uk/art/images/work/P/P03/P03042_1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887700"/>
            <a:ext cx="5734050" cy="7258050"/>
          </a:xfrm>
          <a:prstGeom prst="rect">
            <a:avLst/>
          </a:prstGeom>
          <a:noFill/>
          <a:extLst>
            <a:ext uri="{909E8E84-426E-40DD-AFC4-6F175D3DCCD1}">
              <a14:hiddenFill xmlns:a14="http://schemas.microsoft.com/office/drawing/2010/main">
                <a:solidFill>
                  <a:srgbClr val="FFFFFF"/>
                </a:solidFill>
              </a14:hiddenFill>
            </a:ext>
          </a:extLst>
        </p:spPr>
      </p:pic>
      <p:pic>
        <p:nvPicPr>
          <p:cNvPr id="10241" name="Picture 11" descr="http://www.tate.org.uk/art/images/work/P/P03/P03043_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3602950"/>
            <a:ext cx="5734050" cy="7334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6"/>
          <p:cNvSpPr>
            <a:spLocks noChangeArrowheads="1"/>
          </p:cNvSpPr>
          <p:nvPr/>
        </p:nvSpPr>
        <p:spPr bwMode="auto">
          <a:xfrm>
            <a:off x="0" y="77152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Eric Kennington, </a:t>
            </a:r>
            <a:r>
              <a:rPr kumimoji="0" lang="en-GB" altLang="en-US" sz="11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Making Soldiers: Ready for Service</a:t>
            </a: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1917</a:t>
            </a:r>
            <a:endParaRPr kumimoji="0" lang="en-GB" alt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7"/>
          <p:cNvSpPr>
            <a:spLocks noChangeArrowheads="1"/>
          </p:cNvSpPr>
          <p:nvPr/>
        </p:nvSpPr>
        <p:spPr bwMode="auto">
          <a:xfrm>
            <a:off x="0" y="154305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Eric Kennington, </a:t>
            </a:r>
            <a:r>
              <a:rPr kumimoji="0" lang="en-GB" altLang="en-US" sz="11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Making Soldiers: Bayonet Practice</a:t>
            </a: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1917</a:t>
            </a:r>
            <a:endParaRPr kumimoji="0" lang="en-GB" alt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5" name="Rectangle 8"/>
          <p:cNvSpPr>
            <a:spLocks noChangeArrowheads="1"/>
          </p:cNvSpPr>
          <p:nvPr/>
        </p:nvSpPr>
        <p:spPr bwMode="auto">
          <a:xfrm>
            <a:off x="0" y="231457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Eric Kennington, </a:t>
            </a:r>
            <a:r>
              <a:rPr kumimoji="0" lang="en-GB" altLang="en-US" sz="11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Making Soldiers: In the Frontline Trench for the First Time</a:t>
            </a: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1917</a:t>
            </a:r>
            <a:endParaRPr kumimoji="0" lang="en-GB" alt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6" name="Rectangle 9"/>
          <p:cNvSpPr>
            <a:spLocks noChangeArrowheads="1"/>
          </p:cNvSpPr>
          <p:nvPr/>
        </p:nvSpPr>
        <p:spPr bwMode="auto">
          <a:xfrm>
            <a:off x="0" y="3093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Eric Kennington, </a:t>
            </a:r>
            <a:r>
              <a:rPr kumimoji="0" lang="en-GB" altLang="en-US" sz="11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Making Soldiers: Over the Top</a:t>
            </a: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1917</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1" name="Picture 10"/>
          <p:cNvPicPr/>
          <p:nvPr/>
        </p:nvPicPr>
        <p:blipFill>
          <a:blip r:embed="rId3">
            <a:extLst>
              <a:ext uri="{28A0092B-C50C-407E-A947-70E740481C1C}">
                <a14:useLocalDpi xmlns:a14="http://schemas.microsoft.com/office/drawing/2010/main" val="0"/>
              </a:ext>
            </a:extLst>
          </a:blip>
          <a:stretch>
            <a:fillRect/>
          </a:stretch>
        </p:blipFill>
        <p:spPr>
          <a:xfrm>
            <a:off x="0" y="-21272"/>
            <a:ext cx="3153787" cy="3850553"/>
          </a:xfrm>
          <a:prstGeom prst="rect">
            <a:avLst/>
          </a:prstGeom>
        </p:spPr>
      </p:pic>
      <p:pic>
        <p:nvPicPr>
          <p:cNvPr id="12" name="Picture 11" descr="http://www.tate.org.uk/art/images/work/P/P03/P03042_10.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99444" y="2984984"/>
            <a:ext cx="2808312" cy="3873824"/>
          </a:xfrm>
          <a:prstGeom prst="rect">
            <a:avLst/>
          </a:prstGeom>
          <a:noFill/>
          <a:ln>
            <a:noFill/>
          </a:ln>
        </p:spPr>
      </p:pic>
      <p:pic>
        <p:nvPicPr>
          <p:cNvPr id="10250" name="Picture 10"/>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07756" y="2984984"/>
            <a:ext cx="3032200" cy="3873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3328752" y="908720"/>
            <a:ext cx="2718048" cy="646331"/>
          </a:xfrm>
          <a:prstGeom prst="rect">
            <a:avLst/>
          </a:prstGeom>
        </p:spPr>
        <p:txBody>
          <a:bodyPr wrap="square">
            <a:spAutoFit/>
          </a:bodyPr>
          <a:lstStyle/>
          <a:p>
            <a:r>
              <a:rPr lang="en-GB" dirty="0"/>
              <a:t>Eric Kennington, </a:t>
            </a:r>
            <a:r>
              <a:rPr lang="en-GB" i="1" dirty="0"/>
              <a:t>Making </a:t>
            </a:r>
            <a:r>
              <a:rPr lang="en-GB" i="1" dirty="0" smtClean="0"/>
              <a:t>Soldiers</a:t>
            </a:r>
            <a:r>
              <a:rPr lang="en-GB" dirty="0" smtClean="0"/>
              <a:t> series, </a:t>
            </a:r>
            <a:r>
              <a:rPr lang="en-GB" dirty="0"/>
              <a:t>1917</a:t>
            </a:r>
          </a:p>
        </p:txBody>
      </p:sp>
    </p:spTree>
    <p:extLst>
      <p:ext uri="{BB962C8B-B14F-4D97-AF65-F5344CB8AC3E}">
        <p14:creationId xmlns:p14="http://schemas.microsoft.com/office/powerpoint/2010/main" val="40919050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11265" name="Picture 1" descr="http://www.vam.ac.uk/users/sites/default/files/rs_8_6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4572000" cy="616953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0" y="81819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CRW Nevinson, </a:t>
            </a:r>
            <a:r>
              <a:rPr kumimoji="0" lang="en-GB" altLang="en-US" sz="11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Making Aircraft: Acetylene Welding</a:t>
            </a:r>
            <a:r>
              <a:rPr kumimoji="0" lang="en-GB" alt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1917</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http://www.tate.org.uk/art/images/work/P/P03/P03035_10.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29071" y="1"/>
            <a:ext cx="4392428" cy="6169536"/>
          </a:xfrm>
          <a:prstGeom prst="rect">
            <a:avLst/>
          </a:prstGeom>
          <a:noFill/>
          <a:ln>
            <a:noFill/>
          </a:ln>
        </p:spPr>
      </p:pic>
      <p:sp>
        <p:nvSpPr>
          <p:cNvPr id="4" name="Rectangle 3"/>
          <p:cNvSpPr/>
          <p:nvPr/>
        </p:nvSpPr>
        <p:spPr>
          <a:xfrm>
            <a:off x="4919900" y="6188997"/>
            <a:ext cx="4117451" cy="553998"/>
          </a:xfrm>
          <a:prstGeom prst="rect">
            <a:avLst/>
          </a:prstGeom>
        </p:spPr>
        <p:txBody>
          <a:bodyPr wrap="square">
            <a:spAutoFit/>
          </a:bodyPr>
          <a:lstStyle/>
          <a:p>
            <a:pPr algn="ctr"/>
            <a:r>
              <a:rPr lang="en-GB" sz="1500" dirty="0" smtClean="0"/>
              <a:t>Archibald Standish Hartrick, </a:t>
            </a:r>
            <a:r>
              <a:rPr lang="en-GB" sz="1500" i="1" dirty="0" smtClean="0"/>
              <a:t>Women’s Work: Munitions – Dangerous Work (Packing TNT)</a:t>
            </a:r>
            <a:r>
              <a:rPr lang="en-GB" sz="1500" dirty="0" smtClean="0"/>
              <a:t>, 1917</a:t>
            </a:r>
            <a:endParaRPr lang="en-GB" sz="1500" dirty="0"/>
          </a:p>
        </p:txBody>
      </p:sp>
      <p:sp>
        <p:nvSpPr>
          <p:cNvPr id="7" name="Rectangle 6"/>
          <p:cNvSpPr/>
          <p:nvPr/>
        </p:nvSpPr>
        <p:spPr>
          <a:xfrm>
            <a:off x="227275" y="6169537"/>
            <a:ext cx="4117451" cy="584775"/>
          </a:xfrm>
          <a:prstGeom prst="rect">
            <a:avLst/>
          </a:prstGeom>
        </p:spPr>
        <p:txBody>
          <a:bodyPr wrap="square">
            <a:spAutoFit/>
          </a:bodyPr>
          <a:lstStyle/>
          <a:p>
            <a:pPr algn="ctr"/>
            <a:r>
              <a:rPr lang="en-GB" sz="1600" dirty="0"/>
              <a:t>CRW Nevinson, </a:t>
            </a:r>
            <a:r>
              <a:rPr lang="en-GB" sz="1600" i="1" dirty="0"/>
              <a:t>Making Aircraft: Acetylene Welding</a:t>
            </a:r>
            <a:r>
              <a:rPr lang="en-GB" sz="1600" dirty="0"/>
              <a:t>, 1917</a:t>
            </a:r>
          </a:p>
        </p:txBody>
      </p:sp>
    </p:spTree>
    <p:extLst>
      <p:ext uri="{BB962C8B-B14F-4D97-AF65-F5344CB8AC3E}">
        <p14:creationId xmlns:p14="http://schemas.microsoft.com/office/powerpoint/2010/main" val="2781309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5832648" cy="6186309"/>
          </a:xfrm>
          <a:prstGeom prst="rect">
            <a:avLst/>
          </a:prstGeom>
        </p:spPr>
        <p:txBody>
          <a:bodyPr wrap="square">
            <a:spAutoFit/>
          </a:bodyPr>
          <a:lstStyle/>
          <a:p>
            <a:pPr lvl="0" indent="-457200" algn="just">
              <a:spcAft>
                <a:spcPts val="0"/>
              </a:spcAft>
            </a:pPr>
            <a:r>
              <a:rPr lang="en-GB" sz="2200" dirty="0"/>
              <a:t>Ana </a:t>
            </a:r>
            <a:r>
              <a:rPr lang="en-GB" sz="2200" dirty="0" err="1"/>
              <a:t>Carden</a:t>
            </a:r>
            <a:r>
              <a:rPr lang="en-GB" sz="2200" dirty="0"/>
              <a:t>-Coyne, David Morris and Tim Wilcox, eds., </a:t>
            </a:r>
            <a:r>
              <a:rPr lang="en-GB" sz="2200" i="1" dirty="0"/>
              <a:t>The Sensory War, 1914–2014</a:t>
            </a:r>
            <a:r>
              <a:rPr lang="en-GB" sz="2200" dirty="0"/>
              <a:t> (Manchester Art Gallery: Manchester, 2014</a:t>
            </a:r>
            <a:r>
              <a:rPr lang="en-GB" sz="2200" dirty="0" smtClean="0"/>
              <a:t>)</a:t>
            </a:r>
          </a:p>
          <a:p>
            <a:pPr lvl="0" algn="just">
              <a:spcAft>
                <a:spcPts val="0"/>
              </a:spcAft>
            </a:pPr>
            <a:endParaRPr lang="en-GB" sz="2200" b="1"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2200" b="1" dirty="0" smtClean="0">
                <a:latin typeface="Calibri" panose="020F0502020204030204" pitchFamily="34" charset="0"/>
                <a:ea typeface="Calibri" panose="020F0502020204030204" pitchFamily="34" charset="0"/>
                <a:cs typeface="Times New Roman" panose="02020603050405020304" pitchFamily="18" charset="0"/>
              </a:rPr>
              <a:t>As </a:t>
            </a:r>
            <a:r>
              <a:rPr lang="en-GB" sz="2200" b="1" dirty="0">
                <a:latin typeface="Calibri" panose="020F0502020204030204" pitchFamily="34" charset="0"/>
                <a:ea typeface="Calibri" panose="020F0502020204030204" pitchFamily="34" charset="0"/>
                <a:cs typeface="Times New Roman" panose="02020603050405020304" pitchFamily="18" charset="0"/>
              </a:rPr>
              <a:t>the exhibition title indicates, the artworks included in </a:t>
            </a:r>
            <a:r>
              <a:rPr lang="en-GB" sz="2200" b="1" i="1" dirty="0">
                <a:latin typeface="Calibri" panose="020F0502020204030204" pitchFamily="34" charset="0"/>
                <a:ea typeface="Calibri" panose="020F0502020204030204" pitchFamily="34" charset="0"/>
                <a:cs typeface="Times New Roman" panose="02020603050405020304" pitchFamily="18" charset="0"/>
              </a:rPr>
              <a:t>The Sensory War </a:t>
            </a:r>
            <a:r>
              <a:rPr lang="en-GB" sz="2200" b="1" dirty="0">
                <a:latin typeface="Calibri" panose="020F0502020204030204" pitchFamily="34" charset="0"/>
                <a:ea typeface="Calibri" panose="020F0502020204030204" pitchFamily="34" charset="0"/>
                <a:cs typeface="Times New Roman" panose="02020603050405020304" pitchFamily="18" charset="0"/>
              </a:rPr>
              <a:t>were selected because curators felt that they evoked some aspect of how war and conflict have been experienced through various human senses. As well as appealing to vision and optics, then, what other senses might the different artworks be interpreted as providing stimuli for? </a:t>
            </a:r>
            <a:endParaRPr lang="en-US" sz="2200" dirty="0">
              <a:latin typeface="Times New Roman" panose="02020603050405020304" pitchFamily="18" charset="0"/>
              <a:ea typeface="Calibri" panose="020F0502020204030204" pitchFamily="34" charset="0"/>
              <a:cs typeface="Times New Roman" panose="02020603050405020304" pitchFamily="18" charset="0"/>
            </a:endParaRPr>
          </a:p>
          <a:p>
            <a:pPr marL="228600" algn="just">
              <a:spcAft>
                <a:spcPts val="0"/>
              </a:spcAft>
            </a:pPr>
            <a:r>
              <a:rPr lang="en-GB" sz="2200" b="1" dirty="0">
                <a:latin typeface="Calibri" panose="020F0502020204030204" pitchFamily="34" charset="0"/>
                <a:ea typeface="Calibri" panose="020F0502020204030204" pitchFamily="34" charset="0"/>
                <a:cs typeface="Times New Roman" panose="02020603050405020304" pitchFamily="18" charset="0"/>
              </a:rPr>
              <a:t> </a:t>
            </a:r>
            <a:endParaRPr lang="en-US" sz="2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0"/>
              </a:spcAft>
              <a:buFont typeface="Calibri" panose="020F0502020204030204" pitchFamily="34" charset="0"/>
              <a:buChar char="•"/>
            </a:pPr>
            <a:r>
              <a:rPr lang="en-GB" sz="2200" b="1" dirty="0">
                <a:latin typeface="Calibri" panose="020F0502020204030204" pitchFamily="34" charset="0"/>
                <a:ea typeface="Calibri" panose="020F0502020204030204" pitchFamily="34" charset="0"/>
                <a:cs typeface="Times New Roman" panose="02020603050405020304" pitchFamily="18" charset="0"/>
              </a:rPr>
              <a:t>Besides the overarching interest in war as a sensory experience, what other themes are afforded prominence by </a:t>
            </a:r>
            <a:r>
              <a:rPr lang="en-GB" sz="2200" b="1" dirty="0" err="1">
                <a:latin typeface="Calibri" panose="020F0502020204030204" pitchFamily="34" charset="0"/>
                <a:ea typeface="Calibri" panose="020F0502020204030204" pitchFamily="34" charset="0"/>
                <a:cs typeface="Times New Roman" panose="02020603050405020304" pitchFamily="18" charset="0"/>
              </a:rPr>
              <a:t>Carden</a:t>
            </a:r>
            <a:r>
              <a:rPr lang="en-GB" sz="2200" b="1" dirty="0">
                <a:latin typeface="Calibri" panose="020F0502020204030204" pitchFamily="34" charset="0"/>
                <a:ea typeface="Calibri" panose="020F0502020204030204" pitchFamily="34" charset="0"/>
                <a:cs typeface="Times New Roman" panose="02020603050405020304" pitchFamily="18" charset="0"/>
              </a:rPr>
              <a:t>-Coyle and the curators of </a:t>
            </a:r>
            <a:r>
              <a:rPr lang="en-GB" sz="2200" b="1" i="1" dirty="0">
                <a:latin typeface="Calibri" panose="020F0502020204030204" pitchFamily="34" charset="0"/>
                <a:ea typeface="Calibri" panose="020F0502020204030204" pitchFamily="34" charset="0"/>
                <a:cs typeface="Times New Roman" panose="02020603050405020304" pitchFamily="18" charset="0"/>
              </a:rPr>
              <a:t>The Sensory War </a:t>
            </a:r>
            <a:r>
              <a:rPr lang="en-GB" sz="2200" b="1" dirty="0">
                <a:latin typeface="Calibri" panose="020F0502020204030204" pitchFamily="34" charset="0"/>
                <a:ea typeface="Calibri" panose="020F0502020204030204" pitchFamily="34" charset="0"/>
                <a:cs typeface="Times New Roman" panose="02020603050405020304" pitchFamily="18" charset="0"/>
              </a:rPr>
              <a:t>exhibition?</a:t>
            </a:r>
            <a:endParaRPr lang="en-US" sz="2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6444208" y="332656"/>
            <a:ext cx="2543175" cy="3381375"/>
          </a:xfrm>
          <a:prstGeom prst="rect">
            <a:avLst/>
          </a:prstGeom>
        </p:spPr>
      </p:pic>
    </p:spTree>
    <p:extLst>
      <p:ext uri="{BB962C8B-B14F-4D97-AF65-F5344CB8AC3E}">
        <p14:creationId xmlns:p14="http://schemas.microsoft.com/office/powerpoint/2010/main" val="10025561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186" y="609262"/>
            <a:ext cx="2890664" cy="1210146"/>
          </a:xfrm>
        </p:spPr>
        <p:txBody>
          <a:bodyPr>
            <a:normAutofit/>
          </a:bodyPr>
          <a:lstStyle/>
          <a:p>
            <a:r>
              <a:rPr lang="en-GB" i="1" dirty="0"/>
              <a:t>DER KRIEG</a:t>
            </a:r>
            <a:r>
              <a:rPr lang="en-GB" dirty="0"/>
              <a:t>, Otto Dix (1924)</a:t>
            </a:r>
            <a:endParaRPr lang="en-US" dirty="0"/>
          </a:p>
        </p:txBody>
      </p:sp>
      <p:pic>
        <p:nvPicPr>
          <p:cNvPr id="9" name="Picture 8"/>
          <p:cNvPicPr>
            <a:picLocks noChangeAspect="1"/>
          </p:cNvPicPr>
          <p:nvPr/>
        </p:nvPicPr>
        <p:blipFill>
          <a:blip r:embed="rId2"/>
          <a:stretch>
            <a:fillRect/>
          </a:stretch>
        </p:blipFill>
        <p:spPr>
          <a:xfrm>
            <a:off x="3199035" y="116632"/>
            <a:ext cx="5437360" cy="3579596"/>
          </a:xfrm>
          <a:prstGeom prst="rect">
            <a:avLst/>
          </a:prstGeom>
        </p:spPr>
      </p:pic>
      <p:pic>
        <p:nvPicPr>
          <p:cNvPr id="11" name="Picture 10"/>
          <p:cNvPicPr>
            <a:picLocks noChangeAspect="1"/>
          </p:cNvPicPr>
          <p:nvPr/>
        </p:nvPicPr>
        <p:blipFill>
          <a:blip r:embed="rId3"/>
          <a:stretch>
            <a:fillRect/>
          </a:stretch>
        </p:blipFill>
        <p:spPr>
          <a:xfrm>
            <a:off x="0" y="2319551"/>
            <a:ext cx="3199035" cy="4517037"/>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88224" y="3486945"/>
            <a:ext cx="2480219" cy="3349643"/>
          </a:xfrm>
          <a:prstGeom prst="rect">
            <a:avLst/>
          </a:prstGeom>
        </p:spPr>
      </p:pic>
    </p:spTree>
    <p:extLst>
      <p:ext uri="{BB962C8B-B14F-4D97-AF65-F5344CB8AC3E}">
        <p14:creationId xmlns:p14="http://schemas.microsoft.com/office/powerpoint/2010/main" val="30348927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DER KRIEG</a:t>
            </a:r>
            <a:r>
              <a:rPr lang="en-GB" dirty="0"/>
              <a:t>, Otto Dix (1924)</a:t>
            </a:r>
            <a:endParaRPr lang="en-US" dirty="0"/>
          </a:p>
        </p:txBody>
      </p:sp>
      <p:pic>
        <p:nvPicPr>
          <p:cNvPr id="3" name="Picture 2"/>
          <p:cNvPicPr>
            <a:picLocks noChangeAspect="1"/>
          </p:cNvPicPr>
          <p:nvPr/>
        </p:nvPicPr>
        <p:blipFill>
          <a:blip r:embed="rId2"/>
          <a:stretch>
            <a:fillRect/>
          </a:stretch>
        </p:blipFill>
        <p:spPr>
          <a:xfrm>
            <a:off x="0" y="1830417"/>
            <a:ext cx="4298053" cy="3584759"/>
          </a:xfrm>
          <a:prstGeom prst="rect">
            <a:avLst/>
          </a:prstGeom>
        </p:spPr>
      </p:pic>
      <p:pic>
        <p:nvPicPr>
          <p:cNvPr id="4" name="Picture 3"/>
          <p:cNvPicPr>
            <a:picLocks noChangeAspect="1"/>
          </p:cNvPicPr>
          <p:nvPr/>
        </p:nvPicPr>
        <p:blipFill>
          <a:blip r:embed="rId3"/>
          <a:stretch>
            <a:fillRect/>
          </a:stretch>
        </p:blipFill>
        <p:spPr>
          <a:xfrm>
            <a:off x="4298053" y="1830417"/>
            <a:ext cx="4966901" cy="3584759"/>
          </a:xfrm>
          <a:prstGeom prst="rect">
            <a:avLst/>
          </a:prstGeom>
        </p:spPr>
      </p:pic>
    </p:spTree>
    <p:extLst>
      <p:ext uri="{BB962C8B-B14F-4D97-AF65-F5344CB8AC3E}">
        <p14:creationId xmlns:p14="http://schemas.microsoft.com/office/powerpoint/2010/main" val="26623948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5213511" cy="6858000"/>
          </a:xfrm>
          <a:prstGeom prst="rect">
            <a:avLst/>
          </a:prstGeom>
        </p:spPr>
      </p:pic>
      <p:sp>
        <p:nvSpPr>
          <p:cNvPr id="3" name="Rectangle 2"/>
          <p:cNvSpPr/>
          <p:nvPr/>
        </p:nvSpPr>
        <p:spPr>
          <a:xfrm>
            <a:off x="251520" y="6432034"/>
            <a:ext cx="4464496" cy="300082"/>
          </a:xfrm>
          <a:prstGeom prst="rect">
            <a:avLst/>
          </a:prstGeom>
        </p:spPr>
        <p:txBody>
          <a:bodyPr wrap="square">
            <a:spAutoFit/>
          </a:bodyPr>
          <a:lstStyle/>
          <a:p>
            <a:r>
              <a:rPr lang="en-US" sz="1350" dirty="0"/>
              <a:t>Conrad </a:t>
            </a:r>
            <a:r>
              <a:rPr lang="en-US" sz="1350" dirty="0" err="1"/>
              <a:t>Felixmüller</a:t>
            </a:r>
            <a:r>
              <a:rPr lang="en-US" sz="1350" dirty="0"/>
              <a:t>, </a:t>
            </a:r>
            <a:r>
              <a:rPr lang="en-US" sz="1350" i="1" dirty="0"/>
              <a:t>Soldier in the Madhouse 2</a:t>
            </a:r>
            <a:r>
              <a:rPr lang="en-US" sz="1350" dirty="0"/>
              <a:t>, 1918</a:t>
            </a:r>
            <a:endParaRPr lang="en-US" sz="1350" dirty="0"/>
          </a:p>
        </p:txBody>
      </p:sp>
      <p:pic>
        <p:nvPicPr>
          <p:cNvPr id="6" name="Picture 5"/>
          <p:cNvPicPr>
            <a:picLocks noChangeAspect="1"/>
          </p:cNvPicPr>
          <p:nvPr/>
        </p:nvPicPr>
        <p:blipFill>
          <a:blip r:embed="rId3"/>
          <a:stretch>
            <a:fillRect/>
          </a:stretch>
        </p:blipFill>
        <p:spPr>
          <a:xfrm>
            <a:off x="5124846" y="13440"/>
            <a:ext cx="3479602" cy="6868972"/>
          </a:xfrm>
          <a:prstGeom prst="rect">
            <a:avLst/>
          </a:prstGeom>
        </p:spPr>
      </p:pic>
      <p:sp>
        <p:nvSpPr>
          <p:cNvPr id="7" name="Rectangle 6"/>
          <p:cNvSpPr/>
          <p:nvPr/>
        </p:nvSpPr>
        <p:spPr>
          <a:xfrm>
            <a:off x="5292080" y="188640"/>
            <a:ext cx="1068196" cy="1525802"/>
          </a:xfrm>
          <a:prstGeom prst="rect">
            <a:avLst/>
          </a:prstGeom>
        </p:spPr>
        <p:txBody>
          <a:bodyPr wrap="square">
            <a:spAutoFit/>
          </a:bodyPr>
          <a:lstStyle/>
          <a:p>
            <a:pPr>
              <a:lnSpc>
                <a:spcPct val="115000"/>
              </a:lnSpc>
              <a:spcAft>
                <a:spcPts val="750"/>
              </a:spcAft>
            </a:pPr>
            <a:r>
              <a:rPr lang="en-GB" sz="1350" dirty="0">
                <a:solidFill>
                  <a:srgbClr val="FFFF00"/>
                </a:solidFill>
                <a:latin typeface="Calibri" panose="020F0502020204030204" pitchFamily="34" charset="0"/>
                <a:ea typeface="Calibri" panose="020F0502020204030204" pitchFamily="34" charset="0"/>
                <a:cs typeface="Times New Roman" panose="02020603050405020304" pitchFamily="18" charset="0"/>
              </a:rPr>
              <a:t>Heinrich </a:t>
            </a:r>
            <a:r>
              <a:rPr lang="en-GB" sz="1350" dirty="0" err="1">
                <a:solidFill>
                  <a:srgbClr val="FFFF00"/>
                </a:solidFill>
                <a:latin typeface="Calibri" panose="020F0502020204030204" pitchFamily="34" charset="0"/>
                <a:ea typeface="Calibri" panose="020F0502020204030204" pitchFamily="34" charset="0"/>
                <a:cs typeface="Times New Roman" panose="02020603050405020304" pitchFamily="18" charset="0"/>
              </a:rPr>
              <a:t>Hoerle</a:t>
            </a:r>
            <a:r>
              <a:rPr lang="en-GB" sz="1350" dirty="0">
                <a:solidFill>
                  <a:srgbClr val="FFFF00"/>
                </a:solidFill>
                <a:latin typeface="Calibri" panose="020F0502020204030204" pitchFamily="34" charset="0"/>
                <a:ea typeface="Calibri" panose="020F0502020204030204" pitchFamily="34" charset="0"/>
                <a:cs typeface="Times New Roman" panose="02020603050405020304" pitchFamily="18" charset="0"/>
              </a:rPr>
              <a:t>, </a:t>
            </a:r>
            <a:r>
              <a:rPr lang="en-GB" sz="1350" i="1" dirty="0" err="1">
                <a:solidFill>
                  <a:srgbClr val="FFFF00"/>
                </a:solidFill>
                <a:latin typeface="Calibri" panose="020F0502020204030204" pitchFamily="34" charset="0"/>
                <a:ea typeface="Calibri" panose="020F0502020204030204" pitchFamily="34" charset="0"/>
                <a:cs typeface="Times New Roman" panose="02020603050405020304" pitchFamily="18" charset="0"/>
              </a:rPr>
              <a:t>Drei</a:t>
            </a:r>
            <a:r>
              <a:rPr lang="en-GB" sz="1350" i="1" dirty="0">
                <a:solidFill>
                  <a:srgbClr val="FFFF00"/>
                </a:solidFill>
                <a:latin typeface="Calibri" panose="020F0502020204030204" pitchFamily="34" charset="0"/>
                <a:ea typeface="Calibri" panose="020F0502020204030204" pitchFamily="34" charset="0"/>
                <a:cs typeface="Times New Roman" panose="02020603050405020304" pitchFamily="18" charset="0"/>
              </a:rPr>
              <a:t> </a:t>
            </a:r>
            <a:r>
              <a:rPr lang="en-GB" sz="1350" i="1" dirty="0" err="1">
                <a:solidFill>
                  <a:srgbClr val="FFFF00"/>
                </a:solidFill>
                <a:latin typeface="Calibri" panose="020F0502020204030204" pitchFamily="34" charset="0"/>
                <a:ea typeface="Calibri" panose="020F0502020204030204" pitchFamily="34" charset="0"/>
                <a:cs typeface="Times New Roman" panose="02020603050405020304" pitchFamily="18" charset="0"/>
              </a:rPr>
              <a:t>Invaliden</a:t>
            </a:r>
            <a:r>
              <a:rPr lang="en-GB" sz="1350" i="1" dirty="0">
                <a:solidFill>
                  <a:srgbClr val="FFFF00"/>
                </a:solidFill>
                <a:latin typeface="Calibri" panose="020F0502020204030204" pitchFamily="34" charset="0"/>
                <a:ea typeface="Calibri" panose="020F0502020204030204" pitchFamily="34" charset="0"/>
                <a:cs typeface="Times New Roman" panose="02020603050405020304" pitchFamily="18" charset="0"/>
              </a:rPr>
              <a:t> (Three Invalids)</a:t>
            </a:r>
            <a:r>
              <a:rPr lang="en-GB" sz="1350" dirty="0">
                <a:solidFill>
                  <a:srgbClr val="FFFF00"/>
                </a:solidFill>
                <a:latin typeface="Calibri" panose="020F0502020204030204" pitchFamily="34" charset="0"/>
                <a:ea typeface="Calibri" panose="020F0502020204030204" pitchFamily="34" charset="0"/>
                <a:cs typeface="Times New Roman" panose="02020603050405020304" pitchFamily="18" charset="0"/>
              </a:rPr>
              <a:t>, 1930</a:t>
            </a:r>
            <a:r>
              <a:rPr lang="en-GB" sz="1350" i="1" dirty="0">
                <a:solidFill>
                  <a:srgbClr val="FFFF00"/>
                </a:solidFill>
                <a:latin typeface="Calibri" panose="020F0502020204030204" pitchFamily="34" charset="0"/>
                <a:ea typeface="Calibri" panose="020F0502020204030204" pitchFamily="34" charset="0"/>
                <a:cs typeface="Times New Roman" panose="02020603050405020304" pitchFamily="18" charset="0"/>
              </a:rPr>
              <a:t> </a:t>
            </a:r>
            <a:endParaRPr lang="en-US" sz="1350" dirty="0">
              <a:solidFill>
                <a:srgbClr val="FFFF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95019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602" y="-1735"/>
            <a:ext cx="9173601" cy="2204359"/>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endParaRPr lang="en-GB" sz="1600" b="1" dirty="0" smtClean="0">
              <a:solidFill>
                <a:prstClr val="black"/>
              </a:solidFill>
            </a:endParaRPr>
          </a:p>
          <a:p>
            <a:endParaRPr lang="en-GB" sz="1600" b="1" dirty="0">
              <a:solidFill>
                <a:prstClr val="black"/>
              </a:solidFill>
            </a:endParaRPr>
          </a:p>
        </p:txBody>
      </p:sp>
      <p:sp>
        <p:nvSpPr>
          <p:cNvPr id="6" name="Rectangle 5"/>
          <p:cNvSpPr/>
          <p:nvPr/>
        </p:nvSpPr>
        <p:spPr>
          <a:xfrm>
            <a:off x="6876256" y="856711"/>
            <a:ext cx="921101" cy="2246769"/>
          </a:xfrm>
          <a:prstGeom prst="rect">
            <a:avLst/>
          </a:prstGeom>
        </p:spPr>
        <p:txBody>
          <a:bodyPr wrap="square">
            <a:spAutoFit/>
          </a:bodyPr>
          <a:lstStyle/>
          <a:p>
            <a:pPr algn="r"/>
            <a:r>
              <a:rPr lang="en-GB" sz="1400" dirty="0" smtClean="0"/>
              <a:t>Otto Dix, </a:t>
            </a:r>
            <a:r>
              <a:rPr lang="en-GB" sz="1400" i="1" dirty="0" smtClean="0"/>
              <a:t>War: Skull </a:t>
            </a:r>
            <a:r>
              <a:rPr lang="en-GB" sz="1400" dirty="0" smtClean="0"/>
              <a:t>(1924); see other examples of Dix’s work in </a:t>
            </a:r>
            <a:r>
              <a:rPr lang="en-GB" sz="1400" i="1" dirty="0" smtClean="0"/>
              <a:t>The Sensory War </a:t>
            </a:r>
            <a:endParaRPr lang="en-GB" sz="14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257" y="0"/>
            <a:ext cx="5177665" cy="67827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90332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602" y="-1735"/>
            <a:ext cx="9173601" cy="4574238"/>
          </a:xfrm>
          <a:prstGeom prst="rect">
            <a:avLst/>
          </a:prstGeom>
          <a:noFill/>
        </p:spPr>
        <p:txBody>
          <a:bodyPr wrap="square" lIns="540000" tIns="360000" rIns="540000" bIns="360000" rtlCol="0">
            <a:spAutoFit/>
          </a:bodyPr>
          <a:lstStyle/>
          <a:p>
            <a:r>
              <a:rPr lang="en-GB" sz="1400" dirty="0">
                <a:solidFill>
                  <a:prstClr val="black"/>
                </a:solidFill>
              </a:rPr>
              <a:t>Jonathan Jones, ‘History and all its grisly facts are worth more than the illusion of memory,’ </a:t>
            </a:r>
            <a:r>
              <a:rPr lang="en-GB" sz="1400" i="1" dirty="0">
                <a:solidFill>
                  <a:prstClr val="black"/>
                </a:solidFill>
              </a:rPr>
              <a:t>The Guardian</a:t>
            </a:r>
            <a:r>
              <a:rPr lang="en-GB" sz="1400" dirty="0">
                <a:solidFill>
                  <a:prstClr val="black"/>
                </a:solidFill>
              </a:rPr>
              <a:t>, October 31 2014</a:t>
            </a:r>
          </a:p>
          <a:p>
            <a:endParaRPr lang="en-GB" sz="1400" u="sng" dirty="0">
              <a:solidFill>
                <a:prstClr val="black"/>
              </a:solidFill>
              <a:ea typeface="Calibri"/>
              <a:cs typeface="Times New Roman"/>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endParaRPr lang="en-GB" sz="1600" b="1" dirty="0" smtClean="0">
              <a:solidFill>
                <a:prstClr val="black"/>
              </a:solidFill>
            </a:endParaRPr>
          </a:p>
          <a:p>
            <a:endParaRPr lang="en-GB" sz="1600" b="1" dirty="0">
              <a:solidFill>
                <a:prstClr val="black"/>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731" y="843992"/>
            <a:ext cx="7721284" cy="4337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79099" y="5661248"/>
            <a:ext cx="5616625" cy="307777"/>
          </a:xfrm>
          <a:prstGeom prst="rect">
            <a:avLst/>
          </a:prstGeom>
        </p:spPr>
        <p:txBody>
          <a:bodyPr wrap="square">
            <a:spAutoFit/>
          </a:bodyPr>
          <a:lstStyle/>
          <a:p>
            <a:r>
              <a:rPr lang="en-GB" sz="1400" dirty="0" smtClean="0"/>
              <a:t>Paul Cummins and Tom Piper ceramic poppies, Tower </a:t>
            </a:r>
            <a:r>
              <a:rPr lang="en-GB" sz="1400" dirty="0"/>
              <a:t>of </a:t>
            </a:r>
            <a:r>
              <a:rPr lang="en-GB" sz="1400" dirty="0" smtClean="0"/>
              <a:t>London (2014)</a:t>
            </a:r>
            <a:endParaRPr lang="en-GB" sz="1400" dirty="0"/>
          </a:p>
        </p:txBody>
      </p:sp>
    </p:spTree>
    <p:extLst>
      <p:ext uri="{BB962C8B-B14F-4D97-AF65-F5344CB8AC3E}">
        <p14:creationId xmlns:p14="http://schemas.microsoft.com/office/powerpoint/2010/main" val="34688182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602" y="-1735"/>
            <a:ext cx="9173601" cy="6790230"/>
          </a:xfrm>
          <a:prstGeom prst="rect">
            <a:avLst/>
          </a:prstGeom>
          <a:noFill/>
        </p:spPr>
        <p:txBody>
          <a:bodyPr wrap="square" lIns="540000" tIns="360000" rIns="540000" bIns="360000" rtlCol="0">
            <a:spAutoFit/>
          </a:bodyPr>
          <a:lstStyle/>
          <a:p>
            <a:r>
              <a:rPr lang="en-GB" sz="1400" dirty="0">
                <a:solidFill>
                  <a:prstClr val="black"/>
                </a:solidFill>
              </a:rPr>
              <a:t>Jonathan Jones, ‘History and all its grisly facts are worth more than the illusion of memory,’ </a:t>
            </a:r>
            <a:r>
              <a:rPr lang="en-GB" sz="1400" i="1" dirty="0">
                <a:solidFill>
                  <a:prstClr val="black"/>
                </a:solidFill>
              </a:rPr>
              <a:t>The Guardian</a:t>
            </a:r>
            <a:r>
              <a:rPr lang="en-GB" sz="1400" dirty="0">
                <a:solidFill>
                  <a:prstClr val="black"/>
                </a:solidFill>
              </a:rPr>
              <a:t>, October 31 2014</a:t>
            </a:r>
          </a:p>
          <a:p>
            <a:endParaRPr lang="en-GB" sz="1400" u="sng" dirty="0">
              <a:solidFill>
                <a:prstClr val="black"/>
              </a:solidFill>
              <a:ea typeface="Calibri"/>
              <a:cs typeface="Times New Roman"/>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pPr marL="285750" indent="-285750">
              <a:buFont typeface="Arial" panose="020B0604020202020204" pitchFamily="34" charset="0"/>
              <a:buChar char="•"/>
            </a:pPr>
            <a:endParaRPr lang="en-GB" sz="1600" b="1" dirty="0">
              <a:solidFill>
                <a:prstClr val="black"/>
              </a:solidFill>
            </a:endParaRPr>
          </a:p>
          <a:p>
            <a:endParaRPr lang="en-GB" sz="1600" b="1" dirty="0" smtClean="0">
              <a:solidFill>
                <a:prstClr val="black"/>
              </a:solidFill>
            </a:endParaRPr>
          </a:p>
          <a:p>
            <a:endParaRPr lang="en-GB" sz="1600" b="1" dirty="0">
              <a:solidFill>
                <a:prstClr val="black"/>
              </a:solidFill>
            </a:endParaRPr>
          </a:p>
          <a:p>
            <a:pPr marL="285750" indent="-285750">
              <a:buFont typeface="Arial" panose="020B0604020202020204" pitchFamily="34" charset="0"/>
              <a:buChar char="•"/>
            </a:pPr>
            <a:r>
              <a:rPr lang="en-GB" b="1" dirty="0" smtClean="0">
                <a:solidFill>
                  <a:prstClr val="black"/>
                </a:solidFill>
              </a:rPr>
              <a:t>How sympathetic are you to Jones’s points, and why/why not?</a:t>
            </a:r>
            <a:endParaRPr lang="en-GB" dirty="0" smtClean="0">
              <a:solidFill>
                <a:prstClr val="black"/>
              </a:solidFill>
            </a:endParaRPr>
          </a:p>
          <a:p>
            <a:r>
              <a:rPr lang="en-GB" b="1" dirty="0" smtClean="0">
                <a:solidFill>
                  <a:prstClr val="black"/>
                </a:solidFill>
              </a:rPr>
              <a:t> </a:t>
            </a:r>
            <a:endParaRPr lang="en-GB" dirty="0" smtClean="0">
              <a:solidFill>
                <a:prstClr val="black"/>
              </a:solidFill>
            </a:endParaRPr>
          </a:p>
          <a:p>
            <a:pPr marL="285750" indent="-285750">
              <a:buFont typeface="Arial" panose="020B0604020202020204" pitchFamily="34" charset="0"/>
              <a:buChar char="•"/>
            </a:pPr>
            <a:r>
              <a:rPr lang="en-GB" b="1" dirty="0" smtClean="0">
                <a:solidFill>
                  <a:prstClr val="black"/>
                </a:solidFill>
              </a:rPr>
              <a:t>Do you agree that Otto Dix’s art offers a better way of commemorating WWI than the poppies that were displayed at the Tower of London?</a:t>
            </a:r>
            <a:endParaRPr lang="en-GB" dirty="0" smtClean="0">
              <a:solidFill>
                <a:prstClr val="black"/>
              </a:solidFill>
            </a:endParaRPr>
          </a:p>
          <a:p>
            <a:pPr marL="285750" indent="-285750">
              <a:buFont typeface="Arial" panose="020B0604020202020204" pitchFamily="34" charset="0"/>
              <a:buChar char="•"/>
            </a:pPr>
            <a:endParaRPr lang="en-GB" b="1" dirty="0" smtClean="0">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2400" b="1" dirty="0" smtClean="0">
                <a:solidFill>
                  <a:srgbClr val="FF0000"/>
                </a:solidFill>
                <a:effectLst>
                  <a:outerShdw blurRad="38100" dist="38100" dir="2700000" algn="tl">
                    <a:srgbClr val="000000">
                      <a:alpha val="43137"/>
                    </a:srgbClr>
                  </a:outerShdw>
                </a:effectLst>
              </a:rPr>
              <a:t>Can </a:t>
            </a:r>
            <a:r>
              <a:rPr lang="en-GB" sz="2400" b="1" dirty="0">
                <a:solidFill>
                  <a:srgbClr val="FF0000"/>
                </a:solidFill>
                <a:effectLst>
                  <a:outerShdw blurRad="38100" dist="38100" dir="2700000" algn="tl">
                    <a:srgbClr val="000000">
                      <a:alpha val="43137"/>
                    </a:srgbClr>
                  </a:outerShdw>
                </a:effectLst>
              </a:rPr>
              <a:t>you think of any key ‘dos’ and ‘don’ts’ </a:t>
            </a:r>
            <a:r>
              <a:rPr lang="en-GB" sz="2400" b="1" dirty="0" smtClean="0">
                <a:solidFill>
                  <a:srgbClr val="FF0000"/>
                </a:solidFill>
                <a:effectLst>
                  <a:outerShdw blurRad="38100" dist="38100" dir="2700000" algn="tl">
                    <a:srgbClr val="000000">
                      <a:alpha val="43137"/>
                    </a:srgbClr>
                  </a:outerShdw>
                </a:effectLst>
              </a:rPr>
              <a:t>that ought to be kept in mind when </a:t>
            </a:r>
            <a:r>
              <a:rPr lang="en-GB" sz="2400" b="1" dirty="0">
                <a:solidFill>
                  <a:srgbClr val="FF0000"/>
                </a:solidFill>
                <a:effectLst>
                  <a:outerShdw blurRad="38100" dist="38100" dir="2700000" algn="tl">
                    <a:srgbClr val="000000">
                      <a:alpha val="43137"/>
                    </a:srgbClr>
                  </a:outerShdw>
                </a:effectLst>
              </a:rPr>
              <a:t>attempting to represent war </a:t>
            </a:r>
            <a:r>
              <a:rPr lang="en-GB" sz="2400" b="1" dirty="0" smtClean="0">
                <a:solidFill>
                  <a:srgbClr val="FF0000"/>
                </a:solidFill>
                <a:effectLst>
                  <a:outerShdw blurRad="38100" dist="38100" dir="2700000" algn="tl">
                    <a:srgbClr val="000000">
                      <a:alpha val="43137"/>
                    </a:srgbClr>
                  </a:outerShdw>
                </a:effectLst>
              </a:rPr>
              <a:t>artistically?</a:t>
            </a:r>
            <a:endParaRPr lang="en-GB" sz="2400"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731" y="843992"/>
            <a:ext cx="5169443" cy="290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6276" y="711841"/>
            <a:ext cx="2552130" cy="3380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51519" y="3748967"/>
            <a:ext cx="5616625" cy="307777"/>
          </a:xfrm>
          <a:prstGeom prst="rect">
            <a:avLst/>
          </a:prstGeom>
        </p:spPr>
        <p:txBody>
          <a:bodyPr wrap="square">
            <a:spAutoFit/>
          </a:bodyPr>
          <a:lstStyle/>
          <a:p>
            <a:r>
              <a:rPr lang="en-GB" sz="1400" dirty="0" smtClean="0"/>
              <a:t>Paul Cummins and Tom Piper ceramic poppies, Tower </a:t>
            </a:r>
            <a:r>
              <a:rPr lang="en-GB" sz="1400" dirty="0"/>
              <a:t>of </a:t>
            </a:r>
            <a:r>
              <a:rPr lang="en-GB" sz="1400" dirty="0" smtClean="0"/>
              <a:t>London (2014)</a:t>
            </a:r>
            <a:endParaRPr lang="en-GB" sz="1400" dirty="0"/>
          </a:p>
        </p:txBody>
      </p:sp>
      <p:sp>
        <p:nvSpPr>
          <p:cNvPr id="6" name="Rectangle 5"/>
          <p:cNvSpPr/>
          <p:nvPr/>
        </p:nvSpPr>
        <p:spPr>
          <a:xfrm>
            <a:off x="5435174" y="843992"/>
            <a:ext cx="921101" cy="738664"/>
          </a:xfrm>
          <a:prstGeom prst="rect">
            <a:avLst/>
          </a:prstGeom>
        </p:spPr>
        <p:txBody>
          <a:bodyPr wrap="square">
            <a:spAutoFit/>
          </a:bodyPr>
          <a:lstStyle/>
          <a:p>
            <a:pPr algn="r"/>
            <a:r>
              <a:rPr lang="en-GB" sz="1400" dirty="0" smtClean="0"/>
              <a:t>Otto Dix, </a:t>
            </a:r>
            <a:r>
              <a:rPr lang="en-GB" sz="1400" i="1" dirty="0" smtClean="0"/>
              <a:t>War: Skull </a:t>
            </a:r>
            <a:r>
              <a:rPr lang="en-GB" sz="1400" dirty="0" smtClean="0"/>
              <a:t>(1924)</a:t>
            </a:r>
            <a:endParaRPr lang="en-GB" sz="1400" dirty="0"/>
          </a:p>
        </p:txBody>
      </p:sp>
    </p:spTree>
    <p:extLst>
      <p:ext uri="{BB962C8B-B14F-4D97-AF65-F5344CB8AC3E}">
        <p14:creationId xmlns:p14="http://schemas.microsoft.com/office/powerpoint/2010/main" val="20935952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004030"/>
          </a:xfrm>
          <a:prstGeom prst="rect">
            <a:avLst/>
          </a:prstGeom>
          <a:noFill/>
        </p:spPr>
        <p:txBody>
          <a:bodyPr wrap="square" lIns="540000" tIns="360000" rIns="540000" bIns="360000" rtlCol="0">
            <a:spAutoFit/>
          </a:bodyPr>
          <a:lstStyle/>
          <a:p>
            <a:endParaRPr lang="en-GB" dirty="0" smtClean="0"/>
          </a:p>
        </p:txBody>
      </p:sp>
      <p:sp>
        <p:nvSpPr>
          <p:cNvPr id="3"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2" descr="http://www.flowersgallery.com/uploads/artworks/_workLightbox/13194_10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7" y="-12754"/>
            <a:ext cx="4866111" cy="68707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6012160" y="1473314"/>
            <a:ext cx="223224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John Keane, </a:t>
            </a:r>
            <a:r>
              <a:rPr kumimoji="0" lang="en-GB" altLang="en-US" sz="20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An Ecstasy of Fumbling (Portrait of the Artist in a Gas Alert) </a:t>
            </a: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(1991)</a:t>
            </a:r>
            <a:endParaRPr kumimoji="0" lang="en-GB" altLang="en-US" sz="20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2318802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004030"/>
          </a:xfrm>
          <a:prstGeom prst="rect">
            <a:avLst/>
          </a:prstGeom>
          <a:noFill/>
        </p:spPr>
        <p:txBody>
          <a:bodyPr wrap="square" lIns="540000" tIns="360000" rIns="540000" bIns="360000" rtlCol="0">
            <a:spAutoFit/>
          </a:bodyPr>
          <a:lstStyle/>
          <a:p>
            <a:endParaRPr lang="en-GB" dirty="0" smtClean="0"/>
          </a:p>
        </p:txBody>
      </p:sp>
      <p:sp>
        <p:nvSpPr>
          <p:cNvPr id="3"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Rectangle 3"/>
          <p:cNvSpPr>
            <a:spLocks noChangeArrowheads="1"/>
          </p:cNvSpPr>
          <p:nvPr/>
        </p:nvSpPr>
        <p:spPr bwMode="auto">
          <a:xfrm>
            <a:off x="6012160" y="1473314"/>
            <a:ext cx="223224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John Keane, </a:t>
            </a:r>
            <a:r>
              <a:rPr kumimoji="0" lang="en-GB" altLang="en-US" sz="20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An Ecstasy of Fumbling (Portrait of the Artist in a Gas Alert) </a:t>
            </a: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(1991)</a:t>
            </a:r>
            <a:endParaRPr kumimoji="0" lang="en-GB" altLang="en-US"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1938338" y="-755650"/>
            <a:ext cx="5267325" cy="8370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a:spLocks noChangeArrowheads="1"/>
          </p:cNvSpPr>
          <p:nvPr/>
        </p:nvSpPr>
        <p:spPr bwMode="auto">
          <a:xfrm>
            <a:off x="386556" y="6092285"/>
            <a:ext cx="833586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pP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Richard </a:t>
            </a:r>
            <a:r>
              <a:rPr kumimoji="0" lang="en-GB" altLang="en-US" sz="2000"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Mosse</a:t>
            </a: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GB" altLang="en-US" sz="20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Poison Glen</a:t>
            </a:r>
            <a:r>
              <a:rPr kumimoji="0" lang="en-GB" altLang="en-US" sz="2000" b="0" i="1" u="none" strike="noStrike" cap="none" normalizeH="0" dirty="0" smtClean="0">
                <a:ln>
                  <a:noFill/>
                </a:ln>
                <a:solidFill>
                  <a:schemeClr val="tx1"/>
                </a:solidFill>
                <a:effectLst/>
                <a:latin typeface="Calibri" pitchFamily="34" charset="0"/>
                <a:ea typeface="Calibri" pitchFamily="34" charset="0"/>
                <a:cs typeface="Times New Roman" pitchFamily="18" charset="0"/>
              </a:rPr>
              <a:t> </a:t>
            </a:r>
            <a:r>
              <a:rPr kumimoji="0" lang="en-GB" altLang="en-US" sz="2000" b="0" i="0" u="none" strike="noStrike" cap="none" normalizeH="0" dirty="0" smtClean="0">
                <a:ln>
                  <a:noFill/>
                </a:ln>
                <a:solidFill>
                  <a:schemeClr val="tx1"/>
                </a:solidFill>
                <a:effectLst/>
                <a:latin typeface="Calibri" pitchFamily="34" charset="0"/>
                <a:ea typeface="Calibri" pitchFamily="34" charset="0"/>
                <a:cs typeface="Times New Roman" pitchFamily="18" charset="0"/>
              </a:rPr>
              <a:t>(</a:t>
            </a:r>
            <a:r>
              <a:rPr kumimoji="0" lang="en-GB" altLang="en-US" sz="20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2012)</a:t>
            </a:r>
            <a:endParaRPr kumimoji="0" lang="en-GB" altLang="en-US" sz="20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7945420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1868488" y="-627063"/>
            <a:ext cx="5407025" cy="811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15142" y="6117146"/>
            <a:ext cx="7513241" cy="410882"/>
          </a:xfrm>
          <a:prstGeom prst="rect">
            <a:avLst/>
          </a:prstGeom>
        </p:spPr>
        <p:txBody>
          <a:bodyPr wrap="square">
            <a:spAutoFit/>
          </a:bodyPr>
          <a:lstStyle/>
          <a:p>
            <a:pPr>
              <a:lnSpc>
                <a:spcPct val="115000"/>
              </a:lnSpc>
              <a:spcAft>
                <a:spcPts val="1000"/>
              </a:spcAft>
            </a:pPr>
            <a:r>
              <a:rPr lang="en-GB" dirty="0">
                <a:ea typeface="Calibri"/>
                <a:cs typeface="Times New Roman"/>
              </a:rPr>
              <a:t>Simon Norfolk, </a:t>
            </a:r>
            <a:r>
              <a:rPr lang="en-GB" i="1" dirty="0">
                <a:ea typeface="Calibri"/>
                <a:cs typeface="Times New Roman"/>
              </a:rPr>
              <a:t>Balloon Seller outside a former </a:t>
            </a:r>
            <a:r>
              <a:rPr lang="en-GB" i="1" dirty="0" smtClean="0">
                <a:ea typeface="Calibri"/>
                <a:cs typeface="Times New Roman"/>
              </a:rPr>
              <a:t>Teahouse</a:t>
            </a:r>
            <a:r>
              <a:rPr lang="en-GB" dirty="0" smtClean="0">
                <a:ea typeface="Calibri"/>
                <a:cs typeface="Times New Roman"/>
              </a:rPr>
              <a:t> (2001)</a:t>
            </a:r>
            <a:endParaRPr lang="en-GB" dirty="0">
              <a:ea typeface="Calibri"/>
              <a:cs typeface="Times New Roman"/>
            </a:endParaRPr>
          </a:p>
        </p:txBody>
      </p:sp>
    </p:spTree>
    <p:extLst>
      <p:ext uri="{BB962C8B-B14F-4D97-AF65-F5344CB8AC3E}">
        <p14:creationId xmlns:p14="http://schemas.microsoft.com/office/powerpoint/2010/main" val="807617937"/>
      </p:ext>
    </p:extLst>
  </p:cSld>
  <p:clrMapOvr>
    <a:masterClrMapping/>
  </p:clrMapOvr>
  <p:timing>
    <p:tnLst>
      <p:par>
        <p:cTn id="1" dur="indefinite" restart="never" nodeType="tmRoot"/>
      </p:par>
    </p:tnLst>
  </p:timing>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238</TotalTime>
  <Words>924</Words>
  <Application>Microsoft Office PowerPoint</Application>
  <PresentationFormat>On-screen Show (4:3)</PresentationFormat>
  <Paragraphs>153</Paragraphs>
  <Slides>26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Bauhaus 93</vt:lpstr>
      <vt:lpstr>Calibri</vt:lpstr>
      <vt:lpstr>Old English Text MT</vt:lpstr>
      <vt:lpstr>Symbol</vt:lpstr>
      <vt:lpstr>Times New Roman</vt:lpstr>
      <vt:lpstr>2_Office Theme</vt:lpstr>
      <vt:lpstr>PowerPoint Presentation</vt:lpstr>
      <vt:lpstr>Historiographical debate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DER KRIEG, Otto Dix (1924)</vt:lpstr>
      <vt:lpstr>DER KRIEG, Otto Dix (1924)</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13</cp:revision>
  <cp:lastPrinted>2017-03-16T16:49:19Z</cp:lastPrinted>
  <dcterms:created xsi:type="dcterms:W3CDTF">2015-11-12T10:51:58Z</dcterms:created>
  <dcterms:modified xsi:type="dcterms:W3CDTF">2017-03-16T16:50:34Z</dcterms:modified>
</cp:coreProperties>
</file>