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19"/>
  </p:notesMasterIdLst>
  <p:sldIdLst>
    <p:sldId id="261" r:id="rId2"/>
    <p:sldId id="262" r:id="rId3"/>
    <p:sldId id="263" r:id="rId4"/>
    <p:sldId id="264" r:id="rId5"/>
    <p:sldId id="265" r:id="rId6"/>
    <p:sldId id="266" r:id="rId7"/>
    <p:sldId id="267" r:id="rId8"/>
    <p:sldId id="268" r:id="rId9"/>
    <p:sldId id="279" r:id="rId10"/>
    <p:sldId id="277" r:id="rId11"/>
    <p:sldId id="271" r:id="rId12"/>
    <p:sldId id="273" r:id="rId13"/>
    <p:sldId id="274" r:id="rId14"/>
    <p:sldId id="275" r:id="rId15"/>
    <p:sldId id="280" r:id="rId16"/>
    <p:sldId id="278" r:id="rId17"/>
    <p:sldId id="28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03/11/2017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03/11/2017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03/11/2017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03/11/2017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03/11/2017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hyperlink" Target="https://www.youtube.com/watch?v=iC76The-FMU"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hyperlink" Target="http://www.google.co.uk/url?sa=i&amp;rct=j&amp;q=&amp;esrc=s&amp;source=images&amp;cd=&amp;cad=rja&amp;uact=8&amp;ved=0ahUKEwj6_JLr5YfQAhXE1hoKHS9aBlYQjRwIBw&amp;url=http://moodle.nptcgroup.ac.uk/course/view.php?id%3D1640&amp;bvm=bv.137132246,d.ZGg&amp;psig=AFQjCNGl0je3ym8RYz7MT_nKAF1Tw-urRQ&amp;ust=1478097866317689"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smtClean="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smtClean="0"/>
              <a:t>The aims of todays lecture:</a:t>
            </a:r>
          </a:p>
          <a:p>
            <a:endParaRPr lang="en-GB" dirty="0"/>
          </a:p>
          <a:p>
            <a:r>
              <a:rPr lang="en-GB" dirty="0" smtClean="0"/>
              <a:t>To understand more into defining sports development</a:t>
            </a:r>
          </a:p>
          <a:p>
            <a:endParaRPr lang="en-GB" dirty="0"/>
          </a:p>
          <a:p>
            <a:r>
              <a:rPr lang="en-GB" dirty="0" smtClean="0"/>
              <a:t>The birth of the Sports Council</a:t>
            </a:r>
          </a:p>
          <a:p>
            <a:endParaRPr lang="en-GB" dirty="0"/>
          </a:p>
          <a:p>
            <a:r>
              <a:rPr lang="en-GB" dirty="0" smtClean="0"/>
              <a:t>Early Sporting Strategy / Sport For All</a:t>
            </a:r>
          </a:p>
          <a:p>
            <a:endParaRPr lang="en-GB" dirty="0"/>
          </a:p>
          <a:p>
            <a:r>
              <a:rPr lang="en-GB" dirty="0" smtClean="0"/>
              <a:t>Explore Grant funding </a:t>
            </a:r>
          </a:p>
          <a:p>
            <a:endParaRPr lang="en-GB" dirty="0"/>
          </a:p>
        </p:txBody>
      </p:sp>
    </p:spTree>
    <p:extLst>
      <p:ext uri="{BB962C8B-B14F-4D97-AF65-F5344CB8AC3E}">
        <p14:creationId xmlns:p14="http://schemas.microsoft.com/office/powerpoint/2010/main" val="34513527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smtClean="0"/>
              <a:t>Defining Sports Development:</a:t>
            </a:r>
          </a:p>
          <a:p>
            <a:endParaRPr lang="en-GB" dirty="0"/>
          </a:p>
          <a:p>
            <a:r>
              <a:rPr lang="en-GB" dirty="0" smtClean="0"/>
              <a:t>What do we know? </a:t>
            </a:r>
            <a:endParaRPr lang="en-GB" dirty="0"/>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4373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smtClean="0"/>
              <a:t>Defining Sports Development:</a:t>
            </a:r>
          </a:p>
          <a:p>
            <a:endParaRPr lang="en-GB" dirty="0"/>
          </a:p>
          <a:p>
            <a:r>
              <a:rPr lang="en-US" dirty="0"/>
              <a:t>Fischer (2003: 51) argues that 'To accurately explain social phenomena, the investigator must first of all attempt to understand the meaning of the social phenomenon from the actor's perspective ... the actor's own motives and values'. </a:t>
            </a:r>
            <a:r>
              <a:rPr lang="en-US" dirty="0" smtClean="0"/>
              <a:t> (</a:t>
            </a:r>
            <a:r>
              <a:rPr lang="en-US" b="1" dirty="0" smtClean="0"/>
              <a:t>What does that mean?</a:t>
            </a:r>
            <a:r>
              <a:rPr lang="en-US" dirty="0" smtClean="0"/>
              <a:t>)</a:t>
            </a:r>
          </a:p>
          <a:p>
            <a:endParaRPr lang="en-US" dirty="0"/>
          </a:p>
          <a:p>
            <a:r>
              <a:rPr lang="en-US" dirty="0"/>
              <a:t>T</a:t>
            </a:r>
            <a:r>
              <a:rPr lang="en-US" dirty="0" smtClean="0"/>
              <a:t>here </a:t>
            </a:r>
            <a:r>
              <a:rPr lang="en-US" dirty="0"/>
              <a:t>are a number of possible starting points for definition. One might take the statements of policy-makers as a logical starting point for specifying the objectives and activities that constitute the core aspects of sports development given that in many countries 'sport development', however we might eventually define it, </a:t>
            </a:r>
            <a:r>
              <a:rPr lang="en-US" b="1" dirty="0"/>
              <a:t>is usually publicly funded</a:t>
            </a:r>
            <a:endParaRPr lang="en-GB" b="1" dirty="0"/>
          </a:p>
        </p:txBody>
      </p:sp>
    </p:spTree>
    <p:extLst>
      <p:ext uri="{BB962C8B-B14F-4D97-AF65-F5344CB8AC3E}">
        <p14:creationId xmlns:p14="http://schemas.microsoft.com/office/powerpoint/2010/main" val="28709639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r>
              <a:rPr lang="en-GB" b="1" u="sng" dirty="0" smtClean="0"/>
              <a:t>Defining Sports Development:</a:t>
            </a:r>
          </a:p>
          <a:p>
            <a:endParaRPr lang="en-GB" dirty="0"/>
          </a:p>
          <a:p>
            <a:r>
              <a:rPr lang="en-US" b="1" dirty="0"/>
              <a:t>An alternative starting point is to examine the activities of those who self-define their work as 'sport development'.</a:t>
            </a:r>
            <a:r>
              <a:rPr lang="en-US" dirty="0"/>
              <a:t> Many of these practitioners are employed by public sector </a:t>
            </a:r>
            <a:r>
              <a:rPr lang="en-US" dirty="0" err="1"/>
              <a:t>organisations</a:t>
            </a:r>
            <a:r>
              <a:rPr lang="en-US" dirty="0"/>
              <a:t> or by national sports </a:t>
            </a:r>
            <a:r>
              <a:rPr lang="en-US" dirty="0" err="1"/>
              <a:t>organisations</a:t>
            </a:r>
            <a:r>
              <a:rPr lang="en-US" dirty="0"/>
              <a:t> although a significant number are employed by non-sport </a:t>
            </a:r>
            <a:r>
              <a:rPr lang="en-US" dirty="0" err="1"/>
              <a:t>organisations</a:t>
            </a:r>
            <a:r>
              <a:rPr lang="en-US" dirty="0"/>
              <a:t> that </a:t>
            </a:r>
            <a:r>
              <a:rPr lang="en-US" b="1" dirty="0"/>
              <a:t>use sport to attract young people so that personal or community development objectives can be addressed</a:t>
            </a:r>
            <a:r>
              <a:rPr lang="en-US" dirty="0"/>
              <a:t>. </a:t>
            </a:r>
            <a:endParaRPr lang="en-US" dirty="0" smtClean="0"/>
          </a:p>
          <a:p>
            <a:endParaRPr lang="en-US" b="1" dirty="0"/>
          </a:p>
          <a:p>
            <a:r>
              <a:rPr lang="en-US" b="1" dirty="0"/>
              <a:t>Taking practitioners as the starting point soon highlights the difficulties </a:t>
            </a:r>
            <a:r>
              <a:rPr lang="en-US" dirty="0"/>
              <a:t>of this approach as a series of boundary problems rapidly emerge. There are many examples of practitioners who seek to achieve non-sports objectives through attracting people, young people in particular, into sport. </a:t>
            </a:r>
            <a:r>
              <a:rPr lang="en-US" b="1" dirty="0"/>
              <a:t>The youth worker who uses sport to engage young people so that she can undertake personal development activity; the member of a religious body who uses sport as the basis for missionary work; and the political activist who uses sport as a way of attracting and retaining members.</a:t>
            </a:r>
            <a:endParaRPr lang="en-GB" b="1" dirty="0"/>
          </a:p>
        </p:txBody>
      </p:sp>
    </p:spTree>
    <p:extLst>
      <p:ext uri="{BB962C8B-B14F-4D97-AF65-F5344CB8AC3E}">
        <p14:creationId xmlns:p14="http://schemas.microsoft.com/office/powerpoint/2010/main" val="10451600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r>
              <a:rPr lang="en-GB" b="1" u="sng" dirty="0" smtClean="0"/>
              <a:t>Defining Sports Development:</a:t>
            </a:r>
          </a:p>
          <a:p>
            <a:endParaRPr lang="en-GB" dirty="0"/>
          </a:p>
          <a:p>
            <a:r>
              <a:rPr lang="en-US" dirty="0"/>
              <a:t>One, perhaps wishfully </a:t>
            </a:r>
            <a:r>
              <a:rPr lang="en-US" b="1" dirty="0"/>
              <a:t>simple, view of sport development is that it is about 'getting more people to play more sport'.</a:t>
            </a:r>
            <a:r>
              <a:rPr lang="en-US" dirty="0"/>
              <a:t> However, this definition </a:t>
            </a:r>
            <a:r>
              <a:rPr lang="en-US" b="1" dirty="0"/>
              <a:t>over-</a:t>
            </a:r>
            <a:r>
              <a:rPr lang="en-US" b="1" dirty="0" err="1"/>
              <a:t>emphasises</a:t>
            </a:r>
            <a:r>
              <a:rPr lang="en-US" b="1" dirty="0"/>
              <a:t> the role of sport in 'sport development' </a:t>
            </a:r>
            <a:r>
              <a:rPr lang="en-US" dirty="0"/>
              <a:t>and underplays the instrumental attitude of most governments to sport (i.e. the non-sport objectives that sport is thought to be able to achieve). </a:t>
            </a:r>
            <a:endParaRPr lang="en-US" dirty="0" smtClean="0"/>
          </a:p>
          <a:p>
            <a:endParaRPr lang="en-US" b="1" dirty="0"/>
          </a:p>
          <a:p>
            <a:r>
              <a:rPr lang="en-US" b="1" dirty="0"/>
              <a:t>Collins (1995: 21) </a:t>
            </a:r>
            <a:r>
              <a:rPr lang="en-US" dirty="0"/>
              <a:t>expands on this definition and suggests that </a:t>
            </a:r>
            <a:r>
              <a:rPr lang="en-US" b="1" dirty="0"/>
              <a:t>sport development is 'a process whereby effective opportunities, processes, systems and structures are set up to enable and encourage people in all or particular groups and areas to take part in sport and recreation or to improve their performance to whatever level they desire</a:t>
            </a:r>
            <a:r>
              <a:rPr lang="en-US" dirty="0"/>
              <a:t>'</a:t>
            </a:r>
            <a:endParaRPr lang="en-GB" b="1" dirty="0"/>
          </a:p>
        </p:txBody>
      </p:sp>
    </p:spTree>
    <p:extLst>
      <p:ext uri="{BB962C8B-B14F-4D97-AF65-F5344CB8AC3E}">
        <p14:creationId xmlns:p14="http://schemas.microsoft.com/office/powerpoint/2010/main" val="41043538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r>
              <a:rPr lang="en-GB" b="1" u="sng" dirty="0" smtClean="0"/>
              <a:t>Defining Sports Development:</a:t>
            </a:r>
          </a:p>
          <a:p>
            <a:endParaRPr lang="en-GB" dirty="0"/>
          </a:p>
          <a:p>
            <a:r>
              <a:rPr lang="en-US" dirty="0"/>
              <a:t>Since the 1990s a new dimension to the definition of sport development has emerged and is normative and moralistic - </a:t>
            </a:r>
            <a:r>
              <a:rPr lang="en-US" b="1" dirty="0"/>
              <a:t>it is less 'sport for sports sake' and more 'sport for good'. </a:t>
            </a:r>
            <a:r>
              <a:rPr lang="en-US" b="1" dirty="0" err="1"/>
              <a:t>Hylton</a:t>
            </a:r>
            <a:r>
              <a:rPr lang="en-US" b="1" dirty="0"/>
              <a:t> and </a:t>
            </a:r>
            <a:r>
              <a:rPr lang="en-US" b="1" dirty="0" err="1"/>
              <a:t>Bramham</a:t>
            </a:r>
            <a:r>
              <a:rPr lang="en-US" b="1" dirty="0"/>
              <a:t> (2008: 2) </a:t>
            </a:r>
            <a:r>
              <a:rPr lang="en-US" dirty="0"/>
              <a:t>argue that 'sport development is more accurately a term used to describe policies, processes and practices that form an integral feature of the work involved in </a:t>
            </a:r>
            <a:r>
              <a:rPr lang="en-US" b="1" dirty="0"/>
              <a:t>providing sporting opportunities and </a:t>
            </a:r>
            <a:r>
              <a:rPr lang="en-US" b="1" i="1" dirty="0"/>
              <a:t>positive</a:t>
            </a:r>
            <a:r>
              <a:rPr lang="en-US" b="1" dirty="0"/>
              <a:t> sporting </a:t>
            </a:r>
            <a:r>
              <a:rPr lang="en-US" b="1" dirty="0" smtClean="0"/>
              <a:t>experiences</a:t>
            </a:r>
            <a:r>
              <a:rPr lang="en-US" dirty="0" smtClean="0"/>
              <a:t>‘</a:t>
            </a:r>
          </a:p>
          <a:p>
            <a:endParaRPr lang="en-US" b="1" dirty="0"/>
          </a:p>
          <a:p>
            <a:r>
              <a:rPr lang="en-US" b="1" dirty="0"/>
              <a:t>2006 by the then Minister for Sport, Richard </a:t>
            </a:r>
            <a:r>
              <a:rPr lang="en-US" b="1" dirty="0" err="1"/>
              <a:t>Caborn</a:t>
            </a:r>
            <a:r>
              <a:rPr lang="en-US" b="1" dirty="0"/>
              <a:t> </a:t>
            </a:r>
            <a:r>
              <a:rPr lang="en-US" dirty="0"/>
              <a:t>who argued that 'if we are to prove that the [sport] sector can address government's agendas across the UK, and ... what it can do for others, be </a:t>
            </a:r>
            <a:r>
              <a:rPr lang="en-US" b="1" dirty="0"/>
              <a:t>it tackling the obesity crisis in health, greater social inclusion in our communities and of course producing world class talent for our 2012 athletes </a:t>
            </a:r>
            <a:r>
              <a:rPr lang="en-US" dirty="0"/>
              <a:t>and beyond - then it needs to be fit for purpose' </a:t>
            </a:r>
            <a:endParaRPr lang="en-GB" b="1" dirty="0"/>
          </a:p>
        </p:txBody>
      </p:sp>
    </p:spTree>
    <p:extLst>
      <p:ext uri="{BB962C8B-B14F-4D97-AF65-F5344CB8AC3E}">
        <p14:creationId xmlns:p14="http://schemas.microsoft.com/office/powerpoint/2010/main" val="36568540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smtClean="0"/>
              <a:t>Defining Sports Development:</a:t>
            </a:r>
          </a:p>
          <a:p>
            <a:endParaRPr lang="en-GB" dirty="0"/>
          </a:p>
          <a:p>
            <a:endParaRPr lang="en-US" b="1" dirty="0" smtClean="0"/>
          </a:p>
          <a:p>
            <a:endParaRPr lang="en-US" b="1" dirty="0"/>
          </a:p>
          <a:p>
            <a:endParaRPr lang="en-US" b="1" dirty="0" smtClean="0"/>
          </a:p>
          <a:p>
            <a:r>
              <a:rPr lang="en-US" b="1" dirty="0" smtClean="0"/>
              <a:t>The </a:t>
            </a:r>
            <a:r>
              <a:rPr lang="en-US" b="1" dirty="0"/>
              <a:t>ambiguity, uncertainty and tensions surrounding sport development policy and practice are, in part, a consequence of the adaptability of sport and its capacity to attract young people, but also a consequence of its attraction to government as a relatively low cost, high visibility and malleable response to a wide range of social policy issues. </a:t>
            </a:r>
            <a:endParaRPr lang="en-GB" b="1" dirty="0"/>
          </a:p>
        </p:txBody>
      </p:sp>
    </p:spTree>
    <p:extLst>
      <p:ext uri="{BB962C8B-B14F-4D97-AF65-F5344CB8AC3E}">
        <p14:creationId xmlns:p14="http://schemas.microsoft.com/office/powerpoint/2010/main" val="8519390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err="1" smtClean="0"/>
              <a:t>Wolfenden</a:t>
            </a:r>
            <a:r>
              <a:rPr lang="en-GB" b="1" u="sng" dirty="0" smtClean="0"/>
              <a:t> Report what we learnt:</a:t>
            </a:r>
          </a:p>
          <a:p>
            <a:endParaRPr lang="en-GB" dirty="0"/>
          </a:p>
          <a:p>
            <a:r>
              <a:rPr lang="en-GB" dirty="0" smtClean="0"/>
              <a:t>What were the recommendations? </a:t>
            </a:r>
            <a:endParaRPr lang="en-GB" dirty="0"/>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509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416320"/>
          </a:xfrm>
          <a:prstGeom prst="rect">
            <a:avLst/>
          </a:prstGeom>
          <a:noFill/>
        </p:spPr>
        <p:txBody>
          <a:bodyPr wrap="square" rtlCol="0">
            <a:spAutoFit/>
          </a:bodyPr>
          <a:lstStyle/>
          <a:p>
            <a:r>
              <a:rPr lang="en-GB" b="1" u="sng" dirty="0" smtClean="0"/>
              <a:t>The Birth Of the sports council:</a:t>
            </a:r>
          </a:p>
          <a:p>
            <a:endParaRPr lang="en-GB" b="1" u="sng" dirty="0"/>
          </a:p>
          <a:p>
            <a:r>
              <a:rPr lang="en-GB" dirty="0" smtClean="0"/>
              <a:t>Formed in 1972- Motto- ‘Sport For All’</a:t>
            </a:r>
          </a:p>
          <a:p>
            <a:endParaRPr lang="en-GB" dirty="0"/>
          </a:p>
          <a:p>
            <a:r>
              <a:rPr lang="en-GB" dirty="0" smtClean="0"/>
              <a:t>Sports councils set up in- England, Wales, Scotland, Ireland </a:t>
            </a:r>
          </a:p>
          <a:p>
            <a:endParaRPr lang="en-GB" dirty="0"/>
          </a:p>
          <a:p>
            <a:r>
              <a:rPr lang="en-GB" b="1" dirty="0" smtClean="0"/>
              <a:t>Sport For All - Lana</a:t>
            </a:r>
          </a:p>
          <a:p>
            <a:endParaRPr lang="en-GB" dirty="0"/>
          </a:p>
          <a:p>
            <a:endParaRPr lang="en-GB" dirty="0"/>
          </a:p>
          <a:p>
            <a:endParaRPr lang="en-GB" dirty="0" smtClean="0"/>
          </a:p>
          <a:p>
            <a:endParaRPr lang="en-GB" dirty="0"/>
          </a:p>
          <a:p>
            <a:endParaRPr lang="en-US" b="1" dirty="0" smtClean="0"/>
          </a:p>
        </p:txBody>
      </p:sp>
    </p:spTree>
    <p:extLst>
      <p:ext uri="{BB962C8B-B14F-4D97-AF65-F5344CB8AC3E}">
        <p14:creationId xmlns:p14="http://schemas.microsoft.com/office/powerpoint/2010/main" val="11410076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smtClean="0"/>
              <a:t>WHY ARE WE INVOLVED IN SPORTS DEVELOPMENT??</a:t>
            </a:r>
          </a:p>
          <a:p>
            <a:endParaRPr lang="en-GB" b="1" u="sng" dirty="0"/>
          </a:p>
          <a:p>
            <a:r>
              <a:rPr lang="en-GB" dirty="0">
                <a:hlinkClick r:id="rId4"/>
              </a:rPr>
              <a:t>https://</a:t>
            </a:r>
            <a:r>
              <a:rPr lang="en-GB" dirty="0" smtClean="0">
                <a:hlinkClick r:id="rId4"/>
              </a:rPr>
              <a:t>www.youtube.com/watch?v=iC76The-FMU</a:t>
            </a:r>
            <a:endParaRPr lang="en-GB" dirty="0" smtClean="0"/>
          </a:p>
          <a:p>
            <a:endParaRPr lang="en-GB" dirty="0"/>
          </a:p>
          <a:p>
            <a:endParaRPr lang="en-GB" dirty="0" smtClean="0"/>
          </a:p>
          <a:p>
            <a:endParaRPr lang="en-GB" dirty="0"/>
          </a:p>
          <a:p>
            <a:endParaRPr lang="en-GB" dirty="0" smtClean="0"/>
          </a:p>
          <a:p>
            <a:endParaRPr lang="en-GB" dirty="0"/>
          </a:p>
          <a:p>
            <a:endParaRPr lang="en-US" b="1" dirty="0" smtClean="0"/>
          </a:p>
        </p:txBody>
      </p:sp>
      <p:pic>
        <p:nvPicPr>
          <p:cNvPr id="2" name="Picture 2" descr="https://pbs.twimg.com/media/CwL2gnjWcAAXNwX.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50" y="2881957"/>
            <a:ext cx="2985346" cy="397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5816" y="3589600"/>
            <a:ext cx="3672408" cy="275430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13768" y="1795118"/>
            <a:ext cx="2852328" cy="5062882"/>
          </a:xfrm>
          <a:prstGeom prst="rect">
            <a:avLst/>
          </a:prstGeom>
        </p:spPr>
      </p:pic>
    </p:spTree>
    <p:extLst>
      <p:ext uri="{BB962C8B-B14F-4D97-AF65-F5344CB8AC3E}">
        <p14:creationId xmlns:p14="http://schemas.microsoft.com/office/powerpoint/2010/main" val="226044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endParaRPr lang="en-GB" dirty="0"/>
          </a:p>
          <a:p>
            <a:r>
              <a:rPr lang="en-GB" b="1" dirty="0" smtClean="0"/>
              <a:t>Grant Funding available to sports clubs in this area- Competition- Quickest answer – Prize</a:t>
            </a:r>
          </a:p>
          <a:p>
            <a:endParaRPr lang="en-GB" b="1" dirty="0" smtClean="0"/>
          </a:p>
          <a:p>
            <a:r>
              <a:rPr lang="en-GB" b="1" dirty="0" smtClean="0"/>
              <a:t>What grant is available from Sport Wales for the development of small community teams? How much is available? What are the two main aims?</a:t>
            </a:r>
          </a:p>
          <a:p>
            <a:endParaRPr lang="en-GB" b="1" dirty="0"/>
          </a:p>
          <a:p>
            <a:r>
              <a:rPr lang="en-GB" b="1" dirty="0" smtClean="0">
                <a:solidFill>
                  <a:srgbClr val="FF0000"/>
                </a:solidFill>
              </a:rPr>
              <a:t>Community Chest Grant </a:t>
            </a:r>
          </a:p>
          <a:p>
            <a:r>
              <a:rPr lang="en-GB" b="1" dirty="0" smtClean="0">
                <a:solidFill>
                  <a:srgbClr val="FF0000"/>
                </a:solidFill>
              </a:rPr>
              <a:t>£1500</a:t>
            </a:r>
          </a:p>
          <a:p>
            <a:endParaRPr lang="en-GB" b="1" dirty="0">
              <a:solidFill>
                <a:srgbClr val="FF0000"/>
              </a:solidFill>
            </a:endParaRPr>
          </a:p>
          <a:p>
            <a:r>
              <a:rPr lang="en-GB" b="1" dirty="0">
                <a:solidFill>
                  <a:srgbClr val="FF0000"/>
                </a:solidFill>
              </a:rPr>
              <a:t>Increasing participation </a:t>
            </a:r>
          </a:p>
          <a:p>
            <a:r>
              <a:rPr lang="en-GB" b="1" dirty="0">
                <a:solidFill>
                  <a:srgbClr val="FF0000"/>
                </a:solidFill>
              </a:rPr>
              <a:t>Improving standards</a:t>
            </a:r>
          </a:p>
          <a:p>
            <a:endParaRPr lang="en-GB" dirty="0"/>
          </a:p>
          <a:p>
            <a:endParaRPr lang="en-GB" dirty="0" smtClean="0"/>
          </a:p>
          <a:p>
            <a:endParaRPr lang="en-GB" dirty="0"/>
          </a:p>
          <a:p>
            <a:endParaRPr lang="en-US" b="1" dirty="0" smtClean="0"/>
          </a:p>
        </p:txBody>
      </p:sp>
    </p:spTree>
    <p:extLst>
      <p:ext uri="{BB962C8B-B14F-4D97-AF65-F5344CB8AC3E}">
        <p14:creationId xmlns:p14="http://schemas.microsoft.com/office/powerpoint/2010/main" val="8221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6" end="6"/>
                                            </p:txEl>
                                          </p:spTgt>
                                        </p:tgtEl>
                                        <p:attrNameLst>
                                          <p:attrName>style.visibility</p:attrName>
                                        </p:attrNameLst>
                                      </p:cBhvr>
                                      <p:to>
                                        <p:strVal val="visible"/>
                                      </p:to>
                                    </p:set>
                                    <p:anim calcmode="lin" valueType="num">
                                      <p:cBhvr additive="base">
                                        <p:cTn id="11"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xEl>
                                              <p:pRg st="8" end="8"/>
                                            </p:txEl>
                                          </p:spTgt>
                                        </p:tgtEl>
                                        <p:attrNameLst>
                                          <p:attrName>style.visibility</p:attrName>
                                        </p:attrNameLst>
                                      </p:cBhvr>
                                      <p:to>
                                        <p:strVal val="visible"/>
                                      </p:to>
                                    </p:set>
                                    <p:anim calcmode="lin" valueType="num">
                                      <p:cBhvr additive="base">
                                        <p:cTn id="15" dur="500" fill="hold"/>
                                        <p:tgtEl>
                                          <p:spTgt spid="11">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1">
                                            <p:txEl>
                                              <p:pRg st="8" end="8"/>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1">
                                            <p:txEl>
                                              <p:pRg st="9" end="9"/>
                                            </p:txEl>
                                          </p:spTgt>
                                        </p:tgtEl>
                                        <p:attrNameLst>
                                          <p:attrName>style.visibility</p:attrName>
                                        </p:attrNameLst>
                                      </p:cBhvr>
                                      <p:to>
                                        <p:strVal val="visible"/>
                                      </p:to>
                                    </p:set>
                                    <p:anim calcmode="lin" valueType="num">
                                      <p:cBhvr additive="base">
                                        <p:cTn id="19" dur="500" fill="hold"/>
                                        <p:tgtEl>
                                          <p:spTgt spid="11">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endParaRPr lang="en-GB" dirty="0"/>
          </a:p>
          <a:p>
            <a:r>
              <a:rPr lang="en-GB" b="1" dirty="0" smtClean="0"/>
              <a:t>Sport England Small Grants Scheme- How much will it fund? Who can apply? What is the target age group?</a:t>
            </a:r>
          </a:p>
          <a:p>
            <a:endParaRPr lang="en-GB" b="1" dirty="0"/>
          </a:p>
          <a:p>
            <a:r>
              <a:rPr lang="en-GB" b="1" dirty="0" smtClean="0">
                <a:solidFill>
                  <a:srgbClr val="FF0000"/>
                </a:solidFill>
              </a:rPr>
              <a:t>Small Grants Scheme £300-£10000</a:t>
            </a:r>
          </a:p>
          <a:p>
            <a:r>
              <a:rPr lang="en-GB" b="1" dirty="0" smtClean="0">
                <a:solidFill>
                  <a:srgbClr val="FF0000"/>
                </a:solidFill>
              </a:rPr>
              <a:t>Any non for profit organisation can apply</a:t>
            </a:r>
          </a:p>
          <a:p>
            <a:r>
              <a:rPr lang="en-GB" b="1" dirty="0" smtClean="0">
                <a:solidFill>
                  <a:srgbClr val="FF0000"/>
                </a:solidFill>
              </a:rPr>
              <a:t>14-24 year olds</a:t>
            </a:r>
            <a:endParaRPr lang="en-GB" b="1" dirty="0">
              <a:solidFill>
                <a:srgbClr val="FF0000"/>
              </a:solidFill>
            </a:endParaRPr>
          </a:p>
          <a:p>
            <a:endParaRPr lang="en-GB" dirty="0"/>
          </a:p>
          <a:p>
            <a:endParaRPr lang="en-GB" dirty="0" smtClean="0"/>
          </a:p>
          <a:p>
            <a:endParaRPr lang="en-GB" dirty="0"/>
          </a:p>
          <a:p>
            <a:endParaRPr lang="en-US" b="1" dirty="0" smtClean="0"/>
          </a:p>
        </p:txBody>
      </p:sp>
    </p:spTree>
    <p:extLst>
      <p:ext uri="{BB962C8B-B14F-4D97-AF65-F5344CB8AC3E}">
        <p14:creationId xmlns:p14="http://schemas.microsoft.com/office/powerpoint/2010/main" val="2550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3" end="3"/>
                                            </p:txEl>
                                          </p:spTgt>
                                        </p:tgtEl>
                                        <p:attrNameLst>
                                          <p:attrName>style.visibility</p:attrName>
                                        </p:attrNameLst>
                                      </p:cBhvr>
                                      <p:to>
                                        <p:strVal val="visible"/>
                                      </p:to>
                                    </p:set>
                                    <p:anim calcmode="lin" valueType="num">
                                      <p:cBhvr additive="base">
                                        <p:cTn id="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anim calcmode="lin" valueType="num">
                                      <p:cBhvr additive="base">
                                        <p:cTn id="1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xEl>
                                              <p:pRg st="5" end="5"/>
                                            </p:txEl>
                                          </p:spTgt>
                                        </p:tgtEl>
                                        <p:attrNameLst>
                                          <p:attrName>style.visibility</p:attrName>
                                        </p:attrNameLst>
                                      </p:cBhvr>
                                      <p:to>
                                        <p:strVal val="visible"/>
                                      </p:to>
                                    </p:set>
                                    <p:anim calcmode="lin" valueType="num">
                                      <p:cBhvr additive="base">
                                        <p:cTn id="15"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endParaRPr lang="en-GB" dirty="0"/>
          </a:p>
          <a:p>
            <a:r>
              <a:rPr lang="en-GB" dirty="0"/>
              <a:t>Joanna Brown Trust </a:t>
            </a:r>
            <a:r>
              <a:rPr lang="en-GB" dirty="0" smtClean="0"/>
              <a:t>Grant –</a:t>
            </a:r>
          </a:p>
          <a:p>
            <a:endParaRPr lang="en-GB" dirty="0"/>
          </a:p>
          <a:p>
            <a:r>
              <a:rPr lang="en-GB" dirty="0" smtClean="0"/>
              <a:t>How much on offer and to who?</a:t>
            </a:r>
          </a:p>
          <a:p>
            <a:endParaRPr lang="en-GB" b="1" dirty="0" smtClean="0"/>
          </a:p>
          <a:p>
            <a:r>
              <a:rPr lang="en-GB" b="1" dirty="0" smtClean="0">
                <a:solidFill>
                  <a:srgbClr val="FF0000"/>
                </a:solidFill>
              </a:rPr>
              <a:t>£100-£1000 to help young athletes excel in their sports</a:t>
            </a:r>
            <a:endParaRPr lang="en-GB" dirty="0">
              <a:solidFill>
                <a:srgbClr val="FF0000"/>
              </a:solidFill>
            </a:endParaRPr>
          </a:p>
          <a:p>
            <a:endParaRPr lang="en-GB" dirty="0" smtClean="0"/>
          </a:p>
          <a:p>
            <a:endParaRPr lang="en-GB" dirty="0"/>
          </a:p>
          <a:p>
            <a:endParaRPr lang="en-US" b="1" dirty="0" smtClean="0"/>
          </a:p>
        </p:txBody>
      </p:sp>
    </p:spTree>
    <p:extLst>
      <p:ext uri="{BB962C8B-B14F-4D97-AF65-F5344CB8AC3E}">
        <p14:creationId xmlns:p14="http://schemas.microsoft.com/office/powerpoint/2010/main" val="211698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693319"/>
          </a:xfrm>
          <a:prstGeom prst="rect">
            <a:avLst/>
          </a:prstGeom>
          <a:noFill/>
        </p:spPr>
        <p:txBody>
          <a:bodyPr wrap="square" rtlCol="0">
            <a:spAutoFit/>
          </a:bodyPr>
          <a:lstStyle/>
          <a:p>
            <a:endParaRPr lang="en-GB" dirty="0"/>
          </a:p>
          <a:p>
            <a:r>
              <a:rPr lang="en-GB" dirty="0" smtClean="0"/>
              <a:t>Task:</a:t>
            </a:r>
          </a:p>
          <a:p>
            <a:endParaRPr lang="en-GB" dirty="0">
              <a:solidFill>
                <a:srgbClr val="FF0000"/>
              </a:solidFill>
            </a:endParaRPr>
          </a:p>
          <a:p>
            <a:r>
              <a:rPr lang="en-GB" dirty="0" smtClean="0">
                <a:solidFill>
                  <a:srgbClr val="FF0000"/>
                </a:solidFill>
              </a:rPr>
              <a:t>You have been asked to set up a sports session in town hill to help reduce anti social behaviour. Research what grant funding you may be able to access in this particular area. Explain what you will use this funding for. </a:t>
            </a:r>
          </a:p>
          <a:p>
            <a:endParaRPr lang="en-GB" dirty="0">
              <a:solidFill>
                <a:srgbClr val="FF0000"/>
              </a:solidFill>
            </a:endParaRPr>
          </a:p>
          <a:p>
            <a:r>
              <a:rPr lang="en-GB" dirty="0" smtClean="0">
                <a:solidFill>
                  <a:srgbClr val="FF0000"/>
                </a:solidFill>
              </a:rPr>
              <a:t>20 minutes</a:t>
            </a:r>
          </a:p>
          <a:p>
            <a:endParaRPr lang="en-GB" dirty="0">
              <a:solidFill>
                <a:srgbClr val="FF0000"/>
              </a:solidFill>
            </a:endParaRPr>
          </a:p>
          <a:p>
            <a:r>
              <a:rPr lang="en-GB" dirty="0" smtClean="0">
                <a:solidFill>
                  <a:srgbClr val="FF0000"/>
                </a:solidFill>
              </a:rPr>
              <a:t>Verbal feedback to the group </a:t>
            </a:r>
            <a:endParaRPr lang="en-GB" dirty="0">
              <a:solidFill>
                <a:srgbClr val="FF0000"/>
              </a:solidFill>
            </a:endParaRPr>
          </a:p>
          <a:p>
            <a:endParaRPr lang="en-GB" dirty="0" smtClean="0"/>
          </a:p>
          <a:p>
            <a:endParaRPr lang="en-GB" dirty="0"/>
          </a:p>
          <a:p>
            <a:endParaRPr lang="en-US" b="1" dirty="0" smtClean="0"/>
          </a:p>
        </p:txBody>
      </p:sp>
    </p:spTree>
    <p:extLst>
      <p:ext uri="{BB962C8B-B14F-4D97-AF65-F5344CB8AC3E}">
        <p14:creationId xmlns:p14="http://schemas.microsoft.com/office/powerpoint/2010/main" val="246915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anim calcmode="lin" valueType="num">
                                      <p:cBhvr additive="base">
                                        <p:cTn id="1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7" end="7"/>
                                            </p:txEl>
                                          </p:spTgt>
                                        </p:tgtEl>
                                        <p:attrNameLst>
                                          <p:attrName>style.visibility</p:attrName>
                                        </p:attrNameLst>
                                      </p:cBhvr>
                                      <p:to>
                                        <p:strVal val="visible"/>
                                      </p:to>
                                    </p:set>
                                    <p:anim calcmode="lin" valueType="num">
                                      <p:cBhvr additive="base">
                                        <p:cTn id="2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27945" y="1360135"/>
            <a:ext cx="8736905" cy="1477328"/>
          </a:xfrm>
          <a:prstGeom prst="rect">
            <a:avLst/>
          </a:prstGeom>
          <a:noFill/>
        </p:spPr>
        <p:txBody>
          <a:bodyPr wrap="square" rtlCol="0">
            <a:spAutoFit/>
          </a:bodyPr>
          <a:lstStyle/>
          <a:p>
            <a:endParaRPr lang="en-GB" dirty="0"/>
          </a:p>
          <a:p>
            <a:r>
              <a:rPr lang="en-GB" sz="3600" b="1" dirty="0" smtClean="0">
                <a:solidFill>
                  <a:schemeClr val="accent4">
                    <a:lumMod val="50000"/>
                  </a:schemeClr>
                </a:solidFill>
              </a:rPr>
              <a:t>Next week;</a:t>
            </a:r>
            <a:endParaRPr lang="en-GB" dirty="0" smtClean="0"/>
          </a:p>
          <a:p>
            <a:endParaRPr lang="en-GB" dirty="0"/>
          </a:p>
          <a:p>
            <a:endParaRPr lang="en-US" b="1" dirty="0" smtClean="0"/>
          </a:p>
        </p:txBody>
      </p:sp>
      <p:pic>
        <p:nvPicPr>
          <p:cNvPr id="12" name="Picture 2" descr="Image result for ysgol bae bagla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564" y="4189661"/>
            <a:ext cx="9116436" cy="2714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https://static.wixstatic.com/media/185eab_7b82580ed8c241aaba7e62a414b97418.png/v1/fill/w_432,h_439,al_c,usm_0.66_1.00_0.01/185eab_7b82580ed8c241aaba7e62a414b97418.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36805" y="1522120"/>
            <a:ext cx="2807195" cy="2853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Image result for llangatwg community school"/>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945" y="2368105"/>
            <a:ext cx="5846332" cy="1461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416320"/>
          </a:xfrm>
          <a:prstGeom prst="rect">
            <a:avLst/>
          </a:prstGeom>
          <a:noFill/>
        </p:spPr>
        <p:txBody>
          <a:bodyPr wrap="square" rtlCol="0">
            <a:spAutoFit/>
          </a:bodyPr>
          <a:lstStyle/>
          <a:p>
            <a:endParaRPr lang="en-GB" dirty="0"/>
          </a:p>
          <a:p>
            <a:r>
              <a:rPr lang="en-GB" dirty="0" smtClean="0"/>
              <a:t>Dates:</a:t>
            </a:r>
          </a:p>
          <a:p>
            <a:endParaRPr lang="en-GB" dirty="0">
              <a:solidFill>
                <a:srgbClr val="FF0000"/>
              </a:solidFill>
            </a:endParaRPr>
          </a:p>
          <a:p>
            <a:r>
              <a:rPr lang="en-GB" dirty="0" smtClean="0"/>
              <a:t>November 10</a:t>
            </a:r>
            <a:r>
              <a:rPr lang="en-GB" baseline="30000" dirty="0" smtClean="0"/>
              <a:t>th</a:t>
            </a:r>
            <a:r>
              <a:rPr lang="en-GB" dirty="0" smtClean="0"/>
              <a:t>- Trip / hand out assignment </a:t>
            </a:r>
          </a:p>
          <a:p>
            <a:r>
              <a:rPr lang="en-GB" dirty="0"/>
              <a:t>November </a:t>
            </a:r>
            <a:r>
              <a:rPr lang="en-GB" dirty="0" smtClean="0"/>
              <a:t>17</a:t>
            </a:r>
            <a:r>
              <a:rPr lang="en-GB" baseline="30000" dirty="0" smtClean="0"/>
              <a:t>th</a:t>
            </a:r>
            <a:r>
              <a:rPr lang="en-GB" dirty="0" smtClean="0"/>
              <a:t>- Industry week no lecture</a:t>
            </a:r>
          </a:p>
          <a:p>
            <a:r>
              <a:rPr lang="en-GB" dirty="0" smtClean="0"/>
              <a:t>November 24</a:t>
            </a:r>
            <a:r>
              <a:rPr lang="en-GB" baseline="30000" dirty="0" smtClean="0"/>
              <a:t>th</a:t>
            </a:r>
            <a:r>
              <a:rPr lang="en-GB" dirty="0" smtClean="0"/>
              <a:t>- Lecture</a:t>
            </a:r>
          </a:p>
          <a:p>
            <a:r>
              <a:rPr lang="en-GB" dirty="0" smtClean="0"/>
              <a:t>December 1</a:t>
            </a:r>
            <a:r>
              <a:rPr lang="en-GB" baseline="30000" dirty="0" smtClean="0"/>
              <a:t>st</a:t>
            </a:r>
            <a:r>
              <a:rPr lang="en-GB" dirty="0" smtClean="0"/>
              <a:t>- Hand in date, support session</a:t>
            </a:r>
          </a:p>
          <a:p>
            <a:r>
              <a:rPr lang="en-GB" dirty="0" smtClean="0"/>
              <a:t>December 8</a:t>
            </a:r>
            <a:r>
              <a:rPr lang="en-GB" baseline="30000" dirty="0" smtClean="0"/>
              <a:t>th</a:t>
            </a:r>
            <a:r>
              <a:rPr lang="en-GB" dirty="0" smtClean="0"/>
              <a:t> / 15</a:t>
            </a:r>
            <a:r>
              <a:rPr lang="en-GB" baseline="30000" dirty="0" smtClean="0"/>
              <a:t>th</a:t>
            </a:r>
            <a:r>
              <a:rPr lang="en-GB" dirty="0" smtClean="0"/>
              <a:t>- Presentation preparation sessions </a:t>
            </a:r>
          </a:p>
          <a:p>
            <a:r>
              <a:rPr lang="en-GB" dirty="0" smtClean="0"/>
              <a:t> </a:t>
            </a:r>
            <a:endParaRPr lang="en-GB" dirty="0"/>
          </a:p>
          <a:p>
            <a:endParaRPr lang="en-GB" dirty="0" smtClean="0"/>
          </a:p>
          <a:p>
            <a:endParaRPr lang="en-GB" dirty="0"/>
          </a:p>
          <a:p>
            <a:endParaRPr lang="en-US" b="1" dirty="0" smtClean="0"/>
          </a:p>
        </p:txBody>
      </p:sp>
    </p:spTree>
    <p:extLst>
      <p:ext uri="{BB962C8B-B14F-4D97-AF65-F5344CB8AC3E}">
        <p14:creationId xmlns:p14="http://schemas.microsoft.com/office/powerpoint/2010/main" val="95823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4" end="4"/>
                                            </p:txEl>
                                          </p:spTgt>
                                        </p:tgtEl>
                                        <p:attrNameLst>
                                          <p:attrName>style.visibility</p:attrName>
                                        </p:attrNameLst>
                                      </p:cBhvr>
                                      <p:to>
                                        <p:strVal val="visible"/>
                                      </p:to>
                                    </p:set>
                                    <p:anim calcmode="lin" valueType="num">
                                      <p:cBhvr additive="base">
                                        <p:cTn id="19"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5" end="5"/>
                                            </p:txEl>
                                          </p:spTgt>
                                        </p:tgtEl>
                                        <p:attrNameLst>
                                          <p:attrName>style.visibility</p:attrName>
                                        </p:attrNameLst>
                                      </p:cBhvr>
                                      <p:to>
                                        <p:strVal val="visible"/>
                                      </p:to>
                                    </p:set>
                                    <p:anim calcmode="lin" valueType="num">
                                      <p:cBhvr additive="base">
                                        <p:cTn id="25"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anim calcmode="lin" valueType="num">
                                      <p:cBhvr additive="base">
                                        <p:cTn id="31"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7" end="7"/>
                                            </p:txEl>
                                          </p:spTgt>
                                        </p:tgtEl>
                                        <p:attrNameLst>
                                          <p:attrName>style.visibility</p:attrName>
                                        </p:attrNameLst>
                                      </p:cBhvr>
                                      <p:to>
                                        <p:strVal val="visible"/>
                                      </p:to>
                                    </p:set>
                                    <p:anim calcmode="lin" valueType="num">
                                      <p:cBhvr additive="base">
                                        <p:cTn id="37"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xEl>
                                              <p:pRg st="8" end="8"/>
                                            </p:txEl>
                                          </p:spTgt>
                                        </p:tgtEl>
                                        <p:attrNameLst>
                                          <p:attrName>style.visibility</p:attrName>
                                        </p:attrNameLst>
                                      </p:cBhvr>
                                      <p:to>
                                        <p:strVal val="visible"/>
                                      </p:to>
                                    </p:set>
                                    <p:anim calcmode="lin" valueType="num">
                                      <p:cBhvr additive="base">
                                        <p:cTn id="43" dur="500" fill="hold"/>
                                        <p:tgtEl>
                                          <p:spTgt spid="11">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487</TotalTime>
  <Words>971</Words>
  <Application>Microsoft Office PowerPoint</Application>
  <PresentationFormat>On-screen Show (4:3)</PresentationFormat>
  <Paragraphs>126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58</cp:revision>
  <dcterms:created xsi:type="dcterms:W3CDTF">2015-11-12T12:40:24Z</dcterms:created>
  <dcterms:modified xsi:type="dcterms:W3CDTF">2017-11-03T10:03:00Z</dcterms:modified>
</cp:coreProperties>
</file>