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EFF9E"/>
    <a:srgbClr val="A9FFFF"/>
    <a:srgbClr val="F4E5F5"/>
    <a:srgbClr val="934BC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浅色样式 2 - 强调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5AB1C69-6EDB-4FF4-983F-18BD219EF322}" styleName="中度样式 2 - 强调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中度样式 2 - 强调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80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7" Type="http://schemas.openxmlformats.org/officeDocument/2006/relationships/tableStyles" Target="tableStyles.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A8E15810-B117-42BF-BC60-98B9C6027F5B}" type="datetimeFigureOut">
              <a:rPr lang="en-GB" smtClean="0"/>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5BFFFD9D-A183-4A42-AFAF-CC31B4F2044A}"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28950" y="857250"/>
            <a:ext cx="30861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FFFD9D-A183-4A42-AFAF-CC31B4F2044A}"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useBgFill="1">
        <p:nvSpPr>
          <p:cNvPr id="13" name="Freeform 12"/>
          <p:cNvSpPr/>
          <p:nvPr/>
        </p:nvSpPr>
        <p:spPr>
          <a:xfrm>
            <a:off x="-11854" y="-23706"/>
            <a:ext cx="12256348" cy="903224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14530" y="6223001"/>
            <a:ext cx="11850573" cy="2402135"/>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4009" y="1"/>
            <a:ext cx="8135729" cy="450261"/>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239075" y="298232"/>
            <a:ext cx="11872748" cy="8044411"/>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631982" y="935673"/>
            <a:ext cx="10546934" cy="3873139"/>
          </a:xfrm>
        </p:spPr>
        <p:txBody>
          <a:bodyPr anchor="b">
            <a:normAutofit/>
          </a:bodyPr>
          <a:lstStyle>
            <a:lvl1pPr algn="r">
              <a:defRPr sz="10080"/>
            </a:lvl1pPr>
          </a:lstStyle>
          <a:p>
            <a:r>
              <a:rPr lang="en-GB"/>
              <a:t>Click to edit Master title style</a:t>
            </a:r>
            <a:endParaRPr lang="en-US" dirty="0"/>
          </a:p>
        </p:txBody>
      </p:sp>
      <p:sp>
        <p:nvSpPr>
          <p:cNvPr id="3" name="Subtitle 2"/>
          <p:cNvSpPr>
            <a:spLocks noGrp="1"/>
          </p:cNvSpPr>
          <p:nvPr>
            <p:ph type="subTitle" idx="1"/>
          </p:nvPr>
        </p:nvSpPr>
        <p:spPr>
          <a:xfrm rot="21420000">
            <a:off x="776247" y="4825563"/>
            <a:ext cx="10516884" cy="770466"/>
          </a:xfrm>
        </p:spPr>
        <p:txBody>
          <a:bodyPr anchor="t">
            <a:noAutofit/>
          </a:bodyPr>
          <a:lstStyle>
            <a:lvl1pPr marL="0" indent="0" algn="r">
              <a:buNone/>
              <a:defRPr sz="3360">
                <a:solidFill>
                  <a:schemeClr val="bg1">
                    <a:lumMod val="50000"/>
                  </a:schemeClr>
                </a:solidFill>
              </a:defRPr>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5136699" y="6599939"/>
            <a:ext cx="6450836" cy="1319298"/>
          </a:xfrm>
        </p:spPr>
        <p:txBody>
          <a:bodyPr/>
          <a:lstStyle>
            <a:lvl1pPr algn="ctr">
              <a:defRPr sz="5880">
                <a:solidFill>
                  <a:schemeClr val="accent1">
                    <a:lumMod val="50000"/>
                  </a:schemeClr>
                </a:solidFill>
              </a:defRPr>
            </a:lvl1pPr>
          </a:lstStyle>
          <a:p>
            <a:fld id="{0923C7A9-D1C4-4FF1-990B-F5BDBBEA7F9F}" type="datetimeFigureOut">
              <a:rPr lang="en-GB" smtClean="0"/>
            </a:fld>
            <a:endParaRPr lang="en-GB"/>
          </a:p>
        </p:txBody>
      </p:sp>
      <p:sp>
        <p:nvSpPr>
          <p:cNvPr id="5" name="Footer Placeholder 4"/>
          <p:cNvSpPr>
            <a:spLocks noGrp="1"/>
          </p:cNvSpPr>
          <p:nvPr>
            <p:ph type="ftr" sz="quarter" idx="11"/>
          </p:nvPr>
        </p:nvSpPr>
        <p:spPr>
          <a:xfrm rot="21420000">
            <a:off x="-16987" y="6936490"/>
            <a:ext cx="4181897" cy="1285705"/>
          </a:xfrm>
        </p:spPr>
        <p:txBody>
          <a:bodyPr vert="horz" lIns="91440" tIns="45720" rIns="91440" bIns="45720" rtlCol="0" anchor="ctr"/>
          <a:lstStyle>
            <a:lvl1pPr algn="r">
              <a:defRPr lang="en-US" sz="5880" dirty="0"/>
            </a:lvl1pPr>
          </a:lstStyle>
          <a:p>
            <a:endParaRPr lang="en-GB"/>
          </a:p>
        </p:txBody>
      </p:sp>
      <p:sp>
        <p:nvSpPr>
          <p:cNvPr id="6" name="Slide Number Placeholder 5"/>
          <p:cNvSpPr>
            <a:spLocks noGrp="1"/>
          </p:cNvSpPr>
          <p:nvPr>
            <p:ph type="sldNum" sz="quarter" idx="12"/>
          </p:nvPr>
        </p:nvSpPr>
        <p:spPr>
          <a:xfrm rot="21420000">
            <a:off x="10362125" y="5347927"/>
            <a:ext cx="952546" cy="697858"/>
          </a:xfrm>
        </p:spPr>
        <p:txBody>
          <a:bodyPr/>
          <a:lstStyle>
            <a:lvl1pPr>
              <a:defRPr sz="3360">
                <a:solidFill>
                  <a:schemeClr val="tx1">
                    <a:lumMod val="75000"/>
                    <a:lumOff val="25000"/>
                  </a:schemeClr>
                </a:solidFill>
              </a:defRPr>
            </a:lvl1pPr>
          </a:lstStyle>
          <a:p>
            <a:fld id="{E35DEA85-5843-40EE-8BF0-EDA472B04BE4}" type="slidenum">
              <a:rPr lang="en-GB" smtClean="0"/>
            </a:fld>
            <a:endParaRPr lang="en-GB"/>
          </a:p>
        </p:txBody>
      </p:sp>
      <p:sp>
        <p:nvSpPr>
          <p:cNvPr id="33" name="5-Point Star 32"/>
          <p:cNvSpPr/>
          <p:nvPr/>
        </p:nvSpPr>
        <p:spPr>
          <a:xfrm rot="21420000">
            <a:off x="4370732" y="7080056"/>
            <a:ext cx="721540" cy="721540"/>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720091" y="2888755"/>
            <a:ext cx="10914442" cy="4635665"/>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91" y="960122"/>
            <a:ext cx="10914442" cy="4470882"/>
          </a:xfrm>
        </p:spPr>
        <p:txBody>
          <a:bodyPr anchor="b">
            <a:normAutofit/>
          </a:bodyPr>
          <a:lstStyle>
            <a:lvl1pPr algn="l">
              <a:defRPr sz="7560"/>
            </a:lvl1pPr>
          </a:lstStyle>
          <a:p>
            <a:r>
              <a:rPr lang="en-GB"/>
              <a:t>Click to edit Master title style</a:t>
            </a:r>
            <a:endParaRPr lang="en-US" dirty="0"/>
          </a:p>
        </p:txBody>
      </p:sp>
      <p:sp>
        <p:nvSpPr>
          <p:cNvPr id="3" name="Text Placeholder 2"/>
          <p:cNvSpPr>
            <a:spLocks noGrp="1"/>
          </p:cNvSpPr>
          <p:nvPr>
            <p:ph type="body" idx="1"/>
          </p:nvPr>
        </p:nvSpPr>
        <p:spPr>
          <a:xfrm>
            <a:off x="720091" y="5239174"/>
            <a:ext cx="10914442" cy="2295460"/>
          </a:xfrm>
        </p:spPr>
        <p:txBody>
          <a:bodyPr anchor="t">
            <a:normAutofit/>
          </a:bodyPr>
          <a:lstStyle>
            <a:lvl1pPr marL="0" indent="0" algn="l">
              <a:buNone/>
              <a:defRPr sz="2800">
                <a:solidFill>
                  <a:schemeClr val="bg1">
                    <a:lumMod val="50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endParaRPr lang="en-GB"/>
          </a:p>
        </p:txBody>
      </p:sp>
      <p:sp>
        <p:nvSpPr>
          <p:cNvPr id="4" name="Date Placeholder 3"/>
          <p:cNvSpPr>
            <a:spLocks noGrp="1"/>
          </p:cNvSpPr>
          <p:nvPr>
            <p:ph type="dt" sz="half" idx="10"/>
          </p:nvPr>
        </p:nvSpPr>
        <p:spPr/>
        <p:txBody>
          <a:bodyPr/>
          <a:lstStyle/>
          <a:p>
            <a:fld id="{0923C7A9-D1C4-4FF1-990B-F5BDBBEA7F9F}"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720091" y="960120"/>
            <a:ext cx="10916727" cy="1621396"/>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720090" y="2888755"/>
            <a:ext cx="5343150" cy="4635665"/>
          </a:xfrm>
        </p:spPr>
        <p:txBody>
          <a:bodyPr ancho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13" name="Content Placeholder 3"/>
          <p:cNvSpPr>
            <a:spLocks noGrp="1"/>
          </p:cNvSpPr>
          <p:nvPr>
            <p:ph sz="quarter" idx="14"/>
          </p:nvPr>
        </p:nvSpPr>
        <p:spPr>
          <a:xfrm>
            <a:off x="6293669" y="2888755"/>
            <a:ext cx="5340866" cy="4635665"/>
          </a:xfrm>
        </p:spPr>
        <p:txBody>
          <a:bodyPr ancho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Date Placeholder 4"/>
          <p:cNvSpPr>
            <a:spLocks noGrp="1"/>
          </p:cNvSpPr>
          <p:nvPr>
            <p:ph type="dt" sz="half" idx="10"/>
          </p:nvPr>
        </p:nvSpPr>
        <p:spPr/>
        <p:txBody>
          <a:bodyPr/>
          <a:lstStyle/>
          <a:p>
            <a:fld id="{0923C7A9-D1C4-4FF1-990B-F5BDBBEA7F9F}"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720091" y="960120"/>
            <a:ext cx="10914442" cy="162139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35397" y="2888754"/>
            <a:ext cx="5027844" cy="951992"/>
          </a:xfrm>
        </p:spPr>
        <p:txBody>
          <a:bodyPr anchor="b">
            <a:noAutofit/>
          </a:bodyPr>
          <a:lstStyle>
            <a:lvl1pPr marL="0" indent="0">
              <a:lnSpc>
                <a:spcPct val="90000"/>
              </a:lnSpc>
              <a:buNone/>
              <a:defRPr sz="364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endParaRPr lang="en-GB"/>
          </a:p>
        </p:txBody>
      </p:sp>
      <p:sp>
        <p:nvSpPr>
          <p:cNvPr id="12" name="Content Placeholder 3"/>
          <p:cNvSpPr>
            <a:spLocks noGrp="1"/>
          </p:cNvSpPr>
          <p:nvPr>
            <p:ph sz="quarter" idx="13"/>
          </p:nvPr>
        </p:nvSpPr>
        <p:spPr>
          <a:xfrm>
            <a:off x="720093" y="4006426"/>
            <a:ext cx="5343148" cy="3517993"/>
          </a:xfrm>
        </p:spPr>
        <p:txBody>
          <a:bodyPr ancho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Text Placeholder 4"/>
          <p:cNvSpPr>
            <a:spLocks noGrp="1"/>
          </p:cNvSpPr>
          <p:nvPr>
            <p:ph type="body" sz="quarter" idx="3"/>
          </p:nvPr>
        </p:nvSpPr>
        <p:spPr>
          <a:xfrm>
            <a:off x="6601477" y="2888754"/>
            <a:ext cx="5035339" cy="951992"/>
          </a:xfrm>
        </p:spPr>
        <p:txBody>
          <a:bodyPr anchor="b">
            <a:noAutofit/>
          </a:bodyPr>
          <a:lstStyle>
            <a:lvl1pPr marL="0" indent="0">
              <a:lnSpc>
                <a:spcPct val="90000"/>
              </a:lnSpc>
              <a:buNone/>
              <a:defRPr sz="364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endParaRPr lang="en-GB"/>
          </a:p>
        </p:txBody>
      </p:sp>
      <p:sp>
        <p:nvSpPr>
          <p:cNvPr id="13" name="Content Placeholder 5"/>
          <p:cNvSpPr>
            <a:spLocks noGrp="1"/>
          </p:cNvSpPr>
          <p:nvPr>
            <p:ph sz="quarter" idx="14"/>
          </p:nvPr>
        </p:nvSpPr>
        <p:spPr>
          <a:xfrm>
            <a:off x="6293669" y="4006426"/>
            <a:ext cx="5343149" cy="3517993"/>
          </a:xfrm>
        </p:spPr>
        <p:txBody>
          <a:bodyPr ancho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7" name="Date Placeholder 6"/>
          <p:cNvSpPr>
            <a:spLocks noGrp="1"/>
          </p:cNvSpPr>
          <p:nvPr>
            <p:ph type="dt" sz="half" idx="10"/>
          </p:nvPr>
        </p:nvSpPr>
        <p:spPr/>
        <p:txBody>
          <a:bodyPr/>
          <a:lstStyle/>
          <a:p>
            <a:fld id="{0923C7A9-D1C4-4FF1-990B-F5BDBBEA7F9F}"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23C7A9-D1C4-4FF1-990B-F5BDBBEA7F9F}"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23C7A9-D1C4-4FF1-990B-F5BDBBEA7F9F}"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8326" y="960120"/>
            <a:ext cx="4333203" cy="2832553"/>
          </a:xfrm>
        </p:spPr>
        <p:txBody>
          <a:bodyPr anchor="b">
            <a:normAutofit/>
          </a:bodyPr>
          <a:lstStyle>
            <a:lvl1pPr algn="ctr">
              <a:defRPr sz="5040"/>
            </a:lvl1pPr>
          </a:lstStyle>
          <a:p>
            <a:r>
              <a:rPr lang="en-GB"/>
              <a:t>Click to edit Master title style</a:t>
            </a:r>
            <a:endParaRPr lang="en-US" dirty="0"/>
          </a:p>
        </p:txBody>
      </p:sp>
      <p:sp>
        <p:nvSpPr>
          <p:cNvPr id="10" name="Content Placeholder 2"/>
          <p:cNvSpPr>
            <a:spLocks noGrp="1"/>
          </p:cNvSpPr>
          <p:nvPr>
            <p:ph sz="quarter" idx="13"/>
          </p:nvPr>
        </p:nvSpPr>
        <p:spPr>
          <a:xfrm>
            <a:off x="5298441" y="960122"/>
            <a:ext cx="6336093" cy="6564299"/>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Text Placeholder 3"/>
          <p:cNvSpPr>
            <a:spLocks noGrp="1"/>
          </p:cNvSpPr>
          <p:nvPr>
            <p:ph type="body" sz="half" idx="2"/>
          </p:nvPr>
        </p:nvSpPr>
        <p:spPr>
          <a:xfrm>
            <a:off x="728325" y="3792675"/>
            <a:ext cx="4333204" cy="3731746"/>
          </a:xfrm>
        </p:spPr>
        <p:txBody>
          <a:bodyPr anchor="t">
            <a:normAutofit/>
          </a:bodyPr>
          <a:lstStyle>
            <a:lvl1pPr marL="0" indent="0" algn="ctr">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0923C7A9-D1C4-4FF1-990B-F5BDBBEA7F9F}"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91" y="960120"/>
            <a:ext cx="6171441" cy="2832553"/>
          </a:xfrm>
        </p:spPr>
        <p:txBody>
          <a:bodyPr anchor="b">
            <a:normAutofit/>
          </a:bodyPr>
          <a:lstStyle>
            <a:lvl1pPr algn="ctr">
              <a:defRPr sz="5040"/>
            </a:lvl1pPr>
          </a:lstStyle>
          <a:p>
            <a:r>
              <a:rPr lang="en-GB"/>
              <a:t>Click to edit Master title style</a:t>
            </a:r>
            <a:endParaRPr lang="en-US" dirty="0"/>
          </a:p>
        </p:txBody>
      </p:sp>
      <p:sp>
        <p:nvSpPr>
          <p:cNvPr id="3" name="Picture Placeholder 2"/>
          <p:cNvSpPr>
            <a:spLocks noGrp="1" noChangeAspect="1"/>
          </p:cNvSpPr>
          <p:nvPr>
            <p:ph type="pic" idx="1"/>
          </p:nvPr>
        </p:nvSpPr>
        <p:spPr>
          <a:xfrm>
            <a:off x="7206837" y="2"/>
            <a:ext cx="4427697" cy="7100146"/>
          </a:xfrm>
          <a:ln w="57150" cmpd="thinThick">
            <a:solidFill>
              <a:schemeClr val="bg1">
                <a:lumMod val="50000"/>
              </a:schemeClr>
            </a:solidFill>
            <a:miter lim="800000"/>
          </a:ln>
        </p:spPr>
        <p:txBody>
          <a:bodyPr anchor="t"/>
          <a:lstStyle>
            <a:lvl1pPr marL="0" indent="0" algn="ctr">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720092" y="3792675"/>
            <a:ext cx="6171439" cy="3307473"/>
          </a:xfrm>
        </p:spPr>
        <p:txBody>
          <a:bodyPr anchor="t">
            <a:normAutofit/>
          </a:bodyPr>
          <a:lstStyle>
            <a:lvl1pPr marL="0" indent="0" algn="ctr">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0923C7A9-D1C4-4FF1-990B-F5BDBBEA7F9F}"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91" y="5748866"/>
            <a:ext cx="10914443" cy="824384"/>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720092" y="960121"/>
            <a:ext cx="10912139" cy="4472864"/>
          </a:xfrm>
          <a:ln w="57150" cmpd="thinThick">
            <a:solidFill>
              <a:schemeClr val="bg1">
                <a:lumMod val="50000"/>
              </a:schemeClr>
            </a:solidFill>
            <a:miter lim="800000"/>
          </a:ln>
        </p:spPr>
        <p:txBody>
          <a:bodyPr anchor="t"/>
          <a:lstStyle>
            <a:lvl1pPr marL="0" indent="0" algn="ctr">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720069" y="6584092"/>
            <a:ext cx="10914464" cy="955461"/>
          </a:xfrm>
        </p:spPr>
        <p:txBody>
          <a:bodyPr anchor="t"/>
          <a:lstStyle>
            <a:lvl1pPr marL="0" indent="0" algn="l">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0923C7A9-D1C4-4FF1-990B-F5BDBBEA7F9F}"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92" y="960122"/>
            <a:ext cx="10916748" cy="4472864"/>
          </a:xfrm>
        </p:spPr>
        <p:txBody>
          <a:bodyPr anchor="ctr">
            <a:normAutofit/>
          </a:bodyPr>
          <a:lstStyle>
            <a:lvl1pPr algn="ctr">
              <a:defRPr sz="6720"/>
            </a:lvl1pPr>
          </a:lstStyle>
          <a:p>
            <a:r>
              <a:rPr lang="en-GB"/>
              <a:t>Click to edit Master title style</a:t>
            </a:r>
            <a:endParaRPr lang="en-US" dirty="0"/>
          </a:p>
        </p:txBody>
      </p:sp>
      <p:sp>
        <p:nvSpPr>
          <p:cNvPr id="4" name="Text Placeholder 3"/>
          <p:cNvSpPr>
            <a:spLocks noGrp="1"/>
          </p:cNvSpPr>
          <p:nvPr>
            <p:ph type="body" sz="half" idx="2"/>
          </p:nvPr>
        </p:nvSpPr>
        <p:spPr>
          <a:xfrm>
            <a:off x="720070" y="5748866"/>
            <a:ext cx="10914466" cy="1783048"/>
          </a:xfrm>
        </p:spPr>
        <p:txBody>
          <a:bodyPr anchor="ctr">
            <a:normAutofit/>
          </a:bodyPr>
          <a:lstStyle>
            <a:lvl1pPr marL="0" indent="0" algn="ctr">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0923C7A9-D1C4-4FF1-990B-F5BDBBEA7F9F}"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7819" y="960120"/>
            <a:ext cx="10001271" cy="4083386"/>
          </a:xfrm>
        </p:spPr>
        <p:txBody>
          <a:bodyPr anchor="ctr">
            <a:normAutofit/>
          </a:bodyPr>
          <a:lstStyle>
            <a:lvl1pPr algn="ctr">
              <a:defRPr sz="6720"/>
            </a:lvl1pPr>
          </a:lstStyle>
          <a:p>
            <a:r>
              <a:rPr lang="en-GB"/>
              <a:t>Click to edit Master title style</a:t>
            </a:r>
            <a:endParaRPr lang="en-US" dirty="0"/>
          </a:p>
        </p:txBody>
      </p:sp>
      <p:sp>
        <p:nvSpPr>
          <p:cNvPr id="12" name="Text Placeholder 3"/>
          <p:cNvSpPr>
            <a:spLocks noGrp="1"/>
          </p:cNvSpPr>
          <p:nvPr>
            <p:ph type="body" sz="half" idx="13"/>
          </p:nvPr>
        </p:nvSpPr>
        <p:spPr>
          <a:xfrm>
            <a:off x="1627778" y="5054045"/>
            <a:ext cx="9101354" cy="528875"/>
          </a:xfrm>
        </p:spPr>
        <p:txBody>
          <a:bodyPr anchor="t">
            <a:normAutofit/>
          </a:bodyPr>
          <a:lstStyle>
            <a:lvl1pPr marL="0" indent="0" algn="r">
              <a:buNone/>
              <a:defRPr sz="1960">
                <a:solidFill>
                  <a:schemeClr val="tx1">
                    <a:lumMod val="50000"/>
                    <a:lumOff val="50000"/>
                  </a:schemeClr>
                </a:solidFill>
              </a:defRPr>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endParaRPr lang="en-GB"/>
          </a:p>
        </p:txBody>
      </p:sp>
      <p:sp>
        <p:nvSpPr>
          <p:cNvPr id="4" name="Text Placeholder 3"/>
          <p:cNvSpPr>
            <a:spLocks noGrp="1"/>
          </p:cNvSpPr>
          <p:nvPr>
            <p:ph type="body" sz="half" idx="2"/>
          </p:nvPr>
        </p:nvSpPr>
        <p:spPr>
          <a:xfrm>
            <a:off x="720091" y="5748868"/>
            <a:ext cx="10916727" cy="1775553"/>
          </a:xfrm>
        </p:spPr>
        <p:txBody>
          <a:bodyPr anchor="ctr">
            <a:normAutofit/>
          </a:bodyPr>
          <a:lstStyle>
            <a:lvl1pPr marL="0" indent="0" algn="ctr">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0923C7A9-D1C4-4FF1-990B-F5BDBBEA7F9F}"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fld>
            <a:endParaRPr lang="en-GB"/>
          </a:p>
        </p:txBody>
      </p:sp>
      <p:sp>
        <p:nvSpPr>
          <p:cNvPr id="10" name="TextBox 9"/>
          <p:cNvSpPr txBox="1"/>
          <p:nvPr/>
        </p:nvSpPr>
        <p:spPr>
          <a:xfrm>
            <a:off x="565992" y="1242990"/>
            <a:ext cx="64008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endParaRPr lang="en-US" sz="11200" dirty="0">
              <a:solidFill>
                <a:schemeClr val="tx1"/>
              </a:solidFill>
              <a:effectLst/>
            </a:endParaRPr>
          </a:p>
        </p:txBody>
      </p:sp>
      <p:sp>
        <p:nvSpPr>
          <p:cNvPr id="11" name="TextBox 10"/>
          <p:cNvSpPr txBox="1"/>
          <p:nvPr/>
        </p:nvSpPr>
        <p:spPr>
          <a:xfrm>
            <a:off x="11056006" y="4069075"/>
            <a:ext cx="64008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endParaRPr lang="en-US" sz="11200" dirty="0">
              <a:solidFill>
                <a:schemeClr val="tx1"/>
              </a:solidFill>
              <a:effectLst/>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20091" y="2413398"/>
            <a:ext cx="10914442" cy="3516569"/>
          </a:xfrm>
        </p:spPr>
        <p:txBody>
          <a:bodyPr anchor="b">
            <a:normAutofit/>
          </a:bodyPr>
          <a:lstStyle>
            <a:lvl1pPr algn="l">
              <a:defRPr sz="6720"/>
            </a:lvl1pPr>
          </a:lstStyle>
          <a:p>
            <a:r>
              <a:rPr lang="en-GB"/>
              <a:t>Click to edit Master title style</a:t>
            </a:r>
            <a:endParaRPr lang="en-US" dirty="0"/>
          </a:p>
        </p:txBody>
      </p:sp>
      <p:sp>
        <p:nvSpPr>
          <p:cNvPr id="4" name="Text Placeholder 3"/>
          <p:cNvSpPr>
            <a:spLocks noGrp="1"/>
          </p:cNvSpPr>
          <p:nvPr>
            <p:ph type="body" sz="half" idx="2"/>
          </p:nvPr>
        </p:nvSpPr>
        <p:spPr>
          <a:xfrm>
            <a:off x="720091" y="5946455"/>
            <a:ext cx="10914442" cy="1596902"/>
          </a:xfrm>
        </p:spPr>
        <p:txBody>
          <a:bodyPr anchor="t">
            <a:normAutofit/>
          </a:bodyPr>
          <a:lstStyle>
            <a:lvl1pPr marL="0" indent="0" algn="l">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0923C7A9-D1C4-4FF1-990B-F5BDBBEA7F9F}"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720091" y="960122"/>
            <a:ext cx="10914442" cy="1612751"/>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720093" y="2888753"/>
            <a:ext cx="3475634" cy="806767"/>
          </a:xfrm>
        </p:spPr>
        <p:txBody>
          <a:bodyPr anchor="b">
            <a:noAutofit/>
          </a:bodyPr>
          <a:lstStyle>
            <a:lvl1pPr marL="0" indent="0" algn="ctr">
              <a:lnSpc>
                <a:spcPct val="90000"/>
              </a:lnSpc>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endParaRPr lang="en-GB"/>
          </a:p>
        </p:txBody>
      </p:sp>
      <p:sp>
        <p:nvSpPr>
          <p:cNvPr id="8" name="Text Placeholder 3"/>
          <p:cNvSpPr>
            <a:spLocks noGrp="1"/>
          </p:cNvSpPr>
          <p:nvPr>
            <p:ph type="body" sz="half" idx="15"/>
          </p:nvPr>
        </p:nvSpPr>
        <p:spPr>
          <a:xfrm>
            <a:off x="720093" y="3695521"/>
            <a:ext cx="3475634" cy="382889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endParaRPr lang="en-GB"/>
          </a:p>
        </p:txBody>
      </p:sp>
      <p:sp>
        <p:nvSpPr>
          <p:cNvPr id="9" name="Text Placeholder 4"/>
          <p:cNvSpPr>
            <a:spLocks noGrp="1"/>
          </p:cNvSpPr>
          <p:nvPr>
            <p:ph type="body" sz="quarter" idx="3"/>
          </p:nvPr>
        </p:nvSpPr>
        <p:spPr>
          <a:xfrm>
            <a:off x="4446354" y="2888753"/>
            <a:ext cx="3475634" cy="806767"/>
          </a:xfrm>
        </p:spPr>
        <p:txBody>
          <a:bodyPr anchor="b">
            <a:noAutofit/>
          </a:bodyPr>
          <a:lstStyle>
            <a:lvl1pPr marL="0" indent="0" algn="ctr">
              <a:lnSpc>
                <a:spcPct val="90000"/>
              </a:lnSpc>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endParaRPr lang="en-GB"/>
          </a:p>
        </p:txBody>
      </p:sp>
      <p:sp>
        <p:nvSpPr>
          <p:cNvPr id="10" name="Text Placeholder 3"/>
          <p:cNvSpPr>
            <a:spLocks noGrp="1"/>
          </p:cNvSpPr>
          <p:nvPr>
            <p:ph type="body" sz="half" idx="16"/>
          </p:nvPr>
        </p:nvSpPr>
        <p:spPr>
          <a:xfrm>
            <a:off x="4446353" y="3695521"/>
            <a:ext cx="3475634" cy="382889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endParaRPr lang="en-GB"/>
          </a:p>
        </p:txBody>
      </p:sp>
      <p:sp>
        <p:nvSpPr>
          <p:cNvPr id="11" name="Text Placeholder 4"/>
          <p:cNvSpPr>
            <a:spLocks noGrp="1"/>
          </p:cNvSpPr>
          <p:nvPr>
            <p:ph type="body" sz="quarter" idx="13"/>
          </p:nvPr>
        </p:nvSpPr>
        <p:spPr>
          <a:xfrm>
            <a:off x="8158899" y="2888753"/>
            <a:ext cx="3475634" cy="806767"/>
          </a:xfrm>
        </p:spPr>
        <p:txBody>
          <a:bodyPr anchor="b">
            <a:noAutofit/>
          </a:bodyPr>
          <a:lstStyle>
            <a:lvl1pPr marL="0" indent="0" algn="ctr">
              <a:lnSpc>
                <a:spcPct val="90000"/>
              </a:lnSpc>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endParaRPr lang="en-GB"/>
          </a:p>
        </p:txBody>
      </p:sp>
      <p:sp>
        <p:nvSpPr>
          <p:cNvPr id="12" name="Text Placeholder 3"/>
          <p:cNvSpPr>
            <a:spLocks noGrp="1"/>
          </p:cNvSpPr>
          <p:nvPr>
            <p:ph type="body" sz="half" idx="17"/>
          </p:nvPr>
        </p:nvSpPr>
        <p:spPr>
          <a:xfrm>
            <a:off x="8158899" y="3695521"/>
            <a:ext cx="3475634" cy="382889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endParaRPr lang="en-GB"/>
          </a:p>
        </p:txBody>
      </p:sp>
      <p:sp>
        <p:nvSpPr>
          <p:cNvPr id="3" name="Date Placeholder 2"/>
          <p:cNvSpPr>
            <a:spLocks noGrp="1"/>
          </p:cNvSpPr>
          <p:nvPr>
            <p:ph type="dt" sz="half" idx="10"/>
          </p:nvPr>
        </p:nvSpPr>
        <p:spPr/>
        <p:txBody>
          <a:bodyPr/>
          <a:lstStyle/>
          <a:p>
            <a:fld id="{0923C7A9-D1C4-4FF1-990B-F5BDBBEA7F9F}"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720091" y="960122"/>
            <a:ext cx="10916727" cy="1612751"/>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726432" y="5338235"/>
            <a:ext cx="3475634" cy="806767"/>
          </a:xfrm>
        </p:spPr>
        <p:txBody>
          <a:bodyPr anchor="b">
            <a:noAutofit/>
          </a:bodyPr>
          <a:lstStyle>
            <a:lvl1pPr marL="0" indent="0" algn="ctr">
              <a:lnSpc>
                <a:spcPct val="90000"/>
              </a:lnSpc>
              <a:buNone/>
              <a:defRPr sz="308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endParaRPr lang="en-GB"/>
          </a:p>
        </p:txBody>
      </p:sp>
      <p:sp>
        <p:nvSpPr>
          <p:cNvPr id="20" name="Picture Placeholder 2"/>
          <p:cNvSpPr>
            <a:spLocks noGrp="1" noChangeAspect="1"/>
          </p:cNvSpPr>
          <p:nvPr>
            <p:ph type="pic" idx="15"/>
          </p:nvPr>
        </p:nvSpPr>
        <p:spPr>
          <a:xfrm>
            <a:off x="720069" y="2888755"/>
            <a:ext cx="3475634" cy="215141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1" name="Text Placeholder 3"/>
          <p:cNvSpPr>
            <a:spLocks noGrp="1"/>
          </p:cNvSpPr>
          <p:nvPr>
            <p:ph type="body" sz="half" idx="18"/>
          </p:nvPr>
        </p:nvSpPr>
        <p:spPr>
          <a:xfrm>
            <a:off x="726432" y="6145004"/>
            <a:ext cx="3475634" cy="137941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endParaRPr lang="en-GB"/>
          </a:p>
        </p:txBody>
      </p:sp>
      <p:sp>
        <p:nvSpPr>
          <p:cNvPr id="22" name="Text Placeholder 4"/>
          <p:cNvSpPr>
            <a:spLocks noGrp="1"/>
          </p:cNvSpPr>
          <p:nvPr>
            <p:ph type="body" sz="quarter" idx="3"/>
          </p:nvPr>
        </p:nvSpPr>
        <p:spPr>
          <a:xfrm>
            <a:off x="4449281" y="5338235"/>
            <a:ext cx="3475634" cy="806767"/>
          </a:xfrm>
        </p:spPr>
        <p:txBody>
          <a:bodyPr anchor="b">
            <a:noAutofit/>
          </a:bodyPr>
          <a:lstStyle>
            <a:lvl1pPr marL="0" indent="0" algn="ctr">
              <a:lnSpc>
                <a:spcPct val="90000"/>
              </a:lnSpc>
              <a:buNone/>
              <a:defRPr sz="308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endParaRPr lang="en-GB"/>
          </a:p>
        </p:txBody>
      </p:sp>
      <p:sp>
        <p:nvSpPr>
          <p:cNvPr id="23" name="Picture Placeholder 2"/>
          <p:cNvSpPr>
            <a:spLocks noGrp="1" noChangeAspect="1"/>
          </p:cNvSpPr>
          <p:nvPr>
            <p:ph type="pic" idx="21"/>
          </p:nvPr>
        </p:nvSpPr>
        <p:spPr>
          <a:xfrm>
            <a:off x="4447799" y="2888755"/>
            <a:ext cx="3475634" cy="2149332"/>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4" name="Text Placeholder 3"/>
          <p:cNvSpPr>
            <a:spLocks noGrp="1"/>
          </p:cNvSpPr>
          <p:nvPr>
            <p:ph type="body" sz="half" idx="19"/>
          </p:nvPr>
        </p:nvSpPr>
        <p:spPr>
          <a:xfrm>
            <a:off x="4447798" y="6145000"/>
            <a:ext cx="3477117" cy="1379420"/>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endParaRPr lang="en-GB"/>
          </a:p>
        </p:txBody>
      </p:sp>
      <p:sp>
        <p:nvSpPr>
          <p:cNvPr id="25" name="Text Placeholder 4"/>
          <p:cNvSpPr>
            <a:spLocks noGrp="1"/>
          </p:cNvSpPr>
          <p:nvPr>
            <p:ph type="body" sz="quarter" idx="13"/>
          </p:nvPr>
        </p:nvSpPr>
        <p:spPr>
          <a:xfrm>
            <a:off x="8157391" y="5338235"/>
            <a:ext cx="3475634" cy="806767"/>
          </a:xfrm>
        </p:spPr>
        <p:txBody>
          <a:bodyPr anchor="b">
            <a:noAutofit/>
          </a:bodyPr>
          <a:lstStyle>
            <a:lvl1pPr marL="0" indent="0" algn="ctr">
              <a:lnSpc>
                <a:spcPct val="90000"/>
              </a:lnSpc>
              <a:buNone/>
              <a:defRPr sz="308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endParaRPr lang="en-GB"/>
          </a:p>
        </p:txBody>
      </p:sp>
      <p:sp>
        <p:nvSpPr>
          <p:cNvPr id="26" name="Picture Placeholder 2"/>
          <p:cNvSpPr>
            <a:spLocks noGrp="1" noChangeAspect="1"/>
          </p:cNvSpPr>
          <p:nvPr>
            <p:ph type="pic" idx="22"/>
          </p:nvPr>
        </p:nvSpPr>
        <p:spPr>
          <a:xfrm>
            <a:off x="8157260" y="2888752"/>
            <a:ext cx="3475634" cy="2152074"/>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7" name="Text Placeholder 3"/>
          <p:cNvSpPr>
            <a:spLocks noGrp="1"/>
          </p:cNvSpPr>
          <p:nvPr>
            <p:ph type="body" sz="half" idx="20"/>
          </p:nvPr>
        </p:nvSpPr>
        <p:spPr>
          <a:xfrm>
            <a:off x="8157260" y="6144998"/>
            <a:ext cx="3475634" cy="137942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endParaRPr lang="en-GB"/>
          </a:p>
        </p:txBody>
      </p:sp>
      <p:sp>
        <p:nvSpPr>
          <p:cNvPr id="3" name="Date Placeholder 2"/>
          <p:cNvSpPr>
            <a:spLocks noGrp="1"/>
          </p:cNvSpPr>
          <p:nvPr>
            <p:ph type="dt" sz="half" idx="10"/>
          </p:nvPr>
        </p:nvSpPr>
        <p:spPr/>
        <p:txBody>
          <a:bodyPr/>
          <a:lstStyle/>
          <a:p>
            <a:fld id="{0923C7A9-D1C4-4FF1-990B-F5BDBBEA7F9F}"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720091" y="2888754"/>
            <a:ext cx="10914442" cy="4635666"/>
          </a:xfrm>
        </p:spPr>
        <p:txBody>
          <a:bodyPr vert="eaVert" ancho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56655" y="960122"/>
            <a:ext cx="2377879" cy="65642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720092" y="960122"/>
            <a:ext cx="8299652" cy="6564299"/>
          </a:xfrm>
        </p:spPr>
        <p:txBody>
          <a:bodyPr vert="eaVert" ancho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020888" y="1126847"/>
            <a:ext cx="9199880" cy="148302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020887" y="2819510"/>
            <a:ext cx="4376219" cy="4812584"/>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Content Placeholder 3"/>
          <p:cNvSpPr>
            <a:spLocks noGrp="1"/>
          </p:cNvSpPr>
          <p:nvPr>
            <p:ph sz="half" idx="2"/>
          </p:nvPr>
        </p:nvSpPr>
        <p:spPr>
          <a:xfrm>
            <a:off x="6844855" y="2819511"/>
            <a:ext cx="4375913" cy="4812583"/>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Date Placeholder 4"/>
          <p:cNvSpPr>
            <a:spLocks noGrp="1"/>
          </p:cNvSpPr>
          <p:nvPr>
            <p:ph type="dt" sz="half" idx="10"/>
          </p:nvPr>
        </p:nvSpPr>
        <p:spPr/>
        <p:txBody>
          <a:bodyPr/>
          <a:lstStyle/>
          <a:p>
            <a:fld id="{0923C7A9-D1C4-4FF1-990B-F5BDBBEA7F9F}"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image" Target="../media/image1.jpeg"/><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grpSp>
        <p:nvGrpSpPr>
          <p:cNvPr id="10" name="Group 9"/>
          <p:cNvGrpSpPr/>
          <p:nvPr/>
        </p:nvGrpSpPr>
        <p:grpSpPr>
          <a:xfrm>
            <a:off x="-26666" y="2"/>
            <a:ext cx="12605618" cy="9301713"/>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grpSp>
      <p:sp>
        <p:nvSpPr>
          <p:cNvPr id="2" name="Title Placeholder 1"/>
          <p:cNvSpPr>
            <a:spLocks noGrp="1"/>
          </p:cNvSpPr>
          <p:nvPr>
            <p:ph type="title"/>
          </p:nvPr>
        </p:nvSpPr>
        <p:spPr>
          <a:xfrm>
            <a:off x="720091" y="960122"/>
            <a:ext cx="10916727" cy="1612751"/>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720091" y="2888755"/>
            <a:ext cx="10916727" cy="4635665"/>
          </a:xfrm>
          <a:prstGeom prst="rect">
            <a:avLst/>
          </a:prstGeom>
        </p:spPr>
        <p:txBody>
          <a:bodyPr vert="horz" lIns="91440" tIns="45720" rIns="91440" bIns="45720" rtlCol="0" anchor="ctr">
            <a:normAutofit/>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2"/>
          </p:nvPr>
        </p:nvSpPr>
        <p:spPr>
          <a:xfrm>
            <a:off x="7662987" y="8060268"/>
            <a:ext cx="3973830" cy="697858"/>
          </a:xfrm>
          <a:prstGeom prst="rect">
            <a:avLst/>
          </a:prstGeom>
        </p:spPr>
        <p:txBody>
          <a:bodyPr vert="horz" lIns="91440" tIns="45720" rIns="91440" bIns="45720" rtlCol="0" anchor="ctr"/>
          <a:lstStyle>
            <a:lvl1pPr algn="r">
              <a:defRPr sz="3920" cap="all" baseline="0">
                <a:solidFill>
                  <a:schemeClr val="accent1">
                    <a:lumMod val="50000"/>
                  </a:schemeClr>
                </a:solidFill>
              </a:defRPr>
            </a:lvl1pPr>
          </a:lstStyle>
          <a:p>
            <a:fld id="{0923C7A9-D1C4-4FF1-990B-F5BDBBEA7F9F}" type="datetimeFigureOut">
              <a:rPr lang="en-GB" smtClean="0"/>
            </a:fld>
            <a:endParaRPr lang="en-GB"/>
          </a:p>
        </p:txBody>
      </p:sp>
      <p:sp>
        <p:nvSpPr>
          <p:cNvPr id="5" name="Footer Placeholder 4"/>
          <p:cNvSpPr>
            <a:spLocks noGrp="1"/>
          </p:cNvSpPr>
          <p:nvPr>
            <p:ph type="ftr" sz="quarter" idx="3"/>
          </p:nvPr>
        </p:nvSpPr>
        <p:spPr>
          <a:xfrm>
            <a:off x="720092" y="8060268"/>
            <a:ext cx="5774705" cy="697858"/>
          </a:xfrm>
          <a:prstGeom prst="rect">
            <a:avLst/>
          </a:prstGeom>
        </p:spPr>
        <p:txBody>
          <a:bodyPr vert="horz" lIns="91440" tIns="45720" rIns="91440" bIns="45720" rtlCol="0" anchor="ctr"/>
          <a:lstStyle>
            <a:lvl1pPr algn="l">
              <a:defRPr sz="392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601477" y="8060268"/>
            <a:ext cx="952546" cy="697858"/>
          </a:xfrm>
          <a:prstGeom prst="rect">
            <a:avLst/>
          </a:prstGeom>
        </p:spPr>
        <p:txBody>
          <a:bodyPr vert="horz" lIns="91440" tIns="45720" rIns="91440" bIns="45720" rtlCol="0" anchor="ctr"/>
          <a:lstStyle>
            <a:lvl1pPr algn="ctr">
              <a:defRPr sz="3920" cap="all" baseline="0">
                <a:solidFill>
                  <a:schemeClr val="accent1">
                    <a:lumMod val="50000"/>
                  </a:schemeClr>
                </a:solidFill>
              </a:defRPr>
            </a:lvl1pPr>
          </a:lstStyle>
          <a:p>
            <a:fld id="{E35DEA85-5843-40EE-8BF0-EDA472B04BE4}"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1280160" rtl="0" eaLnBrk="1" latinLnBrk="0" hangingPunct="1">
        <a:lnSpc>
          <a:spcPct val="90000"/>
        </a:lnSpc>
        <a:spcBef>
          <a:spcPct val="0"/>
        </a:spcBef>
        <a:buNone/>
        <a:defRPr sz="6160" kern="1200" cap="all" baseline="0">
          <a:solidFill>
            <a:schemeClr val="accent1"/>
          </a:solidFill>
          <a:effectLst/>
          <a:latin typeface="+mj-lt"/>
          <a:ea typeface="+mj-ea"/>
          <a:cs typeface="+mj-cs"/>
        </a:defRPr>
      </a:lvl1pPr>
    </p:titleStyle>
    <p:bodyStyle>
      <a:lvl1pPr marL="320040" indent="-320040" algn="l" defTabSz="1280160" rtl="0" eaLnBrk="1" latinLnBrk="0" hangingPunct="1">
        <a:lnSpc>
          <a:spcPct val="120000"/>
        </a:lnSpc>
        <a:spcBef>
          <a:spcPts val="1400"/>
        </a:spcBef>
        <a:buClr>
          <a:schemeClr val="accent1"/>
        </a:buClr>
        <a:buSzPct val="160000"/>
        <a:buFont typeface="Arial" panose="020B0604020202020204" pitchFamily="34" charset="0"/>
        <a:buChar char="•"/>
        <a:defRPr sz="2800" kern="1200" cap="all" baseline="0">
          <a:solidFill>
            <a:schemeClr val="tx1"/>
          </a:solidFill>
          <a:effectLst/>
          <a:latin typeface="+mn-lt"/>
          <a:ea typeface="+mn-ea"/>
          <a:cs typeface="+mn-cs"/>
        </a:defRPr>
      </a:lvl1pPr>
      <a:lvl2pPr marL="960120" indent="-320040" algn="l" defTabSz="1280160" rtl="0" eaLnBrk="1" latinLnBrk="0" hangingPunct="1">
        <a:lnSpc>
          <a:spcPct val="120000"/>
        </a:lnSpc>
        <a:spcBef>
          <a:spcPts val="700"/>
        </a:spcBef>
        <a:buClr>
          <a:schemeClr val="accent1"/>
        </a:buClr>
        <a:buSzPct val="160000"/>
        <a:buFont typeface="Arial" panose="020B0604020202020204" pitchFamily="34" charset="0"/>
        <a:buChar char="•"/>
        <a:defRPr sz="2520" kern="1200" cap="all" baseline="0">
          <a:solidFill>
            <a:schemeClr val="tx1"/>
          </a:solidFill>
          <a:effectLst/>
          <a:latin typeface="+mn-lt"/>
          <a:ea typeface="+mn-ea"/>
          <a:cs typeface="+mn-cs"/>
        </a:defRPr>
      </a:lvl2pPr>
      <a:lvl3pPr marL="1600200" indent="-320040" algn="l" defTabSz="1280160" rtl="0" eaLnBrk="1" latinLnBrk="0" hangingPunct="1">
        <a:lnSpc>
          <a:spcPct val="120000"/>
        </a:lnSpc>
        <a:spcBef>
          <a:spcPts val="700"/>
        </a:spcBef>
        <a:buClr>
          <a:schemeClr val="accent1"/>
        </a:buClr>
        <a:buSzPct val="160000"/>
        <a:buFont typeface="Arial" panose="020B0604020202020204" pitchFamily="34" charset="0"/>
        <a:buChar char="•"/>
        <a:defRPr sz="2240" kern="1200" cap="all" baseline="0">
          <a:solidFill>
            <a:schemeClr val="tx1"/>
          </a:solidFill>
          <a:effectLst/>
          <a:latin typeface="+mn-lt"/>
          <a:ea typeface="+mn-ea"/>
          <a:cs typeface="+mn-cs"/>
        </a:defRPr>
      </a:lvl3pPr>
      <a:lvl4pPr marL="2240280" indent="-320040" algn="l" defTabSz="1280160" rtl="0" eaLnBrk="1" latinLnBrk="0" hangingPunct="1">
        <a:lnSpc>
          <a:spcPct val="120000"/>
        </a:lnSpc>
        <a:spcBef>
          <a:spcPts val="700"/>
        </a:spcBef>
        <a:buClr>
          <a:schemeClr val="accent1"/>
        </a:buClr>
        <a:buSzPct val="160000"/>
        <a:buFont typeface="Arial" panose="020B0604020202020204" pitchFamily="34" charset="0"/>
        <a:buChar char="•"/>
        <a:defRPr sz="1960" kern="1200" cap="all" baseline="0">
          <a:solidFill>
            <a:schemeClr val="tx1"/>
          </a:solidFill>
          <a:effectLst/>
          <a:latin typeface="+mn-lt"/>
          <a:ea typeface="+mn-ea"/>
          <a:cs typeface="+mn-cs"/>
        </a:defRPr>
      </a:lvl4pPr>
      <a:lvl5pPr marL="2880360" indent="-320040" algn="l" defTabSz="1280160" rtl="0" eaLnBrk="1" latinLnBrk="0" hangingPunct="1">
        <a:lnSpc>
          <a:spcPct val="120000"/>
        </a:lnSpc>
        <a:spcBef>
          <a:spcPts val="700"/>
        </a:spcBef>
        <a:buClr>
          <a:schemeClr val="accent1"/>
        </a:buClr>
        <a:buSzPct val="160000"/>
        <a:buFont typeface="Arial" panose="020B0604020202020204" pitchFamily="34" charset="0"/>
        <a:buChar char="•"/>
        <a:defRPr sz="1960" kern="1200" cap="all" baseline="0">
          <a:solidFill>
            <a:schemeClr val="tx1"/>
          </a:solidFill>
          <a:effectLst/>
          <a:latin typeface="+mn-lt"/>
          <a:ea typeface="+mn-ea"/>
          <a:cs typeface="+mn-cs"/>
        </a:defRPr>
      </a:lvl5pPr>
      <a:lvl6pPr marL="3520440" indent="-320040" algn="l" defTabSz="1280160" rtl="0" eaLnBrk="1" latinLnBrk="0" hangingPunct="1">
        <a:lnSpc>
          <a:spcPct val="120000"/>
        </a:lnSpc>
        <a:spcBef>
          <a:spcPts val="700"/>
        </a:spcBef>
        <a:buClr>
          <a:schemeClr val="accent1"/>
        </a:buClr>
        <a:buSzPct val="160000"/>
        <a:buFont typeface="Arial" panose="020B0604020202020204" pitchFamily="34" charset="0"/>
        <a:buChar char="•"/>
        <a:defRPr sz="1960" kern="1200" cap="all" baseline="0">
          <a:solidFill>
            <a:schemeClr val="tx1"/>
          </a:solidFill>
          <a:effectLst/>
          <a:latin typeface="+mn-lt"/>
          <a:ea typeface="+mn-ea"/>
          <a:cs typeface="+mn-cs"/>
        </a:defRPr>
      </a:lvl6pPr>
      <a:lvl7pPr marL="4160520" indent="-320040" algn="l" defTabSz="1280160" rtl="0" eaLnBrk="1" latinLnBrk="0" hangingPunct="1">
        <a:lnSpc>
          <a:spcPct val="120000"/>
        </a:lnSpc>
        <a:spcBef>
          <a:spcPts val="700"/>
        </a:spcBef>
        <a:buClr>
          <a:schemeClr val="accent1"/>
        </a:buClr>
        <a:buSzPct val="160000"/>
        <a:buFont typeface="Arial" panose="020B0604020202020204" pitchFamily="34" charset="0"/>
        <a:buChar char="•"/>
        <a:defRPr sz="1960" kern="1200" cap="all" baseline="0">
          <a:solidFill>
            <a:schemeClr val="tx1"/>
          </a:solidFill>
          <a:effectLst/>
          <a:latin typeface="+mn-lt"/>
          <a:ea typeface="+mn-ea"/>
          <a:cs typeface="+mn-cs"/>
        </a:defRPr>
      </a:lvl7pPr>
      <a:lvl8pPr marL="4800600" indent="-320040" algn="l" defTabSz="1280160" rtl="0" eaLnBrk="1" latinLnBrk="0" hangingPunct="1">
        <a:lnSpc>
          <a:spcPct val="120000"/>
        </a:lnSpc>
        <a:spcBef>
          <a:spcPts val="700"/>
        </a:spcBef>
        <a:buClr>
          <a:schemeClr val="accent1"/>
        </a:buClr>
        <a:buSzPct val="160000"/>
        <a:buFont typeface="Arial" panose="020B0604020202020204" pitchFamily="34" charset="0"/>
        <a:buChar char="•"/>
        <a:defRPr sz="1960" kern="1200" cap="all" baseline="0">
          <a:solidFill>
            <a:schemeClr val="tx1"/>
          </a:solidFill>
          <a:effectLst/>
          <a:latin typeface="+mn-lt"/>
          <a:ea typeface="+mn-ea"/>
          <a:cs typeface="+mn-cs"/>
        </a:defRPr>
      </a:lvl8pPr>
      <a:lvl9pPr marL="5440680" indent="-320040" algn="l" defTabSz="1280160" rtl="0" eaLnBrk="1" latinLnBrk="0" hangingPunct="1">
        <a:lnSpc>
          <a:spcPct val="120000"/>
        </a:lnSpc>
        <a:spcBef>
          <a:spcPts val="700"/>
        </a:spcBef>
        <a:buClr>
          <a:schemeClr val="accent1"/>
        </a:buClr>
        <a:buSzPct val="160000"/>
        <a:buFont typeface="Arial" panose="020B0604020202020204" pitchFamily="34" charset="0"/>
        <a:buChar char="•"/>
        <a:defRPr sz="1960" kern="1200" cap="all" baseline="0">
          <a:solidFill>
            <a:schemeClr val="tx1"/>
          </a:solidFill>
          <a:effectLst/>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slideLayout" Target="../slideLayouts/slideLayout18.xml"/><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hyperlink" Target="https://digital.nhs.uk/data-and-information/publications/statistical/adult-psychiatric-morbidity-survey/survey-of-mental-health-and-wellbeing-england-2023-24/attention-deficit-hyperactivity-disorder" TargetMode="External"/><Relationship Id="rId3" Type="http://schemas.openxmlformats.org/officeDocument/2006/relationships/hyperlink" Target="https://www.england.nhs.uk/long-read/report-of-the-independent-adhd-taskforce-part-1/" TargetMode="External"/><Relationship Id="rId2" Type="http://schemas.openxmlformats.org/officeDocument/2006/relationships/hyperlink" Target="mailto:2318687@student.uwtsd.ac.uk" TargetMode="External"/><Relationship Id="rId10" Type="http://schemas.openxmlformats.org/officeDocument/2006/relationships/notesSlide" Target="../notesSlides/notesSlide1.xml"/><Relationship Id="rId1"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alphaModFix amt="32000"/>
            <a:lum/>
          </a:blip>
          <a:srcRect/>
          <a:stretch>
            <a:fillRect l="-2000" r="-2000"/>
          </a:stretch>
        </a:blipFill>
        <a:effectLst/>
      </p:bgPr>
    </p:bg>
    <p:spTree>
      <p:nvGrpSpPr>
        <p:cNvPr id="1" name=""/>
        <p:cNvGrpSpPr/>
        <p:nvPr/>
      </p:nvGrpSpPr>
      <p:grpSpPr>
        <a:xfrm>
          <a:off x="0" y="0"/>
          <a:ext cx="0" cy="0"/>
          <a:chOff x="0" y="0"/>
          <a:chExt cx="0" cy="0"/>
        </a:xfrm>
      </p:grpSpPr>
      <p:sp>
        <p:nvSpPr>
          <p:cNvPr id="10" name="Title 9"/>
          <p:cNvSpPr>
            <a:spLocks noGrp="1"/>
          </p:cNvSpPr>
          <p:nvPr>
            <p:ph type="title"/>
          </p:nvPr>
        </p:nvSpPr>
        <p:spPr>
          <a:xfrm>
            <a:off x="548640" y="139335"/>
            <a:ext cx="11626825" cy="703628"/>
          </a:xfrm>
          <a:solidFill>
            <a:schemeClr val="accent4">
              <a:lumMod val="60000"/>
              <a:lumOff val="40000"/>
            </a:schemeClr>
          </a:solidFill>
          <a:ln w="28575"/>
        </p:spPr>
        <p:style>
          <a:lnRef idx="1">
            <a:schemeClr val="accent5"/>
          </a:lnRef>
          <a:fillRef idx="2">
            <a:schemeClr val="accent5"/>
          </a:fillRef>
          <a:effectRef idx="1">
            <a:schemeClr val="accent5"/>
          </a:effectRef>
          <a:fontRef idx="minor">
            <a:schemeClr val="dk1"/>
          </a:fontRef>
        </p:style>
        <p:txBody>
          <a:bodyPr>
            <a:noAutofit/>
          </a:bodyPr>
          <a:lstStyle/>
          <a:p>
            <a:pPr algn="ctr">
              <a:lnSpc>
                <a:spcPct val="100000"/>
              </a:lnSpc>
            </a:pPr>
            <a:br>
              <a:rPr lang="en-US" sz="1200" b="1" dirty="0">
                <a:solidFill>
                  <a:schemeClr val="accent2"/>
                </a:solidFill>
                <a:effectLst>
                  <a:outerShdw blurRad="38100" dist="38100" dir="2700000" algn="tl">
                    <a:srgbClr val="000000">
                      <a:alpha val="43137"/>
                    </a:srgbClr>
                  </a:outerShdw>
                </a:effectLst>
                <a:latin typeface="Broadway" panose="04040905080B02020502" pitchFamily="82" charset="0"/>
                <a:ea typeface="Calibri" panose="020F0502020204030204" pitchFamily="34" charset="0"/>
                <a:cs typeface="Arial" panose="020B0604020202020204" pitchFamily="34" charset="0"/>
              </a:rPr>
            </a:br>
            <a:r>
              <a:rPr lang="en-US" sz="1200" b="1" dirty="0">
                <a:solidFill>
                  <a:schemeClr val="tx1"/>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Arial" panose="020B0604020202020204" pitchFamily="34" charset="0"/>
              </a:rPr>
              <a:t> </a:t>
            </a:r>
            <a:r>
              <a:rPr lang="en-GB" sz="1200" b="1" dirty="0">
                <a:effectLst>
                  <a:outerShdw blurRad="38100" dist="38100" dir="2700000" algn="tl">
                    <a:srgbClr val="000000">
                      <a:alpha val="43137"/>
                    </a:srgbClr>
                  </a:outerShdw>
                </a:effectLst>
                <a:latin typeface="Amasis MT Pro Black" panose="02040A04050005020304" pitchFamily="18" charset="0"/>
              </a:rPr>
              <a:t>The Impact of Parental Attention-Deficit/Hyperactivity Disorder (ADHD) on Children’s Developmental, Behavioural, and Psychological Outcomes in the UK.</a:t>
            </a:r>
            <a:br>
              <a:rPr lang="en-GB" sz="1200" b="1" dirty="0">
                <a:solidFill>
                  <a:schemeClr val="tx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br>
            <a:r>
              <a:rPr lang="en-GB" sz="105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Name:</a:t>
            </a:r>
            <a:r>
              <a:rPr lang="en-US" altLang="en-GB" sz="1050" b="1" kern="100" dirty="0">
                <a:solidFill>
                  <a:schemeClr val="tx1"/>
                </a:solidFill>
                <a:latin typeface="Arial" panose="020B0604020202020204" pitchFamily="34" charset="0"/>
                <a:ea typeface="Calibri" panose="020F0502020204030204" pitchFamily="34" charset="0"/>
                <a:cs typeface="Arial" panose="020B0604020202020204" pitchFamily="34" charset="0"/>
              </a:rPr>
              <a:t>kirtAn Limbachiya</a:t>
            </a:r>
            <a:r>
              <a:rPr lang="en-GB" sz="1050" b="1" kern="100" dirty="0">
                <a:solidFill>
                  <a:schemeClr val="tx1"/>
                </a:solidFill>
                <a:latin typeface="Arial" panose="020B0604020202020204" pitchFamily="34" charset="0"/>
                <a:ea typeface="Calibri" panose="020F0502020204030204" pitchFamily="34" charset="0"/>
                <a:cs typeface="Arial" panose="020B0604020202020204" pitchFamily="34" charset="0"/>
              </a:rPr>
              <a:t>    Student ID:</a:t>
            </a:r>
            <a:r>
              <a:rPr lang="en-US" altLang="en-GB" sz="1050" b="1" kern="100" dirty="0">
                <a:solidFill>
                  <a:schemeClr val="tx1"/>
                </a:solidFill>
                <a:latin typeface="Arial" panose="020B0604020202020204" pitchFamily="34" charset="0"/>
                <a:ea typeface="Calibri" panose="020F0502020204030204" pitchFamily="34" charset="0"/>
                <a:cs typeface="Arial" panose="020B0604020202020204" pitchFamily="34" charset="0"/>
              </a:rPr>
              <a:t>2431312</a:t>
            </a:r>
            <a:r>
              <a:rPr lang="en-GB" sz="1050" b="1" kern="100" dirty="0">
                <a:solidFill>
                  <a:schemeClr val="tx1"/>
                </a:solidFill>
                <a:latin typeface="Arial" panose="020B0604020202020204" pitchFamily="34" charset="0"/>
                <a:ea typeface="Calibri" panose="020F0502020204030204" pitchFamily="34" charset="0"/>
                <a:cs typeface="Arial" panose="020B0604020202020204" pitchFamily="34" charset="0"/>
              </a:rPr>
              <a:t>   University Email ID</a:t>
            </a:r>
            <a:r>
              <a:rPr lang="en-GB" sz="105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altLang="en-GB" sz="1050" kern="100" dirty="0">
                <a:solidFill>
                  <a:schemeClr val="tx1"/>
                </a:solidFill>
                <a:latin typeface="Arial" panose="020B0604020202020204" pitchFamily="34" charset="0"/>
                <a:ea typeface="Calibri" panose="020F0502020204030204" pitchFamily="34" charset="0"/>
                <a:cs typeface="Arial" panose="020B0604020202020204" pitchFamily="34" charset="0"/>
              </a:rPr>
              <a:t>2431312</a:t>
            </a:r>
            <a:r>
              <a:rPr lang="en-US" sz="1050" u="sng" dirty="0">
                <a:solidFill>
                  <a:schemeClr val="tx1"/>
                </a:solidFill>
                <a:effectLst/>
                <a:latin typeface="Arial" panose="020B0604020202020204" pitchFamily="34" charset="0"/>
                <a:ea typeface="Calibri" panose="020F0502020204030204" pitchFamily="34" charset="0"/>
                <a:cs typeface="Shruti" panose="020B0502040204020203" pitchFamily="34" charset="0"/>
                <a:hlinkClick r:id="rId2"/>
              </a:rPr>
              <a:t>@student.uwtsd.ac.uk</a:t>
            </a:r>
            <a:r>
              <a:rPr lang="en-US" sz="1050" u="sng" dirty="0">
                <a:solidFill>
                  <a:schemeClr val="tx1"/>
                </a:solidFill>
                <a:effectLst/>
                <a:latin typeface="Arial" panose="020B0604020202020204" pitchFamily="34" charset="0"/>
                <a:ea typeface="Calibri" panose="020F0502020204030204" pitchFamily="34" charset="0"/>
                <a:cs typeface="Shruti" panose="020B0502040204020203" pitchFamily="34" charset="0"/>
              </a:rPr>
              <a:t> </a:t>
            </a:r>
            <a:r>
              <a:rPr lang="en-GB" sz="1050" b="1"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sz="1050" b="1" dirty="0">
                <a:solidFill>
                  <a:schemeClr val="tx1"/>
                </a:solidFill>
                <a:effectLst/>
                <a:latin typeface="Arial" panose="020B0604020202020204" pitchFamily="34" charset="0"/>
                <a:ea typeface="Calibri" panose="020F0502020204030204" pitchFamily="34" charset="0"/>
                <a:cs typeface="Shruti" panose="020B0502040204020203" pitchFamily="34" charset="0"/>
              </a:rPr>
              <a:t>Program: </a:t>
            </a:r>
            <a:r>
              <a:rPr lang="en-US" sz="1050" dirty="0">
                <a:solidFill>
                  <a:schemeClr val="tx1"/>
                </a:solidFill>
                <a:effectLst/>
                <a:latin typeface="Arial" panose="020B0604020202020204" pitchFamily="34" charset="0"/>
                <a:ea typeface="Calibri" panose="020F0502020204030204" pitchFamily="34" charset="0"/>
                <a:cs typeface="Shruti" panose="020B0502040204020203" pitchFamily="34" charset="0"/>
              </a:rPr>
              <a:t>MSc in Public Health and Social Care</a:t>
            </a:r>
            <a:br>
              <a:rPr lang="en-GB" sz="1050" dirty="0">
                <a:effectLst/>
                <a:latin typeface="Calibri" panose="020F0502020204030204" pitchFamily="34" charset="0"/>
                <a:ea typeface="Calibri" panose="020F0502020204030204" pitchFamily="34" charset="0"/>
                <a:cs typeface="Shruti" panose="020B0502040204020203" pitchFamily="34" charset="0"/>
              </a:rPr>
            </a:br>
            <a:endParaRPr lang="en-GB" sz="1100" dirty="0">
              <a:latin typeface="Arial" panose="020B0604020202020204" pitchFamily="34" charset="0"/>
              <a:cs typeface="Arial" panose="020B0604020202020204" pitchFamily="34" charset="0"/>
            </a:endParaRPr>
          </a:p>
        </p:txBody>
      </p:sp>
      <p:graphicFrame>
        <p:nvGraphicFramePr>
          <p:cNvPr id="13" name="Table 12"/>
          <p:cNvGraphicFramePr>
            <a:graphicFrameLocks noGrp="1"/>
          </p:cNvGraphicFramePr>
          <p:nvPr/>
        </p:nvGraphicFramePr>
        <p:xfrm>
          <a:off x="109671" y="1023968"/>
          <a:ext cx="3431295" cy="3887814"/>
        </p:xfrm>
        <a:graphic>
          <a:graphicData uri="http://schemas.openxmlformats.org/drawingml/2006/table">
            <a:tbl>
              <a:tblPr firstRow="1" bandRow="1">
                <a:tableStyleId>{72833802-FEF1-4C79-8D5D-14CF1EAF98D9}</a:tableStyleId>
              </a:tblPr>
              <a:tblGrid>
                <a:gridCol w="3431295"/>
              </a:tblGrid>
              <a:tr h="291174">
                <a:tc>
                  <a:txBody>
                    <a:bodyPr/>
                    <a:lstStyle/>
                    <a:p>
                      <a:pPr marL="0" indent="0" algn="ctr">
                        <a:buFont typeface="Arial" panose="020B0604020202020204" pitchFamily="34" charset="0"/>
                        <a:buNone/>
                      </a:pPr>
                      <a:r>
                        <a:rPr lang="en-GB" sz="1050" b="1"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GB" sz="1050" b="1"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34BC9"/>
                    </a:solidFill>
                  </a:tcPr>
                </a:tc>
              </a:tr>
              <a:tr h="1497657">
                <a:tc>
                  <a:txBody>
                    <a:bodyPr/>
                    <a:lstStyle/>
                    <a:p>
                      <a:pPr marL="171450" indent="-171450" algn="just">
                        <a:buFont typeface="Arial" panose="020B0604020202020204" pitchFamily="34" charset="0"/>
                        <a:buChar char="•"/>
                      </a:pPr>
                      <a:r>
                        <a:rPr lang="en-GB" sz="1000" b="0" kern="1200" dirty="0">
                          <a:solidFill>
                            <a:schemeClr val="tx1"/>
                          </a:solidFill>
                          <a:effectLst/>
                          <a:latin typeface="+mn-lt"/>
                          <a:ea typeface="+mn-ea"/>
                          <a:cs typeface="+mn-cs"/>
                        </a:rPr>
                        <a:t>Attention-Deficit/Hyperactivity Disorder (ADHD) is a common neurodevelopmental disorder characterised by persistent patterns of inattention, hyperactivity, and impulsivity that interfere with daily functioning and life management (Kam, 2024; Reichert et al, 2025).</a:t>
                      </a:r>
                      <a:endParaRPr lang="en-GB" sz="1000" b="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000" b="0" kern="1200" dirty="0">
                          <a:solidFill>
                            <a:schemeClr val="tx1"/>
                          </a:solidFill>
                          <a:effectLst/>
                          <a:latin typeface="+mn-lt"/>
                          <a:ea typeface="+mn-ea"/>
                          <a:cs typeface="+mn-cs"/>
                        </a:rPr>
                        <a:t>ADHD is typically identified in childhood but often persists into adulthood, affecting relationships, work performance, emotional regulation, and parenting capacity (Christiansen et al, 2019; </a:t>
                      </a:r>
                      <a:r>
                        <a:rPr lang="en-GB" sz="1000" b="0" kern="1200" dirty="0" err="1">
                          <a:solidFill>
                            <a:schemeClr val="tx1"/>
                          </a:solidFill>
                          <a:effectLst/>
                          <a:latin typeface="+mn-lt"/>
                          <a:ea typeface="+mn-ea"/>
                          <a:cs typeface="+mn-cs"/>
                        </a:rPr>
                        <a:t>Kosheleff</a:t>
                      </a:r>
                      <a:r>
                        <a:rPr lang="en-GB" sz="1000" b="0" kern="1200" dirty="0">
                          <a:solidFill>
                            <a:schemeClr val="tx1"/>
                          </a:solidFill>
                          <a:effectLst/>
                          <a:latin typeface="+mn-lt"/>
                          <a:ea typeface="+mn-ea"/>
                          <a:cs typeface="+mn-cs"/>
                        </a:rPr>
                        <a:t> et al, 2023).</a:t>
                      </a:r>
                      <a:endParaRPr lang="en-GB" sz="1000" b="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000" b="0" kern="1200" dirty="0">
                          <a:solidFill>
                            <a:schemeClr val="tx1"/>
                          </a:solidFill>
                          <a:effectLst/>
                          <a:latin typeface="+mn-lt"/>
                          <a:ea typeface="+mn-ea"/>
                          <a:cs typeface="+mn-cs"/>
                        </a:rPr>
                        <a:t>Adults with ADHD may experience difficulties with organisation, attention control, and emotional regulation, which can influence their parenting style and the family environment (</a:t>
                      </a:r>
                      <a:r>
                        <a:rPr lang="en-GB" sz="1000" b="0" kern="1200" dirty="0" err="1">
                          <a:solidFill>
                            <a:schemeClr val="tx1"/>
                          </a:solidFill>
                          <a:effectLst/>
                          <a:latin typeface="+mn-lt"/>
                          <a:ea typeface="+mn-ea"/>
                          <a:cs typeface="+mn-cs"/>
                        </a:rPr>
                        <a:t>Ahçi</a:t>
                      </a:r>
                      <a:r>
                        <a:rPr lang="en-GB" sz="1000" b="0" kern="1200" dirty="0">
                          <a:solidFill>
                            <a:schemeClr val="tx1"/>
                          </a:solidFill>
                          <a:effectLst/>
                          <a:latin typeface="+mn-lt"/>
                          <a:ea typeface="+mn-ea"/>
                          <a:cs typeface="+mn-cs"/>
                        </a:rPr>
                        <a:t> et al, 2022).</a:t>
                      </a:r>
                      <a:endParaRPr lang="en-GB" sz="1000" b="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000" b="0" kern="1200" dirty="0">
                          <a:solidFill>
                            <a:schemeClr val="tx1"/>
                          </a:solidFill>
                          <a:effectLst/>
                          <a:latin typeface="+mn-lt"/>
                          <a:ea typeface="+mn-ea"/>
                          <a:cs typeface="+mn-cs"/>
                        </a:rPr>
                        <a:t>When a parent has ADHD, their symptoms can affect their ability to provide consistent structure, attention, and emotional support for their children, potentially impacting the child’s development and well-being (Carr-Fanning and McGuckin, 2022).</a:t>
                      </a:r>
                      <a:endParaRPr lang="en-GB" sz="1000" b="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000" b="0" kern="1200" dirty="0">
                          <a:solidFill>
                            <a:schemeClr val="tx1"/>
                          </a:solidFill>
                          <a:effectLst/>
                          <a:latin typeface="+mn-lt"/>
                          <a:ea typeface="+mn-ea"/>
                          <a:cs typeface="+mn-cs"/>
                        </a:rPr>
                        <a:t>Understanding the intergenerational effects of ADHD is essential to improve family-based interventions, early support systems, and child developmental outcomes (</a:t>
                      </a:r>
                      <a:r>
                        <a:rPr lang="en-GB" sz="1000" b="0" kern="1200" dirty="0" err="1">
                          <a:solidFill>
                            <a:schemeClr val="tx1"/>
                          </a:solidFill>
                          <a:effectLst/>
                          <a:latin typeface="+mn-lt"/>
                          <a:ea typeface="+mn-ea"/>
                          <a:cs typeface="+mn-cs"/>
                        </a:rPr>
                        <a:t>Herrerías</a:t>
                      </a:r>
                      <a:r>
                        <a:rPr lang="en-GB" sz="1000" b="0" kern="1200" dirty="0">
                          <a:solidFill>
                            <a:schemeClr val="tx1"/>
                          </a:solidFill>
                          <a:effectLst/>
                          <a:latin typeface="+mn-lt"/>
                          <a:ea typeface="+mn-ea"/>
                          <a:cs typeface="+mn-cs"/>
                        </a:rPr>
                        <a:t>, 2025).</a:t>
                      </a:r>
                      <a:endParaRPr lang="en-GB" sz="1000" b="0" kern="1200" dirty="0">
                        <a:solidFill>
                          <a:schemeClr val="tx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r>
            </a:tbl>
          </a:graphicData>
        </a:graphic>
      </p:graphicFrame>
      <p:graphicFrame>
        <p:nvGraphicFramePr>
          <p:cNvPr id="14" name="Table 13"/>
          <p:cNvGraphicFramePr>
            <a:graphicFrameLocks noGrp="1"/>
          </p:cNvGraphicFramePr>
          <p:nvPr/>
        </p:nvGraphicFramePr>
        <p:xfrm>
          <a:off x="9260636" y="972933"/>
          <a:ext cx="3456858" cy="2787929"/>
        </p:xfrm>
        <a:graphic>
          <a:graphicData uri="http://schemas.openxmlformats.org/drawingml/2006/table">
            <a:tbl>
              <a:tblPr firstRow="1" bandRow="1">
                <a:effectLst>
                  <a:outerShdw blurRad="50800" dist="50800" dir="5400000" algn="ctr" rotWithShape="0">
                    <a:schemeClr val="accent5">
                      <a:lumMod val="20000"/>
                      <a:lumOff val="80000"/>
                    </a:schemeClr>
                  </a:outerShdw>
                </a:effectLst>
                <a:tableStyleId>{F5AB1C69-6EDB-4FF4-983F-18BD219EF322}</a:tableStyleId>
              </a:tblPr>
              <a:tblGrid>
                <a:gridCol w="3456858"/>
              </a:tblGrid>
              <a:tr h="258089">
                <a:tc>
                  <a:txBody>
                    <a:bodyPr/>
                    <a:lstStyle/>
                    <a:p>
                      <a:pPr algn="just"/>
                      <a:r>
                        <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Aim, Objectives and Question</a:t>
                      </a:r>
                      <a:endPar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934BC9"/>
                    </a:solidFill>
                  </a:tcPr>
                </a:tc>
              </a:tr>
              <a:tr h="775726">
                <a:tc>
                  <a:txBody>
                    <a:bodyPr/>
                    <a:lstStyle/>
                    <a:p>
                      <a:pPr algn="just"/>
                      <a:r>
                        <a:rPr lang="en-GB" sz="1000" b="1" kern="1200" dirty="0">
                          <a:solidFill>
                            <a:schemeClr val="dk1"/>
                          </a:solidFill>
                          <a:effectLst/>
                          <a:highlight>
                            <a:srgbClr val="FFFF00"/>
                          </a:highlight>
                          <a:latin typeface="+mn-lt"/>
                          <a:ea typeface="+mn-ea"/>
                          <a:cs typeface="+mn-cs"/>
                        </a:rPr>
                        <a:t>Research Question:</a:t>
                      </a:r>
                      <a:endParaRPr lang="en-GB" sz="1000" b="1" kern="1200" dirty="0">
                        <a:solidFill>
                          <a:schemeClr val="dk1"/>
                        </a:solidFill>
                        <a:effectLst/>
                        <a:highlight>
                          <a:srgbClr val="FFFF00"/>
                        </a:highlight>
                        <a:latin typeface="+mn-lt"/>
                        <a:ea typeface="+mn-ea"/>
                        <a:cs typeface="+mn-cs"/>
                      </a:endParaRPr>
                    </a:p>
                    <a:p>
                      <a:pPr algn="just"/>
                      <a:r>
                        <a:rPr lang="en-GB" sz="1000" kern="1200" dirty="0">
                          <a:solidFill>
                            <a:schemeClr val="dk1"/>
                          </a:solidFill>
                          <a:effectLst/>
                          <a:latin typeface="+mn-lt"/>
                          <a:ea typeface="+mn-ea"/>
                          <a:cs typeface="+mn-cs"/>
                        </a:rPr>
                        <a:t>How does parental ADHD influence the developmental, behavioural, and psychological outcomes of their children in the UK?</a:t>
                      </a:r>
                      <a:endParaRPr lang="en-GB" sz="1000" kern="1200" dirty="0">
                        <a:solidFill>
                          <a:schemeClr val="dk1"/>
                        </a:solidFill>
                        <a:effectLst/>
                        <a:latin typeface="+mn-lt"/>
                        <a:ea typeface="+mn-ea"/>
                        <a:cs typeface="+mn-cs"/>
                      </a:endParaRPr>
                    </a:p>
                    <a:p>
                      <a:pPr algn="just"/>
                      <a:r>
                        <a:rPr lang="en-GB" sz="1000" b="1" kern="1200" dirty="0">
                          <a:solidFill>
                            <a:schemeClr val="dk1"/>
                          </a:solidFill>
                          <a:effectLst/>
                          <a:highlight>
                            <a:srgbClr val="FFFF00"/>
                          </a:highlight>
                          <a:latin typeface="+mn-lt"/>
                          <a:ea typeface="+mn-ea"/>
                          <a:cs typeface="+mn-cs"/>
                        </a:rPr>
                        <a:t>Aim: </a:t>
                      </a:r>
                      <a:r>
                        <a:rPr lang="en-GB" sz="1000" kern="1200" dirty="0">
                          <a:solidFill>
                            <a:schemeClr val="dk1"/>
                          </a:solidFill>
                          <a:effectLst/>
                          <a:latin typeface="+mn-lt"/>
                          <a:ea typeface="+mn-ea"/>
                          <a:cs typeface="+mn-cs"/>
                        </a:rPr>
                        <a:t>To investigate the effects of parental ADHD on children’s development, behaviour, and mental health outcomes in the UK.</a:t>
                      </a:r>
                      <a:endParaRPr lang="en-GB" sz="1000" kern="1200" dirty="0">
                        <a:solidFill>
                          <a:schemeClr val="dk1"/>
                        </a:solidFill>
                        <a:effectLst/>
                        <a:latin typeface="+mn-lt"/>
                        <a:ea typeface="+mn-ea"/>
                        <a:cs typeface="+mn-cs"/>
                      </a:endParaRPr>
                    </a:p>
                    <a:p>
                      <a:pPr algn="just"/>
                      <a:r>
                        <a:rPr lang="en-GB" sz="1000" b="1" kern="1200" dirty="0">
                          <a:solidFill>
                            <a:schemeClr val="dk1"/>
                          </a:solidFill>
                          <a:effectLst/>
                          <a:highlight>
                            <a:srgbClr val="FFFF00"/>
                          </a:highlight>
                          <a:latin typeface="+mn-lt"/>
                          <a:ea typeface="+mn-ea"/>
                          <a:cs typeface="+mn-cs"/>
                        </a:rPr>
                        <a:t>Objectives:</a:t>
                      </a:r>
                      <a:endParaRPr lang="en-GB" sz="1000" b="1" kern="1200" dirty="0">
                        <a:solidFill>
                          <a:schemeClr val="dk1"/>
                        </a:solidFill>
                        <a:effectLst/>
                        <a:highlight>
                          <a:srgbClr val="FFFF00"/>
                        </a:highlight>
                        <a:latin typeface="+mn-lt"/>
                        <a:ea typeface="+mn-ea"/>
                        <a:cs typeface="+mn-cs"/>
                      </a:endParaRPr>
                    </a:p>
                    <a:p>
                      <a:pPr marL="228600" indent="-228600" algn="just">
                        <a:buFont typeface="+mj-lt"/>
                        <a:buAutoNum type="arabicPeriod"/>
                      </a:pPr>
                      <a:r>
                        <a:rPr lang="en-GB" sz="1000" kern="1200" dirty="0">
                          <a:solidFill>
                            <a:schemeClr val="dk1"/>
                          </a:solidFill>
                          <a:effectLst/>
                          <a:latin typeface="+mn-lt"/>
                          <a:ea typeface="+mn-ea"/>
                          <a:cs typeface="+mn-cs"/>
                        </a:rPr>
                        <a:t>To examine the relationship between parental ADHD and children’s developmental milestones and cognitive growth in the UK.</a:t>
                      </a:r>
                      <a:endParaRPr lang="en-GB" sz="1000" kern="1200" dirty="0">
                        <a:solidFill>
                          <a:schemeClr val="dk1"/>
                        </a:solidFill>
                        <a:effectLst/>
                        <a:latin typeface="+mn-lt"/>
                        <a:ea typeface="+mn-ea"/>
                        <a:cs typeface="+mn-cs"/>
                      </a:endParaRPr>
                    </a:p>
                    <a:p>
                      <a:pPr marL="228600" indent="-228600" algn="just">
                        <a:buFont typeface="+mj-lt"/>
                        <a:buAutoNum type="arabicPeriod"/>
                      </a:pPr>
                      <a:r>
                        <a:rPr lang="en-GB" sz="1000" kern="1200" dirty="0">
                          <a:solidFill>
                            <a:schemeClr val="dk1"/>
                          </a:solidFill>
                          <a:effectLst/>
                          <a:latin typeface="+mn-lt"/>
                          <a:ea typeface="+mn-ea"/>
                          <a:cs typeface="+mn-cs"/>
                        </a:rPr>
                        <a:t>To explore the impact of parental ADHD on children’s behavioural patterns and social interactions in the UK.</a:t>
                      </a:r>
                      <a:endParaRPr lang="en-GB" sz="1000" kern="1200" dirty="0">
                        <a:solidFill>
                          <a:schemeClr val="dk1"/>
                        </a:solidFill>
                        <a:effectLst/>
                        <a:latin typeface="+mn-lt"/>
                        <a:ea typeface="+mn-ea"/>
                        <a:cs typeface="+mn-cs"/>
                      </a:endParaRPr>
                    </a:p>
                    <a:p>
                      <a:pPr marL="228600" indent="-228600" algn="just">
                        <a:buFont typeface="+mj-lt"/>
                        <a:buAutoNum type="arabicPeriod"/>
                      </a:pPr>
                      <a:r>
                        <a:rPr lang="en-GB" sz="1000" kern="1200" dirty="0">
                          <a:solidFill>
                            <a:schemeClr val="dk1"/>
                          </a:solidFill>
                          <a:effectLst/>
                          <a:latin typeface="+mn-lt"/>
                          <a:ea typeface="+mn-ea"/>
                          <a:cs typeface="+mn-cs"/>
                        </a:rPr>
                        <a:t>To assess the psychological and emotional well-being of children with parents diagnosed with ADHD in the UK.</a:t>
                      </a:r>
                      <a:endParaRPr lang="en-GB" sz="1000"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2">
                        <a:lumMod val="40000"/>
                        <a:lumOff val="60000"/>
                      </a:schemeClr>
                    </a:solidFill>
                  </a:tcPr>
                </a:tc>
              </a:tr>
            </a:tbl>
          </a:graphicData>
        </a:graphic>
      </p:graphicFrame>
      <p:graphicFrame>
        <p:nvGraphicFramePr>
          <p:cNvPr id="15" name="Table 14"/>
          <p:cNvGraphicFramePr>
            <a:graphicFrameLocks noGrp="1"/>
          </p:cNvGraphicFramePr>
          <p:nvPr/>
        </p:nvGraphicFramePr>
        <p:xfrm>
          <a:off x="4938587" y="972933"/>
          <a:ext cx="3905457" cy="2926080"/>
        </p:xfrm>
        <a:graphic>
          <a:graphicData uri="http://schemas.openxmlformats.org/drawingml/2006/table">
            <a:tbl>
              <a:tblPr firstRow="1" bandRow="1">
                <a:tableStyleId>{F5AB1C69-6EDB-4FF4-983F-18BD219EF322}</a:tableStyleId>
              </a:tblPr>
              <a:tblGrid>
                <a:gridCol w="3905457"/>
              </a:tblGrid>
              <a:tr h="212730">
                <a:tc>
                  <a:txBody>
                    <a:bodyPr/>
                    <a:lstStyle/>
                    <a:p>
                      <a:pPr marL="0" indent="0" algn="ctr">
                        <a:buFont typeface="Arial" panose="020B0604020202020204" pitchFamily="34" charset="0"/>
                        <a:buNone/>
                      </a:pPr>
                      <a:r>
                        <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Prevalence </a:t>
                      </a:r>
                      <a:endPar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934BC9"/>
                    </a:solidFill>
                  </a:tcPr>
                </a:tc>
              </a:tr>
              <a:tr h="1336365">
                <a:tc>
                  <a:txBody>
                    <a:bodyPr/>
                    <a:lstStyle/>
                    <a:p>
                      <a:pPr marL="171450" indent="-171450" algn="just">
                        <a:buFont typeface="Arial" panose="020B0604020202020204" pitchFamily="34" charset="0"/>
                        <a:buChar char="•"/>
                      </a:pPr>
                      <a:r>
                        <a:rPr lang="en-GB" sz="1000" kern="1200" dirty="0">
                          <a:solidFill>
                            <a:schemeClr val="dk1"/>
                          </a:solidFill>
                          <a:effectLst/>
                          <a:latin typeface="+mn-lt"/>
                          <a:ea typeface="+mn-ea"/>
                          <a:cs typeface="+mn-cs"/>
                        </a:rPr>
                        <a:t>In the UK, ADHD affects approximately 3–5% of the population, although many adults remain undiagnosed or untreated (NHS England, 2025).</a:t>
                      </a:r>
                      <a:endParaRPr lang="en-GB" sz="10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1000" kern="1200" dirty="0">
                          <a:solidFill>
                            <a:schemeClr val="dk1"/>
                          </a:solidFill>
                          <a:effectLst/>
                          <a:latin typeface="+mn-lt"/>
                          <a:ea typeface="+mn-ea"/>
                          <a:cs typeface="+mn-cs"/>
                        </a:rPr>
                        <a:t>Recent NHS England Digital (2025) data suggest a growing number of adult ADHD diagnoses (13.9%), reflecting increased awareness and access to diagnostic services.</a:t>
                      </a:r>
                      <a:endParaRPr lang="en-GB" sz="10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1000" kern="1200" dirty="0">
                          <a:solidFill>
                            <a:schemeClr val="dk1"/>
                          </a:solidFill>
                          <a:effectLst/>
                          <a:latin typeface="+mn-lt"/>
                          <a:ea typeface="+mn-ea"/>
                          <a:cs typeface="+mn-cs"/>
                        </a:rPr>
                        <a:t>Studies indicate that children of parents with ADHD are 70% to 80% more likely to develop ADHD themselves due to both genetic and environmental influences (Zheng et al, 2020).</a:t>
                      </a:r>
                      <a:endParaRPr lang="en-GB" sz="10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1000" kern="1200" dirty="0">
                          <a:solidFill>
                            <a:schemeClr val="dk1"/>
                          </a:solidFill>
                          <a:effectLst/>
                          <a:latin typeface="+mn-lt"/>
                          <a:ea typeface="+mn-ea"/>
                          <a:cs typeface="+mn-cs"/>
                        </a:rPr>
                        <a:t>Parental ADHD has been linked to challenges in family functioning, including inconsistent discipline, higher parental stress, and lower emotional responsiveness (Carr-Fanning and McGuckin, 2022).</a:t>
                      </a:r>
                      <a:endParaRPr lang="en-GB" sz="10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1000" kern="1200" dirty="0">
                          <a:solidFill>
                            <a:schemeClr val="dk1"/>
                          </a:solidFill>
                          <a:effectLst/>
                          <a:latin typeface="+mn-lt"/>
                          <a:ea typeface="+mn-ea"/>
                          <a:cs typeface="+mn-cs"/>
                        </a:rPr>
                        <a:t>There is limited UK-based research examining how parental ADHD specifically influences children’s developmental, behavioural, and psychological outcomes, highlighting a key research gap.</a:t>
                      </a:r>
                      <a:endParaRPr lang="en-GB" sz="1000"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4">
                        <a:lumMod val="20000"/>
                        <a:lumOff val="80000"/>
                      </a:schemeClr>
                    </a:solidFill>
                  </a:tcPr>
                </a:tc>
              </a:tr>
            </a:tbl>
          </a:graphicData>
        </a:graphic>
      </p:graphicFrame>
      <p:graphicFrame>
        <p:nvGraphicFramePr>
          <p:cNvPr id="16" name="Table 15"/>
          <p:cNvGraphicFramePr>
            <a:graphicFrameLocks noGrp="1"/>
          </p:cNvGraphicFramePr>
          <p:nvPr/>
        </p:nvGraphicFramePr>
        <p:xfrm>
          <a:off x="4231482" y="4131753"/>
          <a:ext cx="6346207" cy="2476500"/>
        </p:xfrm>
        <a:graphic>
          <a:graphicData uri="http://schemas.openxmlformats.org/drawingml/2006/table">
            <a:tbl>
              <a:tblPr firstRow="1" bandRow="1">
                <a:tableStyleId>{F5AB1C69-6EDB-4FF4-983F-18BD219EF322}</a:tableStyleId>
              </a:tblPr>
              <a:tblGrid>
                <a:gridCol w="6346207"/>
              </a:tblGrid>
              <a:tr h="248000">
                <a:tc>
                  <a:txBody>
                    <a:bodyPr/>
                    <a:lstStyle/>
                    <a:p>
                      <a:pPr marL="0" indent="0" algn="ctr">
                        <a:buFont typeface="Wingdings" panose="05000000000000000000" pitchFamily="2" charset="2"/>
                        <a:buNone/>
                      </a:pPr>
                      <a:r>
                        <a:rPr lang="en-GB" sz="105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Rationale of the Study</a:t>
                      </a:r>
                      <a:endParaRPr lang="en-GB" sz="105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34BC9"/>
                    </a:solidFill>
                  </a:tcPr>
                </a:tc>
              </a:tr>
              <a:tr h="2012044">
                <a:tc>
                  <a:txBody>
                    <a:bodyPr/>
                    <a:lstStyle/>
                    <a:p>
                      <a:pPr marL="171450" indent="-171450" algn="just">
                        <a:buFont typeface="Wingdings" panose="05000000000000000000" pitchFamily="2" charset="2"/>
                        <a:buChar char="ü"/>
                      </a:pPr>
                      <a:r>
                        <a:rPr lang="en-GB" sz="1000" b="1" kern="1200" dirty="0">
                          <a:solidFill>
                            <a:schemeClr val="dk1"/>
                          </a:solidFill>
                          <a:effectLst/>
                          <a:highlight>
                            <a:srgbClr val="00FFFF"/>
                          </a:highlight>
                          <a:latin typeface="+mn-lt"/>
                          <a:ea typeface="+mn-ea"/>
                          <a:cs typeface="+mn-cs"/>
                        </a:rPr>
                        <a:t>Limited UK-Based Evidence:</a:t>
                      </a:r>
                      <a:r>
                        <a:rPr lang="en-GB" sz="1000" kern="1200" dirty="0">
                          <a:solidFill>
                            <a:schemeClr val="dk1"/>
                          </a:solidFill>
                          <a:effectLst/>
                          <a:highlight>
                            <a:srgbClr val="00FFFF"/>
                          </a:highlight>
                          <a:latin typeface="+mn-lt"/>
                          <a:ea typeface="+mn-ea"/>
                          <a:cs typeface="+mn-cs"/>
                        </a:rPr>
                        <a:t> </a:t>
                      </a:r>
                      <a:r>
                        <a:rPr lang="en-GB" sz="1000" kern="1200" dirty="0">
                          <a:solidFill>
                            <a:schemeClr val="dk1"/>
                          </a:solidFill>
                          <a:effectLst/>
                          <a:latin typeface="+mn-lt"/>
                          <a:ea typeface="+mn-ea"/>
                          <a:cs typeface="+mn-cs"/>
                        </a:rPr>
                        <a:t>Few studies have examined the effects of parental ADHD on child development within the UK context, where healthcare systems, social support, and cultural factors may differ from international settings (Young et al, 2021).</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ü"/>
                      </a:pPr>
                      <a:r>
                        <a:rPr lang="en-GB" sz="1000" b="1" kern="1200" dirty="0">
                          <a:solidFill>
                            <a:schemeClr val="dk1"/>
                          </a:solidFill>
                          <a:effectLst/>
                          <a:highlight>
                            <a:srgbClr val="00FFFF"/>
                          </a:highlight>
                          <a:latin typeface="+mn-lt"/>
                          <a:ea typeface="+mn-ea"/>
                          <a:cs typeface="+mn-cs"/>
                        </a:rPr>
                        <a:t>Intergenerational Impact:</a:t>
                      </a:r>
                      <a:r>
                        <a:rPr lang="en-GB" sz="1000" kern="1200" dirty="0">
                          <a:solidFill>
                            <a:schemeClr val="dk1"/>
                          </a:solidFill>
                          <a:effectLst/>
                          <a:highlight>
                            <a:srgbClr val="00FFFF"/>
                          </a:highlight>
                          <a:latin typeface="+mn-lt"/>
                          <a:ea typeface="+mn-ea"/>
                          <a:cs typeface="+mn-cs"/>
                        </a:rPr>
                        <a:t> </a:t>
                      </a:r>
                      <a:r>
                        <a:rPr lang="en-GB" sz="1000" kern="1200" dirty="0">
                          <a:solidFill>
                            <a:schemeClr val="dk1"/>
                          </a:solidFill>
                          <a:effectLst/>
                          <a:latin typeface="+mn-lt"/>
                          <a:ea typeface="+mn-ea"/>
                          <a:cs typeface="+mn-cs"/>
                        </a:rPr>
                        <a:t>Understanding how parental ADHD influences children’s cognitive, emotional, and behavioural outcomes can help identify families at risk and inform early intervention strategies (Smit et al, 2021).</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ü"/>
                      </a:pPr>
                      <a:r>
                        <a:rPr lang="en-GB" sz="1000" b="1" kern="1200" dirty="0">
                          <a:solidFill>
                            <a:schemeClr val="dk1"/>
                          </a:solidFill>
                          <a:effectLst/>
                          <a:highlight>
                            <a:srgbClr val="00FFFF"/>
                          </a:highlight>
                          <a:latin typeface="+mn-lt"/>
                          <a:ea typeface="+mn-ea"/>
                          <a:cs typeface="+mn-cs"/>
                        </a:rPr>
                        <a:t>Family Dynamics:</a:t>
                      </a:r>
                      <a:r>
                        <a:rPr lang="en-GB" sz="1000" kern="1200" dirty="0">
                          <a:solidFill>
                            <a:schemeClr val="dk1"/>
                          </a:solidFill>
                          <a:effectLst/>
                          <a:highlight>
                            <a:srgbClr val="00FFFF"/>
                          </a:highlight>
                          <a:latin typeface="+mn-lt"/>
                          <a:ea typeface="+mn-ea"/>
                          <a:cs typeface="+mn-cs"/>
                        </a:rPr>
                        <a:t> </a:t>
                      </a:r>
                      <a:r>
                        <a:rPr lang="en-GB" sz="1000" kern="1200" dirty="0">
                          <a:solidFill>
                            <a:schemeClr val="dk1"/>
                          </a:solidFill>
                          <a:effectLst/>
                          <a:latin typeface="+mn-lt"/>
                          <a:ea typeface="+mn-ea"/>
                          <a:cs typeface="+mn-cs"/>
                        </a:rPr>
                        <a:t>ADHD symptoms in parents can affect parenting consistency, emotional availability, and the overall family environment, which are crucial for children’s development (Maher et al, 2024).</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ü"/>
                      </a:pPr>
                      <a:r>
                        <a:rPr lang="en-GB" sz="1000" b="1" kern="1200" dirty="0">
                          <a:solidFill>
                            <a:schemeClr val="dk1"/>
                          </a:solidFill>
                          <a:effectLst/>
                          <a:highlight>
                            <a:srgbClr val="00FFFF"/>
                          </a:highlight>
                          <a:latin typeface="+mn-lt"/>
                          <a:ea typeface="+mn-ea"/>
                          <a:cs typeface="+mn-cs"/>
                        </a:rPr>
                        <a:t>Public Health Significance:</a:t>
                      </a:r>
                      <a:r>
                        <a:rPr lang="en-GB" sz="1000" kern="1200" dirty="0">
                          <a:solidFill>
                            <a:schemeClr val="dk1"/>
                          </a:solidFill>
                          <a:effectLst/>
                          <a:highlight>
                            <a:srgbClr val="00FFFF"/>
                          </a:highlight>
                          <a:latin typeface="+mn-lt"/>
                          <a:ea typeface="+mn-ea"/>
                          <a:cs typeface="+mn-cs"/>
                        </a:rPr>
                        <a:t> </a:t>
                      </a:r>
                      <a:r>
                        <a:rPr lang="en-GB" sz="1000" kern="1200" dirty="0">
                          <a:solidFill>
                            <a:schemeClr val="dk1"/>
                          </a:solidFill>
                          <a:effectLst/>
                          <a:latin typeface="+mn-lt"/>
                          <a:ea typeface="+mn-ea"/>
                          <a:cs typeface="+mn-cs"/>
                        </a:rPr>
                        <a:t>Examining this relationship can inform the design of targeted family support programs and improve outcomes for both parents and children (Maher et al, 2024).</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ü"/>
                      </a:pPr>
                      <a:r>
                        <a:rPr lang="en-GB" sz="1000" b="1" kern="1200" dirty="0">
                          <a:solidFill>
                            <a:schemeClr val="dk1"/>
                          </a:solidFill>
                          <a:effectLst/>
                          <a:highlight>
                            <a:srgbClr val="00FFFF"/>
                          </a:highlight>
                          <a:latin typeface="+mn-lt"/>
                          <a:ea typeface="+mn-ea"/>
                          <a:cs typeface="+mn-cs"/>
                        </a:rPr>
                        <a:t>Mental Health Awareness:</a:t>
                      </a:r>
                      <a:r>
                        <a:rPr lang="en-GB" sz="1000" kern="1200" dirty="0">
                          <a:solidFill>
                            <a:schemeClr val="dk1"/>
                          </a:solidFill>
                          <a:effectLst/>
                          <a:highlight>
                            <a:srgbClr val="00FFFF"/>
                          </a:highlight>
                          <a:latin typeface="+mn-lt"/>
                          <a:ea typeface="+mn-ea"/>
                          <a:cs typeface="+mn-cs"/>
                        </a:rPr>
                        <a:t> </a:t>
                      </a:r>
                      <a:r>
                        <a:rPr lang="en-GB" sz="1000" kern="1200" dirty="0">
                          <a:solidFill>
                            <a:schemeClr val="dk1"/>
                          </a:solidFill>
                          <a:effectLst/>
                          <a:latin typeface="+mn-lt"/>
                          <a:ea typeface="+mn-ea"/>
                          <a:cs typeface="+mn-cs"/>
                        </a:rPr>
                        <a:t>Highlighting parental ADHD can contribute to reducing stigma, encouraging diagnosis, and promoting mental health literacy among families (Smit et al, 2021)</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ü"/>
                      </a:pPr>
                      <a:r>
                        <a:rPr lang="en-GB" sz="1000" b="1" kern="1200" dirty="0">
                          <a:solidFill>
                            <a:schemeClr val="dk1"/>
                          </a:solidFill>
                          <a:effectLst/>
                          <a:highlight>
                            <a:srgbClr val="00FFFF"/>
                          </a:highlight>
                          <a:latin typeface="+mn-lt"/>
                          <a:ea typeface="+mn-ea"/>
                          <a:cs typeface="+mn-cs"/>
                        </a:rPr>
                        <a:t>Preventive Approach:</a:t>
                      </a:r>
                      <a:r>
                        <a:rPr lang="en-GB" sz="1000" kern="1200" dirty="0">
                          <a:solidFill>
                            <a:schemeClr val="dk1"/>
                          </a:solidFill>
                          <a:effectLst/>
                          <a:highlight>
                            <a:srgbClr val="00FFFF"/>
                          </a:highlight>
                          <a:latin typeface="+mn-lt"/>
                          <a:ea typeface="+mn-ea"/>
                          <a:cs typeface="+mn-cs"/>
                        </a:rPr>
                        <a:t> </a:t>
                      </a:r>
                      <a:r>
                        <a:rPr lang="en-GB" sz="1000" kern="1200" dirty="0">
                          <a:solidFill>
                            <a:schemeClr val="dk1"/>
                          </a:solidFill>
                          <a:effectLst/>
                          <a:latin typeface="+mn-lt"/>
                          <a:ea typeface="+mn-ea"/>
                          <a:cs typeface="+mn-cs"/>
                        </a:rPr>
                        <a:t>Identifying early signs of risk in children of parents with ADHD can support timely intervention, potentially reducing future mental health burdens (</a:t>
                      </a:r>
                      <a:r>
                        <a:rPr lang="en-GB" sz="1000" kern="1200" dirty="0" err="1">
                          <a:solidFill>
                            <a:schemeClr val="dk1"/>
                          </a:solidFill>
                          <a:effectLst/>
                          <a:latin typeface="+mn-lt"/>
                          <a:ea typeface="+mn-ea"/>
                          <a:cs typeface="+mn-cs"/>
                        </a:rPr>
                        <a:t>Kosheleff</a:t>
                      </a:r>
                      <a:r>
                        <a:rPr lang="en-GB" sz="1000" kern="1200" dirty="0">
                          <a:solidFill>
                            <a:schemeClr val="dk1"/>
                          </a:solidFill>
                          <a:effectLst/>
                          <a:latin typeface="+mn-lt"/>
                          <a:ea typeface="+mn-ea"/>
                          <a:cs typeface="+mn-cs"/>
                        </a:rPr>
                        <a:t> et al, 2023).</a:t>
                      </a:r>
                      <a:endParaRPr lang="en-GB" sz="1000"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bl>
          </a:graphicData>
        </a:graphic>
      </p:graphicFrame>
      <p:graphicFrame>
        <p:nvGraphicFramePr>
          <p:cNvPr id="17" name="Table 16"/>
          <p:cNvGraphicFramePr>
            <a:graphicFrameLocks noGrp="1"/>
          </p:cNvGraphicFramePr>
          <p:nvPr/>
        </p:nvGraphicFramePr>
        <p:xfrm>
          <a:off x="101998" y="5862903"/>
          <a:ext cx="4012606" cy="3543300"/>
        </p:xfrm>
        <a:graphic>
          <a:graphicData uri="http://schemas.openxmlformats.org/drawingml/2006/table">
            <a:tbl>
              <a:tblPr firstRow="1" bandRow="1">
                <a:tableStyleId>{F5AB1C69-6EDB-4FF4-983F-18BD219EF322}</a:tableStyleId>
              </a:tblPr>
              <a:tblGrid>
                <a:gridCol w="4012606"/>
              </a:tblGrid>
              <a:tr h="241116">
                <a:tc>
                  <a:txBody>
                    <a:bodyPr/>
                    <a:lstStyle/>
                    <a:p>
                      <a:pPr algn="ctr"/>
                      <a:r>
                        <a:rPr lang="en-GB" sz="105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Impact</a:t>
                      </a:r>
                      <a:endParaRPr lang="en-GB" sz="105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934BC9"/>
                    </a:solidFill>
                  </a:tcPr>
                </a:tc>
              </a:tr>
              <a:tr h="2654574">
                <a:tc>
                  <a:txBody>
                    <a:bodyPr/>
                    <a:lstStyle/>
                    <a:p>
                      <a:pPr marL="171450" indent="-171450" algn="just">
                        <a:buFont typeface="Wingdings" panose="05000000000000000000" pitchFamily="2" charset="2"/>
                        <a:buChar char="Ø"/>
                      </a:pPr>
                      <a:r>
                        <a:rPr lang="en-GB" sz="1000" kern="1200" dirty="0">
                          <a:solidFill>
                            <a:schemeClr val="dk1"/>
                          </a:solidFill>
                          <a:effectLst/>
                          <a:latin typeface="+mn-lt"/>
                          <a:ea typeface="+mn-ea"/>
                          <a:cs typeface="+mn-cs"/>
                        </a:rPr>
                        <a:t>This research will provide insights into how parental ADHD affects children’s development and mental health, helping families access tailored support and early interventions that promote healthier parent–child relationships and improved outcomes (Uchida et al, 2023).</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Ø"/>
                      </a:pPr>
                      <a:r>
                        <a:rPr lang="en-GB" sz="1000" kern="1200" dirty="0">
                          <a:solidFill>
                            <a:schemeClr val="dk1"/>
                          </a:solidFill>
                          <a:effectLst/>
                          <a:latin typeface="+mn-lt"/>
                          <a:ea typeface="+mn-ea"/>
                          <a:cs typeface="+mn-cs"/>
                        </a:rPr>
                        <a:t>Findings will strengthen the evidence base for family-oriented ADHD interventions, guiding public health and social care services to design inclusive support programs addressing both parental and child needs (Miller et al, 2023).</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Ø"/>
                      </a:pPr>
                      <a:r>
                        <a:rPr lang="en-GB" sz="1000" kern="1200" dirty="0">
                          <a:solidFill>
                            <a:schemeClr val="dk1"/>
                          </a:solidFill>
                          <a:effectLst/>
                          <a:latin typeface="+mn-lt"/>
                          <a:ea typeface="+mn-ea"/>
                          <a:cs typeface="+mn-cs"/>
                        </a:rPr>
                        <a:t>The study will inform policymakers about the importance of integrating parental ADHD screening and family-focused support into NHS and community mental health frameworks (Chronis-Tuscano et al, 2017).</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Ø"/>
                      </a:pPr>
                      <a:r>
                        <a:rPr lang="en-GB" sz="1000" kern="1200" dirty="0">
                          <a:solidFill>
                            <a:schemeClr val="dk1"/>
                          </a:solidFill>
                          <a:effectLst/>
                          <a:latin typeface="+mn-lt"/>
                          <a:ea typeface="+mn-ea"/>
                          <a:cs typeface="+mn-cs"/>
                        </a:rPr>
                        <a:t>The research will equip healthcare, education, and social care professionals with evidence-based strategies to identify, manage, and support families where parental ADHD impacts child development (Young et al, 2021).</a:t>
                      </a:r>
                      <a:endParaRPr lang="en-GB" sz="1000" kern="1200" dirty="0">
                        <a:solidFill>
                          <a:schemeClr val="dk1"/>
                        </a:solidFill>
                        <a:effectLst/>
                        <a:latin typeface="+mn-lt"/>
                        <a:ea typeface="+mn-ea"/>
                        <a:cs typeface="+mn-cs"/>
                      </a:endParaRPr>
                    </a:p>
                    <a:p>
                      <a:pPr marL="171450" indent="-171450" algn="just">
                        <a:buFont typeface="Wingdings" panose="05000000000000000000" pitchFamily="2" charset="2"/>
                        <a:buChar char="Ø"/>
                      </a:pPr>
                      <a:r>
                        <a:rPr lang="en-GB" sz="1000" kern="1200" dirty="0">
                          <a:solidFill>
                            <a:schemeClr val="dk1"/>
                          </a:solidFill>
                          <a:effectLst/>
                          <a:latin typeface="+mn-lt"/>
                          <a:ea typeface="+mn-ea"/>
                          <a:cs typeface="+mn-cs"/>
                        </a:rPr>
                        <a:t>This research will raise public awareness about intergenerational ADHD effects, promote empathy and understanding, and fill an academic gap by contributing to UK-based evidence on family mental health and developmental outcomes (Miller et al, 2023).</a:t>
                      </a:r>
                      <a:endParaRPr lang="en-GB" sz="1000" kern="1200" dirty="0">
                        <a:solidFill>
                          <a:schemeClr val="dk1"/>
                        </a:solidFill>
                        <a:effectLst/>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4E5F5"/>
                    </a:solidFill>
                  </a:tcPr>
                </a:tc>
              </a:tr>
            </a:tbl>
          </a:graphicData>
        </a:graphic>
      </p:graphicFrame>
      <p:graphicFrame>
        <p:nvGraphicFramePr>
          <p:cNvPr id="18" name="Table 17"/>
          <p:cNvGraphicFramePr>
            <a:graphicFrameLocks noGrp="1"/>
          </p:cNvGraphicFramePr>
          <p:nvPr/>
        </p:nvGraphicFramePr>
        <p:xfrm>
          <a:off x="5663318" y="6759192"/>
          <a:ext cx="7054176" cy="2842008"/>
        </p:xfrm>
        <a:graphic>
          <a:graphicData uri="http://schemas.openxmlformats.org/drawingml/2006/table">
            <a:tbl>
              <a:tblPr firstRow="1" bandRow="1">
                <a:tableStyleId>{00A15C55-8517-42AA-B614-E9B94910E393}</a:tableStyleId>
              </a:tblPr>
              <a:tblGrid>
                <a:gridCol w="7054176"/>
              </a:tblGrid>
              <a:tr h="190248">
                <a:tc>
                  <a:txBody>
                    <a:bodyPr/>
                    <a:lstStyle/>
                    <a:p>
                      <a:pPr marL="0" indent="0" algn="ctr">
                        <a:buFont typeface="Arial" panose="020B0604020202020204" pitchFamily="34" charset="0"/>
                        <a:buNone/>
                      </a:pPr>
                      <a:r>
                        <a:rPr lang="en-GB" sz="600" b="1" u="sng" baseline="0"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 list</a:t>
                      </a:r>
                      <a:endParaRPr lang="en-GB" sz="600" b="1" u="sng" baseline="0"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tc>
              </a:tr>
              <a:tr h="2282970">
                <a:tc>
                  <a:txBody>
                    <a:bodyPr/>
                    <a:lstStyle/>
                    <a:p>
                      <a:pPr marL="171450" indent="-171450" algn="just">
                        <a:buFont typeface="Arial" panose="020B0604020202020204" pitchFamily="34" charset="0"/>
                        <a:buChar char="•"/>
                      </a:pPr>
                      <a:r>
                        <a:rPr lang="en-GB" sz="600" kern="1200" dirty="0" err="1">
                          <a:solidFill>
                            <a:schemeClr val="dk1"/>
                          </a:solidFill>
                          <a:effectLst/>
                          <a:latin typeface="+mn-lt"/>
                          <a:ea typeface="+mn-ea"/>
                          <a:cs typeface="+mn-cs"/>
                        </a:rPr>
                        <a:t>Ahçi</a:t>
                      </a:r>
                      <a:r>
                        <a:rPr lang="en-GB" sz="600" kern="1200" dirty="0">
                          <a:solidFill>
                            <a:schemeClr val="dk1"/>
                          </a:solidFill>
                          <a:effectLst/>
                          <a:latin typeface="+mn-lt"/>
                          <a:ea typeface="+mn-ea"/>
                          <a:cs typeface="+mn-cs"/>
                        </a:rPr>
                        <a:t>, Z.G., Akdeniz, S. and Harmanci, H., 2022. A Study of the Effects of Parental Attention Deficit and Hyperactivity Disorder (ADHD) and Parental Emotion Regulation Processes on Adolescent Self-Regulation Skills. </a:t>
                      </a:r>
                      <a:r>
                        <a:rPr lang="en-GB" sz="600" i="1" kern="1200" dirty="0">
                          <a:solidFill>
                            <a:schemeClr val="dk1"/>
                          </a:solidFill>
                          <a:effectLst/>
                          <a:latin typeface="+mn-lt"/>
                          <a:ea typeface="+mn-ea"/>
                          <a:cs typeface="+mn-cs"/>
                        </a:rPr>
                        <a:t>International Journal of Progressive Education</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18</a:t>
                      </a:r>
                      <a:r>
                        <a:rPr lang="en-GB" sz="600" kern="1200" dirty="0">
                          <a:solidFill>
                            <a:schemeClr val="dk1"/>
                          </a:solidFill>
                          <a:effectLst/>
                          <a:latin typeface="+mn-lt"/>
                          <a:ea typeface="+mn-ea"/>
                          <a:cs typeface="+mn-cs"/>
                        </a:rPr>
                        <a:t>(1), pp.435-447.</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Carr-Fanning, K. and McGuckin, C., 2022. “I find it really difficult to control myself too”: A qualitative study of the effects on the family dynamic when parent and child have ADHD. </a:t>
                      </a:r>
                      <a:r>
                        <a:rPr lang="en-GB" sz="600" i="1" kern="1200" dirty="0">
                          <a:solidFill>
                            <a:schemeClr val="dk1"/>
                          </a:solidFill>
                          <a:effectLst/>
                          <a:latin typeface="+mn-lt"/>
                          <a:ea typeface="+mn-ea"/>
                          <a:cs typeface="+mn-cs"/>
                        </a:rPr>
                        <a:t>Education sciences</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12</a:t>
                      </a:r>
                      <a:r>
                        <a:rPr lang="en-GB" sz="600" kern="1200" dirty="0">
                          <a:solidFill>
                            <a:schemeClr val="dk1"/>
                          </a:solidFill>
                          <a:effectLst/>
                          <a:latin typeface="+mn-lt"/>
                          <a:ea typeface="+mn-ea"/>
                          <a:cs typeface="+mn-cs"/>
                        </a:rPr>
                        <a:t>(11), p.758.</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Christiansen, H., Hirsch, O., Albrecht, B. and </a:t>
                      </a:r>
                      <a:r>
                        <a:rPr lang="en-GB" sz="600" kern="1200" dirty="0" err="1">
                          <a:solidFill>
                            <a:schemeClr val="dk1"/>
                          </a:solidFill>
                          <a:effectLst/>
                          <a:latin typeface="+mn-lt"/>
                          <a:ea typeface="+mn-ea"/>
                          <a:cs typeface="+mn-cs"/>
                        </a:rPr>
                        <a:t>Chavanon</a:t>
                      </a:r>
                      <a:r>
                        <a:rPr lang="en-GB" sz="600" kern="1200" dirty="0">
                          <a:solidFill>
                            <a:schemeClr val="dk1"/>
                          </a:solidFill>
                          <a:effectLst/>
                          <a:latin typeface="+mn-lt"/>
                          <a:ea typeface="+mn-ea"/>
                          <a:cs typeface="+mn-cs"/>
                        </a:rPr>
                        <a:t>, M.L., 2019. Attention-deficit/hyperactivity disorder (ADHD) and emotion regulation over the life span. </a:t>
                      </a:r>
                      <a:r>
                        <a:rPr lang="en-GB" sz="600" i="1" kern="1200" dirty="0">
                          <a:solidFill>
                            <a:schemeClr val="dk1"/>
                          </a:solidFill>
                          <a:effectLst/>
                          <a:latin typeface="+mn-lt"/>
                          <a:ea typeface="+mn-ea"/>
                          <a:cs typeface="+mn-cs"/>
                        </a:rPr>
                        <a:t>Current psychiatry reports</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21</a:t>
                      </a:r>
                      <a:r>
                        <a:rPr lang="en-GB" sz="600" kern="1200" dirty="0">
                          <a:solidFill>
                            <a:schemeClr val="dk1"/>
                          </a:solidFill>
                          <a:effectLst/>
                          <a:latin typeface="+mn-lt"/>
                          <a:ea typeface="+mn-ea"/>
                          <a:cs typeface="+mn-cs"/>
                        </a:rPr>
                        <a:t>(3), p.17.</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Chronis-Tuscano, A., Wang, C.H., Woods, K.E., Strickland, J. and Stein, M.A., 2017. Parent ADHD and evidence-based treatment for their children: review and directions for future research. </a:t>
                      </a:r>
                      <a:r>
                        <a:rPr lang="en-GB" sz="600" i="1" kern="1200" dirty="0">
                          <a:solidFill>
                            <a:schemeClr val="dk1"/>
                          </a:solidFill>
                          <a:effectLst/>
                          <a:latin typeface="+mn-lt"/>
                          <a:ea typeface="+mn-ea"/>
                          <a:cs typeface="+mn-cs"/>
                        </a:rPr>
                        <a:t>Journal of abnormal child psychology</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45</a:t>
                      </a:r>
                      <a:r>
                        <a:rPr lang="en-GB" sz="600" kern="1200" dirty="0">
                          <a:solidFill>
                            <a:schemeClr val="dk1"/>
                          </a:solidFill>
                          <a:effectLst/>
                          <a:latin typeface="+mn-lt"/>
                          <a:ea typeface="+mn-ea"/>
                          <a:cs typeface="+mn-cs"/>
                        </a:rPr>
                        <a:t>(3), pp.501-517.</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err="1">
                          <a:solidFill>
                            <a:schemeClr val="dk1"/>
                          </a:solidFill>
                          <a:effectLst/>
                          <a:latin typeface="+mn-lt"/>
                          <a:ea typeface="+mn-ea"/>
                          <a:cs typeface="+mn-cs"/>
                        </a:rPr>
                        <a:t>Herrerías</a:t>
                      </a:r>
                      <a:r>
                        <a:rPr lang="en-GB" sz="600" kern="1200" dirty="0">
                          <a:solidFill>
                            <a:schemeClr val="dk1"/>
                          </a:solidFill>
                          <a:effectLst/>
                          <a:latin typeface="+mn-lt"/>
                          <a:ea typeface="+mn-ea"/>
                          <a:cs typeface="+mn-cs"/>
                        </a:rPr>
                        <a:t>, C.G., 2025. The affection of ADHD on family life. </a:t>
                      </a:r>
                      <a:r>
                        <a:rPr lang="en-GB" sz="600" i="1" kern="1200" dirty="0">
                          <a:solidFill>
                            <a:schemeClr val="dk1"/>
                          </a:solidFill>
                          <a:effectLst/>
                          <a:latin typeface="+mn-lt"/>
                          <a:ea typeface="+mn-ea"/>
                          <a:cs typeface="+mn-cs"/>
                        </a:rPr>
                        <a:t>DEDiCA. </a:t>
                      </a:r>
                      <a:r>
                        <a:rPr lang="en-GB" sz="600" i="1" kern="1200" dirty="0" err="1">
                          <a:solidFill>
                            <a:schemeClr val="dk1"/>
                          </a:solidFill>
                          <a:effectLst/>
                          <a:latin typeface="+mn-lt"/>
                          <a:ea typeface="+mn-ea"/>
                          <a:cs typeface="+mn-cs"/>
                        </a:rPr>
                        <a:t>Revista</a:t>
                      </a:r>
                      <a:r>
                        <a:rPr lang="en-GB" sz="600" i="1" kern="1200" dirty="0">
                          <a:solidFill>
                            <a:schemeClr val="dk1"/>
                          </a:solidFill>
                          <a:effectLst/>
                          <a:latin typeface="+mn-lt"/>
                          <a:ea typeface="+mn-ea"/>
                          <a:cs typeface="+mn-cs"/>
                        </a:rPr>
                        <a:t> de </a:t>
                      </a:r>
                      <a:r>
                        <a:rPr lang="en-GB" sz="600" i="1" kern="1200" dirty="0" err="1">
                          <a:solidFill>
                            <a:schemeClr val="dk1"/>
                          </a:solidFill>
                          <a:effectLst/>
                          <a:latin typeface="+mn-lt"/>
                          <a:ea typeface="+mn-ea"/>
                          <a:cs typeface="+mn-cs"/>
                        </a:rPr>
                        <a:t>Educação</a:t>
                      </a:r>
                      <a:r>
                        <a:rPr lang="en-GB" sz="600" i="1" kern="1200" dirty="0">
                          <a:solidFill>
                            <a:schemeClr val="dk1"/>
                          </a:solidFill>
                          <a:effectLst/>
                          <a:latin typeface="+mn-lt"/>
                          <a:ea typeface="+mn-ea"/>
                          <a:cs typeface="+mn-cs"/>
                        </a:rPr>
                        <a:t> e </a:t>
                      </a:r>
                      <a:r>
                        <a:rPr lang="en-GB" sz="600" i="1" kern="1200" dirty="0" err="1">
                          <a:solidFill>
                            <a:schemeClr val="dk1"/>
                          </a:solidFill>
                          <a:effectLst/>
                          <a:latin typeface="+mn-lt"/>
                          <a:ea typeface="+mn-ea"/>
                          <a:cs typeface="+mn-cs"/>
                        </a:rPr>
                        <a:t>Humanidades</a:t>
                      </a:r>
                      <a:r>
                        <a:rPr lang="en-GB" sz="600" i="1" kern="1200" dirty="0">
                          <a:solidFill>
                            <a:schemeClr val="dk1"/>
                          </a:solidFill>
                          <a:effectLst/>
                          <a:latin typeface="+mn-lt"/>
                          <a:ea typeface="+mn-ea"/>
                          <a:cs typeface="+mn-cs"/>
                        </a:rPr>
                        <a:t> (</a:t>
                      </a:r>
                      <a:r>
                        <a:rPr lang="en-GB" sz="600" i="1" kern="1200" dirty="0" err="1">
                          <a:solidFill>
                            <a:schemeClr val="dk1"/>
                          </a:solidFill>
                          <a:effectLst/>
                          <a:latin typeface="+mn-lt"/>
                          <a:ea typeface="+mn-ea"/>
                          <a:cs typeface="+mn-cs"/>
                        </a:rPr>
                        <a:t>dreh</a:t>
                      </a:r>
                      <a:r>
                        <a:rPr lang="en-GB" sz="600" i="1" kern="1200" dirty="0">
                          <a:solidFill>
                            <a:schemeClr val="dk1"/>
                          </a:solidFill>
                          <a:effectLst/>
                          <a:latin typeface="+mn-lt"/>
                          <a:ea typeface="+mn-ea"/>
                          <a:cs typeface="+mn-cs"/>
                        </a:rPr>
                        <a:t>)</a:t>
                      </a:r>
                      <a:r>
                        <a:rPr lang="en-GB" sz="600" kern="1200" dirty="0">
                          <a:solidFill>
                            <a:schemeClr val="dk1"/>
                          </a:solidFill>
                          <a:effectLst/>
                          <a:latin typeface="+mn-lt"/>
                          <a:ea typeface="+mn-ea"/>
                          <a:cs typeface="+mn-cs"/>
                        </a:rPr>
                        <a:t>, (23), pp.229-247.</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Kam, A., 2024. Neurodevelopmental Disorders: Intellectual Developmental Disorder, Attention Deficit Hyperactivity Disorder. </a:t>
                      </a:r>
                      <a:r>
                        <a:rPr lang="en-GB" sz="600" i="1" kern="1200" dirty="0">
                          <a:solidFill>
                            <a:schemeClr val="dk1"/>
                          </a:solidFill>
                          <a:effectLst/>
                          <a:latin typeface="+mn-lt"/>
                          <a:ea typeface="+mn-ea"/>
                          <a:cs typeface="+mn-cs"/>
                        </a:rPr>
                        <a:t>ABC of Neurodevelopmental Disorders</a:t>
                      </a:r>
                      <a:r>
                        <a:rPr lang="en-GB" sz="600" kern="1200" dirty="0">
                          <a:solidFill>
                            <a:schemeClr val="dk1"/>
                          </a:solidFill>
                          <a:effectLst/>
                          <a:latin typeface="+mn-lt"/>
                          <a:ea typeface="+mn-ea"/>
                          <a:cs typeface="+mn-cs"/>
                        </a:rPr>
                        <a:t>, p.117.</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err="1">
                          <a:solidFill>
                            <a:schemeClr val="dk1"/>
                          </a:solidFill>
                          <a:effectLst/>
                          <a:latin typeface="+mn-lt"/>
                          <a:ea typeface="+mn-ea"/>
                          <a:cs typeface="+mn-cs"/>
                        </a:rPr>
                        <a:t>Kosheleff</a:t>
                      </a:r>
                      <a:r>
                        <a:rPr lang="en-GB" sz="600" kern="1200" dirty="0">
                          <a:solidFill>
                            <a:schemeClr val="dk1"/>
                          </a:solidFill>
                          <a:effectLst/>
                          <a:latin typeface="+mn-lt"/>
                          <a:ea typeface="+mn-ea"/>
                          <a:cs typeface="+mn-cs"/>
                        </a:rPr>
                        <a:t>, A.R., Mason, O., Jain, R., Koch, J. and Rubin, J., 2023. Functional impairments associated with ADHD in adulthood and the impact of pharmacological treatment. </a:t>
                      </a:r>
                      <a:r>
                        <a:rPr lang="en-GB" sz="600" i="1" kern="1200" dirty="0">
                          <a:solidFill>
                            <a:schemeClr val="dk1"/>
                          </a:solidFill>
                          <a:effectLst/>
                          <a:latin typeface="+mn-lt"/>
                          <a:ea typeface="+mn-ea"/>
                          <a:cs typeface="+mn-cs"/>
                        </a:rPr>
                        <a:t>Journal of attention disorders</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27</a:t>
                      </a:r>
                      <a:r>
                        <a:rPr lang="en-GB" sz="600" kern="1200" dirty="0">
                          <a:solidFill>
                            <a:schemeClr val="dk1"/>
                          </a:solidFill>
                          <a:effectLst/>
                          <a:latin typeface="+mn-lt"/>
                          <a:ea typeface="+mn-ea"/>
                          <a:cs typeface="+mn-cs"/>
                        </a:rPr>
                        <a:t>(7), pp.669-697.</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Maher, B.S., Bitsko, R.H., Claussen, A.H., </a:t>
                      </a:r>
                      <a:r>
                        <a:rPr lang="en-GB" sz="600" kern="1200" dirty="0" err="1">
                          <a:solidFill>
                            <a:schemeClr val="dk1"/>
                          </a:solidFill>
                          <a:effectLst/>
                          <a:latin typeface="+mn-lt"/>
                          <a:ea typeface="+mn-ea"/>
                          <a:cs typeface="+mn-cs"/>
                        </a:rPr>
                        <a:t>O’Masta</a:t>
                      </a:r>
                      <a:r>
                        <a:rPr lang="en-GB" sz="600" kern="1200" dirty="0">
                          <a:solidFill>
                            <a:schemeClr val="dk1"/>
                          </a:solidFill>
                          <a:effectLst/>
                          <a:latin typeface="+mn-lt"/>
                          <a:ea typeface="+mn-ea"/>
                          <a:cs typeface="+mn-cs"/>
                        </a:rPr>
                        <a:t>, B., </a:t>
                      </a:r>
                      <a:r>
                        <a:rPr lang="en-GB" sz="600" kern="1200" dirty="0" err="1">
                          <a:solidFill>
                            <a:schemeClr val="dk1"/>
                          </a:solidFill>
                          <a:effectLst/>
                          <a:latin typeface="+mn-lt"/>
                          <a:ea typeface="+mn-ea"/>
                          <a:cs typeface="+mn-cs"/>
                        </a:rPr>
                        <a:t>Cerles</a:t>
                      </a:r>
                      <a:r>
                        <a:rPr lang="en-GB" sz="600" kern="1200" dirty="0">
                          <a:solidFill>
                            <a:schemeClr val="dk1"/>
                          </a:solidFill>
                          <a:effectLst/>
                          <a:latin typeface="+mn-lt"/>
                          <a:ea typeface="+mn-ea"/>
                          <a:cs typeface="+mn-cs"/>
                        </a:rPr>
                        <a:t>, A., Holbrook, J.R., </a:t>
                      </a:r>
                      <a:r>
                        <a:rPr lang="en-GB" sz="600" kern="1200" dirty="0" err="1">
                          <a:solidFill>
                            <a:schemeClr val="dk1"/>
                          </a:solidFill>
                          <a:effectLst/>
                          <a:latin typeface="+mn-lt"/>
                          <a:ea typeface="+mn-ea"/>
                          <a:cs typeface="+mn-cs"/>
                        </a:rPr>
                        <a:t>Mahmooth</a:t>
                      </a:r>
                      <a:r>
                        <a:rPr lang="en-GB" sz="600" kern="1200" dirty="0">
                          <a:solidFill>
                            <a:schemeClr val="dk1"/>
                          </a:solidFill>
                          <a:effectLst/>
                          <a:latin typeface="+mn-lt"/>
                          <a:ea typeface="+mn-ea"/>
                          <a:cs typeface="+mn-cs"/>
                        </a:rPr>
                        <a:t>, Z., Chen-Bowers, N., Rojo, A.L.A., Kaminski, J.W. and Rush, M., 2024. Systematic review and meta-analysis of the relationship between exposure to parental substance use and attention-deficit/hyperactivity disorder in children. </a:t>
                      </a:r>
                      <a:r>
                        <a:rPr lang="en-GB" sz="600" i="1" kern="1200" dirty="0">
                          <a:solidFill>
                            <a:schemeClr val="dk1"/>
                          </a:solidFill>
                          <a:effectLst/>
                          <a:latin typeface="+mn-lt"/>
                          <a:ea typeface="+mn-ea"/>
                          <a:cs typeface="+mn-cs"/>
                        </a:rPr>
                        <a:t>Prevention Science</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25</a:t>
                      </a:r>
                      <a:r>
                        <a:rPr lang="en-GB" sz="600" kern="1200" dirty="0">
                          <a:solidFill>
                            <a:schemeClr val="dk1"/>
                          </a:solidFill>
                          <a:effectLst/>
                          <a:latin typeface="+mn-lt"/>
                          <a:ea typeface="+mn-ea"/>
                          <a:cs typeface="+mn-cs"/>
                        </a:rPr>
                        <a:t>(</a:t>
                      </a:r>
                      <a:r>
                        <a:rPr lang="en-GB" sz="600" kern="1200" dirty="0" err="1">
                          <a:solidFill>
                            <a:schemeClr val="dk1"/>
                          </a:solidFill>
                          <a:effectLst/>
                          <a:latin typeface="+mn-lt"/>
                          <a:ea typeface="+mn-ea"/>
                          <a:cs typeface="+mn-cs"/>
                        </a:rPr>
                        <a:t>Suppl</a:t>
                      </a:r>
                      <a:r>
                        <a:rPr lang="en-GB" sz="600" kern="1200" dirty="0">
                          <a:solidFill>
                            <a:schemeClr val="dk1"/>
                          </a:solidFill>
                          <a:effectLst/>
                          <a:latin typeface="+mn-lt"/>
                          <a:ea typeface="+mn-ea"/>
                          <a:cs typeface="+mn-cs"/>
                        </a:rPr>
                        <a:t> 2), pp.291-315.</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Miller, M., Arnett, A.B., Shephard, E., Charman, T., Gustafsson, H.C., Joseph, H.M., </a:t>
                      </a:r>
                      <a:r>
                        <a:rPr lang="en-GB" sz="600" kern="1200" dirty="0" err="1">
                          <a:solidFill>
                            <a:schemeClr val="dk1"/>
                          </a:solidFill>
                          <a:effectLst/>
                          <a:latin typeface="+mn-lt"/>
                          <a:ea typeface="+mn-ea"/>
                          <a:cs typeface="+mn-cs"/>
                        </a:rPr>
                        <a:t>Karalunas</a:t>
                      </a:r>
                      <a:r>
                        <a:rPr lang="en-GB" sz="600" kern="1200" dirty="0">
                          <a:solidFill>
                            <a:schemeClr val="dk1"/>
                          </a:solidFill>
                          <a:effectLst/>
                          <a:latin typeface="+mn-lt"/>
                          <a:ea typeface="+mn-ea"/>
                          <a:cs typeface="+mn-cs"/>
                        </a:rPr>
                        <a:t>, S., Nigg, J.T., </a:t>
                      </a:r>
                      <a:r>
                        <a:rPr lang="en-GB" sz="600" kern="1200" dirty="0" err="1">
                          <a:solidFill>
                            <a:schemeClr val="dk1"/>
                          </a:solidFill>
                          <a:effectLst/>
                          <a:latin typeface="+mn-lt"/>
                          <a:ea typeface="+mn-ea"/>
                          <a:cs typeface="+mn-cs"/>
                        </a:rPr>
                        <a:t>Polanczyk</a:t>
                      </a:r>
                      <a:r>
                        <a:rPr lang="en-GB" sz="600" kern="1200" dirty="0">
                          <a:solidFill>
                            <a:schemeClr val="dk1"/>
                          </a:solidFill>
                          <a:effectLst/>
                          <a:latin typeface="+mn-lt"/>
                          <a:ea typeface="+mn-ea"/>
                          <a:cs typeface="+mn-cs"/>
                        </a:rPr>
                        <a:t>, G.V., Sullivan, E.L. and Jones, E.J., 2023. Delineating early developmental pathways to ADHD: Setting an international research agenda. </a:t>
                      </a:r>
                      <a:r>
                        <a:rPr lang="en-GB" sz="600" i="1" kern="1200" dirty="0">
                          <a:solidFill>
                            <a:schemeClr val="dk1"/>
                          </a:solidFill>
                          <a:effectLst/>
                          <a:latin typeface="+mn-lt"/>
                          <a:ea typeface="+mn-ea"/>
                          <a:cs typeface="+mn-cs"/>
                        </a:rPr>
                        <a:t>JCPP advances</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3</a:t>
                      </a:r>
                      <a:r>
                        <a:rPr lang="en-GB" sz="600" kern="1200" dirty="0">
                          <a:solidFill>
                            <a:schemeClr val="dk1"/>
                          </a:solidFill>
                          <a:effectLst/>
                          <a:latin typeface="+mn-lt"/>
                          <a:ea typeface="+mn-ea"/>
                          <a:cs typeface="+mn-cs"/>
                        </a:rPr>
                        <a:t>(2), p.e12144.</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NHS England (2025), Report of the independent ADHD Taskforce: Part 1. </a:t>
                      </a:r>
                      <a:r>
                        <a:rPr lang="en-GB" sz="600" u="sng" kern="1200" dirty="0">
                          <a:solidFill>
                            <a:schemeClr val="dk1"/>
                          </a:solidFill>
                          <a:effectLst/>
                          <a:latin typeface="+mn-lt"/>
                          <a:ea typeface="+mn-ea"/>
                          <a:cs typeface="+mn-cs"/>
                          <a:hlinkClick r:id="rId3"/>
                        </a:rPr>
                        <a:t>https://www.england.nhs.uk/long-read/report-of-the-independent-adhd-taskforce-part-1/</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NHS England Digital ((2025), Chapter 9: Attention Deficit Hyperactivity disorder. </a:t>
                      </a:r>
                      <a:r>
                        <a:rPr lang="en-GB" sz="600" u="sng" kern="1200" dirty="0">
                          <a:solidFill>
                            <a:schemeClr val="dk1"/>
                          </a:solidFill>
                          <a:effectLst/>
                          <a:latin typeface="+mn-lt"/>
                          <a:ea typeface="+mn-ea"/>
                          <a:cs typeface="+mn-cs"/>
                          <a:hlinkClick r:id="rId4"/>
                        </a:rPr>
                        <a:t>https://digital.nhs.uk/data-and-information/publications/statistical/adult-psychiatric-morbidity-survey/survey-of-mental-health-and-wellbeing-england-2023-24/attention-deficit-hyperactivity-disorder</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Reichert, R.A., de Borba Galimberti Rodrigues, A.C.R., Fidalgo, T.M., De Micheli, D., de Souza </a:t>
                      </a:r>
                      <a:r>
                        <a:rPr lang="en-GB" sz="600" kern="1200" dirty="0" err="1">
                          <a:solidFill>
                            <a:schemeClr val="dk1"/>
                          </a:solidFill>
                          <a:effectLst/>
                          <a:latin typeface="+mn-lt"/>
                          <a:ea typeface="+mn-ea"/>
                          <a:cs typeface="+mn-cs"/>
                        </a:rPr>
                        <a:t>Vitalle</a:t>
                      </a:r>
                      <a:r>
                        <a:rPr lang="en-GB" sz="600" kern="1200" dirty="0">
                          <a:solidFill>
                            <a:schemeClr val="dk1"/>
                          </a:solidFill>
                          <a:effectLst/>
                          <a:latin typeface="+mn-lt"/>
                          <a:ea typeface="+mn-ea"/>
                          <a:cs typeface="+mn-cs"/>
                        </a:rPr>
                        <a:t>, M.S. and da Silveira, D.X., 2025. Attention-Deficit/Hyperactivity Disorder and Other Neurodevelopmental Disorders. In </a:t>
                      </a:r>
                      <a:r>
                        <a:rPr lang="en-GB" sz="600" i="1" kern="1200" dirty="0">
                          <a:solidFill>
                            <a:schemeClr val="dk1"/>
                          </a:solidFill>
                          <a:effectLst/>
                          <a:latin typeface="+mn-lt"/>
                          <a:ea typeface="+mn-ea"/>
                          <a:cs typeface="+mn-cs"/>
                        </a:rPr>
                        <a:t>Neuropsychology and Substance Use Disorders: Assessment and Treatment</a:t>
                      </a:r>
                      <a:r>
                        <a:rPr lang="en-GB" sz="600" kern="1200" dirty="0">
                          <a:solidFill>
                            <a:schemeClr val="dk1"/>
                          </a:solidFill>
                          <a:effectLst/>
                          <a:latin typeface="+mn-lt"/>
                          <a:ea typeface="+mn-ea"/>
                          <a:cs typeface="+mn-cs"/>
                        </a:rPr>
                        <a:t> (pp. 355-365). Cham: Springer Nature Switzerland.</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Smit, S., Mikami, A.Y. and Normand, S., 2021. Parenting children with ADHD: associations with parental depression, parental ADHD, and child </a:t>
                      </a:r>
                      <a:r>
                        <a:rPr lang="en-GB" sz="600" kern="1200" dirty="0" err="1">
                          <a:solidFill>
                            <a:schemeClr val="dk1"/>
                          </a:solidFill>
                          <a:effectLst/>
                          <a:latin typeface="+mn-lt"/>
                          <a:ea typeface="+mn-ea"/>
                          <a:cs typeface="+mn-cs"/>
                        </a:rPr>
                        <a:t>behavior</a:t>
                      </a:r>
                      <a:r>
                        <a:rPr lang="en-GB" sz="600" kern="1200" dirty="0">
                          <a:solidFill>
                            <a:schemeClr val="dk1"/>
                          </a:solidFill>
                          <a:effectLst/>
                          <a:latin typeface="+mn-lt"/>
                          <a:ea typeface="+mn-ea"/>
                          <a:cs typeface="+mn-cs"/>
                        </a:rPr>
                        <a:t> problems. </a:t>
                      </a:r>
                      <a:r>
                        <a:rPr lang="en-GB" sz="600" i="1" kern="1200" dirty="0">
                          <a:solidFill>
                            <a:schemeClr val="dk1"/>
                          </a:solidFill>
                          <a:effectLst/>
                          <a:latin typeface="+mn-lt"/>
                          <a:ea typeface="+mn-ea"/>
                          <a:cs typeface="+mn-cs"/>
                        </a:rPr>
                        <a:t>Journal of Child and Family Studies</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30</a:t>
                      </a:r>
                      <a:r>
                        <a:rPr lang="en-GB" sz="600" kern="1200" dirty="0">
                          <a:solidFill>
                            <a:schemeClr val="dk1"/>
                          </a:solidFill>
                          <a:effectLst/>
                          <a:latin typeface="+mn-lt"/>
                          <a:ea typeface="+mn-ea"/>
                          <a:cs typeface="+mn-cs"/>
                        </a:rPr>
                        <a:t>(5), pp.1156-1170.</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Uchida, M., DiSalvo, M., Walsh, D. and Biederman, J., 2023. The heritability of ADHD in children of ADHD parents: a post-hoc analysis of longitudinal data. </a:t>
                      </a:r>
                      <a:r>
                        <a:rPr lang="en-GB" sz="600" i="1" kern="1200" dirty="0">
                          <a:solidFill>
                            <a:schemeClr val="dk1"/>
                          </a:solidFill>
                          <a:effectLst/>
                          <a:latin typeface="+mn-lt"/>
                          <a:ea typeface="+mn-ea"/>
                          <a:cs typeface="+mn-cs"/>
                        </a:rPr>
                        <a:t>Journal of attention disorders</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27</a:t>
                      </a:r>
                      <a:r>
                        <a:rPr lang="en-GB" sz="600" kern="1200" dirty="0">
                          <a:solidFill>
                            <a:schemeClr val="dk1"/>
                          </a:solidFill>
                          <a:effectLst/>
                          <a:latin typeface="+mn-lt"/>
                          <a:ea typeface="+mn-ea"/>
                          <a:cs typeface="+mn-cs"/>
                        </a:rPr>
                        <a:t>(3), pp.250-257.</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Young, S., Asherson, P., Lloyd, T., </a:t>
                      </a:r>
                      <a:r>
                        <a:rPr lang="en-GB" sz="600" kern="1200" dirty="0" err="1">
                          <a:solidFill>
                            <a:schemeClr val="dk1"/>
                          </a:solidFill>
                          <a:effectLst/>
                          <a:latin typeface="+mn-lt"/>
                          <a:ea typeface="+mn-ea"/>
                          <a:cs typeface="+mn-cs"/>
                        </a:rPr>
                        <a:t>Absoud</a:t>
                      </a:r>
                      <a:r>
                        <a:rPr lang="en-GB" sz="600" kern="1200" dirty="0">
                          <a:solidFill>
                            <a:schemeClr val="dk1"/>
                          </a:solidFill>
                          <a:effectLst/>
                          <a:latin typeface="+mn-lt"/>
                          <a:ea typeface="+mn-ea"/>
                          <a:cs typeface="+mn-cs"/>
                        </a:rPr>
                        <a:t>, M., Arif, M., Colley, W.A., Cortese, S., Cubbin, S., Doyle, N., Morua, S.D. and Ferreira-Lay, P., 2021. Failure of healthcare provision for attention-deficit/hyperactivity disorder in the United Kingdom: a consensus statement. </a:t>
                      </a:r>
                      <a:r>
                        <a:rPr lang="en-GB" sz="600" i="1" kern="1200" dirty="0">
                          <a:solidFill>
                            <a:schemeClr val="dk1"/>
                          </a:solidFill>
                          <a:effectLst/>
                          <a:latin typeface="+mn-lt"/>
                          <a:ea typeface="+mn-ea"/>
                          <a:cs typeface="+mn-cs"/>
                        </a:rPr>
                        <a:t>Frontiers in psychiatry</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12</a:t>
                      </a:r>
                      <a:r>
                        <a:rPr lang="en-GB" sz="600" kern="1200" dirty="0">
                          <a:solidFill>
                            <a:schemeClr val="dk1"/>
                          </a:solidFill>
                          <a:effectLst/>
                          <a:latin typeface="+mn-lt"/>
                          <a:ea typeface="+mn-ea"/>
                          <a:cs typeface="+mn-cs"/>
                        </a:rPr>
                        <a:t>, p.649399.</a:t>
                      </a:r>
                      <a:endParaRPr lang="en-GB" sz="600" kern="1200" dirty="0">
                        <a:solidFill>
                          <a:schemeClr val="dk1"/>
                        </a:solidFill>
                        <a:effectLst/>
                        <a:latin typeface="+mn-lt"/>
                        <a:ea typeface="+mn-ea"/>
                        <a:cs typeface="+mn-cs"/>
                      </a:endParaRPr>
                    </a:p>
                    <a:p>
                      <a:pPr marL="171450" indent="-171450" algn="just">
                        <a:buFont typeface="Arial" panose="020B0604020202020204" pitchFamily="34" charset="0"/>
                        <a:buChar char="•"/>
                      </a:pPr>
                      <a:r>
                        <a:rPr lang="en-GB" sz="600" kern="1200" dirty="0">
                          <a:solidFill>
                            <a:schemeClr val="dk1"/>
                          </a:solidFill>
                          <a:effectLst/>
                          <a:latin typeface="+mn-lt"/>
                          <a:ea typeface="+mn-ea"/>
                          <a:cs typeface="+mn-cs"/>
                        </a:rPr>
                        <a:t>Zheng, Y., </a:t>
                      </a:r>
                      <a:r>
                        <a:rPr lang="en-GB" sz="600" kern="1200" dirty="0" err="1">
                          <a:solidFill>
                            <a:schemeClr val="dk1"/>
                          </a:solidFill>
                          <a:effectLst/>
                          <a:latin typeface="+mn-lt"/>
                          <a:ea typeface="+mn-ea"/>
                          <a:cs typeface="+mn-cs"/>
                        </a:rPr>
                        <a:t>Pingault</a:t>
                      </a:r>
                      <a:r>
                        <a:rPr lang="en-GB" sz="600" kern="1200" dirty="0">
                          <a:solidFill>
                            <a:schemeClr val="dk1"/>
                          </a:solidFill>
                          <a:effectLst/>
                          <a:latin typeface="+mn-lt"/>
                          <a:ea typeface="+mn-ea"/>
                          <a:cs typeface="+mn-cs"/>
                        </a:rPr>
                        <a:t>, J.B., Unger, J.B. and Rijsdijk, F., 2020. Genetic and environmental influences on attention-deficit/hyperactivity disorder symptoms in adolescents: a longitudinal twin study. </a:t>
                      </a:r>
                      <a:r>
                        <a:rPr lang="en-GB" sz="600" i="1" kern="1200" dirty="0">
                          <a:solidFill>
                            <a:schemeClr val="dk1"/>
                          </a:solidFill>
                          <a:effectLst/>
                          <a:latin typeface="+mn-lt"/>
                          <a:ea typeface="+mn-ea"/>
                          <a:cs typeface="+mn-cs"/>
                        </a:rPr>
                        <a:t>European child &amp; adolescent psychiatry</a:t>
                      </a:r>
                      <a:r>
                        <a:rPr lang="en-GB" sz="600" kern="1200" dirty="0">
                          <a:solidFill>
                            <a:schemeClr val="dk1"/>
                          </a:solidFill>
                          <a:effectLst/>
                          <a:latin typeface="+mn-lt"/>
                          <a:ea typeface="+mn-ea"/>
                          <a:cs typeface="+mn-cs"/>
                        </a:rPr>
                        <a:t>, </a:t>
                      </a:r>
                      <a:r>
                        <a:rPr lang="en-GB" sz="600" i="1" kern="1200" dirty="0">
                          <a:solidFill>
                            <a:schemeClr val="dk1"/>
                          </a:solidFill>
                          <a:effectLst/>
                          <a:latin typeface="+mn-lt"/>
                          <a:ea typeface="+mn-ea"/>
                          <a:cs typeface="+mn-cs"/>
                        </a:rPr>
                        <a:t>29</a:t>
                      </a:r>
                      <a:r>
                        <a:rPr lang="en-GB" sz="600" kern="1200" dirty="0">
                          <a:solidFill>
                            <a:schemeClr val="dk1"/>
                          </a:solidFill>
                          <a:effectLst/>
                          <a:latin typeface="+mn-lt"/>
                          <a:ea typeface="+mn-ea"/>
                          <a:cs typeface="+mn-cs"/>
                        </a:rPr>
                        <a:t>(2), pp.205-216.</a:t>
                      </a:r>
                      <a:endParaRPr lang="en-GB" sz="600" kern="1200" dirty="0">
                        <a:solidFill>
                          <a:schemeClr val="dk1"/>
                        </a:solidFill>
                        <a:effectLst/>
                        <a:latin typeface="+mn-lt"/>
                        <a:ea typeface="+mn-ea"/>
                        <a:cs typeface="+mn-cs"/>
                      </a:endParaRPr>
                    </a:p>
                  </a:txBody>
                  <a:tcPr/>
                </a:tc>
              </a:tr>
            </a:tbl>
          </a:graphicData>
        </a:graphic>
      </p:graphicFrame>
      <p:sp>
        <p:nvSpPr>
          <p:cNvPr id="3" name="TextBox 2"/>
          <p:cNvSpPr txBox="1"/>
          <p:nvPr/>
        </p:nvSpPr>
        <p:spPr>
          <a:xfrm>
            <a:off x="5568812" y="8396193"/>
            <a:ext cx="904465" cy="215444"/>
          </a:xfrm>
          <a:prstGeom prst="rect">
            <a:avLst/>
          </a:prstGeom>
          <a:noFill/>
        </p:spPr>
        <p:txBody>
          <a:bodyPr wrap="square" rtlCol="0">
            <a:spAutoFit/>
          </a:bodyPr>
          <a:lstStyle/>
          <a:p>
            <a:r>
              <a:rPr lang="en-US" sz="800" b="0" i="0" dirty="0">
                <a:solidFill>
                  <a:srgbClr val="000000"/>
                </a:solidFill>
                <a:effectLst/>
                <a:latin typeface="Arial" panose="020B0604020202020204" pitchFamily="34" charset="0"/>
                <a:cs typeface="Arial" panose="020B0604020202020204" pitchFamily="34" charset="0"/>
              </a:rPr>
              <a:t>(Ana, 2022)</a:t>
            </a:r>
            <a:endParaRPr lang="en-GB" sz="800" dirty="0">
              <a:latin typeface="Arial" panose="020B0604020202020204" pitchFamily="34" charset="0"/>
              <a:cs typeface="Arial" panose="020B0604020202020204" pitchFamily="34" charset="0"/>
            </a:endParaRPr>
          </a:p>
        </p:txBody>
      </p:sp>
      <p:sp>
        <p:nvSpPr>
          <p:cNvPr id="8" name="TextBox 7"/>
          <p:cNvSpPr txBox="1"/>
          <p:nvPr/>
        </p:nvSpPr>
        <p:spPr>
          <a:xfrm>
            <a:off x="3647604" y="3726578"/>
            <a:ext cx="1143383" cy="215444"/>
          </a:xfrm>
          <a:prstGeom prst="rect">
            <a:avLst/>
          </a:prstGeom>
          <a:noFill/>
        </p:spPr>
        <p:txBody>
          <a:bodyPr wrap="square" rtlCol="0">
            <a:spAutoFit/>
          </a:bodyPr>
          <a:lstStyle/>
          <a:p>
            <a:r>
              <a:rPr lang="en-US" sz="800" b="1" i="0" dirty="0">
                <a:solidFill>
                  <a:srgbClr val="000000"/>
                </a:solidFill>
                <a:effectLst/>
                <a:latin typeface="Arial" panose="020B0604020202020204" pitchFamily="34" charset="0"/>
                <a:cs typeface="Arial" panose="020B0604020202020204" pitchFamily="34" charset="0"/>
              </a:rPr>
              <a:t>(</a:t>
            </a:r>
            <a:r>
              <a:rPr lang="en-US" sz="800" b="1" dirty="0" err="1">
                <a:solidFill>
                  <a:srgbClr val="000000"/>
                </a:solidFill>
                <a:latin typeface="Arial" panose="020B0604020202020204" pitchFamily="34" charset="0"/>
                <a:cs typeface="Arial" panose="020B0604020202020204" pitchFamily="34" charset="0"/>
              </a:rPr>
              <a:t>Alamy</a:t>
            </a:r>
            <a:r>
              <a:rPr lang="en-US" sz="800" b="1" i="0" dirty="0">
                <a:solidFill>
                  <a:srgbClr val="000000"/>
                </a:solidFill>
                <a:effectLst/>
                <a:latin typeface="Arial" panose="020B0604020202020204" pitchFamily="34" charset="0"/>
                <a:cs typeface="Arial" panose="020B0604020202020204" pitchFamily="34" charset="0"/>
              </a:rPr>
              <a:t>, 2025)</a:t>
            </a:r>
            <a:endParaRPr lang="en-GB" sz="800" b="1" dirty="0">
              <a:latin typeface="Arial" panose="020B0604020202020204" pitchFamily="34" charset="0"/>
              <a:cs typeface="Arial" panose="020B0604020202020204" pitchFamily="34" charset="0"/>
            </a:endParaRPr>
          </a:p>
        </p:txBody>
      </p:sp>
      <p:pic>
        <p:nvPicPr>
          <p:cNvPr id="4" name="Picture 2" descr="Adult ADHD Is Real – And It’s More Common Than You Thin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98" y="4977186"/>
            <a:ext cx="3836956" cy="7856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You Are Not Alone: Support for Parents of Kids with ADHD - Psychological  and Educational Consulti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97978" y="1167220"/>
            <a:ext cx="1267008" cy="236962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dhd - Free user icon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62333" y="7108633"/>
            <a:ext cx="1053256"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 poster of a person's head with a head with a head with a person's head and a person's head with a head with a person's head and a person'&#10;&#10;AI-generated content may be incorrect."/>
          <p:cNvPicPr>
            <a:picLocks noChangeAspect="1"/>
          </p:cNvPicPr>
          <p:nvPr/>
        </p:nvPicPr>
        <p:blipFill>
          <a:blip r:embed="rId8">
            <a:extLst>
              <a:ext uri="{28A0092B-C50C-407E-A947-70E740481C1C}">
                <a14:useLocalDpi xmlns:a14="http://schemas.microsoft.com/office/drawing/2010/main" val="0"/>
              </a:ext>
            </a:extLst>
          </a:blip>
          <a:srcRect b="12551"/>
          <a:stretch>
            <a:fillRect/>
          </a:stretch>
        </p:blipFill>
        <p:spPr>
          <a:xfrm>
            <a:off x="10694568" y="3890832"/>
            <a:ext cx="1997362" cy="2476500"/>
          </a:xfrm>
          <a:prstGeom prst="rect">
            <a:avLst/>
          </a:prstGeom>
        </p:spPr>
      </p:pic>
      <p:sp>
        <p:nvSpPr>
          <p:cNvPr id="19" name="TextBox 18"/>
          <p:cNvSpPr txBox="1"/>
          <p:nvPr/>
        </p:nvSpPr>
        <p:spPr>
          <a:xfrm>
            <a:off x="4425429" y="6733271"/>
            <a:ext cx="1143383" cy="215444"/>
          </a:xfrm>
          <a:prstGeom prst="rect">
            <a:avLst/>
          </a:prstGeom>
          <a:noFill/>
        </p:spPr>
        <p:txBody>
          <a:bodyPr wrap="square" rtlCol="0">
            <a:spAutoFit/>
          </a:bodyPr>
          <a:lstStyle/>
          <a:p>
            <a:r>
              <a:rPr lang="en-US" sz="800" b="0" i="0" dirty="0">
                <a:solidFill>
                  <a:srgbClr val="000000"/>
                </a:solidFill>
                <a:effectLst/>
                <a:latin typeface="Arial" panose="020B0604020202020204" pitchFamily="34" charset="0"/>
                <a:cs typeface="Arial" panose="020B0604020202020204" pitchFamily="34" charset="0"/>
              </a:rPr>
              <a:t>(</a:t>
            </a:r>
            <a:r>
              <a:rPr lang="en-US" sz="800" dirty="0" err="1">
                <a:solidFill>
                  <a:srgbClr val="000000"/>
                </a:solidFill>
                <a:latin typeface="Arial" panose="020B0604020202020204" pitchFamily="34" charset="0"/>
                <a:cs typeface="Arial" panose="020B0604020202020204" pitchFamily="34" charset="0"/>
              </a:rPr>
              <a:t>Alamy</a:t>
            </a:r>
            <a:r>
              <a:rPr lang="en-US" sz="800" b="0" i="0" dirty="0">
                <a:solidFill>
                  <a:srgbClr val="000000"/>
                </a:solidFill>
                <a:effectLst/>
                <a:latin typeface="Arial" panose="020B0604020202020204" pitchFamily="34" charset="0"/>
                <a:cs typeface="Arial" panose="020B0604020202020204" pitchFamily="34" charset="0"/>
              </a:rPr>
              <a:t>, 2025)</a:t>
            </a:r>
            <a:endParaRPr lang="en-GB" sz="800" dirty="0">
              <a:latin typeface="Arial" panose="020B0604020202020204" pitchFamily="34" charset="0"/>
              <a:cs typeface="Arial" panose="020B0604020202020204" pitchFamily="34" charset="0"/>
            </a:endParaRPr>
          </a:p>
        </p:txBody>
      </p:sp>
      <p:sp>
        <p:nvSpPr>
          <p:cNvPr id="20" name="TextBox 19"/>
          <p:cNvSpPr txBox="1"/>
          <p:nvPr/>
        </p:nvSpPr>
        <p:spPr>
          <a:xfrm>
            <a:off x="10888514" y="6438976"/>
            <a:ext cx="1631085" cy="215444"/>
          </a:xfrm>
          <a:prstGeom prst="rect">
            <a:avLst/>
          </a:prstGeom>
          <a:noFill/>
        </p:spPr>
        <p:txBody>
          <a:bodyPr wrap="square" rtlCol="0">
            <a:spAutoFit/>
          </a:bodyPr>
          <a:lstStyle/>
          <a:p>
            <a:r>
              <a:rPr lang="en-US" sz="800" b="1" i="0" dirty="0">
                <a:solidFill>
                  <a:srgbClr val="000000"/>
                </a:solidFill>
                <a:effectLst/>
                <a:latin typeface="Arial" panose="020B0604020202020204" pitchFamily="34" charset="0"/>
                <a:cs typeface="Arial" panose="020B0604020202020204" pitchFamily="34" charset="0"/>
              </a:rPr>
              <a:t>(</a:t>
            </a:r>
            <a:r>
              <a:rPr lang="en-US" sz="800" b="1" dirty="0">
                <a:solidFill>
                  <a:srgbClr val="000000"/>
                </a:solidFill>
                <a:latin typeface="Arial" panose="020B0604020202020204" pitchFamily="34" charset="0"/>
                <a:cs typeface="Arial" panose="020B0604020202020204" pitchFamily="34" charset="0"/>
              </a:rPr>
              <a:t>ADHD Specialist</a:t>
            </a:r>
            <a:r>
              <a:rPr lang="en-US" sz="800" b="1" i="0" dirty="0">
                <a:solidFill>
                  <a:srgbClr val="000000"/>
                </a:solidFill>
                <a:effectLst/>
                <a:latin typeface="Arial" panose="020B0604020202020204" pitchFamily="34" charset="0"/>
                <a:cs typeface="Arial" panose="020B0604020202020204" pitchFamily="34" charset="0"/>
              </a:rPr>
              <a:t>, 2025)</a:t>
            </a:r>
            <a:endParaRPr lang="en-GB" sz="800" b="1" dirty="0">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CUSTOM 1">
      <a:majorFont>
        <a:latin typeface="Arial Black"/>
        <a:ea typeface=""/>
        <a:cs typeface=""/>
      </a:majorFont>
      <a:minorFont>
        <a:latin typeface="Arial"/>
        <a:ea typeface=""/>
        <a:cs typeface=""/>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0</TotalTime>
  <Words>9302</Words>
  <Application>WPS Presentation</Application>
  <PresentationFormat>A3 Paper (297x420 mm)</PresentationFormat>
  <Paragraphs>72</Paragraphs>
  <Slides>1</Slides>
  <Notes>1</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vt:i4>
      </vt:variant>
    </vt:vector>
  </HeadingPairs>
  <TitlesOfParts>
    <vt:vector size="15" baseType="lpstr">
      <vt:lpstr>Arial</vt:lpstr>
      <vt:lpstr>SimSun</vt:lpstr>
      <vt:lpstr>Wingdings</vt:lpstr>
      <vt:lpstr>Broadway</vt:lpstr>
      <vt:lpstr>Gabriola</vt:lpstr>
      <vt:lpstr>Calibri</vt:lpstr>
      <vt:lpstr>Arial Black</vt:lpstr>
      <vt:lpstr>Amasis MT Pro Black</vt:lpstr>
      <vt:lpstr>Shruti</vt:lpstr>
      <vt:lpstr>Segoe Print</vt:lpstr>
      <vt:lpstr>Microsoft YaHei</vt:lpstr>
      <vt:lpstr>Arial Unicode MS</vt:lpstr>
      <vt:lpstr>Segoe UI Symbol</vt:lpstr>
      <vt:lpstr>Main Event</vt:lpstr>
      <vt:lpstr>  The Impact of Parental Attention-Deficit/Hyperactivity Disorder (ADHD) on Children’s Developmental, Behavioural, and Psychological Outcomes in the UK. Student Name:kirtAn Limbachiya    Student ID:2431312   University Email ID: 2431312@student.uwtsd.ac.uk     Supervisor Name:    Program: MSc in Public Health and Social Care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_x000B_ The Impact of Parental Attention-Deficit/Hyperactivity Disorder (ADHD) on Children’s Developmental, Behavioural, and Psychological Outcomes in the UK. Student Name:kirtAn Limbachiya    Student ID:2431312   University Email ID: 2431312@student.uwtsd.ac.uk     Supervisor Name:    Program: MSc in Public Health and Social Care </dc:title>
  <dc:creator/>
  <cp:lastModifiedBy>choug</cp:lastModifiedBy>
  <cp:revision>3</cp:revision>
  <dcterms:created xsi:type="dcterms:W3CDTF">2025-11-03T17:15:00Z</dcterms:created>
  <dcterms:modified xsi:type="dcterms:W3CDTF">2025-11-03T17:23:24Z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F9D201B06F8A4CD49F84660FA53FF8C9_13</vt:lpwstr>
  </property>
  <property fmtid="{D5CDD505-2E9C-101B-9397-08002B2CF9AE}" pid="3" name="KSOProductBuildVer">
    <vt:lpwstr>2057-12.2.0.23149</vt:lpwstr>
  </property>
</Properties>
</file>