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sldIdLst>
    <p:sldId id="256" r:id="rId6"/>
    <p:sldId id="257" r:id="rId7"/>
    <p:sldId id="258" r:id="rId8"/>
    <p:sldId id="259" r:id="rId9"/>
    <p:sldId id="260" r:id="rId10"/>
    <p:sldId id="261" r:id="rId11"/>
    <p:sldId id="262" r:id="rId12"/>
    <p:sldId id="263" r:id="rId13"/>
    <p:sldId id="264" r:id="rId14"/>
  </p:sldIdLst>
  <p:sldSz cx="12192000" cy="6858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d="100" n="87"/>
          <a:sy d="100" n="87"/>
        </p:scale>
        <p:origin x="66" y="345"/>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type="title">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numCol="1">
            <a:normAutofit/>
          </a:bodyPr>
          <a:lstStyle>
            <a:lvl1pPr algn="l">
              <a:lnSpc>
                <a:spcPct val="90000"/>
              </a:lnSpc>
              <a:defRPr baseline="0" spc="-50" sz="8000">
                <a:solidFill>
                  <a:schemeClr val="tx1">
                    <a:lumMod val="85000"/>
                    <a:lumOff val="15000"/>
                  </a:schemeClr>
                </a:solidFill>
              </a:defRPr>
            </a:lvl1pPr>
          </a:lstStyle>
          <a:p>
            <a:r>
              <a:rPr lang="en-US"/>
              <a:t>Click to edit Master title style</a:t>
            </a:r>
            <a:endParaRPr dirty="0" lang="en-US"/>
          </a:p>
        </p:txBody>
      </p:sp>
      <p:sp>
        <p:nvSpPr>
          <p:cNvPr id="3" name="Subtitle 2"/>
          <p:cNvSpPr>
            <a:spLocks noGrp="1"/>
          </p:cNvSpPr>
          <p:nvPr>
            <p:ph idx="1" type="subTitle"/>
          </p:nvPr>
        </p:nvSpPr>
        <p:spPr>
          <a:xfrm>
            <a:off x="1100051" y="4645152"/>
            <a:ext cx="10058400" cy="1143000"/>
          </a:xfrm>
        </p:spPr>
        <p:txBody>
          <a:bodyPr lIns="91440" numCol="1" rIns="91440">
            <a:normAutofit/>
          </a:bodyPr>
          <a:lstStyle>
            <a:lvl1pPr algn="l" indent="0" marL="0">
              <a:buNone/>
              <a:defRPr baseline="0" cap="all" spc="200" sz="2400">
                <a:solidFill>
                  <a:schemeClr val="tx1"/>
                </a:solidFill>
                <a:latin typeface="+mn-lt"/>
              </a:defRPr>
            </a:lvl1pPr>
            <a:lvl2pPr algn="ctr" indent="0" marL="457200">
              <a:buNone/>
              <a:defRPr sz="2400"/>
            </a:lvl2pPr>
            <a:lvl3pPr algn="ctr" indent="0" marL="914400">
              <a:buNone/>
              <a:defRPr sz="2400"/>
            </a:lvl3pPr>
            <a:lvl4pPr algn="ctr" indent="0" marL="1371600">
              <a:buNone/>
              <a:defRPr sz="2000"/>
            </a:lvl4pPr>
            <a:lvl5pPr algn="ctr" indent="0" marL="1828800">
              <a:buNone/>
              <a:defRPr sz="2000"/>
            </a:lvl5pPr>
            <a:lvl6pPr algn="ctr" indent="0" marL="2286000">
              <a:buNone/>
              <a:defRPr sz="2000"/>
            </a:lvl6pPr>
            <a:lvl7pPr algn="ctr" indent="0" marL="2743200">
              <a:buNone/>
              <a:defRPr sz="2000"/>
            </a:lvl7pPr>
            <a:lvl8pPr algn="ctr" indent="0" marL="3200400">
              <a:buNone/>
              <a:defRPr sz="2000"/>
            </a:lvl8pPr>
            <a:lvl9pPr algn="ctr" indent="0" marL="3657600">
              <a:buNone/>
              <a:defRPr sz="2000"/>
            </a:lvl9pPr>
          </a:lstStyle>
          <a:p>
            <a:r>
              <a:rPr lang="en-US"/>
              <a:t>Click to edit Master subtitle style</a:t>
            </a:r>
            <a:endParaRPr dirty="0" lang="en-US"/>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idx="10" sz="half" type="dt"/>
          </p:nvPr>
        </p:nvSpPr>
        <p:spPr/>
        <p:txBody>
          <a:bodyPr numCol="1"/>
          <a:lstStyle/>
          <a:p>
            <a:fld id="{9184DA70-C731-4C70-880D-CCD4705E623C}" type="datetime1">
              <a:rPr lang="en-US" smtClean="0"/>
              <a:t>6/25/2022</a:t>
            </a:fld>
            <a:endParaRPr dirty="0"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idx="11" sz="quarter" type="ftr"/>
          </p:nvPr>
        </p:nvSpPr>
        <p:spPr/>
        <p:txBody>
          <a:bodyPr numCol="1"/>
          <a:lstStyle/>
          <a:p>
            <a:endParaRPr dirty="0"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1945784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a:extLst>
              <a:ext uri="{FF2B5EF4-FFF2-40B4-BE49-F238E27FC236}">
                <a16:creationId xmlns:a16="http://schemas.microsoft.com/office/drawing/2014/main" id="{354D8B55-9EA8-4B81-8E84-9B93B0A27559}"/>
              </a:ext>
            </a:extLst>
          </p:cNvPr>
          <p:cNvSpPr>
            <a:spLocks noGrp="1"/>
          </p:cNvSpPr>
          <p:nvPr>
            <p:ph idx="10" sz="half" type="dt"/>
          </p:nvPr>
        </p:nvSpPr>
        <p:spPr/>
        <p:txBody>
          <a:bodyPr numCol="1"/>
          <a:lstStyle/>
          <a:p>
            <a:fld id="{4BE1D723-8F53-4F53-90B0-1982A396982E}" type="datetime1">
              <a:rPr lang="en-US" smtClean="0"/>
              <a:t>6/25/2022</a:t>
            </a:fld>
            <a:endParaRPr dirty="0"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idx="11" sz="quarter" type="ftr"/>
          </p:nvPr>
        </p:nvSpPr>
        <p:spPr/>
        <p:txBody>
          <a:bodyPr numCol="1"/>
          <a:lstStyle/>
          <a:p>
            <a:endParaRPr dirty="0"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48733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showMasterSp="0" type="secHead">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numCol="1">
            <a:normAutofit/>
          </a:bodyPr>
          <a:lstStyle>
            <a:lvl1pPr>
              <a:lnSpc>
                <a:spcPct val="90000"/>
              </a:lnSpc>
              <a:defRPr b="0" sz="8000">
                <a:solidFill>
                  <a:schemeClr val="tx1">
                    <a:lumMod val="85000"/>
                    <a:lumOff val="15000"/>
                  </a:schemeClr>
                </a:solidFill>
              </a:defRPr>
            </a:lvl1pPr>
          </a:lstStyle>
          <a:p>
            <a:r>
              <a:rPr lang="en-US"/>
              <a:t>Click to edit Master title style</a:t>
            </a:r>
            <a:endParaRPr dirty="0" lang="en-US"/>
          </a:p>
        </p:txBody>
      </p:sp>
      <p:sp>
        <p:nvSpPr>
          <p:cNvPr id="3" name="Text Placeholder 2"/>
          <p:cNvSpPr>
            <a:spLocks noGrp="1"/>
          </p:cNvSpPr>
          <p:nvPr>
            <p:ph idx="1" type="body"/>
          </p:nvPr>
        </p:nvSpPr>
        <p:spPr>
          <a:xfrm>
            <a:off x="1097280" y="4663440"/>
            <a:ext cx="10058400" cy="1143000"/>
          </a:xfrm>
        </p:spPr>
        <p:txBody>
          <a:bodyPr anchor="t" anchorCtr="0" lIns="91440" numCol="1" rIns="91440">
            <a:normAutofit/>
          </a:bodyPr>
          <a:lstStyle>
            <a:lvl1pPr indent="0" marL="0">
              <a:buNone/>
              <a:defRPr baseline="0" cap="all" spc="200" sz="2400">
                <a:solidFill>
                  <a:schemeClr val="tx1"/>
                </a:solidFill>
                <a:latin typeface="+mn-lt"/>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idx="10" sz="half" type="dt"/>
          </p:nvPr>
        </p:nvSpPr>
        <p:spPr/>
        <p:txBody>
          <a:bodyPr numCol="1"/>
          <a:lstStyle/>
          <a:p>
            <a:fld id="{97669AF7-7BEB-44E4-9852-375E34362B5B}" type="datetime1">
              <a:rPr lang="en-US" smtClean="0"/>
              <a:t>6/25/2022</a:t>
            </a:fld>
            <a:endParaRPr dirty="0"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idx="11" sz="quarter" type="ftr"/>
          </p:nvPr>
        </p:nvSpPr>
        <p:spPr/>
        <p:txBody>
          <a:bodyPr numCol="1"/>
          <a:lstStyle/>
          <a:p>
            <a:endParaRPr dirty="0"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2625651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097280" y="2120900"/>
            <a:ext cx="4639736" cy="3748193"/>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6515944" y="2120900"/>
            <a:ext cx="4639736" cy="3748194"/>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2" name="Date Placeholder 1">
            <a:extLst>
              <a:ext uri="{FF2B5EF4-FFF2-40B4-BE49-F238E27FC236}">
                <a16:creationId xmlns:a16="http://schemas.microsoft.com/office/drawing/2014/main" id="{5782D47D-B0DC-4C40-BCC6-BBBA32584A38}"/>
              </a:ext>
            </a:extLst>
          </p:cNvPr>
          <p:cNvSpPr>
            <a:spLocks noGrp="1"/>
          </p:cNvSpPr>
          <p:nvPr>
            <p:ph idx="10" sz="half" type="dt"/>
          </p:nvPr>
        </p:nvSpPr>
        <p:spPr/>
        <p:txBody>
          <a:bodyPr numCol="1"/>
          <a:lstStyle/>
          <a:p>
            <a:fld id="{BAAAC38D-0552-4C82-B593-E6124DFADBE2}" type="datetime1">
              <a:rPr lang="en-US" smtClean="0"/>
              <a:t>6/25/2022</a:t>
            </a:fld>
            <a:endParaRPr dirty="0"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idx="11" sz="quarter" type="ftr"/>
          </p:nvPr>
        </p:nvSpPr>
        <p:spPr/>
        <p:txBody>
          <a:bodyPr numCol="1"/>
          <a:lstStyle/>
          <a:p>
            <a:endParaRPr dirty="0"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582623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numCol="1"/>
          <a:lstStyle/>
          <a:p>
            <a:r>
              <a:rPr lang="en-US"/>
              <a:t>Click to edit Master title style</a:t>
            </a:r>
            <a:endParaRPr dirty="0" lang="en-US"/>
          </a:p>
        </p:txBody>
      </p:sp>
      <p:sp>
        <p:nvSpPr>
          <p:cNvPr id="3" name="Text Placeholder 2"/>
          <p:cNvSpPr>
            <a:spLocks noGrp="1"/>
          </p:cNvSpPr>
          <p:nvPr>
            <p:ph idx="1" type="body"/>
          </p:nvPr>
        </p:nvSpPr>
        <p:spPr>
          <a:xfrm>
            <a:off x="1097280" y="2057400"/>
            <a:ext cx="4639736" cy="736282"/>
          </a:xfrm>
        </p:spPr>
        <p:txBody>
          <a:bodyPr anchor="ctr" lIns="91440" numCol="1" rIns="91440">
            <a:normAutofit/>
          </a:bodyPr>
          <a:lstStyle>
            <a:lvl1pPr indent="0" marL="0">
              <a:buNone/>
              <a:defRPr b="0" baseline="0" cap="all" sz="20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1097280" y="2958274"/>
            <a:ext cx="4639736" cy="2910821"/>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6515944" y="2057400"/>
            <a:ext cx="4639736" cy="736282"/>
          </a:xfrm>
        </p:spPr>
        <p:txBody>
          <a:bodyPr anchor="ctr" lIns="91440" numCol="1" rIns="91440">
            <a:normAutofit/>
          </a:bodyPr>
          <a:lstStyle>
            <a:lvl1pPr indent="0" marL="0">
              <a:buNone/>
              <a:defRPr b="0" baseline="0" cap="all" sz="2000">
                <a:solidFill>
                  <a:schemeClr val="tx1"/>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515944" y="2958273"/>
            <a:ext cx="4639736" cy="2910821"/>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2" name="Date Placeholder 1">
            <a:extLst>
              <a:ext uri="{FF2B5EF4-FFF2-40B4-BE49-F238E27FC236}">
                <a16:creationId xmlns:a16="http://schemas.microsoft.com/office/drawing/2014/main" id="{8AF8A515-AA94-45D1-9223-5C2272618D85}"/>
              </a:ext>
            </a:extLst>
          </p:cNvPr>
          <p:cNvSpPr>
            <a:spLocks noGrp="1"/>
          </p:cNvSpPr>
          <p:nvPr>
            <p:ph idx="10" sz="half" type="dt"/>
          </p:nvPr>
        </p:nvSpPr>
        <p:spPr/>
        <p:txBody>
          <a:bodyPr numCol="1"/>
          <a:lstStyle/>
          <a:p>
            <a:fld id="{D9DF0F1C-5577-4ACB-BB62-DF8F3C494C7E}" type="datetime1">
              <a:rPr lang="en-US" smtClean="0"/>
              <a:t>6/25/2022</a:t>
            </a:fld>
            <a:endParaRPr dirty="0"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idx="11" sz="quarter" type="ftr"/>
          </p:nvPr>
        </p:nvSpPr>
        <p:spPr/>
        <p:txBody>
          <a:bodyPr numCol="1"/>
          <a:lstStyle/>
          <a:p>
            <a:endParaRPr dirty="0"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2501293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6" name="Date Placeholder 5">
            <a:extLst>
              <a:ext uri="{FF2B5EF4-FFF2-40B4-BE49-F238E27FC236}">
                <a16:creationId xmlns:a16="http://schemas.microsoft.com/office/drawing/2014/main" id="{7392073F-158F-44A3-8913-917AFFC1BC20}"/>
              </a:ext>
            </a:extLst>
          </p:cNvPr>
          <p:cNvSpPr>
            <a:spLocks noGrp="1"/>
          </p:cNvSpPr>
          <p:nvPr>
            <p:ph idx="10" sz="half" type="dt"/>
          </p:nvPr>
        </p:nvSpPr>
        <p:spPr/>
        <p:txBody>
          <a:bodyPr numCol="1"/>
          <a:lstStyle/>
          <a:p>
            <a:fld id="{1775B394-D9F9-4F0C-B15D-605F45CB9E9F}" type="datetime1">
              <a:rPr lang="en-US" smtClean="0"/>
              <a:t>6/25/2022</a:t>
            </a:fld>
            <a:endParaRPr dirty="0"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idx="11" sz="quarter" type="ftr"/>
          </p:nvPr>
        </p:nvSpPr>
        <p:spPr/>
        <p:txBody>
          <a:bodyPr numCol="1"/>
          <a:lstStyle/>
          <a:p>
            <a:endParaRPr dirty="0"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5498183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showMasterSp="0" type="blank">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idx="10" sz="half" type="dt"/>
          </p:nvPr>
        </p:nvSpPr>
        <p:spPr/>
        <p:txBody>
          <a:bodyPr numCol="1"/>
          <a:lstStyle/>
          <a:p>
            <a:fld id="{39667345-2558-425A-8533-9BFDBCE15005}" type="datetime1">
              <a:rPr lang="en-US" smtClean="0"/>
              <a:t>6/25/2022</a:t>
            </a:fld>
            <a:endParaRPr dirty="0"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idx="11" sz="quarter" type="ftr"/>
          </p:nvPr>
        </p:nvSpPr>
        <p:spPr/>
        <p:txBody>
          <a:bodyPr numCol="1"/>
          <a:lstStyle/>
          <a:p>
            <a:endParaRPr dirty="0"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2822469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showMasterSp="0" type="objTx">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numCol="1">
            <a:normAutofit/>
          </a:bodyPr>
          <a:lstStyle>
            <a:lvl1pPr>
              <a:lnSpc>
                <a:spcPct val="90000"/>
              </a:lnSpc>
              <a:defRPr b="0" sz="3600">
                <a:solidFill>
                  <a:srgbClr val="FFFFFF"/>
                </a:solidFill>
              </a:defRPr>
            </a:lvl1pPr>
          </a:lstStyle>
          <a:p>
            <a:r>
              <a:rPr lang="en-US"/>
              <a:t>Click to edit Master title style</a:t>
            </a:r>
            <a:endParaRPr dirty="0" lang="en-US"/>
          </a:p>
        </p:txBody>
      </p:sp>
      <p:sp>
        <p:nvSpPr>
          <p:cNvPr id="3" name="Content Placeholder 2"/>
          <p:cNvSpPr>
            <a:spLocks noGrp="1"/>
          </p:cNvSpPr>
          <p:nvPr>
            <p:ph idx="1"/>
          </p:nvPr>
        </p:nvSpPr>
        <p:spPr>
          <a:xfrm>
            <a:off x="5458984" y="812799"/>
            <a:ext cx="5928344" cy="5294757"/>
          </a:xfrm>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643465" y="3043050"/>
            <a:ext cx="3517567" cy="3064505"/>
          </a:xfrm>
        </p:spPr>
        <p:txBody>
          <a:bodyPr lIns="91440" numCol="1" rIns="91440">
            <a:normAutofit/>
          </a:bodyPr>
          <a:lstStyle>
            <a:lvl1pPr indent="0" marL="0">
              <a:buNone/>
              <a:defRPr sz="18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a:xfrm>
            <a:off x="643464" y="6446520"/>
            <a:ext cx="3517568" cy="365125"/>
          </a:xfrm>
        </p:spPr>
        <p:txBody>
          <a:bodyPr numCol="1"/>
          <a:lstStyle>
            <a:lvl1pPr algn="l">
              <a:defRPr/>
            </a:lvl1pPr>
          </a:lstStyle>
          <a:p>
            <a:fld id="{92BEA474-078D-4E9B-9B14-09A87B19DC46}" type="datetime1">
              <a:rPr lang="en-US" smtClean="0"/>
              <a:t>6/25/2022</a:t>
            </a:fld>
            <a:endParaRPr dirty="0" lang="en-US"/>
          </a:p>
        </p:txBody>
      </p:sp>
      <p:sp>
        <p:nvSpPr>
          <p:cNvPr id="6" name="Footer Placeholder 5"/>
          <p:cNvSpPr>
            <a:spLocks noGrp="1"/>
          </p:cNvSpPr>
          <p:nvPr>
            <p:ph idx="11" sz="quarter" type="ftr"/>
          </p:nvPr>
        </p:nvSpPr>
        <p:spPr>
          <a:xfrm>
            <a:off x="5458983" y="6446520"/>
            <a:ext cx="5334019" cy="365125"/>
          </a:xfrm>
        </p:spPr>
        <p:txBody>
          <a:bodyPr numCol="1"/>
          <a:lstStyle>
            <a:lvl1pPr algn="l">
              <a:defRPr>
                <a:solidFill>
                  <a:schemeClr val="tx2"/>
                </a:solidFill>
              </a:defRPr>
            </a:lvl1pPr>
          </a:lstStyle>
          <a:p>
            <a:endParaRPr dirty="0" lang="en-US"/>
          </a:p>
        </p:txBody>
      </p:sp>
      <p:sp>
        <p:nvSpPr>
          <p:cNvPr id="7" name="Slide Number Placeholder 6"/>
          <p:cNvSpPr>
            <a:spLocks noGrp="1"/>
          </p:cNvSpPr>
          <p:nvPr>
            <p:ph idx="12" sz="quarter" type="sldNum"/>
          </p:nvPr>
        </p:nvSpPr>
        <p:spPr/>
        <p:txBody>
          <a:bodyPr numCol="1"/>
          <a:lstStyle>
            <a:lvl1pPr>
              <a:defRPr>
                <a:solidFill>
                  <a:schemeClr val="tx2"/>
                </a:solidFill>
              </a:defRPr>
            </a:lvl1pPr>
          </a:lstStyle>
          <a:p>
            <a:fld id="{3A98EE3D-8CD1-4C3F-BD1C-C98C9596463C}" type="slidenum">
              <a:rPr lang="en-US" smtClean="0"/>
              <a:pPr/>
              <a:t>‹#›</a:t>
            </a:fld>
            <a:endParaRPr dirty="0" lang="en-US"/>
          </a:p>
        </p:txBody>
      </p:sp>
    </p:spTree>
    <p:extLst>
      <p:ext uri="{BB962C8B-B14F-4D97-AF65-F5344CB8AC3E}">
        <p14:creationId xmlns:p14="http://schemas.microsoft.com/office/powerpoint/2010/main" val="2114770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showMasterSp="0" type="picTx">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ChangeAspect="1" noGrp="1"/>
          </p:cNvSpPr>
          <p:nvPr>
            <p:ph idx="1" type="pic"/>
          </p:nvPr>
        </p:nvSpPr>
        <p:spPr>
          <a:xfrm>
            <a:off x="15" y="0"/>
            <a:ext cx="12191985" cy="4578350"/>
          </a:xfrm>
          <a:solidFill>
            <a:schemeClr val="bg1">
              <a:lumMod val="85000"/>
            </a:schemeClr>
          </a:solidFill>
        </p:spPr>
        <p:txBody>
          <a:bodyPr anchor="t" lIns="457200" numCol="1" tIns="457200"/>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r>
              <a:rPr lang="en-US"/>
              <a:t>Click icon to add picture</a:t>
            </a:r>
            <a:endParaRPr dirty="0" lang="en-US"/>
          </a:p>
        </p:txBody>
      </p:sp>
      <p:sp>
        <p:nvSpPr>
          <p:cNvPr id="2" name="Title 1"/>
          <p:cNvSpPr>
            <a:spLocks noGrp="1"/>
          </p:cNvSpPr>
          <p:nvPr>
            <p:ph type="title"/>
          </p:nvPr>
        </p:nvSpPr>
        <p:spPr>
          <a:xfrm>
            <a:off x="1097279" y="4799362"/>
            <a:ext cx="10113645" cy="743682"/>
          </a:xfrm>
        </p:spPr>
        <p:txBody>
          <a:bodyPr anchor="b" bIns="0" numCol="1" tIns="0">
            <a:noAutofit/>
          </a:bodyPr>
          <a:lstStyle>
            <a:lvl1pPr>
              <a:defRPr b="0" sz="3600">
                <a:solidFill>
                  <a:srgbClr val="FFFFFF"/>
                </a:solidFill>
              </a:defRPr>
            </a:lvl1pPr>
          </a:lstStyle>
          <a:p>
            <a:r>
              <a:rPr lang="en-US"/>
              <a:t>Click to edit Master title style</a:t>
            </a:r>
            <a:endParaRPr dirty="0" lang="en-US"/>
          </a:p>
        </p:txBody>
      </p:sp>
      <p:sp>
        <p:nvSpPr>
          <p:cNvPr id="4" name="Text Placeholder 3"/>
          <p:cNvSpPr>
            <a:spLocks noGrp="1"/>
          </p:cNvSpPr>
          <p:nvPr>
            <p:ph idx="2" sz="half" type="body"/>
          </p:nvPr>
        </p:nvSpPr>
        <p:spPr>
          <a:xfrm>
            <a:off x="1097279" y="5715000"/>
            <a:ext cx="10113264" cy="609600"/>
          </a:xfrm>
        </p:spPr>
        <p:txBody>
          <a:bodyPr bIns="0" lIns="91440" numCol="1" rIns="91440" tIns="0">
            <a:normAutofit/>
          </a:bodyPr>
          <a:lstStyle>
            <a:lvl1pPr indent="0" marL="0">
              <a:spcBef>
                <a:spcPts val="0"/>
              </a:spcBef>
              <a:spcAft>
                <a:spcPts val="600"/>
              </a:spcAft>
              <a:buNone/>
              <a:defRPr sz="1800">
                <a:solidFill>
                  <a:srgbClr val="FFFFFF"/>
                </a:solidFill>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lvl1pPr>
              <a:defRPr/>
            </a:lvl1pPr>
          </a:lstStyle>
          <a:p>
            <a:fld id="{4907D986-8816-4272-A432-0437A28A9828}" type="datetime1">
              <a:rPr lang="en-US" smtClean="0"/>
              <a:t>6/25/2022</a:t>
            </a:fld>
            <a:endParaRPr dirty="0" lang="en-US"/>
          </a:p>
        </p:txBody>
      </p:sp>
      <p:sp>
        <p:nvSpPr>
          <p:cNvPr id="6" name="Footer Placeholder 5"/>
          <p:cNvSpPr>
            <a:spLocks noGrp="1"/>
          </p:cNvSpPr>
          <p:nvPr>
            <p:ph idx="11" sz="quarter" type="ftr"/>
          </p:nvPr>
        </p:nvSpPr>
        <p:spPr>
          <a:xfrm>
            <a:off x="1097279" y="6446838"/>
            <a:ext cx="6818262" cy="365125"/>
          </a:xfrm>
        </p:spPr>
        <p:txBody>
          <a:bodyPr numCol="1"/>
          <a:lstStyle/>
          <a:p>
            <a:pPr algn="l"/>
            <a:endParaRPr dirty="0" lang="en-US"/>
          </a:p>
        </p:txBody>
      </p:sp>
      <p:sp>
        <p:nvSpPr>
          <p:cNvPr id="7" name="Slide Number Placeholder 6"/>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1099236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bIns="0" lIns="45720" numCol="1" rIns="45720" tIns="0"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a:extLst>
              <a:ext uri="{FF2B5EF4-FFF2-40B4-BE49-F238E27FC236}">
                <a16:creationId xmlns:a16="http://schemas.microsoft.com/office/drawing/2014/main" id="{7D5506EE-1026-4F35-9ACC-BD05BE0F9B36}"/>
              </a:ext>
            </a:extLst>
          </p:cNvPr>
          <p:cNvSpPr>
            <a:spLocks noGrp="1"/>
          </p:cNvSpPr>
          <p:nvPr>
            <p:ph idx="10" sz="half" type="dt"/>
          </p:nvPr>
        </p:nvSpPr>
        <p:spPr/>
        <p:txBody>
          <a:bodyPr numCol="1"/>
          <a:lstStyle/>
          <a:p>
            <a:fld id="{B612A279-0833-481D-8C56-F67FD0AC6C50}" type="datetime1">
              <a:rPr lang="en-US" smtClean="0"/>
              <a:t>6/25/2022</a:t>
            </a:fld>
            <a:endParaRPr dirty="0"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idx="11" sz="quarter" type="ftr"/>
          </p:nvPr>
        </p:nvSpPr>
        <p:spPr/>
        <p:txBody>
          <a:bodyPr numCol="1"/>
          <a:lstStyle/>
          <a:p>
            <a:endParaRPr dirty="0"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3985023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showMasterSp="0" type="vertTitleAndTx">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orient="vert" type="title"/>
          </p:nvPr>
        </p:nvSpPr>
        <p:spPr>
          <a:xfrm>
            <a:off x="8724900" y="412302"/>
            <a:ext cx="2628900" cy="5759898"/>
          </a:xfrm>
        </p:spPr>
        <p:txBody>
          <a:bodyPr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838200" y="412302"/>
            <a:ext cx="7734300" cy="5759898"/>
          </a:xfrm>
        </p:spPr>
        <p:txBody>
          <a:bodyPr bIns="0" lIns="45720" numCol="1" rIns="45720" tIns="0"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a:extLst>
              <a:ext uri="{FF2B5EF4-FFF2-40B4-BE49-F238E27FC236}">
                <a16:creationId xmlns:a16="http://schemas.microsoft.com/office/drawing/2014/main" id="{AF33D6B0-F070-45C4-A472-19F432BE3932}"/>
              </a:ext>
            </a:extLst>
          </p:cNvPr>
          <p:cNvSpPr>
            <a:spLocks noGrp="1"/>
          </p:cNvSpPr>
          <p:nvPr>
            <p:ph idx="10" sz="half" type="dt"/>
          </p:nvPr>
        </p:nvSpPr>
        <p:spPr/>
        <p:txBody>
          <a:bodyPr numCol="1"/>
          <a:lstStyle/>
          <a:p>
            <a:fld id="{6587DA83-5663-4C9C-B9AA-0B40A3DAFF81}" type="datetime1">
              <a:rPr lang="en-US" smtClean="0"/>
              <a:t>6/25/2022</a:t>
            </a:fld>
            <a:endParaRPr dirty="0"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idx="11" sz="quarter" type="ftr"/>
          </p:nvPr>
        </p:nvSpPr>
        <p:spPr/>
        <p:txBody>
          <a:bodyPr numCol="1"/>
          <a:lstStyle/>
          <a:p>
            <a:endParaRPr dirty="0"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idx="12" sz="quarter" type="sldNum"/>
          </p:nvPr>
        </p:nvSpPr>
        <p:spPr/>
        <p:txBody>
          <a:bodyPr numCol="1"/>
          <a:lstStyle/>
          <a:p>
            <a:fld id="{3A98EE3D-8CD1-4C3F-BD1C-C98C9596463C}" type="slidenum">
              <a:rPr lang="en-US" smtClean="0"/>
              <a:t>‹#›</a:t>
            </a:fld>
            <a:endParaRPr dirty="0" lang="en-US"/>
          </a:p>
        </p:txBody>
      </p:sp>
    </p:spTree>
    <p:extLst>
      <p:ext uri="{BB962C8B-B14F-4D97-AF65-F5344CB8AC3E}">
        <p14:creationId xmlns:p14="http://schemas.microsoft.com/office/powerpoint/2010/main" val="4049383485"/>
      </p:ext>
    </p:extLst>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anchor="b" bIns="45720" lIns="91440" numCol="1" rIns="91440" rtlCol="0" tIns="45720" vert="horz">
            <a:normAutofit/>
          </a:bodyPr>
          <a:lstStyle/>
          <a:p>
            <a:r>
              <a:rPr lang="en-US"/>
              <a:t>Click to edit Master title style</a:t>
            </a:r>
            <a:endParaRPr dirty="0" lang="en-US"/>
          </a:p>
        </p:txBody>
      </p:sp>
      <p:sp>
        <p:nvSpPr>
          <p:cNvPr id="3" name="Text Placeholder 2"/>
          <p:cNvSpPr>
            <a:spLocks noGrp="1"/>
          </p:cNvSpPr>
          <p:nvPr>
            <p:ph idx="1" type="body"/>
          </p:nvPr>
        </p:nvSpPr>
        <p:spPr>
          <a:xfrm>
            <a:off x="1097280" y="2108201"/>
            <a:ext cx="10058400" cy="3760891"/>
          </a:xfrm>
          <a:prstGeom prst="rect">
            <a:avLst/>
          </a:prstGeom>
        </p:spPr>
        <p:txBody>
          <a:bodyPr bIns="45720" lIns="0" numCol="1" rIns="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a:off x="8218426" y="6446838"/>
            <a:ext cx="2584850" cy="365125"/>
          </a:xfrm>
          <a:prstGeom prst="rect">
            <a:avLst/>
          </a:prstGeom>
        </p:spPr>
        <p:txBody>
          <a:bodyPr anchor="ctr" bIns="45720" lIns="91440" numCol="1" rIns="91440" rtlCol="0" tIns="45720" vert="horz"/>
          <a:lstStyle>
            <a:lvl1pPr algn="r">
              <a:defRPr sz="900">
                <a:solidFill>
                  <a:srgbClr val="FFFFFF"/>
                </a:solidFill>
              </a:defRPr>
            </a:lvl1pPr>
          </a:lstStyle>
          <a:p>
            <a:fld id="{62D6E202-B606-4609-B914-27C9371A1F6D}" type="datetime1">
              <a:rPr lang="en-US" smtClean="0"/>
              <a:t>6/25/2022</a:t>
            </a:fld>
            <a:endParaRPr dirty="0" lang="en-US"/>
          </a:p>
        </p:txBody>
      </p:sp>
      <p:sp>
        <p:nvSpPr>
          <p:cNvPr id="5" name="Footer Placeholder 4"/>
          <p:cNvSpPr>
            <a:spLocks noGrp="1"/>
          </p:cNvSpPr>
          <p:nvPr>
            <p:ph idx="3" sz="quarter" type="ftr"/>
          </p:nvPr>
        </p:nvSpPr>
        <p:spPr>
          <a:xfrm>
            <a:off x="1097279" y="6446838"/>
            <a:ext cx="6818262" cy="365125"/>
          </a:xfrm>
          <a:prstGeom prst="rect">
            <a:avLst/>
          </a:prstGeom>
        </p:spPr>
        <p:txBody>
          <a:bodyPr anchor="ctr" bIns="45720" lIns="91440" numCol="1" rIns="91440" rtlCol="0" tIns="45720" vert="horz"/>
          <a:lstStyle>
            <a:lvl1pPr algn="l">
              <a:defRPr baseline="0" cap="all" sz="900">
                <a:solidFill>
                  <a:srgbClr val="FFFFFF"/>
                </a:solidFill>
              </a:defRPr>
            </a:lvl1pPr>
          </a:lstStyle>
          <a:p>
            <a:endParaRPr dirty="0" lang="en-US"/>
          </a:p>
        </p:txBody>
      </p:sp>
      <p:sp>
        <p:nvSpPr>
          <p:cNvPr id="6" name="Slide Number Placeholder 5"/>
          <p:cNvSpPr>
            <a:spLocks noGrp="1"/>
          </p:cNvSpPr>
          <p:nvPr>
            <p:ph idx="4" sz="quarter" type="sldNum"/>
          </p:nvPr>
        </p:nvSpPr>
        <p:spPr>
          <a:xfrm>
            <a:off x="10993582" y="6446838"/>
            <a:ext cx="780010" cy="365125"/>
          </a:xfrm>
          <a:prstGeom prst="rect">
            <a:avLst/>
          </a:prstGeom>
        </p:spPr>
        <p:txBody>
          <a:bodyPr anchor="ctr" bIns="45720" lIns="91440" numCol="1" rIns="91440" rtlCol="0" tIns="45720" vert="horz"/>
          <a:lstStyle>
            <a:lvl1pPr algn="l">
              <a:defRPr sz="900">
                <a:solidFill>
                  <a:srgbClr val="FFFFFF"/>
                </a:solidFill>
              </a:defRPr>
            </a:lvl1pPr>
          </a:lstStyle>
          <a:p>
            <a:fld id="{3A98EE3D-8CD1-4C3F-BD1C-C98C9596463C}" type="slidenum">
              <a:rPr lang="en-US" smtClean="0"/>
              <a:t>‹#›</a:t>
            </a:fld>
            <a:endParaRPr dirty="0"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7523898"/>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lvl1pPr algn="l" defTabSz="914400" eaLnBrk="1" hangingPunct="1" latinLnBrk="0" rtl="0">
        <a:lnSpc>
          <a:spcPct val="90000"/>
        </a:lnSpc>
        <a:spcBef>
          <a:spcPct val="0"/>
        </a:spcBef>
        <a:buNone/>
        <a:defRPr baseline="0" kern="1200" spc="-50" sz="4600">
          <a:solidFill>
            <a:schemeClr val="tx1">
              <a:lumMod val="75000"/>
              <a:lumOff val="25000"/>
            </a:schemeClr>
          </a:solidFill>
          <a:latin typeface="+mj-lt"/>
          <a:ea typeface="+mj-ea"/>
          <a:cs typeface="+mj-cs"/>
        </a:defRPr>
      </a:lvl1pPr>
    </p:titleStyle>
    <p:bodyStyle>
      <a:lvl1pPr algn="l" defTabSz="914400" eaLnBrk="1" hangingPunct="1" indent="-91440" latinLnBrk="0" marL="91440" rtl="0">
        <a:lnSpc>
          <a:spcPct val="110000"/>
        </a:lnSpc>
        <a:spcBef>
          <a:spcPts val="1200"/>
        </a:spcBef>
        <a:spcAft>
          <a:spcPts val="200"/>
        </a:spcAft>
        <a:buClr>
          <a:schemeClr val="accent1"/>
        </a:buClr>
        <a:buSzPct val="100000"/>
        <a:buFont charset="0" panose="020F0502020204030204" pitchFamily="34" typeface="Calibri"/>
        <a:buChar char=" "/>
        <a:defRPr kern="1200" sz="2000">
          <a:solidFill>
            <a:schemeClr val="tx1">
              <a:lumMod val="75000"/>
              <a:lumOff val="25000"/>
            </a:schemeClr>
          </a:solidFill>
          <a:latin typeface="+mn-lt"/>
          <a:ea typeface="+mn-ea"/>
          <a:cs typeface="+mn-cs"/>
        </a:defRPr>
      </a:lvl1pPr>
      <a:lvl2pPr algn="l" defTabSz="914400" eaLnBrk="1" hangingPunct="1" indent="-182880" latinLnBrk="0" marL="384048" rtl="0">
        <a:lnSpc>
          <a:spcPct val="110000"/>
        </a:lnSpc>
        <a:spcBef>
          <a:spcPts val="200"/>
        </a:spcBef>
        <a:spcAft>
          <a:spcPts val="400"/>
        </a:spcAft>
        <a:buClrTx/>
        <a:buFont charset="0" pitchFamily="34" typeface="Calibri"/>
        <a:buChar char="◦"/>
        <a:defRPr kern="1200" sz="1800">
          <a:solidFill>
            <a:schemeClr val="tx1">
              <a:lumMod val="75000"/>
              <a:lumOff val="25000"/>
            </a:schemeClr>
          </a:solidFill>
          <a:latin typeface="+mn-lt"/>
          <a:ea typeface="+mn-ea"/>
          <a:cs typeface="+mn-cs"/>
        </a:defRPr>
      </a:lvl2pPr>
      <a:lvl3pPr algn="l" defTabSz="914400" eaLnBrk="1" hangingPunct="1" indent="-182880" latinLnBrk="0" marL="566928" rtl="0">
        <a:lnSpc>
          <a:spcPct val="110000"/>
        </a:lnSpc>
        <a:spcBef>
          <a:spcPts val="200"/>
        </a:spcBef>
        <a:spcAft>
          <a:spcPts val="400"/>
        </a:spcAft>
        <a:buClrTx/>
        <a:buFont charset="0" pitchFamily="34" typeface="Calibri"/>
        <a:buChar char="◦"/>
        <a:defRPr kern="1200" sz="1400">
          <a:solidFill>
            <a:schemeClr val="tx1">
              <a:lumMod val="75000"/>
              <a:lumOff val="25000"/>
            </a:schemeClr>
          </a:solidFill>
          <a:latin typeface="+mn-lt"/>
          <a:ea typeface="+mn-ea"/>
          <a:cs typeface="+mn-cs"/>
        </a:defRPr>
      </a:lvl3pPr>
      <a:lvl4pPr algn="l" defTabSz="914400" eaLnBrk="1" hangingPunct="1" indent="-182880" latinLnBrk="0" marL="749808" rtl="0">
        <a:lnSpc>
          <a:spcPct val="110000"/>
        </a:lnSpc>
        <a:spcBef>
          <a:spcPts val="200"/>
        </a:spcBef>
        <a:spcAft>
          <a:spcPts val="400"/>
        </a:spcAft>
        <a:buClrTx/>
        <a:buFont charset="0" pitchFamily="34" typeface="Calibri"/>
        <a:buChar char="◦"/>
        <a:defRPr kern="1200" sz="1400">
          <a:solidFill>
            <a:schemeClr val="tx1">
              <a:lumMod val="75000"/>
              <a:lumOff val="25000"/>
            </a:schemeClr>
          </a:solidFill>
          <a:latin typeface="+mn-lt"/>
          <a:ea typeface="+mn-ea"/>
          <a:cs typeface="+mn-cs"/>
        </a:defRPr>
      </a:lvl4pPr>
      <a:lvl5pPr algn="l" defTabSz="914400" eaLnBrk="1" hangingPunct="1" indent="-182880" latinLnBrk="0" marL="932688" rtl="0">
        <a:lnSpc>
          <a:spcPct val="110000"/>
        </a:lnSpc>
        <a:spcBef>
          <a:spcPts val="200"/>
        </a:spcBef>
        <a:spcAft>
          <a:spcPts val="400"/>
        </a:spcAft>
        <a:buClrTx/>
        <a:buFont charset="0" pitchFamily="34" typeface="Calibri"/>
        <a:buChar char="◦"/>
        <a:defRPr kern="1200" sz="1400">
          <a:solidFill>
            <a:schemeClr val="tx1">
              <a:lumMod val="75000"/>
              <a:lumOff val="25000"/>
            </a:schemeClr>
          </a:solidFill>
          <a:latin typeface="+mn-lt"/>
          <a:ea typeface="+mn-ea"/>
          <a:cs typeface="+mn-cs"/>
        </a:defRPr>
      </a:lvl5pPr>
      <a:lvl6pPr algn="l" defTabSz="914400" eaLnBrk="1" hangingPunct="1" indent="-228600" latinLnBrk="0" marL="1100000" rtl="0">
        <a:lnSpc>
          <a:spcPct val="90000"/>
        </a:lnSpc>
        <a:spcBef>
          <a:spcPts val="200"/>
        </a:spcBef>
        <a:spcAft>
          <a:spcPts val="400"/>
        </a:spcAft>
        <a:buClr>
          <a:schemeClr val="accent1"/>
        </a:buClr>
        <a:buFont charset="0" pitchFamily="34" typeface="Calibri"/>
        <a:buChar char="◦"/>
        <a:defRPr kern="1200" sz="1400">
          <a:solidFill>
            <a:schemeClr val="tx1">
              <a:lumMod val="75000"/>
              <a:lumOff val="25000"/>
            </a:schemeClr>
          </a:solidFill>
          <a:latin typeface="+mn-lt"/>
          <a:ea typeface="+mn-ea"/>
          <a:cs typeface="+mn-cs"/>
        </a:defRPr>
      </a:lvl6pPr>
      <a:lvl7pPr algn="l" defTabSz="914400" eaLnBrk="1" hangingPunct="1" indent="-228600" latinLnBrk="0" marL="1300000" rtl="0">
        <a:lnSpc>
          <a:spcPct val="90000"/>
        </a:lnSpc>
        <a:spcBef>
          <a:spcPts val="200"/>
        </a:spcBef>
        <a:spcAft>
          <a:spcPts val="400"/>
        </a:spcAft>
        <a:buClr>
          <a:schemeClr val="accent1"/>
        </a:buClr>
        <a:buFont charset="0" pitchFamily="34" typeface="Calibri"/>
        <a:buChar char="◦"/>
        <a:defRPr kern="1200" sz="1400">
          <a:solidFill>
            <a:schemeClr val="tx1">
              <a:lumMod val="75000"/>
              <a:lumOff val="25000"/>
            </a:schemeClr>
          </a:solidFill>
          <a:latin typeface="+mn-lt"/>
          <a:ea typeface="+mn-ea"/>
          <a:cs typeface="+mn-cs"/>
        </a:defRPr>
      </a:lvl7pPr>
      <a:lvl8pPr algn="l" defTabSz="914400" eaLnBrk="1" hangingPunct="1" indent="-228600" latinLnBrk="0" marL="1500000" rtl="0">
        <a:lnSpc>
          <a:spcPct val="90000"/>
        </a:lnSpc>
        <a:spcBef>
          <a:spcPts val="200"/>
        </a:spcBef>
        <a:spcAft>
          <a:spcPts val="400"/>
        </a:spcAft>
        <a:buClr>
          <a:schemeClr val="accent1"/>
        </a:buClr>
        <a:buFont charset="0" pitchFamily="34" typeface="Calibri"/>
        <a:buChar char="◦"/>
        <a:defRPr kern="1200" sz="1400">
          <a:solidFill>
            <a:schemeClr val="tx1">
              <a:lumMod val="75000"/>
              <a:lumOff val="25000"/>
            </a:schemeClr>
          </a:solidFill>
          <a:latin typeface="+mn-lt"/>
          <a:ea typeface="+mn-ea"/>
          <a:cs typeface="+mn-cs"/>
        </a:defRPr>
      </a:lvl8pPr>
      <a:lvl9pPr algn="l" defTabSz="914400" eaLnBrk="1" hangingPunct="1" indent="-228600" latinLnBrk="0" marL="1700000" rtl="0">
        <a:lnSpc>
          <a:spcPct val="90000"/>
        </a:lnSpc>
        <a:spcBef>
          <a:spcPts val="200"/>
        </a:spcBef>
        <a:spcAft>
          <a:spcPts val="400"/>
        </a:spcAft>
        <a:buClr>
          <a:schemeClr val="accent1"/>
        </a:buClr>
        <a:buFont charset="0" pitchFamily="34" typeface="Calibri"/>
        <a:buChar char="◦"/>
        <a:defRPr kern="1200" sz="1400">
          <a:solidFill>
            <a:schemeClr val="tx1">
              <a:lumMod val="75000"/>
              <a:lumOff val="25000"/>
            </a:schemeClr>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arget="../media/image1.jpeg" Type="http://schemas.openxmlformats.org/officeDocument/2006/relationships/imag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3.svg" Type="http://schemas.openxmlformats.org/officeDocument/2006/relationships/image"/><Relationship Id="rId2" Target="../media/image2.png" Type="http://schemas.openxmlformats.org/officeDocument/2006/relationships/imag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5.svg" Type="http://schemas.openxmlformats.org/officeDocument/2006/relationships/image"/><Relationship Id="rId2" Target="../media/image4.png" Type="http://schemas.openxmlformats.org/officeDocument/2006/relationships/imag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7.svg" Type="http://schemas.openxmlformats.org/officeDocument/2006/relationships/image"/><Relationship Id="rId2" Target="../media/image6.png" Type="http://schemas.openxmlformats.org/officeDocument/2006/relationships/imag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9.svg" Type="http://schemas.openxmlformats.org/officeDocument/2006/relationships/image"/><Relationship Id="rId2" Target="../media/image8.png" Type="http://schemas.openxmlformats.org/officeDocument/2006/relationships/imag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11.svg" Type="http://schemas.openxmlformats.org/officeDocument/2006/relationships/image"/><Relationship Id="rId2" Target="../media/image10.png" Type="http://schemas.openxmlformats.org/officeDocument/2006/relationships/imag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0" name="Rectangle 8">
            <a:extLst>
              <a:ext uri="{FF2B5EF4-FFF2-40B4-BE49-F238E27FC236}">
                <a16:creationId xmlns:a16="http://schemas.microsoft.com/office/drawing/2014/main" id="{0AF4F2BA-3C03-4E2C-8ABC-0949B61B3C5E}"/>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id="151" name="Picture 3">
            <a:extLst>
              <a:ext uri="{FF2B5EF4-FFF2-40B4-BE49-F238E27FC236}">
                <a16:creationId xmlns:a16="http://schemas.microsoft.com/office/drawing/2014/main" id="{7CFA7688-8D93-E3BD-5B34-1ABF7D3FBD07}"/>
              </a:ext>
            </a:extLst>
          </p:cNvPr>
          <p:cNvPicPr>
            <a:picLocks noChangeAspect="1"/>
          </p:cNvPicPr>
          <p:nvPr/>
        </p:nvPicPr>
        <p:blipFill rotWithShape="1">
          <a:blip r:embed="rId2">
            <a:alphaModFix amt="35000"/>
          </a:blip>
          <a:srcRect/>
          <a:stretch/>
        </p:blipFill>
        <p:spPr>
          <a:xfrm>
            <a:off x="56187" y="-14032"/>
            <a:ext cx="12191810" cy="6857848"/>
          </a:xfrm>
          <a:prstGeom prst="rect">
            <a:avLst/>
          </a:prstGeom>
        </p:spPr>
      </p:pic>
      <p:sp>
        <p:nvSpPr>
          <p:cNvPr id="2" name="Title 1">
            <a:extLst>
              <a:ext uri="{FF2B5EF4-FFF2-40B4-BE49-F238E27FC236}">
                <a16:creationId xmlns:a16="http://schemas.microsoft.com/office/drawing/2014/main" id="{E9646D54-ADD5-4F05-8FBF-D543538716CF}"/>
              </a:ext>
            </a:extLst>
          </p:cNvPr>
          <p:cNvSpPr>
            <a:spLocks noGrp="1"/>
          </p:cNvSpPr>
          <p:nvPr>
            <p:ph type="ctrTitle"/>
          </p:nvPr>
        </p:nvSpPr>
        <p:spPr>
          <a:xfrm>
            <a:off x="1097280" y="758952"/>
            <a:ext cx="10058400" cy="3566160"/>
          </a:xfrm>
        </p:spPr>
        <p:txBody>
          <a:bodyPr numCol="1">
            <a:normAutofit/>
          </a:bodyPr>
          <a:lstStyle/>
          <a:p>
            <a:r>
              <a:rPr altLang="en-GB" dirty="0" lang="en-GB" sz="7400">
                <a:solidFill>
                  <a:srgbClr val="FFFFFF"/>
                </a:solidFill>
              </a:rPr>
              <a:t>Group Presentation- How do students use technology to collaborate at UWTSD</a:t>
            </a:r>
          </a:p>
        </p:txBody>
      </p:sp>
      <p:sp>
        <p:nvSpPr>
          <p:cNvPr id="3" name="Subtitle 2">
            <a:extLst>
              <a:ext uri="{FF2B5EF4-FFF2-40B4-BE49-F238E27FC236}">
                <a16:creationId xmlns:a16="http://schemas.microsoft.com/office/drawing/2014/main" id="{20545006-8D7F-4284-B5CB-70E0F3ADE792}"/>
              </a:ext>
            </a:extLst>
          </p:cNvPr>
          <p:cNvSpPr>
            <a:spLocks noGrp="1"/>
          </p:cNvSpPr>
          <p:nvPr>
            <p:ph idx="1" type="subTitle"/>
          </p:nvPr>
        </p:nvSpPr>
        <p:spPr>
          <a:xfrm>
            <a:off x="1100051" y="4645152"/>
            <a:ext cx="10058400" cy="1143000"/>
          </a:xfrm>
        </p:spPr>
        <p:txBody>
          <a:bodyPr numCol="1">
            <a:noAutofit/>
          </a:bodyPr>
          <a:lstStyle/>
          <a:p>
            <a:pPr>
              <a:lnSpc>
                <a:spcPct val="100000"/>
              </a:lnSpc>
            </a:pPr>
            <a:r>
              <a:rPr altLang="en-GB" dirty="0" lang="en-GB" sz="1800">
                <a:solidFill>
                  <a:srgbClr val="FFFFFF"/>
                </a:solidFill>
              </a:rPr>
              <a:t>BMSW4003 Digital Skills and Research Methodology</a:t>
            </a:r>
          </a:p>
          <a:p>
            <a:pPr>
              <a:lnSpc>
                <a:spcPct val="100000"/>
              </a:lnSpc>
            </a:pPr>
            <a:r>
              <a:rPr altLang="en-GB" dirty="0" lang="en-GB" sz="1800">
                <a:solidFill>
                  <a:srgbClr val="FFFFFF"/>
                </a:solidFill>
              </a:rPr>
              <a:t>Students name:</a:t>
            </a:r>
          </a:p>
          <a:p>
            <a:pPr>
              <a:lnSpc>
                <a:spcPct val="100000"/>
              </a:lnSpc>
            </a:pPr>
            <a:r>
              <a:rPr altLang="en-GB" dirty="0" lang="en-GB" sz="1800">
                <a:solidFill>
                  <a:srgbClr val="FFFFFF"/>
                </a:solidFill>
              </a:rPr>
              <a:t>Ana </a:t>
            </a:r>
            <a:r>
              <a:rPr altLang="en-GB" dirty="0" err="1" lang="en-GB" sz="1800">
                <a:solidFill>
                  <a:srgbClr val="FFFFFF"/>
                </a:solidFill>
              </a:rPr>
              <a:t>Baltaga</a:t>
            </a:r>
            <a:r>
              <a:rPr altLang="en-GB" dirty="0" lang="en-GB" sz="1800">
                <a:solidFill>
                  <a:srgbClr val="FFFFFF"/>
                </a:solidFill>
              </a:rPr>
              <a:t> Puscas-2126935</a:t>
            </a:r>
          </a:p>
          <a:p>
            <a:pPr>
              <a:lnSpc>
                <a:spcPct val="100000"/>
              </a:lnSpc>
            </a:pPr>
            <a:r>
              <a:rPr altLang="en-GB" dirty="0" err="1" lang="en-GB" sz="1800">
                <a:solidFill>
                  <a:srgbClr val="FFFFFF"/>
                </a:solidFill>
              </a:rPr>
              <a:t>Alexandru</a:t>
            </a:r>
            <a:r>
              <a:rPr sz="1800">
                <a:solidFill>
                  <a:srgbClr val="FFFFFF"/>
                </a:solidFill>
              </a:rPr>
              <a:t> Bogdan Mihaiu-2126934  </a:t>
            </a:r>
          </a:p>
          <a:p>
            <a:pPr>
              <a:lnSpc>
                <a:spcPct val="100000"/>
              </a:lnSpc>
            </a:pPr>
            <a:r>
              <a:rPr altLang="en-GB" dirty="0" lang="en-GB" sz="1800">
                <a:solidFill>
                  <a:srgbClr val="FFFFFF"/>
                </a:solidFill>
              </a:rPr>
              <a:t>   </a:t>
            </a:r>
          </a:p>
          <a:p>
            <a:pPr>
              <a:lnSpc>
                <a:spcPct val="100000"/>
              </a:lnSpc>
            </a:pPr>
            <a:r>
              <a:rPr sz="1800">
                <a:solidFill>
                  <a:srgbClr val="FFFFFF"/>
                </a:solidFill>
              </a:rPr>
              <a:t/>
            </a:r>
          </a:p>
        </p:txBody>
      </p:sp>
      <p:cxnSp>
        <p:nvCxnSpPr>
          <p:cNvPr id="152" name="Straight Connector 10">
            <a:extLst>
              <a:ext uri="{FF2B5EF4-FFF2-40B4-BE49-F238E27FC236}">
                <a16:creationId xmlns:a16="http://schemas.microsoft.com/office/drawing/2014/main" id="{A07787ED-5EDC-4C54-AD87-55B60D0FE397}"/>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1221697" y="4502824"/>
            <a:ext cx="987552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53" name="!!footer rectangle">
            <a:extLst>
              <a:ext uri="{FF2B5EF4-FFF2-40B4-BE49-F238E27FC236}">
                <a16:creationId xmlns:a16="http://schemas.microsoft.com/office/drawing/2014/main" id="{B40A8CA7-7D5A-43B0-A1A0-B558ECA9EED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4" name="rect153"/>
          <p:cNvSpPr txBox="1"/>
          <p:nvPr/>
        </p:nvSpPr>
        <p:spPr>
          <a:xfrm>
            <a:off x="1039091" y="6308082"/>
            <a:ext cx="7933305" cy="547539"/>
          </a:xfrm>
          <a:prstGeom prst="rect">
            <a:avLst/>
          </a:prstGeom>
          <a:noFill/>
        </p:spPr>
        <p:txBody>
          <a:bodyPr numCol="1" wrap="square"/>
          <a:lstStyle/>
          <a:p>
            <a:r>
              <a:rPr/>
              <a:t>  LECTURE NAME: ZAHRA MOHAMMADNAZARI</a:t>
            </a:r>
            <a:endParaRPr/>
          </a:p>
        </p:txBody>
      </p:sp>
    </p:spTree>
    <p:extLst>
      <p:ext uri="{BB962C8B-B14F-4D97-AF65-F5344CB8AC3E}">
        <p14:creationId xmlns:p14="http://schemas.microsoft.com/office/powerpoint/2010/main" val="4285443432"/>
      </p:ext>
    </p:extLst>
  </p:cSld>
  <p:clrMapOvr>
    <a:overrideClrMapping accent1="accent1" accent2="accent2" accent3="accent3" accent4="accent4" accent5="accent5" accent6="accent6" bg1="dk1" bg2="dk2" folHlink="folHlink" hlink="hlink" tx1="lt1" tx2="lt2"/>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5E8B1-9742-4640-B855-178F5A2D8F9D}"/>
              </a:ext>
            </a:extLst>
          </p:cNvPr>
          <p:cNvSpPr>
            <a:spLocks noGrp="1"/>
          </p:cNvSpPr>
          <p:nvPr>
            <p:ph type="title"/>
          </p:nvPr>
        </p:nvSpPr>
        <p:spPr/>
        <p:txBody>
          <a:bodyPr numCol="1"/>
          <a:lstStyle/>
          <a:p>
            <a:r>
              <a:rPr altLang="en-GB" dirty="0" lang="en-GB"/>
              <a:t>Table of Content</a:t>
            </a:r>
          </a:p>
        </p:txBody>
      </p:sp>
      <p:sp>
        <p:nvSpPr>
          <p:cNvPr id="3" name="Content Placeholder 2">
            <a:extLst>
              <a:ext uri="{FF2B5EF4-FFF2-40B4-BE49-F238E27FC236}">
                <a16:creationId xmlns:a16="http://schemas.microsoft.com/office/drawing/2014/main" id="{925154C7-A919-4E21-9837-A590A5AE35D9}"/>
              </a:ext>
            </a:extLst>
          </p:cNvPr>
          <p:cNvSpPr>
            <a:spLocks noGrp="1"/>
          </p:cNvSpPr>
          <p:nvPr>
            <p:ph idx="1"/>
          </p:nvPr>
        </p:nvSpPr>
        <p:spPr/>
        <p:txBody>
          <a:bodyPr numCol="1">
            <a:noAutofit/>
          </a:bodyPr>
          <a:lstStyle/>
          <a:p>
            <a:r>
              <a:rPr altLang="en-GB" dirty="0" lang="en-GB" sz="1400">
                <a:latin charset="0" panose="020B0604020202020204" pitchFamily="34" typeface="Arial"/>
                <a:cs charset="0" panose="020B0604020202020204" pitchFamily="34" typeface="Arial"/>
              </a:rPr>
              <a:t>Introduction…………………………………………………………………………………………………………………………Slide 2</a:t>
            </a:r>
          </a:p>
          <a:p>
            <a:r>
              <a:rPr dirty="0" lang="en-US" sz="1400">
                <a:latin charset="0" panose="020B0604020202020204" pitchFamily="34" typeface="Arial"/>
                <a:cs charset="0" panose="020B0604020202020204" pitchFamily="34" typeface="Arial"/>
              </a:rPr>
              <a:t>Technology tools used at UWTSD………………………………………………….…………………………………….....…..Slide 3</a:t>
            </a:r>
          </a:p>
          <a:p>
            <a:r>
              <a:rPr altLang="en-GB" dirty="0" lang="en-GB" sz="1400">
                <a:latin charset="0" panose="020B0604020202020204" pitchFamily="34" typeface="Arial"/>
                <a:cs charset="0" panose="020B0604020202020204" pitchFamily="34" typeface="Arial"/>
              </a:rPr>
              <a:t>About Microsoft Teams……………………………………………………………………………………………..……………..Slide 4</a:t>
            </a:r>
          </a:p>
          <a:p>
            <a:r>
              <a:rPr altLang="en-GB" dirty="0" lang="en-GB" sz="1400">
                <a:latin charset="0" panose="020B0604020202020204" pitchFamily="34" typeface="Arial"/>
                <a:cs charset="0" panose="020B0604020202020204" pitchFamily="34" typeface="Arial"/>
              </a:rPr>
              <a:t>Continue ……………………………………………………………………………………………………………....……………Slide 5</a:t>
            </a:r>
          </a:p>
          <a:p>
            <a:r>
              <a:rPr altLang="en-GB" dirty="0" lang="en-GB" sz="1400">
                <a:latin charset="0" panose="020B0604020202020204" pitchFamily="34" typeface="Arial"/>
                <a:cs charset="0" panose="020B0604020202020204" pitchFamily="34" typeface="Arial"/>
              </a:rPr>
              <a:t>Performing and training………......……………………………………………………………………………………………….Slide 6</a:t>
            </a:r>
          </a:p>
          <a:p>
            <a:r>
              <a:rPr altLang="en-GB" dirty="0" lang="en-GB" sz="1400">
                <a:latin charset="0" panose="020B0604020202020204" pitchFamily="34" typeface="Arial"/>
                <a:cs charset="0" panose="020B0604020202020204" pitchFamily="34" typeface="Arial"/>
              </a:rPr>
              <a:t>Conclusion…………………………………………………………………………………………………………………………..Slide 7</a:t>
            </a:r>
          </a:p>
          <a:p>
            <a:r>
              <a:rPr altLang="en-GB" dirty="0" lang="en-GB" sz="1400">
                <a:latin charset="0" panose="020B0604020202020204" pitchFamily="34" typeface="Arial"/>
                <a:cs charset="0" panose="020B0604020202020204" pitchFamily="34" typeface="Arial"/>
              </a:rPr>
              <a:t>References………………………………………………………………………………………………………………………….Slide 8</a:t>
            </a:r>
          </a:p>
        </p:txBody>
      </p:sp>
    </p:spTree>
    <p:extLst>
      <p:ext uri="{BB962C8B-B14F-4D97-AF65-F5344CB8AC3E}">
        <p14:creationId xmlns:p14="http://schemas.microsoft.com/office/powerpoint/2010/main" val="1574742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E20975C4-6B65-4C86-A962-84C3DC6CFB55}"/>
              </a:ext>
            </a:extLst>
          </p:cNvPr>
          <p:cNvSpPr>
            <a:spLocks noGrp="1"/>
          </p:cNvSpPr>
          <p:nvPr>
            <p:ph type="title"/>
          </p:nvPr>
        </p:nvSpPr>
        <p:spPr>
          <a:xfrm>
            <a:off x="1036320" y="286603"/>
            <a:ext cx="10058400" cy="1450757"/>
          </a:xfrm>
        </p:spPr>
        <p:txBody>
          <a:bodyPr numCol="1">
            <a:normAutofit/>
          </a:bodyPr>
          <a:lstStyle/>
          <a:p>
            <a:r>
              <a:rPr altLang="en-GB" dirty="0" lang="en-GB">
                <a:latin charset="0" panose="020B0604020202020204" pitchFamily="34" typeface="Arial"/>
                <a:cs charset="0" panose="020B0604020202020204" pitchFamily="34" typeface="Arial"/>
              </a:rPr>
              <a:t>Introduction</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descr="Classroom" id="7" name="Graphic 6">
            <a:extLst>
              <a:ext uri="{FF2B5EF4-FFF2-40B4-BE49-F238E27FC236}">
                <a16:creationId xmlns:a16="http://schemas.microsoft.com/office/drawing/2014/main" id="{AB7025DE-D6FF-AA11-6718-C6E802FC6F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015CC72D-A834-445A-8235-694193A93964}"/>
              </a:ext>
            </a:extLst>
          </p:cNvPr>
          <p:cNvSpPr>
            <a:spLocks noGrp="1"/>
          </p:cNvSpPr>
          <p:nvPr>
            <p:ph idx="1"/>
          </p:nvPr>
        </p:nvSpPr>
        <p:spPr>
          <a:xfrm>
            <a:off x="4706460" y="2108201"/>
            <a:ext cx="6388260" cy="3760891"/>
          </a:xfrm>
        </p:spPr>
        <p:txBody>
          <a:bodyPr numCol="1">
            <a:normAutofit/>
          </a:bodyPr>
          <a:lstStyle/>
          <a:p>
            <a:pPr algn="just"/>
            <a:r>
              <a:rPr altLang="en-GB" dirty="0" lang="en-GB">
                <a:latin charset="0" panose="020B0604020202020204" pitchFamily="34" typeface="Arial"/>
                <a:cs charset="0" panose="020B0604020202020204" pitchFamily="34" typeface="Arial"/>
              </a:rPr>
              <a:t>Technology has grown very fast allowing to people in now days to do almost everything they want, and for students' technology is a very big advantage as it provide them </a:t>
            </a:r>
            <a:r>
              <a:rPr dirty="0" lang="en-US">
                <a:latin charset="0" panose="020B0604020202020204" pitchFamily="34" typeface="Arial"/>
                <a:cs charset="0" panose="020B0604020202020204" pitchFamily="34" typeface="Arial"/>
              </a:rPr>
              <a:t>access to countless resources, encouraging them to carry out with research and therefore become more independent. This presentation is about how do students use technology to collaborate at UWTSD in order to have a clear view and demonstrate a good understanding and data collection skills.</a:t>
            </a:r>
            <a:endParaRPr altLang="en-GB" dirty="0" lang="en-GB">
              <a:latin charset="0" panose="020B0604020202020204" pitchFamily="34" typeface="Arial"/>
              <a:cs charset="0" panose="020B0604020202020204" pitchFamily="34" typeface="Arial"/>
            </a:endParaRP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3440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7394FB03-845E-4004-82E3-75AEB68040BD}"/>
              </a:ext>
            </a:extLst>
          </p:cNvPr>
          <p:cNvSpPr>
            <a:spLocks noGrp="1"/>
          </p:cNvSpPr>
          <p:nvPr>
            <p:ph type="title"/>
          </p:nvPr>
        </p:nvSpPr>
        <p:spPr>
          <a:xfrm>
            <a:off x="1036320" y="286603"/>
            <a:ext cx="10058400" cy="1450757"/>
          </a:xfrm>
        </p:spPr>
        <p:txBody>
          <a:bodyPr numCol="1">
            <a:normAutofit/>
          </a:bodyPr>
          <a:lstStyle/>
          <a:p>
            <a:r>
              <a:rPr altLang="en-GB" dirty="0" lang="en-GB">
                <a:latin charset="0" panose="020B0604020202020204" pitchFamily="34" typeface="Arial"/>
                <a:cs charset="0" panose="020B0604020202020204" pitchFamily="34" typeface="Arial"/>
              </a:rPr>
              <a:t>Technology tools used at UWTSD</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descr="Laptop" id="7" name="Graphic 6">
            <a:extLst>
              <a:ext uri="{FF2B5EF4-FFF2-40B4-BE49-F238E27FC236}">
                <a16:creationId xmlns:a16="http://schemas.microsoft.com/office/drawing/2014/main" id="{B6F750C0-7414-E0D5-6570-0A6E1717F6B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7A4CE666-C164-4FD2-93B6-847BC69CDD78}"/>
              </a:ext>
            </a:extLst>
          </p:cNvPr>
          <p:cNvSpPr>
            <a:spLocks noGrp="1"/>
          </p:cNvSpPr>
          <p:nvPr>
            <p:ph idx="1"/>
          </p:nvPr>
        </p:nvSpPr>
        <p:spPr>
          <a:xfrm>
            <a:off x="4706460" y="2108201"/>
            <a:ext cx="6388260" cy="3760891"/>
          </a:xfrm>
        </p:spPr>
        <p:txBody>
          <a:bodyPr numCol="1">
            <a:normAutofit lnSpcReduction="10000"/>
          </a:bodyPr>
          <a:lstStyle/>
          <a:p>
            <a:pPr algn="just"/>
            <a:r>
              <a:rPr altLang="en-GB" dirty="0" lang="en-GB">
                <a:latin charset="0" panose="020B0604020202020204" pitchFamily="34" typeface="Arial"/>
                <a:cs charset="0" panose="020B0604020202020204" pitchFamily="34" typeface="Arial"/>
              </a:rPr>
              <a:t>At UWTSD students have access to different tool in order to collaborate such as Student Portal and Microsoft Teams. </a:t>
            </a:r>
            <a:r>
              <a:rPr altLang="en-GB" dirty="0" lang="en-GB" sz="1800">
                <a:effectLst/>
                <a:latin charset="0" panose="020F0502020204030204" pitchFamily="34" typeface="Calibri"/>
                <a:ea charset="0" panose="020F0502020204030204" pitchFamily="34" typeface="Calibri"/>
                <a:cs charset="0" panose="02020603050405020304" pitchFamily="18" typeface="Times New Roman"/>
              </a:rPr>
              <a:t>(David, 2022)</a:t>
            </a:r>
            <a:endParaRPr altLang="en-GB" dirty="0" lang="en-GB">
              <a:latin charset="0" panose="020B0604020202020204" pitchFamily="34" typeface="Arial"/>
              <a:cs charset="0" panose="020B0604020202020204" pitchFamily="34" typeface="Arial"/>
            </a:endParaRPr>
          </a:p>
          <a:p>
            <a:pPr algn="just"/>
            <a:r>
              <a:rPr altLang="en-GB" dirty="0" lang="en-GB">
                <a:latin charset="0" panose="020B0604020202020204" pitchFamily="34" typeface="Arial"/>
                <a:cs charset="0" panose="020B0604020202020204" pitchFamily="34" typeface="Arial"/>
              </a:rPr>
              <a:t>Student Portal: it an technological tool used by students to access class material, receive grades, upload assessments and </a:t>
            </a:r>
          </a:p>
          <a:p>
            <a:pPr algn="just"/>
            <a:r>
              <a:rPr altLang="en-GB" dirty="0" lang="en-GB">
                <a:latin charset="0" panose="020B0604020202020204" pitchFamily="34" typeface="Arial"/>
                <a:cs charset="0" panose="020B0604020202020204" pitchFamily="34" typeface="Arial"/>
              </a:rPr>
              <a:t>Microsoft Teams: the university offer a free student account of Microsoft teams which it help students to collaborate by emails, video conference group chat , audio call and so on.</a:t>
            </a:r>
            <a:r>
              <a:rPr altLang="en-GB" dirty="0" lang="en-GB" sz="1800">
                <a:effectLst/>
                <a:latin charset="0" panose="020F0502020204030204" pitchFamily="34" typeface="Calibri"/>
                <a:ea charset="0" panose="020F0502020204030204" pitchFamily="34" typeface="Calibri"/>
                <a:cs charset="0" panose="02020603050405020304" pitchFamily="18" typeface="Times New Roman"/>
              </a:rPr>
              <a:t> (Education, 2022)</a:t>
            </a:r>
          </a:p>
          <a:p>
            <a:pPr algn="just"/>
            <a:endParaRPr altLang="en-GB" dirty="0" lang="en-GB">
              <a:latin charset="0" panose="020B0604020202020204" pitchFamily="34" typeface="Arial"/>
              <a:cs charset="0" panose="020B0604020202020204" pitchFamily="34" typeface="Arial"/>
            </a:endParaRPr>
          </a:p>
          <a:p>
            <a:endParaRPr altLang="en-GB" dirty="0" lang="en-GB"/>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44445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A5E6489E-74A7-4740-A400-2702A25B2F52}"/>
              </a:ext>
            </a:extLst>
          </p:cNvPr>
          <p:cNvSpPr>
            <a:spLocks noGrp="1"/>
          </p:cNvSpPr>
          <p:nvPr>
            <p:ph type="title"/>
          </p:nvPr>
        </p:nvSpPr>
        <p:spPr>
          <a:xfrm>
            <a:off x="1036320" y="286603"/>
            <a:ext cx="10058400" cy="1450757"/>
          </a:xfrm>
        </p:spPr>
        <p:txBody>
          <a:bodyPr numCol="1">
            <a:normAutofit/>
          </a:bodyPr>
          <a:lstStyle/>
          <a:p>
            <a:r>
              <a:rPr altLang="en-GB" dirty="0" lang="en-GB">
                <a:latin charset="0" panose="020B0604020202020204" pitchFamily="34" typeface="Arial"/>
                <a:cs charset="0" panose="020B0604020202020204" pitchFamily="34" typeface="Arial"/>
              </a:rPr>
              <a:t>About Microsoft Teams</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descr="Chat" id="7" name="Graphic 6">
            <a:extLst>
              <a:ext uri="{FF2B5EF4-FFF2-40B4-BE49-F238E27FC236}">
                <a16:creationId xmlns:a16="http://schemas.microsoft.com/office/drawing/2014/main" id="{3ECA9B52-F854-024F-4541-24564E59666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9B989B9D-2509-42AF-AA9A-A83AE50365A3}"/>
              </a:ext>
            </a:extLst>
          </p:cNvPr>
          <p:cNvSpPr>
            <a:spLocks noGrp="1"/>
          </p:cNvSpPr>
          <p:nvPr>
            <p:ph idx="1"/>
          </p:nvPr>
        </p:nvSpPr>
        <p:spPr>
          <a:xfrm>
            <a:off x="4706460" y="1895845"/>
            <a:ext cx="6388260" cy="3722529"/>
          </a:xfrm>
        </p:spPr>
        <p:txBody>
          <a:bodyPr numCol="1">
            <a:noAutofit/>
          </a:bodyPr>
          <a:lstStyle/>
          <a:p>
            <a:pPr algn="just">
              <a:lnSpc>
                <a:spcPct val="100000"/>
              </a:lnSpc>
            </a:pPr>
            <a:r>
              <a:rPr altLang="en-GB" dirty="0" lang="en-GB" sz="1400">
                <a:latin charset="0" panose="020B0604020202020204" pitchFamily="34" typeface="Arial"/>
                <a:cs charset="0" panose="020B0604020202020204" pitchFamily="34" typeface="Arial"/>
              </a:rPr>
              <a:t>Microsoft teams is an online communication tool as a </a:t>
            </a:r>
            <a:r>
              <a:rPr dirty="0" lang="en-US" sz="1400">
                <a:latin charset="0" panose="020B0604020202020204" pitchFamily="34" typeface="Arial"/>
                <a:cs charset="0" panose="020B0604020202020204" pitchFamily="34" typeface="Arial"/>
              </a:rPr>
              <a:t>chat-based collaboration platform that perform document sharing, online meetings and many more.</a:t>
            </a:r>
          </a:p>
          <a:p>
            <a:pPr algn="just">
              <a:lnSpc>
                <a:spcPct val="100000"/>
              </a:lnSpc>
            </a:pPr>
            <a:r>
              <a:rPr dirty="0" lang="en-US" sz="1400">
                <a:latin charset="0" panose="020B0604020202020204" pitchFamily="34" typeface="Arial"/>
                <a:cs charset="0" panose="020B0604020202020204" pitchFamily="34" typeface="Arial"/>
              </a:rPr>
              <a:t>The Microsoft Teams features are that are suitable and use by the UWTSD Students to collaborate are:</a:t>
            </a:r>
          </a:p>
          <a:p>
            <a:pPr algn="just" fontAlgn="base">
              <a:lnSpc>
                <a:spcPct val="100000"/>
              </a:lnSpc>
              <a:buFont charset="0" panose="020B0604020202020204" pitchFamily="34" typeface="Arial"/>
              <a:buChar char="•"/>
            </a:pPr>
            <a:r>
              <a:rPr b="1" dirty="0" i="0" lang="en-US" sz="1400">
                <a:effectLst/>
                <a:latin charset="0" panose="020B0604020202020204" pitchFamily="34" typeface="Arial"/>
                <a:cs charset="0" panose="020B0604020202020204" pitchFamily="34" typeface="Arial"/>
              </a:rPr>
              <a:t>Teams and channels: </a:t>
            </a:r>
            <a:r>
              <a:rPr dirty="0" i="0" lang="en-US" sz="1400">
                <a:effectLst/>
                <a:latin charset="0" panose="020B0604020202020204" pitchFamily="34" typeface="Arial"/>
                <a:cs charset="0" panose="020B0604020202020204" pitchFamily="34" typeface="Arial"/>
              </a:rPr>
              <a:t>Is used to create a </a:t>
            </a:r>
            <a:r>
              <a:rPr dirty="0" lang="en-US" sz="1400">
                <a:latin charset="0" panose="020B0604020202020204" pitchFamily="34" typeface="Arial"/>
                <a:cs charset="0" panose="020B0604020202020204" pitchFamily="34" typeface="Arial"/>
              </a:rPr>
              <a:t>group</a:t>
            </a:r>
            <a:r>
              <a:rPr dirty="0" i="0" lang="en-US" sz="1400">
                <a:effectLst/>
                <a:latin charset="0" panose="020B0604020202020204" pitchFamily="34" typeface="Arial"/>
                <a:cs charset="0" panose="020B0604020202020204" pitchFamily="34" typeface="Arial"/>
              </a:rPr>
              <a:t> channel that allow the group to speak about university presentation or any othe</a:t>
            </a:r>
            <a:r>
              <a:rPr dirty="0" lang="en-US" sz="1400">
                <a:latin charset="0" panose="020B0604020202020204" pitchFamily="34" typeface="Arial"/>
                <a:cs charset="0" panose="020B0604020202020204" pitchFamily="34" typeface="Arial"/>
              </a:rPr>
              <a:t>r.</a:t>
            </a:r>
            <a:endParaRPr dirty="0" i="0" lang="en-US" sz="1400">
              <a:effectLst/>
              <a:latin charset="0" panose="020B0604020202020204" pitchFamily="34" typeface="Arial"/>
              <a:cs charset="0" panose="020B0604020202020204" pitchFamily="34" typeface="Arial"/>
            </a:endParaRPr>
          </a:p>
          <a:p>
            <a:pPr algn="just" fontAlgn="base">
              <a:lnSpc>
                <a:spcPct val="100000"/>
              </a:lnSpc>
              <a:buFont charset="0" panose="020B0604020202020204" pitchFamily="34" typeface="Arial"/>
              <a:buChar char="•"/>
            </a:pPr>
            <a:r>
              <a:rPr b="0" dirty="0" i="0" lang="en-US" sz="1400">
                <a:effectLst/>
                <a:latin charset="0" panose="020B0604020202020204" pitchFamily="34" typeface="Arial"/>
                <a:cs charset="0" panose="020B0604020202020204" pitchFamily="34" typeface="Arial"/>
              </a:rPr>
              <a:t>  </a:t>
            </a:r>
            <a:r>
              <a:rPr b="1" dirty="0" i="0" lang="en-US" sz="1400">
                <a:effectLst/>
                <a:latin charset="0" panose="020B0604020202020204" pitchFamily="34" typeface="Arial"/>
                <a:cs charset="0" panose="020B0604020202020204" pitchFamily="34" typeface="Arial"/>
              </a:rPr>
              <a:t>Conversations within channels and teams. </a:t>
            </a:r>
            <a:r>
              <a:rPr dirty="0" i="0" lang="en-US" sz="1400">
                <a:effectLst/>
                <a:latin charset="0" panose="020B0604020202020204" pitchFamily="34" typeface="Arial"/>
                <a:cs charset="0" panose="020B0604020202020204" pitchFamily="34" typeface="Arial"/>
              </a:rPr>
              <a:t>Any group member </a:t>
            </a:r>
            <a:r>
              <a:rPr b="0" dirty="0" i="0" lang="en-US" sz="1400">
                <a:effectLst/>
                <a:latin charset="0" panose="020B0604020202020204" pitchFamily="34" typeface="Arial"/>
                <a:cs charset="0" panose="020B0604020202020204" pitchFamily="34" typeface="Arial"/>
              </a:rPr>
              <a:t>can view and add </a:t>
            </a:r>
            <a:r>
              <a:rPr dirty="0" lang="en-US" sz="1400">
                <a:latin charset="0" panose="020B0604020202020204" pitchFamily="34" typeface="Arial"/>
                <a:cs charset="0" panose="020B0604020202020204" pitchFamily="34" typeface="Arial"/>
              </a:rPr>
              <a:t>from </a:t>
            </a:r>
            <a:r>
              <a:rPr b="0" dirty="0" i="0" lang="en-US" sz="1400">
                <a:effectLst/>
                <a:latin charset="0" panose="020B0604020202020204" pitchFamily="34" typeface="Arial"/>
                <a:cs charset="0" panose="020B0604020202020204" pitchFamily="34" typeface="Arial"/>
              </a:rPr>
              <a:t>different chats in the General channel and can invite a member to different chats and channels by use an @ function.</a:t>
            </a:r>
          </a:p>
          <a:p>
            <a:pPr algn="just" fontAlgn="base">
              <a:lnSpc>
                <a:spcPct val="100000"/>
              </a:lnSpc>
              <a:buFont charset="0" panose="020B0604020202020204" pitchFamily="34" typeface="Arial"/>
              <a:buChar char="•"/>
            </a:pPr>
            <a:r>
              <a:rPr b="0" dirty="0" i="0" lang="en-US" sz="1400">
                <a:effectLst/>
                <a:latin charset="0" panose="020B0604020202020204" pitchFamily="34" typeface="Arial"/>
                <a:cs charset="0" panose="020B0604020202020204" pitchFamily="34" typeface="Arial"/>
              </a:rPr>
              <a:t> </a:t>
            </a:r>
            <a:r>
              <a:rPr b="1" dirty="0" i="0" lang="en-US" sz="1400">
                <a:effectLst/>
                <a:latin charset="0" panose="020B0604020202020204" pitchFamily="34" typeface="Arial"/>
                <a:cs charset="0" panose="020B0604020202020204" pitchFamily="34" typeface="Arial"/>
              </a:rPr>
              <a:t>A chat function.</a:t>
            </a:r>
            <a:r>
              <a:rPr b="0" dirty="0" i="0" lang="en-US" sz="1400">
                <a:effectLst/>
                <a:latin charset="0" panose="020B0604020202020204" pitchFamily="34" typeface="Arial"/>
                <a:cs charset="0" panose="020B0604020202020204" pitchFamily="34" typeface="Arial"/>
              </a:rPr>
              <a:t> The chat function that can take place between groups and individuals in order to collaborate.</a:t>
            </a:r>
          </a:p>
          <a:p>
            <a:pPr algn="just" fontAlgn="base">
              <a:lnSpc>
                <a:spcPct val="100000"/>
              </a:lnSpc>
              <a:buFont charset="0" panose="020B0604020202020204" pitchFamily="34" typeface="Arial"/>
              <a:buChar char="•"/>
            </a:pPr>
            <a:r>
              <a:rPr b="0" dirty="0" i="0" lang="en-US" sz="1400">
                <a:effectLst/>
                <a:latin charset="0" panose="020B0604020202020204" pitchFamily="34" typeface="Arial"/>
                <a:cs charset="0" panose="020B0604020202020204" pitchFamily="34" typeface="Arial"/>
              </a:rPr>
              <a:t> </a:t>
            </a:r>
            <a:r>
              <a:rPr b="1" dirty="0" i="0" lang="en-US" sz="1400">
                <a:effectLst/>
                <a:latin charset="0" panose="020B0604020202020204" pitchFamily="34" typeface="Arial"/>
                <a:cs charset="0" panose="020B0604020202020204" pitchFamily="34" typeface="Arial"/>
              </a:rPr>
              <a:t>Document storage in SharePoint.</a:t>
            </a:r>
            <a:r>
              <a:rPr b="0" dirty="0" i="0" lang="en-US" sz="1400">
                <a:effectLst/>
                <a:latin charset="0" panose="020B0604020202020204" pitchFamily="34" typeface="Arial"/>
                <a:cs charset="0" panose="020B0604020202020204" pitchFamily="34" typeface="Arial"/>
              </a:rPr>
              <a:t> The groups can use Microsoft Teams to share and storage documents and files across all conversation an will automatically save the document </a:t>
            </a:r>
            <a:r>
              <a:rPr dirty="0" lang="en-US" sz="1400">
                <a:latin charset="0" panose="020B0604020202020204" pitchFamily="34" typeface="Arial"/>
                <a:cs charset="0" panose="020B0604020202020204" pitchFamily="34" typeface="Arial"/>
              </a:rPr>
              <a:t>with </a:t>
            </a:r>
            <a:r>
              <a:rPr b="0" dirty="0" i="0" lang="en-US" sz="1400">
                <a:effectLst/>
                <a:latin charset="0" panose="020B0604020202020204" pitchFamily="34" typeface="Arial"/>
                <a:cs charset="0" panose="020B0604020202020204" pitchFamily="34" typeface="Arial"/>
              </a:rPr>
              <a:t>SharePoint Online, Also the security and permission can be personalized</a:t>
            </a:r>
          </a:p>
          <a:p>
            <a:pPr algn="just" fontAlgn="base" indent="0" marL="0">
              <a:lnSpc>
                <a:spcPct val="100000"/>
              </a:lnSpc>
              <a:buNone/>
            </a:pPr>
            <a:r>
              <a:rPr dirty="0" lang="en-US" sz="1400">
                <a:latin charset="0" panose="020B0604020202020204" pitchFamily="34" typeface="Arial"/>
                <a:cs charset="0" panose="020B0604020202020204" pitchFamily="34" typeface="Arial"/>
              </a:rPr>
              <a:t>(Louis Martin, 2019)</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1802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BE4A0BF-D5BE-468B-9F08-E4A43CDCA13B}"/>
              </a:ext>
            </a:extLst>
          </p:cNvPr>
          <p:cNvSpPr>
            <a:spLocks noGrp="1"/>
          </p:cNvSpPr>
          <p:nvPr>
            <p:ph type="title"/>
          </p:nvPr>
        </p:nvSpPr>
        <p:spPr>
          <a:xfrm>
            <a:off x="1097280" y="286603"/>
            <a:ext cx="10058400" cy="1450757"/>
          </a:xfrm>
        </p:spPr>
        <p:txBody>
          <a:bodyPr anchor="ctr" numCol="1">
            <a:normAutofit/>
          </a:bodyPr>
          <a:lstStyle/>
          <a:p>
            <a:r>
              <a:rPr altLang="en-GB" dirty="0" lang="en-GB">
                <a:solidFill>
                  <a:srgbClr val="FFFFFF"/>
                </a:solidFill>
                <a:latin charset="0" panose="020B0604020202020204" pitchFamily="34" typeface="Arial"/>
                <a:cs charset="0" panose="020B0604020202020204" pitchFamily="34" typeface="Arial"/>
              </a:rPr>
              <a:t>Continue</a:t>
            </a:r>
          </a:p>
        </p:txBody>
      </p:sp>
      <p:sp>
        <p:nvSpPr>
          <p:cNvPr id="3" name="Content Placeholder 2">
            <a:extLst>
              <a:ext uri="{FF2B5EF4-FFF2-40B4-BE49-F238E27FC236}">
                <a16:creationId xmlns:a16="http://schemas.microsoft.com/office/drawing/2014/main" id="{26DE09F1-77C2-475B-A69E-694D80C3D41E}"/>
              </a:ext>
            </a:extLst>
          </p:cNvPr>
          <p:cNvSpPr>
            <a:spLocks noGrp="1"/>
          </p:cNvSpPr>
          <p:nvPr>
            <p:ph idx="1"/>
          </p:nvPr>
        </p:nvSpPr>
        <p:spPr>
          <a:xfrm>
            <a:off x="972766" y="2023963"/>
            <a:ext cx="10182597" cy="3845025"/>
          </a:xfrm>
        </p:spPr>
        <p:txBody>
          <a:bodyPr numCol="1">
            <a:normAutofit lnSpcReduction="10000"/>
          </a:bodyPr>
          <a:lstStyle/>
          <a:p>
            <a:pPr algn="just" fontAlgn="base">
              <a:lnSpc>
                <a:spcPct val="100000"/>
              </a:lnSpc>
              <a:buFont charset="0" panose="020B0604020202020204" pitchFamily="34" typeface="Arial"/>
              <a:buChar char="•"/>
            </a:pPr>
            <a:r>
              <a:rPr b="1" dirty="0" i="0" lang="en-US" sz="1600">
                <a:effectLst/>
                <a:latin charset="0" panose="020B0604020202020204" pitchFamily="34" typeface="Arial"/>
                <a:cs charset="0" panose="020B0604020202020204" pitchFamily="34" typeface="Arial"/>
              </a:rPr>
              <a:t>Online video calling and screen sharing. </a:t>
            </a:r>
            <a:r>
              <a:rPr dirty="0" i="0" lang="en-US" sz="1600">
                <a:effectLst/>
                <a:latin charset="0" panose="020B0604020202020204" pitchFamily="34" typeface="Arial"/>
                <a:cs charset="0" panose="020B0604020202020204" pitchFamily="34" typeface="Arial"/>
              </a:rPr>
              <a:t>Students can use Microsoft </a:t>
            </a:r>
            <a:r>
              <a:rPr dirty="0" lang="en-US" sz="1600">
                <a:latin charset="0" panose="020B0604020202020204" pitchFamily="34" typeface="Arial"/>
                <a:cs charset="0" panose="020B0604020202020204" pitchFamily="34" typeface="Arial"/>
              </a:rPr>
              <a:t>Teams also for </a:t>
            </a:r>
            <a:r>
              <a:rPr b="0" dirty="0" i="0" lang="en-US" sz="1600">
                <a:effectLst/>
                <a:latin charset="0" panose="020B0604020202020204" pitchFamily="34" typeface="Arial"/>
                <a:cs charset="0" panose="020B0604020202020204" pitchFamily="34" typeface="Arial"/>
              </a:rPr>
              <a:t>good video calls feature </a:t>
            </a:r>
            <a:r>
              <a:rPr dirty="0" lang="en-US" sz="1600">
                <a:latin charset="0" panose="020B0604020202020204" pitchFamily="34" typeface="Arial"/>
                <a:cs charset="0" panose="020B0604020202020204" pitchFamily="34" typeface="Arial"/>
              </a:rPr>
              <a:t>which are great to use in collaborating with the group or other students outside the campus on the </a:t>
            </a:r>
            <a:r>
              <a:rPr b="0" dirty="0" i="0" lang="en-US" sz="1600">
                <a:effectLst/>
                <a:latin charset="0" panose="020B0604020202020204" pitchFamily="34" typeface="Arial"/>
                <a:cs charset="0" panose="020B0604020202020204" pitchFamily="34" typeface="Arial"/>
              </a:rPr>
              <a:t>platform. </a:t>
            </a:r>
            <a:r>
              <a:rPr dirty="0" lang="en-US" sz="1600">
                <a:latin charset="0" panose="020B0604020202020204" pitchFamily="34" typeface="Arial"/>
                <a:cs charset="0" panose="020B0604020202020204" pitchFamily="34" typeface="Arial"/>
              </a:rPr>
              <a:t>Also it can be use </a:t>
            </a:r>
            <a:r>
              <a:rPr b="0" dirty="0" i="0" lang="en-US" sz="1600">
                <a:effectLst/>
                <a:latin charset="0" panose="020B0604020202020204" pitchFamily="34" typeface="Arial"/>
                <a:cs charset="0" panose="020B0604020202020204" pitchFamily="34" typeface="Arial"/>
              </a:rPr>
              <a:t>fast desktop sharing for technical assistance or in desktop help.</a:t>
            </a:r>
          </a:p>
          <a:p>
            <a:pPr algn="just" fontAlgn="base">
              <a:lnSpc>
                <a:spcPct val="100000"/>
              </a:lnSpc>
              <a:buFont charset="0" panose="020B0604020202020204" pitchFamily="34" typeface="Arial"/>
              <a:buChar char="•"/>
            </a:pPr>
            <a:r>
              <a:rPr b="0" dirty="0" i="0" lang="en-US" sz="1600">
                <a:effectLst/>
                <a:latin charset="0" panose="020B0604020202020204" pitchFamily="34" typeface="Arial"/>
                <a:cs charset="0" panose="020B0604020202020204" pitchFamily="34" typeface="Arial"/>
              </a:rPr>
              <a:t> </a:t>
            </a:r>
            <a:r>
              <a:rPr b="1" dirty="0" i="0" lang="en-US" sz="1600">
                <a:effectLst/>
                <a:latin charset="0" panose="020B0604020202020204" pitchFamily="34" typeface="Arial"/>
                <a:cs charset="0" panose="020B0604020202020204" pitchFamily="34" typeface="Arial"/>
              </a:rPr>
              <a:t>Online meetings.</a:t>
            </a:r>
            <a:r>
              <a:rPr b="0" dirty="0" i="0" lang="en-US" sz="1600">
                <a:effectLst/>
                <a:latin charset="0" panose="020B0604020202020204" pitchFamily="34" typeface="Arial"/>
                <a:cs charset="0" panose="020B0604020202020204" pitchFamily="34" typeface="Arial"/>
              </a:rPr>
              <a:t> Online meetings can include any student is good for group presen</a:t>
            </a:r>
            <a:r>
              <a:rPr dirty="0" lang="en-US" sz="1600">
                <a:latin charset="0" panose="020B0604020202020204" pitchFamily="34" typeface="Arial"/>
                <a:cs charset="0" panose="020B0604020202020204" pitchFamily="34" typeface="Arial"/>
              </a:rPr>
              <a:t>tation practice and collaboration </a:t>
            </a:r>
            <a:r>
              <a:rPr b="0" dirty="0" i="0" lang="en-US" sz="1600">
                <a:effectLst/>
                <a:latin charset="0" panose="020B0604020202020204" pitchFamily="34" typeface="Arial"/>
                <a:cs charset="0" panose="020B0604020202020204" pitchFamily="34" typeface="Arial"/>
              </a:rPr>
              <a:t>. This feature also includes a scheduling aid that will help the students to remember, a note-taking app , file uploading, and in-meeting chat messaging that are easy to use.</a:t>
            </a:r>
          </a:p>
          <a:p>
            <a:pPr algn="just" fontAlgn="base">
              <a:lnSpc>
                <a:spcPct val="100000"/>
              </a:lnSpc>
              <a:buFont charset="0" panose="020B0604020202020204" pitchFamily="34" typeface="Arial"/>
              <a:buChar char="•"/>
            </a:pPr>
            <a:r>
              <a:rPr b="0" dirty="0" i="0" lang="en-US" sz="1600">
                <a:effectLst/>
                <a:latin charset="0" panose="020B0604020202020204" pitchFamily="34" typeface="Arial"/>
                <a:cs charset="0" panose="020B0604020202020204" pitchFamily="34" typeface="Arial"/>
              </a:rPr>
              <a:t> </a:t>
            </a:r>
            <a:r>
              <a:rPr b="1" dirty="0" i="0" lang="en-US" sz="1600">
                <a:effectLst/>
                <a:latin charset="0" panose="020B0604020202020204" pitchFamily="34" typeface="Arial"/>
                <a:cs charset="0" panose="020B0604020202020204" pitchFamily="34" typeface="Arial"/>
              </a:rPr>
              <a:t>Audio conferencing. </a:t>
            </a:r>
            <a:r>
              <a:rPr dirty="0" lang="en-US" sz="1600">
                <a:latin charset="0" panose="020B0604020202020204" pitchFamily="34" typeface="Arial"/>
                <a:cs charset="0" panose="020B0604020202020204" pitchFamily="34" typeface="Arial"/>
              </a:rPr>
              <a:t>The </a:t>
            </a:r>
            <a:r>
              <a:rPr b="0" dirty="0" i="0" lang="en-US" sz="1600">
                <a:effectLst/>
                <a:latin charset="0" panose="020B0604020202020204" pitchFamily="34" typeface="Arial"/>
                <a:cs charset="0" panose="020B0604020202020204" pitchFamily="34" typeface="Arial"/>
              </a:rPr>
              <a:t>audio conferencing can be use by anyone with bad internet signal by  join an online meeting via phone </a:t>
            </a:r>
            <a:r>
              <a:rPr dirty="0" lang="en-US" sz="1600">
                <a:latin charset="0" panose="020B0604020202020204" pitchFamily="34" typeface="Arial"/>
                <a:cs charset="0" panose="020B0604020202020204" pitchFamily="34" typeface="Arial"/>
              </a:rPr>
              <a:t>using a </a:t>
            </a:r>
            <a:r>
              <a:rPr b="0" dirty="0" i="0" lang="en-US" sz="1600">
                <a:effectLst/>
                <a:latin charset="0" panose="020B0604020202020204" pitchFamily="34" typeface="Arial"/>
                <a:cs charset="0" panose="020B0604020202020204" pitchFamily="34" typeface="Arial"/>
              </a:rPr>
              <a:t>dial-in number which is also very useful for students who are travelling  because on the go can participate with no internet required. </a:t>
            </a:r>
          </a:p>
          <a:p>
            <a:pPr algn="just" fontAlgn="base">
              <a:lnSpc>
                <a:spcPct val="100000"/>
              </a:lnSpc>
              <a:buFont charset="0" panose="020B0604020202020204" pitchFamily="34" typeface="Arial"/>
              <a:buChar char="•"/>
            </a:pPr>
            <a:r>
              <a:rPr b="0" dirty="0" i="0" lang="en-US" sz="1600">
                <a:effectLst/>
                <a:latin charset="0" panose="020B0604020202020204" pitchFamily="34" typeface="Arial"/>
                <a:cs charset="0" panose="020B0604020202020204" pitchFamily="34" typeface="Arial"/>
              </a:rPr>
              <a:t> </a:t>
            </a:r>
            <a:r>
              <a:rPr b="1" dirty="0" i="0" lang="en-US" sz="1600">
                <a:effectLst/>
                <a:latin charset="0" panose="020B0604020202020204" pitchFamily="34" typeface="Arial"/>
                <a:cs charset="0" panose="020B0604020202020204" pitchFamily="34" typeface="Arial"/>
              </a:rPr>
              <a:t>Full telephony.</a:t>
            </a:r>
            <a:r>
              <a:rPr b="0" dirty="0" i="0" lang="en-US" sz="1600">
                <a:effectLst/>
                <a:latin charset="0" panose="020B0604020202020204" pitchFamily="34" typeface="Arial"/>
                <a:cs charset="0" panose="020B0604020202020204" pitchFamily="34" typeface="Arial"/>
              </a:rPr>
              <a:t> This feature help students to contact each other without knowing the other one phone number and without internet which will help students to contact each other easier in case they forgot to ask for phone number.</a:t>
            </a:r>
          </a:p>
          <a:p>
            <a:pPr algn="just" fontAlgn="base" indent="0" marL="0">
              <a:lnSpc>
                <a:spcPct val="100000"/>
              </a:lnSpc>
              <a:buNone/>
            </a:pPr>
            <a:r>
              <a:rPr altLang="en-GB" dirty="0" lang="en-GB" sz="1800">
                <a:effectLst/>
                <a:latin charset="0" panose="020F0502020204030204" pitchFamily="34" typeface="Calibri"/>
                <a:ea charset="0" panose="020F0502020204030204" pitchFamily="34" typeface="Calibri"/>
                <a:cs charset="0" panose="02020603050405020304" pitchFamily="18" typeface="Times New Roman"/>
              </a:rPr>
              <a:t>(</a:t>
            </a:r>
            <a:r>
              <a:rPr altLang="en-GB" dirty="0" err="1" lang="en-GB" sz="1800">
                <a:effectLst/>
                <a:latin charset="0" panose="020F0502020204030204" pitchFamily="34" typeface="Calibri"/>
                <a:ea charset="0" panose="020F0502020204030204" pitchFamily="34" typeface="Calibri"/>
                <a:cs charset="0" panose="02020603050405020304" pitchFamily="18" typeface="Times New Roman"/>
              </a:rPr>
              <a:t>Ilag</a:t>
            </a:r>
            <a:r>
              <a:rPr altLang="en-GB" dirty="0" lang="en-GB" sz="1800">
                <a:effectLst/>
                <a:latin charset="0" panose="020F0502020204030204" pitchFamily="34" typeface="Calibri"/>
                <a:ea charset="0" panose="020F0502020204030204" pitchFamily="34" typeface="Calibri"/>
                <a:cs charset="0" panose="02020603050405020304" pitchFamily="18" typeface="Times New Roman"/>
              </a:rPr>
              <a:t>, 2020)</a:t>
            </a:r>
          </a:p>
          <a:p>
            <a:pPr algn="just" fontAlgn="base">
              <a:lnSpc>
                <a:spcPct val="100000"/>
              </a:lnSpc>
              <a:buFont charset="0" panose="020B0604020202020204" pitchFamily="34" typeface="Arial"/>
              <a:buChar char="•"/>
            </a:pPr>
            <a:endParaRPr altLang="en-GB" dirty="0" lang="en-GB" sz="1600">
              <a:latin charset="0" panose="020B0604020202020204" pitchFamily="34" typeface="Arial"/>
              <a:cs charset="0" panose="020B0604020202020204" pitchFamily="34" typeface="Arial"/>
            </a:endParaRPr>
          </a:p>
        </p:txBody>
      </p:sp>
      <p:sp>
        <p:nvSpPr>
          <p:cNvPr id="12" name="Rectangle 11">
            <a:extLst>
              <a:ext uri="{FF2B5EF4-FFF2-40B4-BE49-F238E27FC236}">
                <a16:creationId xmlns:a16="http://schemas.microsoft.com/office/drawing/2014/main" id="{9B834327-03F1-4931-8261-971373A5A69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46906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9CB8749A-B27A-4411-A0ED-B74611BEE601}"/>
              </a:ext>
            </a:extLst>
          </p:cNvPr>
          <p:cNvSpPr>
            <a:spLocks noGrp="1"/>
          </p:cNvSpPr>
          <p:nvPr>
            <p:ph type="title"/>
          </p:nvPr>
        </p:nvSpPr>
        <p:spPr>
          <a:xfrm>
            <a:off x="1036320" y="286603"/>
            <a:ext cx="10058400" cy="1450757"/>
          </a:xfrm>
        </p:spPr>
        <p:txBody>
          <a:bodyPr numCol="1">
            <a:normAutofit/>
          </a:bodyPr>
          <a:lstStyle/>
          <a:p>
            <a:r>
              <a:rPr altLang="en-GB" dirty="0" lang="en-GB">
                <a:latin charset="0" panose="020B0604020202020204" pitchFamily="34" typeface="Arial"/>
                <a:cs charset="0" panose="020B0604020202020204" pitchFamily="34" typeface="Arial"/>
              </a:rPr>
              <a:t>Performing and training</a:t>
            </a:r>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descr="Fabric Report Library" id="7" name="Graphic 6">
            <a:extLst>
              <a:ext uri="{FF2B5EF4-FFF2-40B4-BE49-F238E27FC236}">
                <a16:creationId xmlns:a16="http://schemas.microsoft.com/office/drawing/2014/main" id="{A27B6815-5DCE-FCF8-ED15-C5B9815BD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4AF71E5E-401C-4DF7-A8CE-58BA96F80243}"/>
              </a:ext>
            </a:extLst>
          </p:cNvPr>
          <p:cNvSpPr>
            <a:spLocks noGrp="1"/>
          </p:cNvSpPr>
          <p:nvPr>
            <p:ph idx="1"/>
          </p:nvPr>
        </p:nvSpPr>
        <p:spPr>
          <a:xfrm>
            <a:off x="4675695" y="2108201"/>
            <a:ext cx="6419025" cy="3774125"/>
          </a:xfrm>
        </p:spPr>
        <p:txBody>
          <a:bodyPr numCol="1">
            <a:normAutofit lnSpcReduction="10000"/>
          </a:bodyPr>
          <a:lstStyle/>
          <a:p>
            <a:pPr algn="just">
              <a:buFont charset="0" panose="020B0604020202020204" pitchFamily="34" typeface="Arial"/>
              <a:buChar char="•"/>
            </a:pPr>
            <a:r>
              <a:rPr altLang="en-GB" dirty="0" lang="en-GB"/>
              <a:t> </a:t>
            </a:r>
            <a:r>
              <a:rPr altLang="en-GB" dirty="0" lang="en-GB">
                <a:latin charset="0" panose="020B0604020202020204" pitchFamily="34" typeface="Arial"/>
                <a:cs charset="0" panose="020B0604020202020204" pitchFamily="34" typeface="Arial"/>
              </a:rPr>
              <a:t>UWTSD is not only give access to students it also provide training and instructions documents which are available on the student portal in order to ensure that the students have everything is needed to be able to collaborate and maximize their potential.</a:t>
            </a:r>
          </a:p>
          <a:p>
            <a:pPr algn="just">
              <a:buFont charset="0" panose="020B0604020202020204" pitchFamily="34" typeface="Arial"/>
              <a:buChar char="•"/>
            </a:pPr>
            <a:r>
              <a:rPr altLang="en-GB" dirty="0" lang="en-GB">
                <a:latin charset="0" panose="020B0604020202020204" pitchFamily="34" typeface="Arial"/>
                <a:cs charset="0" panose="020B0604020202020204" pitchFamily="34" typeface="Arial"/>
              </a:rPr>
              <a:t> The instruction of how to use Microsoft Teams are clean and are provided with photos for a better understanding. Also the university provide in campus help in case any student need more help to understand how to use it</a:t>
            </a:r>
          </a:p>
          <a:p>
            <a:pPr algn="just" indent="0" marL="0">
              <a:buNone/>
            </a:pPr>
            <a:r>
              <a:rPr altLang="en-GB" dirty="0" lang="en-GB" sz="1800">
                <a:effectLst/>
                <a:latin charset="0" panose="020F0502020204030204" pitchFamily="34" typeface="Calibri"/>
                <a:ea charset="0" panose="020F0502020204030204" pitchFamily="34" typeface="Calibri"/>
                <a:cs charset="0" panose="02020603050405020304" pitchFamily="18" typeface="Times New Roman"/>
              </a:rPr>
              <a:t>(David, 2022)</a:t>
            </a:r>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95207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 name="Title 1">
            <a:extLst>
              <a:ext uri="{FF2B5EF4-FFF2-40B4-BE49-F238E27FC236}">
                <a16:creationId xmlns:a16="http://schemas.microsoft.com/office/drawing/2014/main" id="{60CD30BE-2DDE-4090-92DD-4E260A9F5503}"/>
              </a:ext>
            </a:extLst>
          </p:cNvPr>
          <p:cNvSpPr>
            <a:spLocks noGrp="1"/>
          </p:cNvSpPr>
          <p:nvPr>
            <p:ph type="title"/>
          </p:nvPr>
        </p:nvSpPr>
        <p:spPr>
          <a:xfrm>
            <a:off x="4974771" y="634946"/>
            <a:ext cx="6574972" cy="1450757"/>
          </a:xfrm>
        </p:spPr>
        <p:txBody>
          <a:bodyPr numCol="1">
            <a:normAutofit/>
          </a:bodyPr>
          <a:lstStyle/>
          <a:p>
            <a:r>
              <a:rPr altLang="en-GB" dirty="0" lang="en-GB"/>
              <a:t>Conclusion</a:t>
            </a:r>
          </a:p>
        </p:txBody>
      </p:sp>
      <p:pic>
        <p:nvPicPr>
          <p:cNvPr descr="Users" id="7" name="Graphic 6">
            <a:extLst>
              <a:ext uri="{FF2B5EF4-FFF2-40B4-BE49-F238E27FC236}">
                <a16:creationId xmlns:a16="http://schemas.microsoft.com/office/drawing/2014/main" id="{3FFD14AF-B847-1FB9-67C0-FA757A613F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4000" y="1351115"/>
            <a:ext cx="3695179" cy="3695179"/>
          </a:xfrm>
          <a:prstGeom prst="rect">
            <a:avLst/>
          </a:prstGeom>
        </p:spPr>
      </p:pic>
      <p:cxnSp>
        <p:nvCxnSpPr>
          <p:cNvPr id="12" name="Straight Connector 11">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AdjustHandles="1" noChangeArrowheads="1" noChangeAspect="1" noChangeShapeType="1" noEditPoints="1" noGrp="1" noMove="1" noResize="1" noRot="1"/>
          </p:cNvCxnSpPr>
          <p:nvPr>
            <p:extLst>
              <p:ext uri="{386F3935-93C4-4BCD-93E2-E3B085C9AB24}">
                <p16:designElem xmlns:p16="http://schemas.microsoft.com/office/powerpoint/2015/main"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28FA6F9-9274-4EC5-AB08-95C5ADA1173C}"/>
              </a:ext>
            </a:extLst>
          </p:cNvPr>
          <p:cNvSpPr>
            <a:spLocks noGrp="1"/>
          </p:cNvSpPr>
          <p:nvPr>
            <p:ph idx="1"/>
          </p:nvPr>
        </p:nvSpPr>
        <p:spPr>
          <a:xfrm>
            <a:off x="4973711" y="2407436"/>
            <a:ext cx="6576032" cy="3461657"/>
          </a:xfrm>
        </p:spPr>
        <p:txBody>
          <a:bodyPr numCol="1">
            <a:normAutofit/>
          </a:bodyPr>
          <a:lstStyle/>
          <a:p>
            <a:pPr algn="just"/>
            <a:r>
              <a:rPr altLang="en-GB" dirty="0" lang="en-GB">
                <a:latin charset="0" panose="020B0604020202020204" pitchFamily="34" typeface="Arial"/>
                <a:cs charset="0" panose="020B0604020202020204" pitchFamily="34" typeface="Arial"/>
              </a:rPr>
              <a:t>In conclusion the UWTSD students use technology in order to collaborate with each other via Microsoft teams. The university provide all the support needed for students in order to ensure  that students can use properly the Microsoft Teams to communicate and collaborate with each other. Further there is no needed for more training to be implemented as students already have all the resources they need provided by the university.</a:t>
            </a:r>
          </a:p>
        </p:txBody>
      </p:sp>
      <p:sp>
        <p:nvSpPr>
          <p:cNvPr id="14" name="Rectangle 13">
            <a:extLst>
              <a:ext uri="{FF2B5EF4-FFF2-40B4-BE49-F238E27FC236}">
                <a16:creationId xmlns:a16="http://schemas.microsoft.com/office/drawing/2014/main" id="{3BD57AB6-3172-4520-B22E-FCD0184F3BA3}"/>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9580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FDAA8-D562-4515-B8BF-3FD81F57B0D3}"/>
              </a:ext>
            </a:extLst>
          </p:cNvPr>
          <p:cNvSpPr>
            <a:spLocks noGrp="1"/>
          </p:cNvSpPr>
          <p:nvPr>
            <p:ph type="title"/>
          </p:nvPr>
        </p:nvSpPr>
        <p:spPr/>
        <p:txBody>
          <a:bodyPr numCol="1"/>
          <a:lstStyle/>
          <a:p>
            <a:r>
              <a:rPr altLang="en-GB" dirty="0" lang="en-GB"/>
              <a:t>References</a:t>
            </a:r>
          </a:p>
        </p:txBody>
      </p:sp>
      <p:sp>
        <p:nvSpPr>
          <p:cNvPr id="4" name="Rectangle 1">
            <a:extLst>
              <a:ext uri="{FF2B5EF4-FFF2-40B4-BE49-F238E27FC236}">
                <a16:creationId xmlns:a16="http://schemas.microsoft.com/office/drawing/2014/main" id="{3615F279-65CB-43E3-BB1F-5BC0A20EB4C5}"/>
              </a:ext>
            </a:extLst>
          </p:cNvPr>
          <p:cNvSpPr>
            <a:spLocks noChangeArrowheads="1" noGrp="1"/>
          </p:cNvSpPr>
          <p:nvPr>
            <p:ph idx="1"/>
          </p:nvPr>
        </p:nvSpPr>
        <p:spPr>
          <a:xfrm>
            <a:off x="1097279" y="1822899"/>
            <a:ext cx="10196031"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nchor="ctr" anchorCtr="0" bIns="45720" compatLnSpc="1" lIns="91440" numCol="1" rIns="91440" tIns="45720" vert="horz" wrap="square">
            <a:prstTxWarp prst="textNoShape">
              <a:avLst/>
            </a:prstTxWarp>
            <a:spAutoFit/>
          </a:bodyPr>
          <a:lstStyle/>
          <a:p>
            <a:pPr defTabSz="914400" eaLnBrk="0" fontAlgn="base" hangingPunct="0" indent="0" latinLnBrk="0" lvl="0" marL="0" marR="0" rtl="0">
              <a:lnSpc>
                <a:spcPct val="100000"/>
              </a:lnSpc>
              <a:spcBef>
                <a:spcPct val="0"/>
              </a:spcBef>
              <a:spcAft>
                <a:spcPct val="0"/>
              </a:spcAft>
              <a:buClrTx/>
              <a:buSzTx/>
              <a:buFontTx/>
              <a:buNone/>
              <a:tabLst/>
            </a:pP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David, U. o. W. T. S., 2022. </a:t>
            </a:r>
            <a:r>
              <a:rPr b="0" baseline="0" cap="none" dirty="0" i="1"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Microsoft Teams. </a:t>
            </a: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[Online] </a:t>
            </a:r>
            <a:b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b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Available at: </a:t>
            </a:r>
            <a:r>
              <a:rPr b="0" baseline="0" cap="none" dirty="0" i="0" kumimoji="0" lang="en-US" normalizeH="0" strike="noStrike" sz="1600" u="sng">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https://www.uwtsd.ac.uk/teams/</a:t>
            </a:r>
            <a:b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b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[Accessed 18 06 2022].</a:t>
            </a:r>
          </a:p>
          <a:p>
            <a:pPr defTabSz="914400" eaLnBrk="0" fontAlgn="base" hangingPunct="0" indent="0" latinLnBrk="0" lvl="0" marL="0" marR="0" rtl="0">
              <a:lnSpc>
                <a:spcPct val="100000"/>
              </a:lnSpc>
              <a:spcBef>
                <a:spcPct val="0"/>
              </a:spcBef>
              <a:spcAft>
                <a:spcPct val="0"/>
              </a:spcAft>
              <a:buClrTx/>
              <a:buSzTx/>
              <a:buFontTx/>
              <a:buNone/>
              <a:tabLst/>
            </a:pPr>
            <a:endParaRPr altLang="en-GB" b="0" baseline="0" cap="none" dirty="0" i="0" kumimoji="0" lang="en-GB" normalizeH="0" strike="noStrike" sz="1600" u="none">
              <a:ln>
                <a:noFill/>
              </a:ln>
              <a:solidFill>
                <a:schemeClr val="tx1"/>
              </a:solidFill>
              <a:effectLst/>
              <a:latin charset="0" panose="020B0604020202020204" pitchFamily="34" typeface="Arial"/>
              <a:cs charset="0" panose="020B0604020202020204" pitchFamily="34" typeface="Arial"/>
            </a:endParaRPr>
          </a:p>
          <a:p>
            <a:pPr defTabSz="914400" eaLnBrk="0" fontAlgn="base" hangingPunct="0" indent="0" latinLnBrk="0" lvl="0" marL="0" marR="0" rtl="0">
              <a:lnSpc>
                <a:spcPct val="100000"/>
              </a:lnSpc>
              <a:spcBef>
                <a:spcPct val="0"/>
              </a:spcBef>
              <a:spcAft>
                <a:spcPct val="0"/>
              </a:spcAft>
              <a:buClrTx/>
              <a:buSzTx/>
              <a:buFontTx/>
              <a:buNone/>
              <a:tabLst/>
            </a:pP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Education, M. T. f., 2022. </a:t>
            </a:r>
            <a:r>
              <a:rPr b="0" baseline="0" cap="none" dirty="0" i="1"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True teamwork in Microsoft Teams. </a:t>
            </a: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[Online] </a:t>
            </a:r>
            <a:b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b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Available at: </a:t>
            </a:r>
            <a:r>
              <a:rPr b="0" baseline="0" cap="none" dirty="0" i="0" kumimoji="0" lang="en-US" normalizeH="0" strike="noStrike" sz="1600" u="sng">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https://support.microsoft.com/en-us/topic/true-teamwork-in-microsoft-teams-c724a033-092c-4ccd-96af-286a29a0757e#:~:text=Microsoft%20Teams%20is%20a%20digital,upcoming%20work%20in%20one%20place.</a:t>
            </a:r>
            <a:b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b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[Accessed 20 06 2022].</a:t>
            </a:r>
          </a:p>
          <a:p>
            <a:pPr defTabSz="914400" eaLnBrk="0" fontAlgn="base" hangingPunct="0" indent="0" latinLnBrk="0" lvl="0" marL="0" marR="0" rtl="0">
              <a:lnSpc>
                <a:spcPct val="100000"/>
              </a:lnSpc>
              <a:spcBef>
                <a:spcPct val="0"/>
              </a:spcBef>
              <a:spcAft>
                <a:spcPct val="0"/>
              </a:spcAft>
              <a:buClrTx/>
              <a:buSzTx/>
              <a:buFontTx/>
              <a:buNone/>
              <a:tabLst/>
            </a:pPr>
            <a:endParaRPr altLang="en-GB" b="0" baseline="0" cap="none" dirty="0" i="0" kumimoji="0" lang="en-GB" normalizeH="0" strike="noStrike" sz="1600" u="none">
              <a:ln>
                <a:noFill/>
              </a:ln>
              <a:solidFill>
                <a:schemeClr val="tx1"/>
              </a:solidFill>
              <a:effectLst/>
              <a:latin charset="0" panose="020B0604020202020204" pitchFamily="34" typeface="Arial"/>
              <a:cs charset="0" panose="020B0604020202020204" pitchFamily="34" typeface="Arial"/>
            </a:endParaRPr>
          </a:p>
          <a:p>
            <a:pPr defTabSz="914400" eaLnBrk="0" fontAlgn="base" hangingPunct="0" indent="0" latinLnBrk="0" lvl="0" marL="0" marR="0" rtl="0">
              <a:lnSpc>
                <a:spcPct val="100000"/>
              </a:lnSpc>
              <a:spcBef>
                <a:spcPct val="0"/>
              </a:spcBef>
              <a:spcAft>
                <a:spcPct val="0"/>
              </a:spcAft>
              <a:buClrTx/>
              <a:buSzTx/>
              <a:buFontTx/>
              <a:buNone/>
              <a:tabLst/>
            </a:pPr>
            <a:r>
              <a:rPr b="0" baseline="0" cap="none" dirty="0" err="1"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Ilag</a:t>
            </a: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 B. N., 2020. </a:t>
            </a:r>
            <a:r>
              <a:rPr b="0" baseline="0" cap="none" dirty="0" i="1"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Microsoft Teams Overview. In: Understanding Microsoft Teams. </a:t>
            </a: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Berkeley, CA: </a:t>
            </a:r>
            <a:r>
              <a:rPr b="0" baseline="0" cap="none" dirty="0" err="1"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Apress</a:t>
            </a: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a:t>
            </a:r>
          </a:p>
          <a:p>
            <a:pPr defTabSz="914400" eaLnBrk="0" fontAlgn="base" hangingPunct="0" indent="0" latinLnBrk="0" lvl="0" marL="0" marR="0" rtl="0">
              <a:lnSpc>
                <a:spcPct val="100000"/>
              </a:lnSpc>
              <a:spcBef>
                <a:spcPct val="0"/>
              </a:spcBef>
              <a:spcAft>
                <a:spcPct val="0"/>
              </a:spcAft>
              <a:buClrTx/>
              <a:buSzTx/>
              <a:buFontTx/>
              <a:buNone/>
              <a:tabLst/>
            </a:pPr>
            <a:endParaRPr altLang="en-GB" b="0" baseline="0" cap="none" dirty="0" i="0" kumimoji="0" lang="en-GB" normalizeH="0" strike="noStrike" sz="1600" u="none">
              <a:ln>
                <a:noFill/>
              </a:ln>
              <a:solidFill>
                <a:schemeClr val="tx1"/>
              </a:solidFill>
              <a:effectLst/>
              <a:latin charset="0" panose="020B0604020202020204" pitchFamily="34" typeface="Arial"/>
              <a:cs charset="0" panose="020B0604020202020204" pitchFamily="34" typeface="Arial"/>
            </a:endParaRPr>
          </a:p>
          <a:p>
            <a:pPr defTabSz="914400" eaLnBrk="0" fontAlgn="base" hangingPunct="0" indent="0" latinLnBrk="0" lvl="0" marL="0" marR="0" rtl="0">
              <a:lnSpc>
                <a:spcPct val="100000"/>
              </a:lnSpc>
              <a:spcBef>
                <a:spcPct val="0"/>
              </a:spcBef>
              <a:spcAft>
                <a:spcPct val="0"/>
              </a:spcAft>
              <a:buClrTx/>
              <a:buSzTx/>
              <a:buFontTx/>
              <a:buNone/>
              <a:tabLst/>
            </a:pP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Louis Martin, D. T., 2019. Teaching with Teams: An introduction to teaching an undergraduate law module using Microsoft Teams. </a:t>
            </a:r>
            <a:r>
              <a:rPr b="0" baseline="0" cap="none" dirty="0" i="1"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Innovative Practice in Higher Education, </a:t>
            </a:r>
            <a:r>
              <a:rPr b="0" baseline="0" cap="none" dirty="0" i="0" kumimoji="0" lang="en-US" normalizeH="0" strike="noStrike" sz="1600" u="none">
                <a:ln>
                  <a:noFill/>
                </a:ln>
                <a:solidFill>
                  <a:schemeClr val="tx1"/>
                </a:solidFill>
                <a:effectLst/>
                <a:latin charset="0" panose="020B0604020202020204" pitchFamily="34" typeface="Arial"/>
                <a:ea charset="0" panose="020F0502020204030204" pitchFamily="34" typeface="Calibri"/>
                <a:cs charset="0" panose="020B0604020202020204" pitchFamily="34" typeface="Arial"/>
              </a:rPr>
              <a:t>3(3), pp. 1-9.</a:t>
            </a:r>
            <a:endParaRPr altLang="en-GB" b="0" baseline="0" cap="none" dirty="0" i="0" kumimoji="0" lang="en-GB" normalizeH="0" strike="noStrike" sz="1600" u="none">
              <a:ln>
                <a:noFill/>
              </a:ln>
              <a:solidFill>
                <a:schemeClr val="tx1"/>
              </a:solidFill>
              <a:effectLst/>
              <a:latin charset="0" panose="020B0604020202020204" pitchFamily="34" typeface="Arial"/>
              <a:cs charset="0" panose="020B0604020202020204" pitchFamily="34" typeface="Arial"/>
            </a:endParaRPr>
          </a:p>
          <a:p>
            <a:pPr algn="l" defTabSz="914400" eaLnBrk="0" fontAlgn="base" hangingPunct="0" indent="0" latinLnBrk="0" lvl="0" marL="0" marR="0" rtl="0">
              <a:lnSpc>
                <a:spcPct val="100000"/>
              </a:lnSpc>
              <a:spcBef>
                <a:spcPct val="0"/>
              </a:spcBef>
              <a:spcAft>
                <a:spcPct val="0"/>
              </a:spcAft>
              <a:buClrTx/>
              <a:buSzTx/>
              <a:buFontTx/>
              <a:buNone/>
              <a:tabLst/>
            </a:pPr>
            <a:endParaRPr altLang="en-GB" b="0" baseline="0" cap="none" dirty="0" i="0" kumimoji="0" lang="en-GB" normalizeH="0" strike="noStrike" sz="1800" u="none">
              <a:ln>
                <a:noFill/>
              </a:ln>
              <a:solidFill>
                <a:schemeClr val="tx1"/>
              </a:solidFill>
              <a:effectLst/>
              <a:latin charset="0" panose="020B0604020202020204" pitchFamily="34" typeface="Arial"/>
            </a:endParaRPr>
          </a:p>
        </p:txBody>
      </p:sp>
    </p:spTree>
    <p:extLst>
      <p:ext uri="{BB962C8B-B14F-4D97-AF65-F5344CB8AC3E}">
        <p14:creationId xmlns:p14="http://schemas.microsoft.com/office/powerpoint/2010/main" val="1432861132"/>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2F281B"/>
      </a:dk2>
      <a:lt2>
        <a:srgbClr val="F0F0F3"/>
      </a:lt2>
      <a:accent1>
        <a:srgbClr val="A0A641"/>
      </a:accent1>
      <a:accent2>
        <a:srgbClr val="B1873B"/>
      </a:accent2>
      <a:accent3>
        <a:srgbClr val="C3684D"/>
      </a:accent3>
      <a:accent4>
        <a:srgbClr val="B13B51"/>
      </a:accent4>
      <a:accent5>
        <a:srgbClr val="C34D94"/>
      </a:accent5>
      <a:accent6>
        <a:srgbClr val="AF3BB1"/>
      </a:accent6>
      <a:hlink>
        <a:srgbClr val="C1457B"/>
      </a:hlink>
      <a:folHlink>
        <a:srgbClr val="7F7F7F"/>
      </a:folHlink>
    </a:clrScheme>
    <a:fontScheme name="Retrospect">
      <a:majorFont>
        <a:latin panose="020F0302020204030204" typeface="Georgia Pro Cond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panose="020F0502020204030204" typeface="Speak Pro"/>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b="100000" l="100000" r="100000" t="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b="100000" l="100000" r="100000" t="100000"/>
          </a:path>
        </a:gradFill>
      </a:fillStyleLst>
      <a:lnStyleLst>
        <a:ln algn="ctr" cap="flat" cmpd="sng" w="12700">
          <a:solidFill>
            <a:schemeClr val="phClr"/>
          </a:solidFill>
          <a:prstDash val="solid"/>
        </a:ln>
        <a:ln algn="ctr" cap="flat" cmpd="sng" w="15875">
          <a:solidFill>
            <a:schemeClr val="phClr"/>
          </a:solidFill>
          <a:prstDash val="solid"/>
        </a:ln>
        <a:ln algn="ctr" cap="flat" cmpd="sng" w="25400">
          <a:solidFill>
            <a:schemeClr val="phClr"/>
          </a:solidFill>
          <a:prstDash val="solid"/>
        </a:ln>
      </a:lnStyleLst>
      <a:effectStyleLst>
        <a:effectStyle>
          <a:effectLst/>
        </a:effectStyle>
        <a:effectStyle>
          <a:effectLst>
            <a:outerShdw algn="br" blurRad="38100" dir="2700000" dist="25400" rotWithShape="0">
              <a:srgbClr val="000000">
                <a:alpha val="60000"/>
              </a:srgbClr>
            </a:outerShdw>
          </a:effectLst>
        </a:effectStyle>
        <a:effectStyle>
          <a:effectLst>
            <a:outerShdw algn="br" blurRad="44450" dir="2700000" dist="25400" rotWithShape="0">
              <a:srgbClr val="000000">
                <a:alpha val="60000"/>
              </a:srgbClr>
            </a:outerShdw>
          </a:effectLst>
          <a:scene3d>
            <a:camera prst="orthographicFront">
              <a:rot lat="0" lon="0" rev="0"/>
            </a:camera>
            <a:lightRig dir="t" rig="threePt">
              <a:rot lat="0" lon="0" rev="19800000"/>
            </a:lightRig>
          </a:scene3d>
          <a:sp3d prstMaterial="flat">
            <a:bevelT h="31750" w="2540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id="{ABE3C30C-0FC0-4450-828E-52DE70F1BCCB}" name="RetrospectVTI" vid="{A6E2497D-935A-4CFD-B9FD-6DCB15FA68BF}"/>
    </a:ext>
  </a:extLst>
</a:theme>
</file>

<file path=docProps/app.xml><?xml version="1.0" encoding="utf-8"?>
<Properties xmlns="http://schemas.openxmlformats.org/officeDocument/2006/extended-properties" xmlns:vt="http://schemas.openxmlformats.org/officeDocument/2006/docPropsVTypes">
  <Company/>
  <Words>944</Words>
  <Paragraphs>47</Paragraphs>
  <Slides>9</Slides>
  <Notes>0</Notes>
  <TotalTime>1220</TotalTime>
  <HiddenSlides>0</HiddenSlides>
  <MMClips>0</MMClips>
  <ScaleCrop>false</ScaleCrop>
  <HeadingPairs>
    <vt:vector baseType="variant" size="6">
      <vt:variant>
        <vt:lpstr>Fonts Used</vt:lpstr>
      </vt:variant>
      <vt:variant>
        <vt:i4>4</vt:i4>
      </vt:variant>
      <vt:variant>
        <vt:lpstr>Theme</vt:lpstr>
      </vt:variant>
      <vt:variant>
        <vt:i4>1</vt:i4>
      </vt:variant>
      <vt:variant>
        <vt:lpstr>Slide Titles</vt:lpstr>
      </vt:variant>
      <vt:variant>
        <vt:i4>9</vt:i4>
      </vt:variant>
    </vt:vector>
  </HeadingPairs>
  <TitlesOfParts>
    <vt:vector baseType="lpstr" size="14">
      <vt:lpstr>Arial</vt:lpstr>
      <vt:lpstr>Calibri</vt:lpstr>
      <vt:lpstr>Georgia Pro Cond Light</vt:lpstr>
      <vt:lpstr>Speak Pro</vt:lpstr>
      <vt:lpstr>RetrospectVTI</vt:lpstr>
      <vt:lpstr>Group Presentation- How do students use technology to collaborate at UWTSD</vt:lpstr>
      <vt:lpstr>Table of Content</vt:lpstr>
      <vt:lpstr>Introduction</vt:lpstr>
      <vt:lpstr>Technology tools used at UWTSD</vt:lpstr>
      <vt:lpstr>About Microsoft Teams</vt:lpstr>
      <vt:lpstr>Continue</vt:lpstr>
      <vt:lpstr>Performing and training</vt:lpstr>
      <vt:lpstr>Conclusion</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2022-06-21T11:48:06Z</dcterms:created>
  <dc:creator>Stefania Dinca</dc:creator>
  <cp:lastModifiedBy>nikki Dinca</cp:lastModifiedBy>
  <dcterms:modified xsi:type="dcterms:W3CDTF">2022-06-25T13:22:52Z</dcterms:modified>
  <cp:revision>2</cp:revision>
  <dc:title>Group Presentation- How do students use technology to collaborate at UWTSD</dc:title>
</cp:coreProperties>
</file>