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C2B0E"/>
    <a:srgbClr val="EF3603"/>
    <a:srgbClr val="EEEEE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42" d="100"/>
          <a:sy n="42" d="100"/>
        </p:scale>
        <p:origin x="72" y="61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1AD9A5-6C69-405E-909A-1FA11DF019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66A201-4B41-4A0C-BE54-D5703F3CC9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2EF2BF-AB63-4C9E-AE31-2A4061DA89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9E7B1-1BD7-43CF-A72E-91EEBCF2EFC5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C6DB59-78C9-4ADA-B681-2D4170772D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40A4BA-7B90-4173-A18C-53072DBE75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943F8-57B2-4162-9D08-6C3ADD4D3A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89468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0F001F-E88F-4743-81F5-5D7F48C873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CE49C1-B866-4FBB-B5CD-821C7CA15F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7A7702-D6E0-4BB0-A171-F1AD5BAE4F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9E7B1-1BD7-43CF-A72E-91EEBCF2EFC5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D3E87C-6618-4D81-94B0-C25FE0BCE6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63E75-A5CA-43A7-8B10-D1681EADE8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943F8-57B2-4162-9D08-6C3ADD4D3A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75439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8CDFE5-7F10-423B-9C81-411D07112B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06199A-1F5D-4677-A6A6-DA80DF7783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8DB8C5-FBE7-4C99-9909-7CFCA6DCD2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9E7B1-1BD7-43CF-A72E-91EEBCF2EFC5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7F6A26-3088-4477-98B2-DEDBC8B554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C5068-AD68-47A8-AD16-19E00A7CFA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943F8-57B2-4162-9D08-6C3ADD4D3A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25322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91D1B6-F25A-4FB1-A92E-239042C0A9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D0341C-2671-465B-BA91-58CB5C4EFA8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31B5F7-97ED-45E3-87A8-86FBE40F3A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266A36-5389-4E4C-BD20-5B54529315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9E7B1-1BD7-43CF-A72E-91EEBCF2EFC5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923E1C-892C-47EE-97C6-36063A9663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9D9C66-D55E-4DE2-AE96-486949E90F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943F8-57B2-4162-9D08-6C3ADD4D3A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333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FFB85E-D890-4D21-9B10-CB283ECCC0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EB790B-B182-4CE2-B348-25D71B7F2D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D75EBA-78FA-4736-AB9A-C94FFDE8076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EB9B15C-9CD7-4F76-AAB3-C36411E3EB8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21310E5-5C4C-45F6-BE4B-C23C3A8171C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DD75563-DEF5-44E2-9592-DB3F97F1E0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9E7B1-1BD7-43CF-A72E-91EEBCF2EFC5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79E6FF6-2A7F-43FC-8BB3-A8653D8701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113ABAD-7B03-494B-9AB5-440CABD670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943F8-57B2-4162-9D08-6C3ADD4D3A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94177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BF188-67EB-4844-A215-10701DF421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4AF1B5F-F50C-48BE-9F8C-692FBE1360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9E7B1-1BD7-43CF-A72E-91EEBCF2EFC5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1D9C62F-97AD-42AD-B355-6F3F692794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53EB7C-FC1F-4039-944E-EC71C0231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943F8-57B2-4162-9D08-6C3ADD4D3A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1777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F8A2B79-6D23-4F81-837A-D10C5F13D9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9E7B1-1BD7-43CF-A72E-91EEBCF2EFC5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5B4EDE-1B79-49F5-AF14-51FB1AB40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337A90-A1B1-4B5D-AFFA-9A29B4A958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943F8-57B2-4162-9D08-6C3ADD4D3A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09701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B7C1B-0D44-45E8-A183-E305F2E3AD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56F957-4B67-4C72-9CB5-D3B6CB8C91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943DB16-AFD9-4C65-BC44-4FED0C492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5491DC-0A7F-4FC1-A99B-3A193E2FDB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9E7B1-1BD7-43CF-A72E-91EEBCF2EFC5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3993B75-DD6E-4C3C-99B6-40DE25291D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EBF7C7-7A3C-44FA-B58A-36E0BFED05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943F8-57B2-4162-9D08-6C3ADD4D3A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1242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2AE64C-6000-45AD-9A80-04622E0AED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5CB7E77-CAB1-4F5B-A1AB-A228813E2B9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DCA575-7746-4A86-A592-3F426A9C33F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3C1DA1-D6B9-4C50-AF13-6EF1E304F9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9E7B1-1BD7-43CF-A72E-91EEBCF2EFC5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59E72A-C9F8-4899-AEA8-CCC7447F5F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A481F2-0816-47D9-A823-EF55AB4677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943F8-57B2-4162-9D08-6C3ADD4D3A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32898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3C541E-325B-4D9A-8347-712D57FCC8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4A0EA8-EBE9-4CC7-BD7F-2DE0CC9BC02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5A39DF-20F1-4C8B-9F0E-54A5D71FAA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9E7B1-1BD7-43CF-A72E-91EEBCF2EFC5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187091-25D3-4036-A747-F7A76319E3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A3E761-8F65-4281-AA8B-8B48AF002C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943F8-57B2-4162-9D08-6C3ADD4D3A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29534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719A935-6989-4313-8093-A52F8451316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75F2D67-DF18-4D3F-B033-3354A5B295E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F63656-F2EF-40DF-B7DD-26CB2E763D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9E7B1-1BD7-43CF-A72E-91EEBCF2EFC5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8615EC-3D0A-419F-AB82-E84705F389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5A0B20-0E81-44E3-87DB-C2B97E6D76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943F8-57B2-4162-9D08-6C3ADD4D3A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94036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243D22-4756-42ED-A80E-3C0902369D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AA5FBC-D38B-4D2B-A5A0-6ED0F95AE4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46E0B0-79BB-44C4-8D12-57DFD31AEAE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C9E7B1-1BD7-43CF-A72E-91EEBCF2EFC5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285193-EF6E-40B8-955F-4142342FEC3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6D52D8-96D9-4225-9659-BF5346DEDA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F943F8-57B2-4162-9D08-6C3ADD4D3A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64994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o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animal, invertebrate&#10;&#10;Description generated with high confidence">
            <a:extLst>
              <a:ext uri="{FF2B5EF4-FFF2-40B4-BE49-F238E27FC236}">
                <a16:creationId xmlns:a16="http://schemas.microsoft.com/office/drawing/2014/main" id="{67758FB7-F634-4DEC-9D98-15C1F9B97E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5018" y="2739788"/>
            <a:ext cx="7921965" cy="409961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6ECA278-A614-407B-80C4-AF93EB94BBAB}"/>
              </a:ext>
            </a:extLst>
          </p:cNvPr>
          <p:cNvSpPr txBox="1"/>
          <p:nvPr/>
        </p:nvSpPr>
        <p:spPr>
          <a:xfrm>
            <a:off x="0" y="484909"/>
            <a:ext cx="12192000" cy="769441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chemeClr val="bg1"/>
                </a:solidFill>
                <a:latin typeface="+mj-lt"/>
              </a:rPr>
              <a:t>What Do We Look For In A Partner?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5A3698F-08F8-4F0A-9516-1D73723736F1}"/>
              </a:ext>
            </a:extLst>
          </p:cNvPr>
          <p:cNvSpPr txBox="1"/>
          <p:nvPr/>
        </p:nvSpPr>
        <p:spPr>
          <a:xfrm>
            <a:off x="290944" y="4040228"/>
            <a:ext cx="4308765" cy="954107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en-GB" sz="2200" dirty="0">
                <a:solidFill>
                  <a:schemeClr val="bg1"/>
                </a:solidFill>
              </a:rPr>
              <a:t>Those with similar attitudes &amp; attractiveness will like each other.                               </a:t>
            </a:r>
          </a:p>
          <a:p>
            <a:pPr algn="r"/>
            <a:r>
              <a:rPr lang="en-GB" sz="1200" dirty="0">
                <a:solidFill>
                  <a:schemeClr val="bg1"/>
                </a:solidFill>
              </a:rPr>
              <a:t>(Aronson &amp; </a:t>
            </a:r>
            <a:r>
              <a:rPr lang="en-GB" sz="1200" dirty="0" err="1">
                <a:solidFill>
                  <a:schemeClr val="bg1"/>
                </a:solidFill>
              </a:rPr>
              <a:t>Worchel</a:t>
            </a:r>
            <a:r>
              <a:rPr lang="en-GB" sz="1200" dirty="0">
                <a:solidFill>
                  <a:schemeClr val="bg1"/>
                </a:solidFill>
              </a:rPr>
              <a:t>, 1996)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6036A14-D1BA-47D8-BFD0-B459C1188DAF}"/>
              </a:ext>
            </a:extLst>
          </p:cNvPr>
          <p:cNvSpPr txBox="1"/>
          <p:nvPr/>
        </p:nvSpPr>
        <p:spPr>
          <a:xfrm>
            <a:off x="7592291" y="4040228"/>
            <a:ext cx="4308765" cy="954107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en-GB" sz="2200" dirty="0">
                <a:solidFill>
                  <a:schemeClr val="bg1"/>
                </a:solidFill>
              </a:rPr>
              <a:t>Intimacy begins &amp; continues with reciprocity. </a:t>
            </a:r>
          </a:p>
          <a:p>
            <a:pPr algn="r"/>
            <a:r>
              <a:rPr lang="en-GB" sz="1200" dirty="0">
                <a:solidFill>
                  <a:schemeClr val="bg1"/>
                </a:solidFill>
              </a:rPr>
              <a:t>(Reis &amp; Shaver, 1998)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06633F4-31FB-4C71-9392-1373EE736DEC}"/>
              </a:ext>
            </a:extLst>
          </p:cNvPr>
          <p:cNvSpPr txBox="1"/>
          <p:nvPr/>
        </p:nvSpPr>
        <p:spPr>
          <a:xfrm>
            <a:off x="4994564" y="6562405"/>
            <a:ext cx="22028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Image (Google.com 2018)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48E3BCF-C098-42BE-8BB5-8AF34D1216A1}"/>
              </a:ext>
            </a:extLst>
          </p:cNvPr>
          <p:cNvSpPr txBox="1"/>
          <p:nvPr/>
        </p:nvSpPr>
        <p:spPr>
          <a:xfrm>
            <a:off x="290945" y="1970347"/>
            <a:ext cx="11610112" cy="80021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Perceptual factors such as security &amp; similarity are significant predictors of attraction.  </a:t>
            </a:r>
          </a:p>
          <a:p>
            <a:pPr algn="r"/>
            <a:r>
              <a:rPr lang="en-GB" sz="1200" dirty="0"/>
              <a:t>(</a:t>
            </a:r>
            <a:r>
              <a:rPr lang="en-GB" sz="1200" dirty="0" err="1"/>
              <a:t>Klohnen</a:t>
            </a:r>
            <a:r>
              <a:rPr lang="en-GB" sz="1200" dirty="0"/>
              <a:t> &amp; </a:t>
            </a:r>
            <a:r>
              <a:rPr lang="en-GB" sz="1200" dirty="0" err="1"/>
              <a:t>Shanhong</a:t>
            </a:r>
            <a:r>
              <a:rPr lang="en-GB" sz="1200" dirty="0"/>
              <a:t>, 2003)</a:t>
            </a:r>
            <a:r>
              <a:rPr lang="en-GB" sz="2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17750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11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A6EE370-0453-412C-BA03-24692A6B8775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</a:blip>
          <a:stretch>
            <a:fillRect/>
          </a:stretch>
        </p:blipFill>
        <p:spPr>
          <a:xfrm>
            <a:off x="3186009" y="2973692"/>
            <a:ext cx="5604287" cy="336257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4BE18C1-026B-4298-B32E-C62B7D54BCC8}"/>
              </a:ext>
            </a:extLst>
          </p:cNvPr>
          <p:cNvSpPr txBox="1"/>
          <p:nvPr/>
        </p:nvSpPr>
        <p:spPr>
          <a:xfrm>
            <a:off x="360221" y="3525219"/>
            <a:ext cx="2696744" cy="2492990"/>
          </a:xfrm>
          <a:prstGeom prst="rect">
            <a:avLst/>
          </a:prstGeom>
          <a:solidFill>
            <a:srgbClr val="DC2B0E"/>
          </a:solidFill>
          <a:ln>
            <a:solidFill>
              <a:srgbClr val="DC2B0E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en-GB" sz="2200" dirty="0">
                <a:solidFill>
                  <a:schemeClr val="bg1"/>
                </a:solidFill>
              </a:rPr>
              <a:t>Physical attractiveness is of higher value to men. Earning potential is of higher value to women.</a:t>
            </a:r>
          </a:p>
          <a:p>
            <a:pPr algn="r"/>
            <a:endParaRPr lang="en-GB" sz="1200" dirty="0"/>
          </a:p>
          <a:p>
            <a:pPr algn="r"/>
            <a:r>
              <a:rPr lang="en-GB" sz="1200" dirty="0"/>
              <a:t>(Eastwick &amp; </a:t>
            </a:r>
            <a:r>
              <a:rPr lang="en-GB" sz="1200" dirty="0" err="1"/>
              <a:t>Finkel</a:t>
            </a:r>
            <a:r>
              <a:rPr lang="en-GB" sz="1200" dirty="0"/>
              <a:t>, 2008)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BE17035-99C6-45D8-994B-2EF451D5873C}"/>
              </a:ext>
            </a:extLst>
          </p:cNvPr>
          <p:cNvSpPr txBox="1"/>
          <p:nvPr/>
        </p:nvSpPr>
        <p:spPr>
          <a:xfrm>
            <a:off x="8919340" y="3525219"/>
            <a:ext cx="2912439" cy="2492990"/>
          </a:xfrm>
          <a:prstGeom prst="rect">
            <a:avLst/>
          </a:prstGeom>
          <a:solidFill>
            <a:srgbClr val="DC2B0E"/>
          </a:solidFill>
          <a:ln>
            <a:solidFill>
              <a:srgbClr val="DC2B0E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en-GB" sz="2200" dirty="0">
                <a:solidFill>
                  <a:schemeClr val="bg1"/>
                </a:solidFill>
              </a:rPr>
              <a:t>Men prefer a lower socioeconomic status in contrast to women who preferred a higher socioeconomic status. </a:t>
            </a:r>
          </a:p>
          <a:p>
            <a:endParaRPr lang="en-GB" sz="2200" dirty="0">
              <a:solidFill>
                <a:schemeClr val="bg1"/>
              </a:solidFill>
            </a:endParaRPr>
          </a:p>
          <a:p>
            <a:pPr algn="r"/>
            <a:endParaRPr lang="en-GB" sz="1200" dirty="0"/>
          </a:p>
          <a:p>
            <a:pPr algn="r"/>
            <a:r>
              <a:rPr lang="en-GB" sz="1200" dirty="0"/>
              <a:t>(Greitemeyer, 2008)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7824F4B-665B-4BA0-8771-BA5E204307DA}"/>
              </a:ext>
            </a:extLst>
          </p:cNvPr>
          <p:cNvSpPr txBox="1"/>
          <p:nvPr/>
        </p:nvSpPr>
        <p:spPr>
          <a:xfrm>
            <a:off x="-1" y="455559"/>
            <a:ext cx="12192000" cy="769441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chemeClr val="bg1"/>
                </a:solidFill>
                <a:latin typeface="+mj-lt"/>
              </a:rPr>
              <a:t>Physical Attractiveness or Status?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715F9C2-684A-4239-8515-12196E1EC3A9}"/>
              </a:ext>
            </a:extLst>
          </p:cNvPr>
          <p:cNvSpPr txBox="1"/>
          <p:nvPr/>
        </p:nvSpPr>
        <p:spPr>
          <a:xfrm>
            <a:off x="4886717" y="6539391"/>
            <a:ext cx="22028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Image (Google.com 2018)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C623F36-DDEB-485B-BCEB-09D71ACEE2ED}"/>
              </a:ext>
            </a:extLst>
          </p:cNvPr>
          <p:cNvSpPr txBox="1"/>
          <p:nvPr/>
        </p:nvSpPr>
        <p:spPr>
          <a:xfrm>
            <a:off x="290945" y="1970347"/>
            <a:ext cx="11610112" cy="80021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Social desirability influences the perception of achieving our goal. </a:t>
            </a:r>
          </a:p>
          <a:p>
            <a:pPr algn="r"/>
            <a:r>
              <a:rPr lang="en-GB" sz="1200" dirty="0"/>
              <a:t>(</a:t>
            </a:r>
            <a:r>
              <a:rPr lang="en-GB" sz="1200" dirty="0" err="1"/>
              <a:t>Bersheid</a:t>
            </a:r>
            <a:r>
              <a:rPr lang="en-GB" sz="1200" dirty="0"/>
              <a:t>, Dion, </a:t>
            </a:r>
            <a:r>
              <a:rPr lang="en-GB" sz="1200" dirty="0" err="1"/>
              <a:t>Walster</a:t>
            </a:r>
            <a:r>
              <a:rPr lang="en-GB" sz="1200" dirty="0"/>
              <a:t> &amp; </a:t>
            </a:r>
            <a:r>
              <a:rPr lang="en-GB" sz="1200" dirty="0" err="1"/>
              <a:t>Walster</a:t>
            </a:r>
            <a:r>
              <a:rPr lang="en-GB" sz="1200" dirty="0"/>
              <a:t>, 1971)</a:t>
            </a:r>
            <a:r>
              <a:rPr lang="en-GB" sz="2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21624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1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812C0A2-21D5-4B71-A342-360C91B95D9C}"/>
              </a:ext>
            </a:extLst>
          </p:cNvPr>
          <p:cNvSpPr txBox="1"/>
          <p:nvPr/>
        </p:nvSpPr>
        <p:spPr>
          <a:xfrm>
            <a:off x="-1" y="455559"/>
            <a:ext cx="12192000" cy="769441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algn="ctr"/>
            <a:r>
              <a:rPr lang="en-GB" sz="4400">
                <a:solidFill>
                  <a:schemeClr val="bg1"/>
                </a:solidFill>
                <a:latin typeface="+mj-lt"/>
              </a:rPr>
              <a:t>What Features Do We Find Attractive?</a:t>
            </a:r>
            <a:endParaRPr lang="en-GB" sz="44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84B5CC7-52FB-4018-AE5F-601DF8B5E67B}"/>
              </a:ext>
            </a:extLst>
          </p:cNvPr>
          <p:cNvSpPr txBox="1"/>
          <p:nvPr/>
        </p:nvSpPr>
        <p:spPr>
          <a:xfrm>
            <a:off x="290945" y="1970347"/>
            <a:ext cx="11610112" cy="80021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Features we find attractive can underline reproductive and fertility strength. </a:t>
            </a:r>
          </a:p>
          <a:p>
            <a:pPr algn="r"/>
            <a:r>
              <a:rPr lang="en-GB" sz="1200" dirty="0"/>
              <a:t>(Gallup &amp; Frederick, 2010)</a:t>
            </a:r>
            <a:r>
              <a:rPr lang="en-GB" sz="2200" dirty="0"/>
              <a:t> </a:t>
            </a:r>
          </a:p>
        </p:txBody>
      </p:sp>
      <p:pic>
        <p:nvPicPr>
          <p:cNvPr id="2050" name="Picture 2" descr="Image result for athena poster man holding baby">
            <a:extLst>
              <a:ext uri="{FF2B5EF4-FFF2-40B4-BE49-F238E27FC236}">
                <a16:creationId xmlns:a16="http://schemas.microsoft.com/office/drawing/2014/main" id="{ADD4B7E3-F05C-4CBD-87CB-44F1EA8916F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35" r="10045" b="4646"/>
          <a:stretch/>
        </p:blipFill>
        <p:spPr bwMode="auto">
          <a:xfrm>
            <a:off x="290945" y="3122003"/>
            <a:ext cx="2335237" cy="3439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Image result for classic hourglass figure">
            <a:extLst>
              <a:ext uri="{FF2B5EF4-FFF2-40B4-BE49-F238E27FC236}">
                <a16:creationId xmlns:a16="http://schemas.microsoft.com/office/drawing/2014/main" id="{9841283A-3B98-4153-A461-322B4D33F6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07994" y="3122002"/>
            <a:ext cx="2293061" cy="3439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6B41E0C-1CDE-439C-9FA1-9E0A55B375F0}"/>
              </a:ext>
            </a:extLst>
          </p:cNvPr>
          <p:cNvSpPr txBox="1"/>
          <p:nvPr/>
        </p:nvSpPr>
        <p:spPr>
          <a:xfrm>
            <a:off x="2729345" y="3122002"/>
            <a:ext cx="6761019" cy="1292662"/>
          </a:xfrm>
          <a:prstGeom prst="rect">
            <a:avLst/>
          </a:prstGeom>
          <a:solidFill>
            <a:srgbClr val="DC2B0E"/>
          </a:solidFill>
          <a:ln>
            <a:solidFill>
              <a:srgbClr val="DC2B0E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algn="ctr"/>
            <a:r>
              <a:rPr lang="en-GB" sz="2200" dirty="0">
                <a:solidFill>
                  <a:schemeClr val="bg1"/>
                </a:solidFill>
              </a:rPr>
              <a:t>Men with narrow hips and broad shoulders &amp; women with hour glass figures are perceived as more attractive and both socially &amp; physically dominant. </a:t>
            </a:r>
          </a:p>
          <a:p>
            <a:pPr algn="r"/>
            <a:r>
              <a:rPr lang="en-GB" sz="1200" dirty="0">
                <a:solidFill>
                  <a:schemeClr val="bg1"/>
                </a:solidFill>
              </a:rPr>
              <a:t>(Dijkstra &amp; Bunk, 2001)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9DE1002-DB60-42A0-B6B2-EE7E85F8A8FB}"/>
              </a:ext>
            </a:extLst>
          </p:cNvPr>
          <p:cNvSpPr txBox="1"/>
          <p:nvPr/>
        </p:nvSpPr>
        <p:spPr>
          <a:xfrm>
            <a:off x="2729344" y="4765964"/>
            <a:ext cx="3338945" cy="1569660"/>
          </a:xfrm>
          <a:prstGeom prst="rect">
            <a:avLst/>
          </a:prstGeom>
          <a:solidFill>
            <a:srgbClr val="DC2B0E"/>
          </a:solidFill>
          <a:ln>
            <a:solidFill>
              <a:srgbClr val="DC2B0E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Attractive men have higher quality sperm and a wedged shaped torso indicates higher testosterone levels. 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pPr algn="r"/>
            <a:r>
              <a:rPr lang="en-GB" sz="1200" dirty="0">
                <a:solidFill>
                  <a:schemeClr val="bg1"/>
                </a:solidFill>
              </a:rPr>
              <a:t>(Gallup &amp; Frederick 2010; </a:t>
            </a:r>
            <a:r>
              <a:rPr lang="en-GB" sz="1200" dirty="0" err="1">
                <a:solidFill>
                  <a:schemeClr val="bg1"/>
                </a:solidFill>
              </a:rPr>
              <a:t>Kasperk</a:t>
            </a:r>
            <a:r>
              <a:rPr lang="en-GB" sz="1200" dirty="0">
                <a:solidFill>
                  <a:schemeClr val="bg1"/>
                </a:solidFill>
              </a:rPr>
              <a:t>, et al., 1997)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7ACB63B-B7FD-4618-BDE4-F9DB491AAE42}"/>
              </a:ext>
            </a:extLst>
          </p:cNvPr>
          <p:cNvSpPr txBox="1"/>
          <p:nvPr/>
        </p:nvSpPr>
        <p:spPr>
          <a:xfrm>
            <a:off x="6213629" y="4765964"/>
            <a:ext cx="3249025" cy="1569660"/>
          </a:xfrm>
          <a:prstGeom prst="rect">
            <a:avLst/>
          </a:prstGeom>
          <a:solidFill>
            <a:srgbClr val="DC2B0E"/>
          </a:solidFill>
          <a:ln>
            <a:solidFill>
              <a:srgbClr val="DC2B0E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Fertility is higher in women with hour glass figures and lose their virginity earlier if they have an attractive voice. 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pPr algn="r"/>
            <a:r>
              <a:rPr lang="en-GB" sz="1200" dirty="0">
                <a:solidFill>
                  <a:schemeClr val="bg1"/>
                </a:solidFill>
              </a:rPr>
              <a:t>(Gallup &amp; Frederick, 2010)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141DA40-29E9-4229-BC8E-3E97A9EB7DDF}"/>
              </a:ext>
            </a:extLst>
          </p:cNvPr>
          <p:cNvSpPr txBox="1"/>
          <p:nvPr/>
        </p:nvSpPr>
        <p:spPr>
          <a:xfrm>
            <a:off x="4886717" y="6539391"/>
            <a:ext cx="22028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Images (Google.com 2018)</a:t>
            </a:r>
          </a:p>
        </p:txBody>
      </p:sp>
    </p:spTree>
    <p:extLst>
      <p:ext uri="{BB962C8B-B14F-4D97-AF65-F5344CB8AC3E}">
        <p14:creationId xmlns:p14="http://schemas.microsoft.com/office/powerpoint/2010/main" val="1543405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86DE642-3D42-4369-8E76-4915AECCB8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26628"/>
            <a:ext cx="12192000" cy="522331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F10DB1C-C2BF-4232-8BB7-B9C95E6E7B6A}"/>
              </a:ext>
            </a:extLst>
          </p:cNvPr>
          <p:cNvSpPr txBox="1"/>
          <p:nvPr/>
        </p:nvSpPr>
        <p:spPr>
          <a:xfrm>
            <a:off x="-1" y="415802"/>
            <a:ext cx="12192000" cy="769441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chemeClr val="bg1"/>
                </a:solidFill>
                <a:latin typeface="+mj-lt"/>
              </a:rPr>
              <a:t>Does Evolution Influence Our Preference?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2825247-B490-418C-BB85-A2EA9BD7E609}"/>
              </a:ext>
            </a:extLst>
          </p:cNvPr>
          <p:cNvSpPr txBox="1"/>
          <p:nvPr/>
        </p:nvSpPr>
        <p:spPr>
          <a:xfrm>
            <a:off x="0" y="6026773"/>
            <a:ext cx="12191999" cy="646331"/>
          </a:xfrm>
          <a:prstGeom prst="rect">
            <a:avLst/>
          </a:prstGeom>
          <a:solidFill>
            <a:srgbClr val="DC2B0E"/>
          </a:solidFill>
          <a:ln>
            <a:solidFill>
              <a:srgbClr val="DC2B0E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chemeClr val="bg1"/>
                </a:solidFill>
              </a:rPr>
              <a:t>Men &amp; women select a mate that enables them to enhance their reproductive success. </a:t>
            </a:r>
          </a:p>
          <a:p>
            <a:pPr algn="r"/>
            <a:r>
              <a:rPr lang="en-GB" sz="1200" dirty="0">
                <a:solidFill>
                  <a:schemeClr val="bg1"/>
                </a:solidFill>
              </a:rPr>
              <a:t>(Singh, 1993)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7DC865-6C3F-4D7C-9825-372226581127}"/>
              </a:ext>
            </a:extLst>
          </p:cNvPr>
          <p:cNvSpPr txBox="1"/>
          <p:nvPr/>
        </p:nvSpPr>
        <p:spPr>
          <a:xfrm>
            <a:off x="4886717" y="6402441"/>
            <a:ext cx="22028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Image (Google.com 2018)</a:t>
            </a:r>
          </a:p>
        </p:txBody>
      </p:sp>
    </p:spTree>
    <p:extLst>
      <p:ext uri="{BB962C8B-B14F-4D97-AF65-F5344CB8AC3E}">
        <p14:creationId xmlns:p14="http://schemas.microsoft.com/office/powerpoint/2010/main" val="2570681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19614AB-5589-4345-883E-0C03A1F1B9E5}"/>
              </a:ext>
            </a:extLst>
          </p:cNvPr>
          <p:cNvSpPr txBox="1"/>
          <p:nvPr/>
        </p:nvSpPr>
        <p:spPr>
          <a:xfrm>
            <a:off x="0" y="415802"/>
            <a:ext cx="12192000" cy="769441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chemeClr val="bg1"/>
                </a:solidFill>
                <a:latin typeface="+mj-lt"/>
              </a:rPr>
              <a:t>References.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794C9BD-48CE-4E7E-981D-EFA4D5EF1D5C}"/>
              </a:ext>
            </a:extLst>
          </p:cNvPr>
          <p:cNvSpPr txBox="1"/>
          <p:nvPr/>
        </p:nvSpPr>
        <p:spPr>
          <a:xfrm>
            <a:off x="424070" y="1212928"/>
            <a:ext cx="8852452" cy="56450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400" dirty="0"/>
              <a:t>Aronson, E., &amp; </a:t>
            </a:r>
            <a:r>
              <a:rPr lang="en-GB" sz="1400" dirty="0" err="1"/>
              <a:t>Worchel</a:t>
            </a:r>
            <a:r>
              <a:rPr lang="en-GB" sz="1400" dirty="0"/>
              <a:t>, P. (1966). Similarity versus liking as determinants of interpersonal attractiveness. </a:t>
            </a:r>
            <a:r>
              <a:rPr lang="en-GB" sz="1400" i="1" dirty="0"/>
              <a:t>Psychonomic Science</a:t>
            </a:r>
            <a:r>
              <a:rPr lang="en-GB" sz="1400" dirty="0"/>
              <a:t>, </a:t>
            </a:r>
            <a:r>
              <a:rPr lang="en-GB" sz="1400" i="1" dirty="0"/>
              <a:t>5</a:t>
            </a:r>
            <a:r>
              <a:rPr lang="en-GB" sz="1400" dirty="0"/>
              <a:t>(4), 157-158.</a:t>
            </a:r>
          </a:p>
          <a:p>
            <a:pPr>
              <a:lnSpc>
                <a:spcPct val="150000"/>
              </a:lnSpc>
            </a:pPr>
            <a:endParaRPr lang="en-GB" sz="1400" dirty="0"/>
          </a:p>
          <a:p>
            <a:pPr>
              <a:lnSpc>
                <a:spcPct val="150000"/>
              </a:lnSpc>
            </a:pPr>
            <a:r>
              <a:rPr lang="en-GB" sz="1400" dirty="0" err="1"/>
              <a:t>Berscheid</a:t>
            </a:r>
            <a:r>
              <a:rPr lang="en-GB" sz="1400" dirty="0"/>
              <a:t>, E., Dion, K., </a:t>
            </a:r>
            <a:r>
              <a:rPr lang="en-GB" sz="1400" dirty="0" err="1"/>
              <a:t>Walster</a:t>
            </a:r>
            <a:r>
              <a:rPr lang="en-GB" sz="1400" dirty="0"/>
              <a:t>, E., &amp; </a:t>
            </a:r>
            <a:r>
              <a:rPr lang="en-GB" sz="1400" dirty="0" err="1"/>
              <a:t>Walster</a:t>
            </a:r>
            <a:r>
              <a:rPr lang="en-GB" sz="1400" dirty="0"/>
              <a:t>, G. W. (1971). Physical attractiveness and dating choice: A test of the matching hypothesis. </a:t>
            </a:r>
            <a:r>
              <a:rPr lang="en-GB" sz="1400" i="1" dirty="0"/>
              <a:t>Journal of experimental social psychology</a:t>
            </a:r>
            <a:r>
              <a:rPr lang="en-GB" sz="1400" dirty="0"/>
              <a:t>, </a:t>
            </a:r>
            <a:r>
              <a:rPr lang="en-GB" sz="1400" i="1" dirty="0"/>
              <a:t>7</a:t>
            </a:r>
            <a:r>
              <a:rPr lang="en-GB" sz="1400" dirty="0"/>
              <a:t>(2), 173-189.</a:t>
            </a:r>
          </a:p>
          <a:p>
            <a:pPr>
              <a:lnSpc>
                <a:spcPct val="150000"/>
              </a:lnSpc>
            </a:pPr>
            <a:endParaRPr lang="en-GB" sz="1400" dirty="0"/>
          </a:p>
          <a:p>
            <a:pPr>
              <a:lnSpc>
                <a:spcPct val="150000"/>
              </a:lnSpc>
            </a:pPr>
            <a:r>
              <a:rPr lang="en-GB" sz="1400" dirty="0"/>
              <a:t>Dijkstra, P., &amp; </a:t>
            </a:r>
            <a:r>
              <a:rPr lang="en-GB" sz="1400" dirty="0" err="1"/>
              <a:t>Buunk</a:t>
            </a:r>
            <a:r>
              <a:rPr lang="en-GB" sz="1400" dirty="0"/>
              <a:t>, B. P. (2001). Sex differences in the jealousy-evoking nature of a rival's body build. </a:t>
            </a:r>
            <a:r>
              <a:rPr lang="en-GB" sz="1400" i="1" dirty="0"/>
              <a:t>Evolution and Human </a:t>
            </a:r>
            <a:r>
              <a:rPr lang="en-GB" sz="1400" i="1" dirty="0" err="1"/>
              <a:t>Behavior</a:t>
            </a:r>
            <a:r>
              <a:rPr lang="en-GB" sz="1400" dirty="0"/>
              <a:t>, </a:t>
            </a:r>
            <a:r>
              <a:rPr lang="en-GB" sz="1400" i="1" dirty="0"/>
              <a:t>22</a:t>
            </a:r>
            <a:r>
              <a:rPr lang="en-GB" sz="1400" dirty="0"/>
              <a:t>(5), 335-341. </a:t>
            </a:r>
          </a:p>
          <a:p>
            <a:pPr>
              <a:lnSpc>
                <a:spcPct val="150000"/>
              </a:lnSpc>
            </a:pPr>
            <a:endParaRPr lang="en-GB" sz="1400" dirty="0"/>
          </a:p>
          <a:p>
            <a:pPr>
              <a:lnSpc>
                <a:spcPct val="150000"/>
              </a:lnSpc>
            </a:pPr>
            <a:r>
              <a:rPr lang="en-GB" sz="1400" dirty="0"/>
              <a:t>Eastwick, P. W., &amp; Finkel, E. J. (2008). Sex differences in mate preferences revisited: Do people know what they initially desire in a romantic partner?. </a:t>
            </a:r>
            <a:r>
              <a:rPr lang="en-GB" sz="1400" i="1" dirty="0"/>
              <a:t>Journal of personality and social psychology</a:t>
            </a:r>
            <a:r>
              <a:rPr lang="en-GB" sz="1400" dirty="0"/>
              <a:t>, </a:t>
            </a:r>
            <a:r>
              <a:rPr lang="en-GB" sz="1400" i="1" dirty="0"/>
              <a:t>94</a:t>
            </a:r>
            <a:r>
              <a:rPr lang="en-GB" sz="1400" dirty="0"/>
              <a:t>(2), 245. </a:t>
            </a:r>
          </a:p>
          <a:p>
            <a:pPr>
              <a:lnSpc>
                <a:spcPct val="150000"/>
              </a:lnSpc>
            </a:pPr>
            <a:endParaRPr lang="en-GB" sz="1400" dirty="0"/>
          </a:p>
          <a:p>
            <a:pPr>
              <a:lnSpc>
                <a:spcPct val="150000"/>
              </a:lnSpc>
            </a:pPr>
            <a:r>
              <a:rPr lang="en-GB" sz="1400" dirty="0"/>
              <a:t>Gallup Jr, G. G., &amp; Frederick, D. A. (2010). The science of sex appeal: An evolutionary perspective. </a:t>
            </a:r>
            <a:r>
              <a:rPr lang="en-GB" sz="1400" i="1" dirty="0"/>
              <a:t>Review of General Psychology</a:t>
            </a:r>
            <a:r>
              <a:rPr lang="en-GB" sz="1400" dirty="0"/>
              <a:t>, </a:t>
            </a:r>
            <a:r>
              <a:rPr lang="en-GB" sz="1400" i="1" dirty="0"/>
              <a:t>14</a:t>
            </a:r>
            <a:r>
              <a:rPr lang="en-GB" sz="1400" dirty="0"/>
              <a:t>(3), 240. </a:t>
            </a:r>
          </a:p>
          <a:p>
            <a:pPr>
              <a:lnSpc>
                <a:spcPct val="150000"/>
              </a:lnSpc>
            </a:pPr>
            <a:endParaRPr lang="en-GB" dirty="0"/>
          </a:p>
          <a:p>
            <a:pPr>
              <a:lnSpc>
                <a:spcPct val="150000"/>
              </a:lnSpc>
            </a:pPr>
            <a:r>
              <a:rPr lang="en-GB" sz="1400" dirty="0"/>
              <a:t>Greitemeyer, T. (2007). What do men and women want in a partner? Are educated partners always more desirable?. </a:t>
            </a:r>
            <a:r>
              <a:rPr lang="en-GB" sz="1400" i="1" dirty="0"/>
              <a:t>Journal of Experimental Social Psychology</a:t>
            </a:r>
            <a:r>
              <a:rPr lang="en-GB" sz="1400" dirty="0"/>
              <a:t>, </a:t>
            </a:r>
            <a:r>
              <a:rPr lang="en-GB" sz="1400" i="1" dirty="0"/>
              <a:t>43</a:t>
            </a:r>
            <a:r>
              <a:rPr lang="en-GB" sz="1400" dirty="0"/>
              <a:t>(2), 180-194.  </a:t>
            </a:r>
          </a:p>
        </p:txBody>
      </p:sp>
    </p:spTree>
    <p:extLst>
      <p:ext uri="{BB962C8B-B14F-4D97-AF65-F5344CB8AC3E}">
        <p14:creationId xmlns:p14="http://schemas.microsoft.com/office/powerpoint/2010/main" val="32979616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DED88B1-2A38-4C0F-96B2-4E55875A594E}"/>
              </a:ext>
            </a:extLst>
          </p:cNvPr>
          <p:cNvSpPr txBox="1"/>
          <p:nvPr/>
        </p:nvSpPr>
        <p:spPr>
          <a:xfrm>
            <a:off x="383710" y="1291786"/>
            <a:ext cx="8560905" cy="49987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400" dirty="0" err="1"/>
              <a:t>Kasperk</a:t>
            </a:r>
            <a:r>
              <a:rPr lang="en-GB" sz="1400" dirty="0"/>
              <a:t>, C., </a:t>
            </a:r>
            <a:r>
              <a:rPr lang="en-GB" sz="1400" dirty="0" err="1"/>
              <a:t>Helmboldt</a:t>
            </a:r>
            <a:r>
              <a:rPr lang="en-GB" sz="1400" dirty="0"/>
              <a:t>, A., </a:t>
            </a:r>
            <a:r>
              <a:rPr lang="en-GB" sz="1400" dirty="0" err="1"/>
              <a:t>Börcsök</a:t>
            </a:r>
            <a:r>
              <a:rPr lang="en-GB" sz="1400" dirty="0"/>
              <a:t>, I., </a:t>
            </a:r>
            <a:r>
              <a:rPr lang="en-GB" sz="1400" dirty="0" err="1"/>
              <a:t>Heuthe</a:t>
            </a:r>
            <a:r>
              <a:rPr lang="en-GB" sz="1400" dirty="0"/>
              <a:t>, S., </a:t>
            </a:r>
            <a:r>
              <a:rPr lang="en-GB" sz="1400" dirty="0" err="1"/>
              <a:t>Cloos</a:t>
            </a:r>
            <a:r>
              <a:rPr lang="en-GB" sz="1400" dirty="0"/>
              <a:t>, O., </a:t>
            </a:r>
            <a:r>
              <a:rPr lang="en-GB" sz="1400" dirty="0" err="1"/>
              <a:t>Niethard</a:t>
            </a:r>
            <a:r>
              <a:rPr lang="en-GB" sz="1400" dirty="0"/>
              <a:t>, F., &amp; Ziegler, R. (1997). Skeletal site-dependent expression of the androgen receptor in human osteoblastic cell populations. </a:t>
            </a:r>
            <a:r>
              <a:rPr lang="en-GB" sz="1400" i="1" dirty="0"/>
              <a:t>Calcified tissue international</a:t>
            </a:r>
            <a:r>
              <a:rPr lang="en-GB" sz="1400" dirty="0"/>
              <a:t>, </a:t>
            </a:r>
            <a:r>
              <a:rPr lang="en-GB" sz="1400" i="1" dirty="0"/>
              <a:t>61</a:t>
            </a:r>
            <a:r>
              <a:rPr lang="en-GB" sz="1400" dirty="0"/>
              <a:t>(6), 464-473. </a:t>
            </a:r>
          </a:p>
          <a:p>
            <a:pPr>
              <a:lnSpc>
                <a:spcPct val="150000"/>
              </a:lnSpc>
            </a:pPr>
            <a:endParaRPr lang="en-GB" sz="1400" dirty="0"/>
          </a:p>
          <a:p>
            <a:pPr>
              <a:lnSpc>
                <a:spcPct val="150000"/>
              </a:lnSpc>
            </a:pPr>
            <a:r>
              <a:rPr lang="en-GB" sz="1400" dirty="0" err="1"/>
              <a:t>Klohnen</a:t>
            </a:r>
            <a:r>
              <a:rPr lang="en-GB" sz="1400" dirty="0"/>
              <a:t>, E. C., &amp; Luo, S. (2003). Interpersonal attraction and personality: What is attractive--self similarity, ideal similarity, complementarity or attachment security?. </a:t>
            </a:r>
            <a:r>
              <a:rPr lang="en-GB" sz="1400" i="1" dirty="0"/>
              <a:t>Journal of personality and social psychology</a:t>
            </a:r>
            <a:r>
              <a:rPr lang="en-GB" sz="1400" dirty="0"/>
              <a:t>, </a:t>
            </a:r>
            <a:r>
              <a:rPr lang="en-GB" sz="1400" i="1" dirty="0"/>
              <a:t>85</a:t>
            </a:r>
            <a:r>
              <a:rPr lang="en-GB" sz="1400" dirty="0"/>
              <a:t>(4), 709. </a:t>
            </a:r>
          </a:p>
          <a:p>
            <a:pPr>
              <a:lnSpc>
                <a:spcPct val="150000"/>
              </a:lnSpc>
            </a:pPr>
            <a:endParaRPr lang="en-GB" sz="1400" dirty="0"/>
          </a:p>
          <a:p>
            <a:pPr>
              <a:lnSpc>
                <a:spcPct val="150000"/>
              </a:lnSpc>
            </a:pPr>
            <a:r>
              <a:rPr lang="en-GB" sz="1400" dirty="0"/>
              <a:t>Reis, H. T., &amp; Shaver, P. (1988). Intimacy as an interpersonal process. </a:t>
            </a:r>
            <a:r>
              <a:rPr lang="en-GB" sz="1400" i="1" dirty="0"/>
              <a:t>Handbook of personal relationships</a:t>
            </a:r>
            <a:r>
              <a:rPr lang="en-GB" sz="1400" dirty="0"/>
              <a:t>, </a:t>
            </a:r>
            <a:r>
              <a:rPr lang="en-GB" sz="1400" i="1" dirty="0"/>
              <a:t>24</a:t>
            </a:r>
            <a:r>
              <a:rPr lang="en-GB" sz="1400" dirty="0"/>
              <a:t>(3), 367-389. </a:t>
            </a:r>
          </a:p>
          <a:p>
            <a:pPr>
              <a:lnSpc>
                <a:spcPct val="150000"/>
              </a:lnSpc>
            </a:pPr>
            <a:endParaRPr lang="en-GB" sz="1400" dirty="0"/>
          </a:p>
          <a:p>
            <a:pPr>
              <a:lnSpc>
                <a:spcPct val="150000"/>
              </a:lnSpc>
            </a:pPr>
            <a:r>
              <a:rPr lang="en-GB" sz="1400" dirty="0"/>
              <a:t>Singh, D. (1993). Adaptive significance of female physical attractiveness: role of waist-to-hip ratio. </a:t>
            </a:r>
            <a:r>
              <a:rPr lang="en-GB" sz="1400" i="1" dirty="0"/>
              <a:t>Journal of personality and social psychology</a:t>
            </a:r>
            <a:r>
              <a:rPr lang="en-GB" sz="1400" dirty="0"/>
              <a:t>, </a:t>
            </a:r>
            <a:r>
              <a:rPr lang="en-GB" sz="1400" i="1" dirty="0"/>
              <a:t>65</a:t>
            </a:r>
            <a:r>
              <a:rPr lang="en-GB" sz="1400" dirty="0"/>
              <a:t>(2), 293. </a:t>
            </a:r>
          </a:p>
          <a:p>
            <a:pPr>
              <a:lnSpc>
                <a:spcPct val="150000"/>
              </a:lnSpc>
            </a:pPr>
            <a:endParaRPr lang="en-GB" sz="1400" dirty="0"/>
          </a:p>
          <a:p>
            <a:pPr>
              <a:lnSpc>
                <a:spcPct val="150000"/>
              </a:lnSpc>
            </a:pPr>
            <a:r>
              <a:rPr lang="en-GB" sz="1400" dirty="0"/>
              <a:t>Google Images (2018). </a:t>
            </a:r>
            <a:r>
              <a:rPr lang="en-GB" sz="1400" i="1" dirty="0"/>
              <a:t>All images. </a:t>
            </a:r>
            <a:r>
              <a:rPr lang="en-GB" sz="1400" dirty="0"/>
              <a:t>Retrieved from</a:t>
            </a:r>
            <a:r>
              <a:rPr lang="en-GB" sz="1400" i="1" dirty="0"/>
              <a:t> </a:t>
            </a:r>
            <a:r>
              <a:rPr lang="en-GB" sz="1400" u="sng" dirty="0">
                <a:hlinkClick r:id="rId2"/>
              </a:rPr>
              <a:t>https://www.google.co.uk</a:t>
            </a:r>
            <a:r>
              <a:rPr lang="en-GB" sz="1400" dirty="0"/>
              <a:t>. </a:t>
            </a:r>
          </a:p>
          <a:p>
            <a:pPr>
              <a:lnSpc>
                <a:spcPct val="150000"/>
              </a:lnSpc>
            </a:pPr>
            <a:endParaRPr lang="en-GB" sz="1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19A9D22-5B7D-4213-B3D4-CA65EB4EA8D8}"/>
              </a:ext>
            </a:extLst>
          </p:cNvPr>
          <p:cNvSpPr txBox="1"/>
          <p:nvPr/>
        </p:nvSpPr>
        <p:spPr>
          <a:xfrm>
            <a:off x="0" y="415802"/>
            <a:ext cx="12192000" cy="769441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chemeClr val="bg1"/>
                </a:solidFill>
                <a:latin typeface="+mj-lt"/>
              </a:rPr>
              <a:t>References cont...</a:t>
            </a:r>
          </a:p>
        </p:txBody>
      </p:sp>
    </p:spTree>
    <p:extLst>
      <p:ext uri="{BB962C8B-B14F-4D97-AF65-F5344CB8AC3E}">
        <p14:creationId xmlns:p14="http://schemas.microsoft.com/office/powerpoint/2010/main" val="8261268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3544</TotalTime>
  <Words>373</Words>
  <Application>Microsoft Office PowerPoint</Application>
  <PresentationFormat>Widescreen</PresentationFormat>
  <Paragraphs>57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Michaela Paterson</dc:creator>
  <cp:lastModifiedBy>Michaela Paterson</cp:lastModifiedBy>
  <cp:revision>48</cp:revision>
  <dcterms:created xsi:type="dcterms:W3CDTF">2018-05-11T16:45:25Z</dcterms:created>
  <dcterms:modified xsi:type="dcterms:W3CDTF">2018-05-14T17:18:24Z</dcterms:modified>
</cp:coreProperties>
</file>