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8" r:id="rId12"/>
    <p:sldId id="269" r:id="rId13"/>
    <p:sldId id="270" r:id="rId14"/>
    <p:sldId id="271" r:id="rId15"/>
    <p:sldId id="266" r:id="rId16"/>
    <p:sldId id="267" r:id="rId17"/>
  </p:sldIdLst>
  <p:sldSz cx="18288000" cy="10287000"/>
  <p:notesSz cx="6858000" cy="9144000"/>
  <p:embeddedFontLst>
    <p:embeddedFont>
      <p:font typeface="Canva Sans" panose="020B0604020202020204" charset="0"/>
      <p:regular r:id="rId19"/>
    </p:embeddedFont>
    <p:embeddedFont>
      <p:font typeface="Lato Bold" panose="020B0604020202020204" charset="0"/>
      <p:regular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9" d="100"/>
          <a:sy n="59" d="100"/>
        </p:scale>
        <p:origin x="46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83D3F3-DDBF-4423-9873-7D677CA87428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9880AE-3469-4420-92BE-C4CE753A0A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1185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9880AE-3469-4420-92BE-C4CE753A0A8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0250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learning.nspcc.org.uk/safeguarding-child-protection/early-help-and-early-intervention" TargetMode="External"/><Relationship Id="rId13" Type="http://schemas.openxmlformats.org/officeDocument/2006/relationships/hyperlink" Target="https://www.gov.uk/government/publications/joint-targeted-area-inspection-of-the-multi-agency-response-to-identification-of-initial-need-and-risk--2/joint-targeted-area-inspection-of-the-multi-agency-response-to-identification-of-initial-need-and-risk" TargetMode="External"/><Relationship Id="rId3" Type="http://schemas.openxmlformats.org/officeDocument/2006/relationships/image" Target="../media/image4.svg"/><Relationship Id="rId7" Type="http://schemas.openxmlformats.org/officeDocument/2006/relationships/hyperlink" Target="https://learning.nspcc.org.uk/child-protection-system" TargetMode="External"/><Relationship Id="rId12" Type="http://schemas.openxmlformats.org/officeDocument/2006/relationships/hyperlink" Target="https://www.gov.uk/government/publications/working-together-to-safeguard-children--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college.police.uk/app" TargetMode="External"/><Relationship Id="rId11" Type="http://schemas.openxmlformats.org/officeDocument/2006/relationships/hyperlink" Target="https://www.legislation.gov.uk/ukpga/2021/17/contents" TargetMode="External"/><Relationship Id="rId5" Type="http://schemas.openxmlformats.org/officeDocument/2006/relationships/image" Target="../media/image6.svg"/><Relationship Id="rId10" Type="http://schemas.openxmlformats.org/officeDocument/2006/relationships/hyperlink" Target="https://www.legislation.gov.uk/ukpga/1989/41/contents" TargetMode="External"/><Relationship Id="rId4" Type="http://schemas.openxmlformats.org/officeDocument/2006/relationships/image" Target="../media/image5.png"/><Relationship Id="rId9" Type="http://schemas.openxmlformats.org/officeDocument/2006/relationships/hyperlink" Target="https://www.legislation.gov.uk/ukpga/2004/31/contents" TargetMode="External"/><Relationship Id="rId14" Type="http://schemas.openxmlformats.org/officeDocument/2006/relationships/hyperlink" Target="https://theaimgroup.co.uk/courses/level-2/adverse-childhood-experienc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C6B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8731057">
            <a:off x="-4314825" y="8346840"/>
            <a:ext cx="10687050" cy="10004898"/>
            <a:chOff x="0" y="0"/>
            <a:chExt cx="596900" cy="558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96900" cy="558800"/>
            </a:xfrm>
            <a:custGeom>
              <a:avLst/>
              <a:gdLst/>
              <a:ahLst/>
              <a:cxnLst/>
              <a:rect l="l" t="t" r="r" b="b"/>
              <a:pathLst>
                <a:path w="596900" h="558800">
                  <a:moveTo>
                    <a:pt x="596900" y="0"/>
                  </a:moveTo>
                  <a:lnTo>
                    <a:pt x="596900" y="304800"/>
                  </a:lnTo>
                  <a:lnTo>
                    <a:pt x="330200" y="558800"/>
                  </a:lnTo>
                  <a:lnTo>
                    <a:pt x="0" y="558800"/>
                  </a:lnTo>
                  <a:lnTo>
                    <a:pt x="0" y="248920"/>
                  </a:lnTo>
                  <a:lnTo>
                    <a:pt x="262890" y="0"/>
                  </a:lnTo>
                  <a:lnTo>
                    <a:pt x="596900" y="0"/>
                  </a:lnTo>
                  <a:close/>
                </a:path>
              </a:pathLst>
            </a:custGeom>
            <a:solidFill>
              <a:srgbClr val="A3989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01600" y="95250"/>
              <a:ext cx="393700" cy="3314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 rot="-8731057">
            <a:off x="13625742" y="-7244406"/>
            <a:ext cx="10687050" cy="10004898"/>
            <a:chOff x="0" y="0"/>
            <a:chExt cx="596900" cy="558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96900" cy="558800"/>
            </a:xfrm>
            <a:custGeom>
              <a:avLst/>
              <a:gdLst/>
              <a:ahLst/>
              <a:cxnLst/>
              <a:rect l="l" t="t" r="r" b="b"/>
              <a:pathLst>
                <a:path w="596900" h="558800">
                  <a:moveTo>
                    <a:pt x="596900" y="0"/>
                  </a:moveTo>
                  <a:lnTo>
                    <a:pt x="596900" y="304800"/>
                  </a:lnTo>
                  <a:lnTo>
                    <a:pt x="330200" y="558800"/>
                  </a:lnTo>
                  <a:lnTo>
                    <a:pt x="0" y="558800"/>
                  </a:lnTo>
                  <a:lnTo>
                    <a:pt x="0" y="248920"/>
                  </a:lnTo>
                  <a:lnTo>
                    <a:pt x="262890" y="0"/>
                  </a:lnTo>
                  <a:lnTo>
                    <a:pt x="596900" y="0"/>
                  </a:lnTo>
                  <a:close/>
                </a:path>
              </a:pathLst>
            </a:custGeom>
            <a:solidFill>
              <a:srgbClr val="A3989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01600" y="95250"/>
              <a:ext cx="393700" cy="3314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 flipH="1" flipV="1">
            <a:off x="12243312" y="7728224"/>
            <a:ext cx="8123999" cy="6705992"/>
          </a:xfrm>
          <a:custGeom>
            <a:avLst/>
            <a:gdLst/>
            <a:ahLst/>
            <a:cxnLst/>
            <a:rect l="l" t="t" r="r" b="b"/>
            <a:pathLst>
              <a:path w="8123999" h="6705992">
                <a:moveTo>
                  <a:pt x="8123999" y="6705992"/>
                </a:moveTo>
                <a:lnTo>
                  <a:pt x="0" y="6705992"/>
                </a:lnTo>
                <a:lnTo>
                  <a:pt x="0" y="0"/>
                </a:lnTo>
                <a:lnTo>
                  <a:pt x="8123999" y="0"/>
                </a:lnTo>
                <a:lnTo>
                  <a:pt x="8123999" y="6705992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-1639789" y="8687991"/>
            <a:ext cx="3198019" cy="3198019"/>
          </a:xfrm>
          <a:custGeom>
            <a:avLst/>
            <a:gdLst/>
            <a:ahLst/>
            <a:cxnLst/>
            <a:rect l="l" t="t" r="r" b="b"/>
            <a:pathLst>
              <a:path w="3198019" h="3198019">
                <a:moveTo>
                  <a:pt x="0" y="0"/>
                </a:moveTo>
                <a:lnTo>
                  <a:pt x="3198019" y="0"/>
                </a:lnTo>
                <a:lnTo>
                  <a:pt x="3198019" y="3198018"/>
                </a:lnTo>
                <a:lnTo>
                  <a:pt x="0" y="319801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2085736" y="-1599009"/>
            <a:ext cx="3198019" cy="3198019"/>
          </a:xfrm>
          <a:custGeom>
            <a:avLst/>
            <a:gdLst/>
            <a:ahLst/>
            <a:cxnLst/>
            <a:rect l="l" t="t" r="r" b="b"/>
            <a:pathLst>
              <a:path w="3198019" h="3198019">
                <a:moveTo>
                  <a:pt x="0" y="0"/>
                </a:moveTo>
                <a:lnTo>
                  <a:pt x="3198019" y="0"/>
                </a:lnTo>
                <a:lnTo>
                  <a:pt x="3198019" y="3198018"/>
                </a:lnTo>
                <a:lnTo>
                  <a:pt x="0" y="319801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4224338" y="9918910"/>
            <a:ext cx="2546230" cy="1393482"/>
          </a:xfrm>
          <a:custGeom>
            <a:avLst/>
            <a:gdLst/>
            <a:ahLst/>
            <a:cxnLst/>
            <a:rect l="l" t="t" r="r" b="b"/>
            <a:pathLst>
              <a:path w="2546230" h="1393482">
                <a:moveTo>
                  <a:pt x="0" y="0"/>
                </a:moveTo>
                <a:lnTo>
                  <a:pt x="2546230" y="0"/>
                </a:lnTo>
                <a:lnTo>
                  <a:pt x="2546230" y="1393482"/>
                </a:lnTo>
                <a:lnTo>
                  <a:pt x="0" y="139348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7259300" y="1476429"/>
            <a:ext cx="2546230" cy="1393482"/>
          </a:xfrm>
          <a:custGeom>
            <a:avLst/>
            <a:gdLst/>
            <a:ahLst/>
            <a:cxnLst/>
            <a:rect l="l" t="t" r="r" b="b"/>
            <a:pathLst>
              <a:path w="2546230" h="1393482">
                <a:moveTo>
                  <a:pt x="0" y="0"/>
                </a:moveTo>
                <a:lnTo>
                  <a:pt x="2546230" y="0"/>
                </a:lnTo>
                <a:lnTo>
                  <a:pt x="2546230" y="1393482"/>
                </a:lnTo>
                <a:lnTo>
                  <a:pt x="0" y="139348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2552716" y="1252465"/>
            <a:ext cx="13789606" cy="1892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781"/>
              </a:lnSpc>
            </a:pPr>
            <a:r>
              <a:rPr lang="en-US" sz="6600" b="1" dirty="0">
                <a:solidFill>
                  <a:srgbClr val="140C0C"/>
                </a:solidFill>
                <a:latin typeface="Lato Bold"/>
                <a:ea typeface="Lato Bold"/>
                <a:cs typeface="Lato Bold"/>
                <a:sym typeface="Lato Bold"/>
              </a:rPr>
              <a:t>Child A Case Review – Police Role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379190" y="3503188"/>
            <a:ext cx="9818224" cy="17122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25"/>
              </a:lnSpc>
            </a:pPr>
            <a:r>
              <a:rPr lang="en-US" sz="4946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Module: BMHP5021 Protecting and Supporting Families</a:t>
            </a:r>
          </a:p>
        </p:txBody>
      </p:sp>
      <p:sp>
        <p:nvSpPr>
          <p:cNvPr id="16" name="TextBox 14">
            <a:extLst>
              <a:ext uri="{FF2B5EF4-FFF2-40B4-BE49-F238E27FC236}">
                <a16:creationId xmlns:a16="http://schemas.microsoft.com/office/drawing/2014/main" id="{8583DC48-24D2-1AE2-574B-96C6F9839EF4}"/>
              </a:ext>
            </a:extLst>
          </p:cNvPr>
          <p:cNvSpPr txBox="1"/>
          <p:nvPr/>
        </p:nvSpPr>
        <p:spPr>
          <a:xfrm>
            <a:off x="3561977" y="5820399"/>
            <a:ext cx="12073194" cy="34638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925"/>
              </a:lnSpc>
            </a:pPr>
            <a:r>
              <a:rPr lang="en-US" sz="4400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Case: Child A – Birmingham CSPR (2023)</a:t>
            </a:r>
          </a:p>
          <a:p>
            <a:pPr algn="ctr">
              <a:lnSpc>
                <a:spcPts val="6925"/>
              </a:lnSpc>
            </a:pPr>
            <a:r>
              <a:rPr lang="en-US" sz="4400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Role: Police Officer</a:t>
            </a:r>
          </a:p>
          <a:p>
            <a:pPr algn="ctr">
              <a:lnSpc>
                <a:spcPts val="6925"/>
              </a:lnSpc>
            </a:pPr>
            <a:r>
              <a:rPr lang="en-US" sz="4400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Student Name: Lutfa Begume </a:t>
            </a:r>
          </a:p>
          <a:p>
            <a:pPr algn="ctr">
              <a:lnSpc>
                <a:spcPts val="6925"/>
              </a:lnSpc>
            </a:pPr>
            <a:r>
              <a:rPr lang="en-US" sz="4400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Student ID - 2320441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C6B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8731057">
            <a:off x="-4314825" y="8346840"/>
            <a:ext cx="10687050" cy="10004898"/>
            <a:chOff x="0" y="0"/>
            <a:chExt cx="596900" cy="558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96900" cy="558800"/>
            </a:xfrm>
            <a:custGeom>
              <a:avLst/>
              <a:gdLst/>
              <a:ahLst/>
              <a:cxnLst/>
              <a:rect l="l" t="t" r="r" b="b"/>
              <a:pathLst>
                <a:path w="596900" h="558800">
                  <a:moveTo>
                    <a:pt x="596900" y="0"/>
                  </a:moveTo>
                  <a:lnTo>
                    <a:pt x="596900" y="304800"/>
                  </a:lnTo>
                  <a:lnTo>
                    <a:pt x="330200" y="558800"/>
                  </a:lnTo>
                  <a:lnTo>
                    <a:pt x="0" y="558800"/>
                  </a:lnTo>
                  <a:lnTo>
                    <a:pt x="0" y="248920"/>
                  </a:lnTo>
                  <a:lnTo>
                    <a:pt x="262890" y="0"/>
                  </a:lnTo>
                  <a:lnTo>
                    <a:pt x="596900" y="0"/>
                  </a:lnTo>
                  <a:close/>
                </a:path>
              </a:pathLst>
            </a:custGeom>
            <a:solidFill>
              <a:srgbClr val="A3989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01600" y="95250"/>
              <a:ext cx="393700" cy="3314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 rot="-8731057">
            <a:off x="13625742" y="-7244406"/>
            <a:ext cx="10687050" cy="10004898"/>
            <a:chOff x="0" y="0"/>
            <a:chExt cx="596900" cy="558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96900" cy="558800"/>
            </a:xfrm>
            <a:custGeom>
              <a:avLst/>
              <a:gdLst/>
              <a:ahLst/>
              <a:cxnLst/>
              <a:rect l="l" t="t" r="r" b="b"/>
              <a:pathLst>
                <a:path w="596900" h="558800">
                  <a:moveTo>
                    <a:pt x="596900" y="0"/>
                  </a:moveTo>
                  <a:lnTo>
                    <a:pt x="596900" y="304800"/>
                  </a:lnTo>
                  <a:lnTo>
                    <a:pt x="330200" y="558800"/>
                  </a:lnTo>
                  <a:lnTo>
                    <a:pt x="0" y="558800"/>
                  </a:lnTo>
                  <a:lnTo>
                    <a:pt x="0" y="248920"/>
                  </a:lnTo>
                  <a:lnTo>
                    <a:pt x="262890" y="0"/>
                  </a:lnTo>
                  <a:lnTo>
                    <a:pt x="596900" y="0"/>
                  </a:lnTo>
                  <a:close/>
                </a:path>
              </a:pathLst>
            </a:custGeom>
            <a:solidFill>
              <a:srgbClr val="A3989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01600" y="95250"/>
              <a:ext cx="393700" cy="3314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-1639789" y="8687991"/>
            <a:ext cx="3198019" cy="3198019"/>
          </a:xfrm>
          <a:custGeom>
            <a:avLst/>
            <a:gdLst/>
            <a:ahLst/>
            <a:cxnLst/>
            <a:rect l="l" t="t" r="r" b="b"/>
            <a:pathLst>
              <a:path w="3198019" h="3198019">
                <a:moveTo>
                  <a:pt x="0" y="0"/>
                </a:moveTo>
                <a:lnTo>
                  <a:pt x="3198019" y="0"/>
                </a:lnTo>
                <a:lnTo>
                  <a:pt x="3198019" y="3198018"/>
                </a:lnTo>
                <a:lnTo>
                  <a:pt x="0" y="31980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2085736" y="-1599009"/>
            <a:ext cx="3198019" cy="3198019"/>
          </a:xfrm>
          <a:custGeom>
            <a:avLst/>
            <a:gdLst/>
            <a:ahLst/>
            <a:cxnLst/>
            <a:rect l="l" t="t" r="r" b="b"/>
            <a:pathLst>
              <a:path w="3198019" h="3198019">
                <a:moveTo>
                  <a:pt x="0" y="0"/>
                </a:moveTo>
                <a:lnTo>
                  <a:pt x="3198019" y="0"/>
                </a:lnTo>
                <a:lnTo>
                  <a:pt x="3198019" y="3198018"/>
                </a:lnTo>
                <a:lnTo>
                  <a:pt x="0" y="31980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4224338" y="9918910"/>
            <a:ext cx="2546230" cy="1393482"/>
          </a:xfrm>
          <a:custGeom>
            <a:avLst/>
            <a:gdLst/>
            <a:ahLst/>
            <a:cxnLst/>
            <a:rect l="l" t="t" r="r" b="b"/>
            <a:pathLst>
              <a:path w="2546230" h="1393482">
                <a:moveTo>
                  <a:pt x="0" y="0"/>
                </a:moveTo>
                <a:lnTo>
                  <a:pt x="2546230" y="0"/>
                </a:lnTo>
                <a:lnTo>
                  <a:pt x="2546230" y="1393482"/>
                </a:lnTo>
                <a:lnTo>
                  <a:pt x="0" y="139348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7259300" y="1476429"/>
            <a:ext cx="2546230" cy="1393482"/>
          </a:xfrm>
          <a:custGeom>
            <a:avLst/>
            <a:gdLst/>
            <a:ahLst/>
            <a:cxnLst/>
            <a:rect l="l" t="t" r="r" b="b"/>
            <a:pathLst>
              <a:path w="2546230" h="1393482">
                <a:moveTo>
                  <a:pt x="0" y="0"/>
                </a:moveTo>
                <a:lnTo>
                  <a:pt x="2546230" y="0"/>
                </a:lnTo>
                <a:lnTo>
                  <a:pt x="2546230" y="1393482"/>
                </a:lnTo>
                <a:lnTo>
                  <a:pt x="0" y="139348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1536459" y="1358500"/>
            <a:ext cx="14648113" cy="14119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28"/>
              </a:lnSpc>
            </a:pPr>
            <a:r>
              <a:rPr lang="en-US" sz="8734" b="1" dirty="0">
                <a:solidFill>
                  <a:srgbClr val="140C0C"/>
                </a:solidFill>
                <a:latin typeface="Lato Bold"/>
                <a:ea typeface="Lato Bold"/>
                <a:cs typeface="Lato Bold"/>
                <a:sym typeface="Lato Bold"/>
              </a:rPr>
              <a:t>Introduction to the Case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164315" y="3434770"/>
            <a:ext cx="15392400" cy="55685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ctr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Child A was a vulnerable child involved in a serious safeguarding case</a:t>
            </a:r>
          </a:p>
          <a:p>
            <a:pPr marL="457200" indent="-457200" algn="ctr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There were multiple agencies involved</a:t>
            </a:r>
          </a:p>
          <a:p>
            <a:pPr marL="457200" indent="-457200" algn="ctr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Concerns included:</a:t>
            </a:r>
          </a:p>
          <a:p>
            <a:pPr marL="457200" indent="-457200" algn="ctr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Neglect</a:t>
            </a:r>
          </a:p>
          <a:p>
            <a:pPr marL="457200" indent="-457200" algn="ctr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Risk of harm</a:t>
            </a:r>
          </a:p>
          <a:p>
            <a:pPr marL="457200" indent="-457200" algn="ctr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Poor communication between services</a:t>
            </a:r>
          </a:p>
          <a:p>
            <a:pPr marL="457200" indent="-457200" algn="ctr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The case resulted in a Child Safeguarding Practice Review (CSPR) This case shows failures in safeguarding systems </a:t>
            </a:r>
          </a:p>
          <a:p>
            <a:pPr algn="ctr">
              <a:lnSpc>
                <a:spcPct val="130000"/>
              </a:lnSpc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(Working Together to Safeguard Children, 2023)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021942" y="9034814"/>
            <a:ext cx="1237358" cy="8840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60"/>
              </a:lnSpc>
            </a:pPr>
            <a:r>
              <a:rPr lang="en-US" sz="5114" b="1">
                <a:solidFill>
                  <a:srgbClr val="140C0C"/>
                </a:solidFill>
                <a:latin typeface="Lato Bold"/>
                <a:ea typeface="Lato Bold"/>
                <a:cs typeface="Lato Bold"/>
                <a:sym typeface="Lato Bold"/>
              </a:rPr>
              <a:t>01</a:t>
            </a:r>
          </a:p>
        </p:txBody>
      </p:sp>
      <p:sp>
        <p:nvSpPr>
          <p:cNvPr id="15" name="AutoShape 15"/>
          <p:cNvSpPr/>
          <p:nvPr/>
        </p:nvSpPr>
        <p:spPr>
          <a:xfrm flipV="1">
            <a:off x="6993255" y="9549065"/>
            <a:ext cx="8683559" cy="0"/>
          </a:xfrm>
          <a:prstGeom prst="line">
            <a:avLst/>
          </a:prstGeom>
          <a:ln w="9525" cap="flat">
            <a:solidFill>
              <a:srgbClr val="A3989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6" name="AutoShape 16"/>
          <p:cNvSpPr/>
          <p:nvPr/>
        </p:nvSpPr>
        <p:spPr>
          <a:xfrm flipV="1">
            <a:off x="4933301" y="737935"/>
            <a:ext cx="6799147" cy="0"/>
          </a:xfrm>
          <a:prstGeom prst="line">
            <a:avLst/>
          </a:prstGeom>
          <a:ln w="9525" cap="flat">
            <a:solidFill>
              <a:srgbClr val="A3989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C6B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8731057">
            <a:off x="-4314825" y="8346840"/>
            <a:ext cx="10687050" cy="10004898"/>
            <a:chOff x="0" y="0"/>
            <a:chExt cx="596900" cy="558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96900" cy="558800"/>
            </a:xfrm>
            <a:custGeom>
              <a:avLst/>
              <a:gdLst/>
              <a:ahLst/>
              <a:cxnLst/>
              <a:rect l="l" t="t" r="r" b="b"/>
              <a:pathLst>
                <a:path w="596900" h="558800">
                  <a:moveTo>
                    <a:pt x="596900" y="0"/>
                  </a:moveTo>
                  <a:lnTo>
                    <a:pt x="596900" y="304800"/>
                  </a:lnTo>
                  <a:lnTo>
                    <a:pt x="330200" y="558800"/>
                  </a:lnTo>
                  <a:lnTo>
                    <a:pt x="0" y="558800"/>
                  </a:lnTo>
                  <a:lnTo>
                    <a:pt x="0" y="248920"/>
                  </a:lnTo>
                  <a:lnTo>
                    <a:pt x="262890" y="0"/>
                  </a:lnTo>
                  <a:lnTo>
                    <a:pt x="596900" y="0"/>
                  </a:lnTo>
                  <a:close/>
                </a:path>
              </a:pathLst>
            </a:custGeom>
            <a:solidFill>
              <a:srgbClr val="A3989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01600" y="95250"/>
              <a:ext cx="393700" cy="3314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 rot="-8731057">
            <a:off x="13625742" y="-7244406"/>
            <a:ext cx="10687050" cy="10004898"/>
            <a:chOff x="0" y="0"/>
            <a:chExt cx="596900" cy="558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96900" cy="558800"/>
            </a:xfrm>
            <a:custGeom>
              <a:avLst/>
              <a:gdLst/>
              <a:ahLst/>
              <a:cxnLst/>
              <a:rect l="l" t="t" r="r" b="b"/>
              <a:pathLst>
                <a:path w="596900" h="558800">
                  <a:moveTo>
                    <a:pt x="596900" y="0"/>
                  </a:moveTo>
                  <a:lnTo>
                    <a:pt x="596900" y="304800"/>
                  </a:lnTo>
                  <a:lnTo>
                    <a:pt x="330200" y="558800"/>
                  </a:lnTo>
                  <a:lnTo>
                    <a:pt x="0" y="558800"/>
                  </a:lnTo>
                  <a:lnTo>
                    <a:pt x="0" y="248920"/>
                  </a:lnTo>
                  <a:lnTo>
                    <a:pt x="262890" y="0"/>
                  </a:lnTo>
                  <a:lnTo>
                    <a:pt x="596900" y="0"/>
                  </a:lnTo>
                  <a:close/>
                </a:path>
              </a:pathLst>
            </a:custGeom>
            <a:solidFill>
              <a:srgbClr val="A3989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01600" y="95250"/>
              <a:ext cx="393700" cy="3314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-1639789" y="8687991"/>
            <a:ext cx="3198019" cy="3198019"/>
          </a:xfrm>
          <a:custGeom>
            <a:avLst/>
            <a:gdLst/>
            <a:ahLst/>
            <a:cxnLst/>
            <a:rect l="l" t="t" r="r" b="b"/>
            <a:pathLst>
              <a:path w="3198019" h="3198019">
                <a:moveTo>
                  <a:pt x="0" y="0"/>
                </a:moveTo>
                <a:lnTo>
                  <a:pt x="3198019" y="0"/>
                </a:lnTo>
                <a:lnTo>
                  <a:pt x="3198019" y="3198018"/>
                </a:lnTo>
                <a:lnTo>
                  <a:pt x="0" y="31980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2085736" y="-1599009"/>
            <a:ext cx="3198019" cy="3198019"/>
          </a:xfrm>
          <a:custGeom>
            <a:avLst/>
            <a:gdLst/>
            <a:ahLst/>
            <a:cxnLst/>
            <a:rect l="l" t="t" r="r" b="b"/>
            <a:pathLst>
              <a:path w="3198019" h="3198019">
                <a:moveTo>
                  <a:pt x="0" y="0"/>
                </a:moveTo>
                <a:lnTo>
                  <a:pt x="3198019" y="0"/>
                </a:lnTo>
                <a:lnTo>
                  <a:pt x="3198019" y="3198018"/>
                </a:lnTo>
                <a:lnTo>
                  <a:pt x="0" y="31980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4224338" y="9918910"/>
            <a:ext cx="2546230" cy="1393482"/>
          </a:xfrm>
          <a:custGeom>
            <a:avLst/>
            <a:gdLst/>
            <a:ahLst/>
            <a:cxnLst/>
            <a:rect l="l" t="t" r="r" b="b"/>
            <a:pathLst>
              <a:path w="2546230" h="1393482">
                <a:moveTo>
                  <a:pt x="0" y="0"/>
                </a:moveTo>
                <a:lnTo>
                  <a:pt x="2546230" y="0"/>
                </a:lnTo>
                <a:lnTo>
                  <a:pt x="2546230" y="1393482"/>
                </a:lnTo>
                <a:lnTo>
                  <a:pt x="0" y="139348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7259300" y="1476429"/>
            <a:ext cx="2546230" cy="1393482"/>
          </a:xfrm>
          <a:custGeom>
            <a:avLst/>
            <a:gdLst/>
            <a:ahLst/>
            <a:cxnLst/>
            <a:rect l="l" t="t" r="r" b="b"/>
            <a:pathLst>
              <a:path w="2546230" h="1393482">
                <a:moveTo>
                  <a:pt x="0" y="0"/>
                </a:moveTo>
                <a:lnTo>
                  <a:pt x="2546230" y="0"/>
                </a:lnTo>
                <a:lnTo>
                  <a:pt x="2546230" y="1393482"/>
                </a:lnTo>
                <a:lnTo>
                  <a:pt x="0" y="139348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AutoShape 12"/>
          <p:cNvSpPr/>
          <p:nvPr/>
        </p:nvSpPr>
        <p:spPr>
          <a:xfrm flipV="1">
            <a:off x="6993255" y="9549065"/>
            <a:ext cx="8683559" cy="0"/>
          </a:xfrm>
          <a:prstGeom prst="line">
            <a:avLst/>
          </a:prstGeom>
          <a:ln w="9525" cap="flat">
            <a:solidFill>
              <a:srgbClr val="A3989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3" name="AutoShape 13"/>
          <p:cNvSpPr/>
          <p:nvPr/>
        </p:nvSpPr>
        <p:spPr>
          <a:xfrm flipV="1">
            <a:off x="4933301" y="737935"/>
            <a:ext cx="6799147" cy="0"/>
          </a:xfrm>
          <a:prstGeom prst="line">
            <a:avLst/>
          </a:prstGeom>
          <a:ln w="9525" cap="flat">
            <a:solidFill>
              <a:srgbClr val="A3989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16021942" y="9034814"/>
            <a:ext cx="1237358" cy="8840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60"/>
              </a:lnSpc>
            </a:pPr>
            <a:r>
              <a:rPr lang="en-US" sz="5114" b="1">
                <a:solidFill>
                  <a:srgbClr val="140C0C"/>
                </a:solidFill>
                <a:latin typeface="Lato Bold"/>
                <a:ea typeface="Lato Bold"/>
                <a:cs typeface="Lato Bold"/>
                <a:sym typeface="Lato Bold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440988" y="3944399"/>
            <a:ext cx="5166988" cy="35394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71"/>
              </a:lnSpc>
            </a:pPr>
            <a:r>
              <a:rPr lang="en-US" sz="8734" b="1" dirty="0">
                <a:solidFill>
                  <a:srgbClr val="140C0C"/>
                </a:solidFill>
                <a:latin typeface="Lato Bold"/>
                <a:ea typeface="Lato Bold"/>
                <a:cs typeface="Lato Bold"/>
                <a:sym typeface="Lato Bold"/>
              </a:rPr>
              <a:t>My Role: Police Officer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22012" y="2341066"/>
            <a:ext cx="5413024" cy="56888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I am presenting as a Police Officer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Police role in safeguarding: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Protect children from harm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Investigate abuse or neglect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Share information with other agencies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2235037" y="4323742"/>
            <a:ext cx="4611975" cy="35267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Work closely with:</a:t>
            </a:r>
          </a:p>
          <a:p>
            <a:pPr algn="ctr">
              <a:lnSpc>
                <a:spcPct val="150000"/>
              </a:lnSpc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Social services</a:t>
            </a:r>
          </a:p>
          <a:p>
            <a:pPr algn="ctr">
              <a:lnSpc>
                <a:spcPct val="150000"/>
              </a:lnSpc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Health professionals</a:t>
            </a:r>
          </a:p>
          <a:p>
            <a:pPr algn="ctr">
              <a:lnSpc>
                <a:spcPct val="150000"/>
              </a:lnSpc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Schools</a:t>
            </a:r>
          </a:p>
          <a:p>
            <a:pPr algn="ctr">
              <a:lnSpc>
                <a:spcPct val="150000"/>
              </a:lnSpc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(NSPCC, 2023)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C6B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8700" y="9549065"/>
            <a:ext cx="14648114" cy="0"/>
          </a:xfrm>
          <a:prstGeom prst="line">
            <a:avLst/>
          </a:prstGeom>
          <a:ln w="9525" cap="flat">
            <a:solidFill>
              <a:srgbClr val="A3989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3" name="AutoShape 3"/>
          <p:cNvSpPr/>
          <p:nvPr/>
        </p:nvSpPr>
        <p:spPr>
          <a:xfrm>
            <a:off x="4933301" y="737935"/>
            <a:ext cx="12325999" cy="0"/>
          </a:xfrm>
          <a:prstGeom prst="line">
            <a:avLst/>
          </a:prstGeom>
          <a:ln w="9525" cap="flat">
            <a:solidFill>
              <a:srgbClr val="A3989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872449" y="996236"/>
            <a:ext cx="13359898" cy="13919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2228"/>
              </a:lnSpc>
            </a:pPr>
            <a:r>
              <a:rPr lang="en-US" sz="8000" b="1" dirty="0">
                <a:solidFill>
                  <a:srgbClr val="140C0C"/>
                </a:solidFill>
                <a:latin typeface="Lato Bold"/>
                <a:ea typeface="Lato Bold"/>
                <a:cs typeface="Lato Bold"/>
                <a:sym typeface="Lato Bold"/>
              </a:rPr>
              <a:t>My Involvement in the Case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72449" y="3162278"/>
            <a:ext cx="12735949" cy="56888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Police had contact with the family due to:</a:t>
            </a:r>
          </a:p>
          <a:p>
            <a:pPr marL="457200" indent="-45720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Reports of risk and concerns</a:t>
            </a:r>
          </a:p>
          <a:p>
            <a:pPr marL="457200" indent="-45720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Actions taken:</a:t>
            </a:r>
          </a:p>
          <a:p>
            <a:pPr marL="457200" indent="-45720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Attended incidents</a:t>
            </a:r>
          </a:p>
          <a:p>
            <a:pPr marL="457200" indent="-45720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Recorded information (College of Policing, 2020)</a:t>
            </a:r>
          </a:p>
          <a:p>
            <a:pPr marL="457200" indent="-45720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Shared concerns with other agencies (HM Government, 2023)</a:t>
            </a:r>
          </a:p>
          <a:p>
            <a:pPr marL="457200" indent="-45720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However:</a:t>
            </a:r>
          </a:p>
          <a:p>
            <a:pPr marL="457200" indent="-45720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Actions were not always consistent or proactive </a:t>
            </a:r>
            <a:r>
              <a:rPr lang="en-GB" sz="3200" dirty="0"/>
              <a:t>(Ofsted, 2025)</a:t>
            </a:r>
            <a:endParaRPr lang="en-US" sz="3122" spc="-99" dirty="0">
              <a:solidFill>
                <a:srgbClr val="140C0C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6021942" y="9034814"/>
            <a:ext cx="1237358" cy="8840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60"/>
              </a:lnSpc>
            </a:pPr>
            <a:r>
              <a:rPr lang="en-US" sz="5114" b="1">
                <a:solidFill>
                  <a:srgbClr val="140C0C"/>
                </a:solidFill>
                <a:latin typeface="Lato Bold"/>
                <a:ea typeface="Lato Bold"/>
                <a:cs typeface="Lato Bold"/>
                <a:sym typeface="Lato Bold"/>
              </a:rPr>
              <a:t>03</a:t>
            </a:r>
          </a:p>
        </p:txBody>
      </p:sp>
      <p:sp>
        <p:nvSpPr>
          <p:cNvPr id="14" name="Freeform 14"/>
          <p:cNvSpPr/>
          <p:nvPr/>
        </p:nvSpPr>
        <p:spPr>
          <a:xfrm>
            <a:off x="17588978" y="4303884"/>
            <a:ext cx="2546230" cy="1393482"/>
          </a:xfrm>
          <a:custGeom>
            <a:avLst/>
            <a:gdLst/>
            <a:ahLst/>
            <a:cxnLst/>
            <a:rect l="l" t="t" r="r" b="b"/>
            <a:pathLst>
              <a:path w="2546230" h="1393482">
                <a:moveTo>
                  <a:pt x="0" y="0"/>
                </a:moveTo>
                <a:lnTo>
                  <a:pt x="2546231" y="0"/>
                </a:lnTo>
                <a:lnTo>
                  <a:pt x="2546231" y="1393482"/>
                </a:lnTo>
                <a:lnTo>
                  <a:pt x="0" y="139348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4224338" y="9918910"/>
            <a:ext cx="2546230" cy="1393482"/>
          </a:xfrm>
          <a:custGeom>
            <a:avLst/>
            <a:gdLst/>
            <a:ahLst/>
            <a:cxnLst/>
            <a:rect l="l" t="t" r="r" b="b"/>
            <a:pathLst>
              <a:path w="2546230" h="1393482">
                <a:moveTo>
                  <a:pt x="0" y="0"/>
                </a:moveTo>
                <a:lnTo>
                  <a:pt x="2546230" y="0"/>
                </a:lnTo>
                <a:lnTo>
                  <a:pt x="2546230" y="1393482"/>
                </a:lnTo>
                <a:lnTo>
                  <a:pt x="0" y="139348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19" name="Picture 18" descr="A hand holding a pencil and drafting tools, focused on a piece of architectural blueprint.&#10;&#10;AI-generated content may be incorrect.">
            <a:extLst>
              <a:ext uri="{FF2B5EF4-FFF2-40B4-BE49-F238E27FC236}">
                <a16:creationId xmlns:a16="http://schemas.microsoft.com/office/drawing/2014/main" id="{EA669877-5BF9-F924-0DC2-73601F796F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483368" y="3771900"/>
            <a:ext cx="4114800" cy="27432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C6B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8731057">
            <a:off x="-4314825" y="8346840"/>
            <a:ext cx="10687050" cy="10004898"/>
            <a:chOff x="0" y="0"/>
            <a:chExt cx="596900" cy="558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96900" cy="558800"/>
            </a:xfrm>
            <a:custGeom>
              <a:avLst/>
              <a:gdLst/>
              <a:ahLst/>
              <a:cxnLst/>
              <a:rect l="l" t="t" r="r" b="b"/>
              <a:pathLst>
                <a:path w="596900" h="558800">
                  <a:moveTo>
                    <a:pt x="596900" y="0"/>
                  </a:moveTo>
                  <a:lnTo>
                    <a:pt x="596900" y="304800"/>
                  </a:lnTo>
                  <a:lnTo>
                    <a:pt x="330200" y="558800"/>
                  </a:lnTo>
                  <a:lnTo>
                    <a:pt x="0" y="558800"/>
                  </a:lnTo>
                  <a:lnTo>
                    <a:pt x="0" y="248920"/>
                  </a:lnTo>
                  <a:lnTo>
                    <a:pt x="262890" y="0"/>
                  </a:lnTo>
                  <a:lnTo>
                    <a:pt x="596900" y="0"/>
                  </a:lnTo>
                  <a:close/>
                </a:path>
              </a:pathLst>
            </a:custGeom>
            <a:solidFill>
              <a:srgbClr val="A3989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01600" y="95250"/>
              <a:ext cx="393700" cy="3314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 rot="-8731057">
            <a:off x="13625742" y="-7244406"/>
            <a:ext cx="10687050" cy="10004898"/>
            <a:chOff x="0" y="0"/>
            <a:chExt cx="596900" cy="558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96900" cy="558800"/>
            </a:xfrm>
            <a:custGeom>
              <a:avLst/>
              <a:gdLst/>
              <a:ahLst/>
              <a:cxnLst/>
              <a:rect l="l" t="t" r="r" b="b"/>
              <a:pathLst>
                <a:path w="596900" h="558800">
                  <a:moveTo>
                    <a:pt x="596900" y="0"/>
                  </a:moveTo>
                  <a:lnTo>
                    <a:pt x="596900" y="304800"/>
                  </a:lnTo>
                  <a:lnTo>
                    <a:pt x="330200" y="558800"/>
                  </a:lnTo>
                  <a:lnTo>
                    <a:pt x="0" y="558800"/>
                  </a:lnTo>
                  <a:lnTo>
                    <a:pt x="0" y="248920"/>
                  </a:lnTo>
                  <a:lnTo>
                    <a:pt x="262890" y="0"/>
                  </a:lnTo>
                  <a:lnTo>
                    <a:pt x="596900" y="0"/>
                  </a:lnTo>
                  <a:close/>
                </a:path>
              </a:pathLst>
            </a:custGeom>
            <a:solidFill>
              <a:srgbClr val="A3989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01600" y="95250"/>
              <a:ext cx="393700" cy="3314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-1639789" y="8687991"/>
            <a:ext cx="3198019" cy="3198019"/>
          </a:xfrm>
          <a:custGeom>
            <a:avLst/>
            <a:gdLst/>
            <a:ahLst/>
            <a:cxnLst/>
            <a:rect l="l" t="t" r="r" b="b"/>
            <a:pathLst>
              <a:path w="3198019" h="3198019">
                <a:moveTo>
                  <a:pt x="0" y="0"/>
                </a:moveTo>
                <a:lnTo>
                  <a:pt x="3198019" y="0"/>
                </a:lnTo>
                <a:lnTo>
                  <a:pt x="3198019" y="3198018"/>
                </a:lnTo>
                <a:lnTo>
                  <a:pt x="0" y="31980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2085736" y="-1599009"/>
            <a:ext cx="3198019" cy="3198019"/>
          </a:xfrm>
          <a:custGeom>
            <a:avLst/>
            <a:gdLst/>
            <a:ahLst/>
            <a:cxnLst/>
            <a:rect l="l" t="t" r="r" b="b"/>
            <a:pathLst>
              <a:path w="3198019" h="3198019">
                <a:moveTo>
                  <a:pt x="0" y="0"/>
                </a:moveTo>
                <a:lnTo>
                  <a:pt x="3198019" y="0"/>
                </a:lnTo>
                <a:lnTo>
                  <a:pt x="3198019" y="3198018"/>
                </a:lnTo>
                <a:lnTo>
                  <a:pt x="0" y="31980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4224338" y="9918910"/>
            <a:ext cx="2546230" cy="1393482"/>
          </a:xfrm>
          <a:custGeom>
            <a:avLst/>
            <a:gdLst/>
            <a:ahLst/>
            <a:cxnLst/>
            <a:rect l="l" t="t" r="r" b="b"/>
            <a:pathLst>
              <a:path w="2546230" h="1393482">
                <a:moveTo>
                  <a:pt x="0" y="0"/>
                </a:moveTo>
                <a:lnTo>
                  <a:pt x="2546230" y="0"/>
                </a:lnTo>
                <a:lnTo>
                  <a:pt x="2546230" y="1393482"/>
                </a:lnTo>
                <a:lnTo>
                  <a:pt x="0" y="139348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7259300" y="1476429"/>
            <a:ext cx="2546230" cy="1393482"/>
          </a:xfrm>
          <a:custGeom>
            <a:avLst/>
            <a:gdLst/>
            <a:ahLst/>
            <a:cxnLst/>
            <a:rect l="l" t="t" r="r" b="b"/>
            <a:pathLst>
              <a:path w="2546230" h="1393482">
                <a:moveTo>
                  <a:pt x="0" y="0"/>
                </a:moveTo>
                <a:lnTo>
                  <a:pt x="2546230" y="0"/>
                </a:lnTo>
                <a:lnTo>
                  <a:pt x="2546230" y="1393482"/>
                </a:lnTo>
                <a:lnTo>
                  <a:pt x="0" y="139348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16021942" y="9034814"/>
            <a:ext cx="1237358" cy="8840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60"/>
              </a:lnSpc>
            </a:pPr>
            <a:r>
              <a:rPr lang="en-US" sz="5114" b="1">
                <a:solidFill>
                  <a:srgbClr val="140C0C"/>
                </a:solidFill>
                <a:latin typeface="Lato Bold"/>
                <a:ea typeface="Lato Bold"/>
                <a:cs typeface="Lato Bold"/>
                <a:sym typeface="Lato Bold"/>
              </a:rPr>
              <a:t>04</a:t>
            </a:r>
          </a:p>
        </p:txBody>
      </p:sp>
      <p:sp>
        <p:nvSpPr>
          <p:cNvPr id="13" name="AutoShape 13"/>
          <p:cNvSpPr/>
          <p:nvPr/>
        </p:nvSpPr>
        <p:spPr>
          <a:xfrm flipV="1">
            <a:off x="6993255" y="9549065"/>
            <a:ext cx="8683559" cy="0"/>
          </a:xfrm>
          <a:prstGeom prst="line">
            <a:avLst/>
          </a:prstGeom>
          <a:ln w="9525" cap="flat">
            <a:solidFill>
              <a:srgbClr val="A3989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4" name="AutoShape 14"/>
          <p:cNvSpPr/>
          <p:nvPr/>
        </p:nvSpPr>
        <p:spPr>
          <a:xfrm flipV="1">
            <a:off x="4933301" y="737935"/>
            <a:ext cx="6799147" cy="0"/>
          </a:xfrm>
          <a:prstGeom prst="line">
            <a:avLst/>
          </a:prstGeom>
          <a:ln w="9525" cap="flat">
            <a:solidFill>
              <a:srgbClr val="A3989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1761873" y="1333500"/>
            <a:ext cx="14764254" cy="29765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28"/>
              </a:lnSpc>
            </a:pPr>
            <a:r>
              <a:rPr lang="en-US" sz="8734" b="1" dirty="0">
                <a:solidFill>
                  <a:srgbClr val="140C0C"/>
                </a:solidFill>
                <a:latin typeface="Lato Bold"/>
                <a:ea typeface="Lato Bold"/>
                <a:cs typeface="Lato Bold"/>
                <a:sym typeface="Lato Bold"/>
              </a:rPr>
              <a:t>Why Actions Were Taken (Legislation)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761873" y="4310020"/>
            <a:ext cx="7151593" cy="42474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74212" lvl="1" indent="-337106" algn="l">
              <a:lnSpc>
                <a:spcPct val="150000"/>
              </a:lnSpc>
              <a:buFont typeface="Arial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Children Act 1989 → child protection duty</a:t>
            </a:r>
          </a:p>
          <a:p>
            <a:pPr marL="674212" lvl="1" indent="-337106" algn="l">
              <a:lnSpc>
                <a:spcPct val="150000"/>
              </a:lnSpc>
              <a:buFont typeface="Arial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Children Act 2004 → multi-agency working</a:t>
            </a:r>
          </a:p>
          <a:p>
            <a:pPr marL="674212" lvl="1" indent="-337106" algn="l">
              <a:lnSpc>
                <a:spcPct val="150000"/>
              </a:lnSpc>
              <a:buFont typeface="Arial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Domestic Abuse Act 2021 → protection from harm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397396" y="4721611"/>
            <a:ext cx="7151593" cy="2806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74212" lvl="1" indent="-337106" algn="l">
              <a:lnSpc>
                <a:spcPct val="150000"/>
              </a:lnSpc>
              <a:buFont typeface="Arial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These laws require:</a:t>
            </a:r>
          </a:p>
          <a:p>
            <a:pPr marL="674212" lvl="1" indent="-337106" algn="l">
              <a:lnSpc>
                <a:spcPct val="150000"/>
              </a:lnSpc>
              <a:buFont typeface="Arial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Safeguarding children</a:t>
            </a:r>
          </a:p>
          <a:p>
            <a:pPr marL="674212" lvl="1" indent="-337106" algn="l">
              <a:lnSpc>
                <a:spcPct val="150000"/>
              </a:lnSpc>
              <a:buFont typeface="Arial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Sharing information</a:t>
            </a:r>
          </a:p>
          <a:p>
            <a:pPr marL="674212" lvl="1" indent="-337106" algn="l">
              <a:lnSpc>
                <a:spcPct val="150000"/>
              </a:lnSpc>
              <a:buFont typeface="Arial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Acting early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C6B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8731057">
            <a:off x="-4314825" y="8346840"/>
            <a:ext cx="10687050" cy="10004898"/>
            <a:chOff x="0" y="0"/>
            <a:chExt cx="596900" cy="558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96900" cy="558800"/>
            </a:xfrm>
            <a:custGeom>
              <a:avLst/>
              <a:gdLst/>
              <a:ahLst/>
              <a:cxnLst/>
              <a:rect l="l" t="t" r="r" b="b"/>
              <a:pathLst>
                <a:path w="596900" h="558800">
                  <a:moveTo>
                    <a:pt x="596900" y="0"/>
                  </a:moveTo>
                  <a:lnTo>
                    <a:pt x="596900" y="304800"/>
                  </a:lnTo>
                  <a:lnTo>
                    <a:pt x="330200" y="558800"/>
                  </a:lnTo>
                  <a:lnTo>
                    <a:pt x="0" y="558800"/>
                  </a:lnTo>
                  <a:lnTo>
                    <a:pt x="0" y="248920"/>
                  </a:lnTo>
                  <a:lnTo>
                    <a:pt x="262890" y="0"/>
                  </a:lnTo>
                  <a:lnTo>
                    <a:pt x="596900" y="0"/>
                  </a:lnTo>
                  <a:close/>
                </a:path>
              </a:pathLst>
            </a:custGeom>
            <a:solidFill>
              <a:srgbClr val="A3989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01600" y="95250"/>
              <a:ext cx="393700" cy="3314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 rot="-8731057">
            <a:off x="13625742" y="-7244406"/>
            <a:ext cx="10687050" cy="10004898"/>
            <a:chOff x="0" y="0"/>
            <a:chExt cx="596900" cy="558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96900" cy="558800"/>
            </a:xfrm>
            <a:custGeom>
              <a:avLst/>
              <a:gdLst/>
              <a:ahLst/>
              <a:cxnLst/>
              <a:rect l="l" t="t" r="r" b="b"/>
              <a:pathLst>
                <a:path w="596900" h="558800">
                  <a:moveTo>
                    <a:pt x="596900" y="0"/>
                  </a:moveTo>
                  <a:lnTo>
                    <a:pt x="596900" y="304800"/>
                  </a:lnTo>
                  <a:lnTo>
                    <a:pt x="330200" y="558800"/>
                  </a:lnTo>
                  <a:lnTo>
                    <a:pt x="0" y="558800"/>
                  </a:lnTo>
                  <a:lnTo>
                    <a:pt x="0" y="248920"/>
                  </a:lnTo>
                  <a:lnTo>
                    <a:pt x="262890" y="0"/>
                  </a:lnTo>
                  <a:lnTo>
                    <a:pt x="596900" y="0"/>
                  </a:lnTo>
                  <a:close/>
                </a:path>
              </a:pathLst>
            </a:custGeom>
            <a:solidFill>
              <a:srgbClr val="A3989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01600" y="95250"/>
              <a:ext cx="393700" cy="3314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-1639789" y="8687991"/>
            <a:ext cx="3198019" cy="3198019"/>
          </a:xfrm>
          <a:custGeom>
            <a:avLst/>
            <a:gdLst/>
            <a:ahLst/>
            <a:cxnLst/>
            <a:rect l="l" t="t" r="r" b="b"/>
            <a:pathLst>
              <a:path w="3198019" h="3198019">
                <a:moveTo>
                  <a:pt x="0" y="0"/>
                </a:moveTo>
                <a:lnTo>
                  <a:pt x="3198019" y="0"/>
                </a:lnTo>
                <a:lnTo>
                  <a:pt x="3198019" y="3198018"/>
                </a:lnTo>
                <a:lnTo>
                  <a:pt x="0" y="31980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2085736" y="-1599009"/>
            <a:ext cx="3198019" cy="3198019"/>
          </a:xfrm>
          <a:custGeom>
            <a:avLst/>
            <a:gdLst/>
            <a:ahLst/>
            <a:cxnLst/>
            <a:rect l="l" t="t" r="r" b="b"/>
            <a:pathLst>
              <a:path w="3198019" h="3198019">
                <a:moveTo>
                  <a:pt x="0" y="0"/>
                </a:moveTo>
                <a:lnTo>
                  <a:pt x="3198019" y="0"/>
                </a:lnTo>
                <a:lnTo>
                  <a:pt x="3198019" y="3198018"/>
                </a:lnTo>
                <a:lnTo>
                  <a:pt x="0" y="31980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4224338" y="9918910"/>
            <a:ext cx="2546230" cy="1393482"/>
          </a:xfrm>
          <a:custGeom>
            <a:avLst/>
            <a:gdLst/>
            <a:ahLst/>
            <a:cxnLst/>
            <a:rect l="l" t="t" r="r" b="b"/>
            <a:pathLst>
              <a:path w="2546230" h="1393482">
                <a:moveTo>
                  <a:pt x="0" y="0"/>
                </a:moveTo>
                <a:lnTo>
                  <a:pt x="2546230" y="0"/>
                </a:lnTo>
                <a:lnTo>
                  <a:pt x="2546230" y="1393482"/>
                </a:lnTo>
                <a:lnTo>
                  <a:pt x="0" y="139348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7259300" y="1476429"/>
            <a:ext cx="2546230" cy="1393482"/>
          </a:xfrm>
          <a:custGeom>
            <a:avLst/>
            <a:gdLst/>
            <a:ahLst/>
            <a:cxnLst/>
            <a:rect l="l" t="t" r="r" b="b"/>
            <a:pathLst>
              <a:path w="2546230" h="1393482">
                <a:moveTo>
                  <a:pt x="0" y="0"/>
                </a:moveTo>
                <a:lnTo>
                  <a:pt x="2546230" y="0"/>
                </a:lnTo>
                <a:lnTo>
                  <a:pt x="2546230" y="1393482"/>
                </a:lnTo>
                <a:lnTo>
                  <a:pt x="0" y="139348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16021942" y="9034814"/>
            <a:ext cx="1237358" cy="8840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60"/>
              </a:lnSpc>
            </a:pPr>
            <a:r>
              <a:rPr lang="en-US" sz="5114" b="1">
                <a:solidFill>
                  <a:srgbClr val="140C0C"/>
                </a:solidFill>
                <a:latin typeface="Lato Bold"/>
                <a:ea typeface="Lato Bold"/>
                <a:cs typeface="Lato Bold"/>
                <a:sym typeface="Lato Bold"/>
              </a:rPr>
              <a:t>05</a:t>
            </a:r>
          </a:p>
        </p:txBody>
      </p:sp>
      <p:sp>
        <p:nvSpPr>
          <p:cNvPr id="13" name="AutoShape 13"/>
          <p:cNvSpPr/>
          <p:nvPr/>
        </p:nvSpPr>
        <p:spPr>
          <a:xfrm flipV="1">
            <a:off x="6993255" y="9549065"/>
            <a:ext cx="8683559" cy="0"/>
          </a:xfrm>
          <a:prstGeom prst="line">
            <a:avLst/>
          </a:prstGeom>
          <a:ln w="9525" cap="flat">
            <a:solidFill>
              <a:srgbClr val="A3989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4" name="AutoShape 14"/>
          <p:cNvSpPr/>
          <p:nvPr/>
        </p:nvSpPr>
        <p:spPr>
          <a:xfrm flipV="1">
            <a:off x="4933301" y="737935"/>
            <a:ext cx="6799147" cy="0"/>
          </a:xfrm>
          <a:prstGeom prst="line">
            <a:avLst/>
          </a:prstGeom>
          <a:ln w="9525" cap="flat">
            <a:solidFill>
              <a:srgbClr val="A3989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1489650" y="941378"/>
            <a:ext cx="13487399" cy="14119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2228"/>
              </a:lnSpc>
            </a:pPr>
            <a:r>
              <a:rPr lang="en-US" sz="8734" b="1" dirty="0">
                <a:solidFill>
                  <a:srgbClr val="140C0C"/>
                </a:solidFill>
                <a:latin typeface="Lato Bold"/>
                <a:ea typeface="Lato Bold"/>
                <a:cs typeface="Lato Bold"/>
                <a:sym typeface="Lato Bold"/>
              </a:rPr>
              <a:t>What I Did Well (Police)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82386" y="4477892"/>
            <a:ext cx="11701925" cy="35267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Responded to incidents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Recorded concerns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Shared some information with agencies</a:t>
            </a:r>
          </a:p>
          <a:p>
            <a:pPr algn="l">
              <a:lnSpc>
                <a:spcPct val="150000"/>
              </a:lnSpc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Positive: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Took initial safeguarding steps</a:t>
            </a:r>
          </a:p>
        </p:txBody>
      </p:sp>
      <p:pic>
        <p:nvPicPr>
          <p:cNvPr id="20" name="Picture 19" descr="The image depicts a police officer's badge, a notepad, and a pair of binoculars, all set against a geometric patterned background.&#10;&#10;AI-generated content may be incorrect.">
            <a:extLst>
              <a:ext uri="{FF2B5EF4-FFF2-40B4-BE49-F238E27FC236}">
                <a16:creationId xmlns:a16="http://schemas.microsoft.com/office/drawing/2014/main" id="{E3DEA73C-8E11-F102-CFB8-3FF26A93535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121472" y="2887098"/>
            <a:ext cx="5126545" cy="5126545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C6B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8731057">
            <a:off x="-4314825" y="8346840"/>
            <a:ext cx="10687050" cy="10004898"/>
            <a:chOff x="0" y="0"/>
            <a:chExt cx="596900" cy="558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96900" cy="558800"/>
            </a:xfrm>
            <a:custGeom>
              <a:avLst/>
              <a:gdLst/>
              <a:ahLst/>
              <a:cxnLst/>
              <a:rect l="l" t="t" r="r" b="b"/>
              <a:pathLst>
                <a:path w="596900" h="558800">
                  <a:moveTo>
                    <a:pt x="596900" y="0"/>
                  </a:moveTo>
                  <a:lnTo>
                    <a:pt x="596900" y="304800"/>
                  </a:lnTo>
                  <a:lnTo>
                    <a:pt x="330200" y="558800"/>
                  </a:lnTo>
                  <a:lnTo>
                    <a:pt x="0" y="558800"/>
                  </a:lnTo>
                  <a:lnTo>
                    <a:pt x="0" y="248920"/>
                  </a:lnTo>
                  <a:lnTo>
                    <a:pt x="262890" y="0"/>
                  </a:lnTo>
                  <a:lnTo>
                    <a:pt x="596900" y="0"/>
                  </a:lnTo>
                  <a:close/>
                </a:path>
              </a:pathLst>
            </a:custGeom>
            <a:solidFill>
              <a:srgbClr val="A3989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01600" y="95250"/>
              <a:ext cx="393700" cy="3314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 rot="-8731057">
            <a:off x="13625742" y="-7244406"/>
            <a:ext cx="10687050" cy="10004898"/>
            <a:chOff x="0" y="0"/>
            <a:chExt cx="596900" cy="558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96900" cy="558800"/>
            </a:xfrm>
            <a:custGeom>
              <a:avLst/>
              <a:gdLst/>
              <a:ahLst/>
              <a:cxnLst/>
              <a:rect l="l" t="t" r="r" b="b"/>
              <a:pathLst>
                <a:path w="596900" h="558800">
                  <a:moveTo>
                    <a:pt x="596900" y="0"/>
                  </a:moveTo>
                  <a:lnTo>
                    <a:pt x="596900" y="304800"/>
                  </a:lnTo>
                  <a:lnTo>
                    <a:pt x="330200" y="558800"/>
                  </a:lnTo>
                  <a:lnTo>
                    <a:pt x="0" y="558800"/>
                  </a:lnTo>
                  <a:lnTo>
                    <a:pt x="0" y="248920"/>
                  </a:lnTo>
                  <a:lnTo>
                    <a:pt x="262890" y="0"/>
                  </a:lnTo>
                  <a:lnTo>
                    <a:pt x="596900" y="0"/>
                  </a:lnTo>
                  <a:close/>
                </a:path>
              </a:pathLst>
            </a:custGeom>
            <a:solidFill>
              <a:srgbClr val="A3989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01600" y="95250"/>
              <a:ext cx="393700" cy="3314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-1639789" y="8687991"/>
            <a:ext cx="3198019" cy="3198019"/>
          </a:xfrm>
          <a:custGeom>
            <a:avLst/>
            <a:gdLst/>
            <a:ahLst/>
            <a:cxnLst/>
            <a:rect l="l" t="t" r="r" b="b"/>
            <a:pathLst>
              <a:path w="3198019" h="3198019">
                <a:moveTo>
                  <a:pt x="0" y="0"/>
                </a:moveTo>
                <a:lnTo>
                  <a:pt x="3198019" y="0"/>
                </a:lnTo>
                <a:lnTo>
                  <a:pt x="3198019" y="3198018"/>
                </a:lnTo>
                <a:lnTo>
                  <a:pt x="0" y="31980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2085736" y="-1599009"/>
            <a:ext cx="3198019" cy="3198019"/>
          </a:xfrm>
          <a:custGeom>
            <a:avLst/>
            <a:gdLst/>
            <a:ahLst/>
            <a:cxnLst/>
            <a:rect l="l" t="t" r="r" b="b"/>
            <a:pathLst>
              <a:path w="3198019" h="3198019">
                <a:moveTo>
                  <a:pt x="0" y="0"/>
                </a:moveTo>
                <a:lnTo>
                  <a:pt x="3198019" y="0"/>
                </a:lnTo>
                <a:lnTo>
                  <a:pt x="3198019" y="3198018"/>
                </a:lnTo>
                <a:lnTo>
                  <a:pt x="0" y="31980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4224338" y="9918910"/>
            <a:ext cx="2546230" cy="1393482"/>
          </a:xfrm>
          <a:custGeom>
            <a:avLst/>
            <a:gdLst/>
            <a:ahLst/>
            <a:cxnLst/>
            <a:rect l="l" t="t" r="r" b="b"/>
            <a:pathLst>
              <a:path w="2546230" h="1393482">
                <a:moveTo>
                  <a:pt x="0" y="0"/>
                </a:moveTo>
                <a:lnTo>
                  <a:pt x="2546230" y="0"/>
                </a:lnTo>
                <a:lnTo>
                  <a:pt x="2546230" y="1393482"/>
                </a:lnTo>
                <a:lnTo>
                  <a:pt x="0" y="139348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7259300" y="1476429"/>
            <a:ext cx="2546230" cy="1393482"/>
          </a:xfrm>
          <a:custGeom>
            <a:avLst/>
            <a:gdLst/>
            <a:ahLst/>
            <a:cxnLst/>
            <a:rect l="l" t="t" r="r" b="b"/>
            <a:pathLst>
              <a:path w="2546230" h="1393482">
                <a:moveTo>
                  <a:pt x="0" y="0"/>
                </a:moveTo>
                <a:lnTo>
                  <a:pt x="2546230" y="0"/>
                </a:lnTo>
                <a:lnTo>
                  <a:pt x="2546230" y="1393482"/>
                </a:lnTo>
                <a:lnTo>
                  <a:pt x="0" y="139348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16021942" y="9034814"/>
            <a:ext cx="1237358" cy="8840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60"/>
              </a:lnSpc>
            </a:pPr>
            <a:r>
              <a:rPr lang="en-US" sz="5114" b="1">
                <a:solidFill>
                  <a:srgbClr val="140C0C"/>
                </a:solidFill>
                <a:latin typeface="Lato Bold"/>
                <a:ea typeface="Lato Bold"/>
                <a:cs typeface="Lato Bold"/>
                <a:sym typeface="Lato Bold"/>
              </a:rPr>
              <a:t>06</a:t>
            </a:r>
          </a:p>
        </p:txBody>
      </p:sp>
      <p:sp>
        <p:nvSpPr>
          <p:cNvPr id="13" name="AutoShape 13"/>
          <p:cNvSpPr/>
          <p:nvPr/>
        </p:nvSpPr>
        <p:spPr>
          <a:xfrm flipV="1">
            <a:off x="6993255" y="9549065"/>
            <a:ext cx="8683559" cy="0"/>
          </a:xfrm>
          <a:prstGeom prst="line">
            <a:avLst/>
          </a:prstGeom>
          <a:ln w="9525" cap="flat">
            <a:solidFill>
              <a:srgbClr val="A3989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4" name="AutoShape 14"/>
          <p:cNvSpPr/>
          <p:nvPr/>
        </p:nvSpPr>
        <p:spPr>
          <a:xfrm flipV="1">
            <a:off x="4933301" y="737935"/>
            <a:ext cx="6799147" cy="0"/>
          </a:xfrm>
          <a:prstGeom prst="line">
            <a:avLst/>
          </a:prstGeom>
          <a:ln w="9525" cap="flat">
            <a:solidFill>
              <a:srgbClr val="A3989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2035988" y="3039234"/>
            <a:ext cx="9594568" cy="49681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Did not fully assess the risk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Missed opportunities for early intervention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Poor communication with other professionals</a:t>
            </a:r>
          </a:p>
          <a:p>
            <a:pPr algn="l">
              <a:lnSpc>
                <a:spcPct val="150000"/>
              </a:lnSpc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This shows failure in: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Multi-agency working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Information sharing</a:t>
            </a:r>
          </a:p>
          <a:p>
            <a:pPr algn="l">
              <a:lnSpc>
                <a:spcPct val="150000"/>
              </a:lnSpc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 (Working Together to Safeguard Children, 2023)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828800" y="804709"/>
            <a:ext cx="13709368" cy="13700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28"/>
              </a:lnSpc>
            </a:pPr>
            <a:r>
              <a:rPr lang="en-US" sz="7200" b="1" dirty="0">
                <a:solidFill>
                  <a:srgbClr val="140C0C"/>
                </a:solidFill>
                <a:latin typeface="Lato Bold"/>
                <a:ea typeface="Lato Bold"/>
                <a:cs typeface="Lato Bold"/>
                <a:sym typeface="Lato Bold"/>
              </a:rPr>
              <a:t>What I Missed (Critical Analysis)</a:t>
            </a:r>
          </a:p>
        </p:txBody>
      </p:sp>
      <p:pic>
        <p:nvPicPr>
          <p:cNvPr id="30" name="Picture 29" descr="The image depicts a person with curly hair and a thoughtful expression, wearing a simple, plain shirt.&#10;&#10;AI-generated content may be incorrect.">
            <a:extLst>
              <a:ext uri="{FF2B5EF4-FFF2-40B4-BE49-F238E27FC236}">
                <a16:creationId xmlns:a16="http://schemas.microsoft.com/office/drawing/2014/main" id="{3FE9B6AD-C4F9-4C3B-28C2-6CA0219D68F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70914" y="3039234"/>
            <a:ext cx="3427661" cy="51435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C6B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8731057">
            <a:off x="-4314825" y="8346840"/>
            <a:ext cx="10687050" cy="10004898"/>
            <a:chOff x="0" y="0"/>
            <a:chExt cx="596900" cy="558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96900" cy="558800"/>
            </a:xfrm>
            <a:custGeom>
              <a:avLst/>
              <a:gdLst/>
              <a:ahLst/>
              <a:cxnLst/>
              <a:rect l="l" t="t" r="r" b="b"/>
              <a:pathLst>
                <a:path w="596900" h="558800">
                  <a:moveTo>
                    <a:pt x="596900" y="0"/>
                  </a:moveTo>
                  <a:lnTo>
                    <a:pt x="596900" y="304800"/>
                  </a:lnTo>
                  <a:lnTo>
                    <a:pt x="330200" y="558800"/>
                  </a:lnTo>
                  <a:lnTo>
                    <a:pt x="0" y="558800"/>
                  </a:lnTo>
                  <a:lnTo>
                    <a:pt x="0" y="248920"/>
                  </a:lnTo>
                  <a:lnTo>
                    <a:pt x="262890" y="0"/>
                  </a:lnTo>
                  <a:lnTo>
                    <a:pt x="596900" y="0"/>
                  </a:lnTo>
                  <a:close/>
                </a:path>
              </a:pathLst>
            </a:custGeom>
            <a:solidFill>
              <a:srgbClr val="A3989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01600" y="95250"/>
              <a:ext cx="393700" cy="3314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 rot="-8731057">
            <a:off x="13625742" y="-7244406"/>
            <a:ext cx="10687050" cy="10004898"/>
            <a:chOff x="0" y="0"/>
            <a:chExt cx="596900" cy="558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96900" cy="558800"/>
            </a:xfrm>
            <a:custGeom>
              <a:avLst/>
              <a:gdLst/>
              <a:ahLst/>
              <a:cxnLst/>
              <a:rect l="l" t="t" r="r" b="b"/>
              <a:pathLst>
                <a:path w="596900" h="558800">
                  <a:moveTo>
                    <a:pt x="596900" y="0"/>
                  </a:moveTo>
                  <a:lnTo>
                    <a:pt x="596900" y="304800"/>
                  </a:lnTo>
                  <a:lnTo>
                    <a:pt x="330200" y="558800"/>
                  </a:lnTo>
                  <a:lnTo>
                    <a:pt x="0" y="558800"/>
                  </a:lnTo>
                  <a:lnTo>
                    <a:pt x="0" y="248920"/>
                  </a:lnTo>
                  <a:lnTo>
                    <a:pt x="262890" y="0"/>
                  </a:lnTo>
                  <a:lnTo>
                    <a:pt x="596900" y="0"/>
                  </a:lnTo>
                  <a:close/>
                </a:path>
              </a:pathLst>
            </a:custGeom>
            <a:solidFill>
              <a:srgbClr val="A3989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01600" y="95250"/>
              <a:ext cx="393700" cy="3314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-1639789" y="8687991"/>
            <a:ext cx="3198019" cy="3198019"/>
          </a:xfrm>
          <a:custGeom>
            <a:avLst/>
            <a:gdLst/>
            <a:ahLst/>
            <a:cxnLst/>
            <a:rect l="l" t="t" r="r" b="b"/>
            <a:pathLst>
              <a:path w="3198019" h="3198019">
                <a:moveTo>
                  <a:pt x="0" y="0"/>
                </a:moveTo>
                <a:lnTo>
                  <a:pt x="3198019" y="0"/>
                </a:lnTo>
                <a:lnTo>
                  <a:pt x="3198019" y="3198018"/>
                </a:lnTo>
                <a:lnTo>
                  <a:pt x="0" y="31980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2085736" y="-1599009"/>
            <a:ext cx="3198019" cy="3198019"/>
          </a:xfrm>
          <a:custGeom>
            <a:avLst/>
            <a:gdLst/>
            <a:ahLst/>
            <a:cxnLst/>
            <a:rect l="l" t="t" r="r" b="b"/>
            <a:pathLst>
              <a:path w="3198019" h="3198019">
                <a:moveTo>
                  <a:pt x="0" y="0"/>
                </a:moveTo>
                <a:lnTo>
                  <a:pt x="3198019" y="0"/>
                </a:lnTo>
                <a:lnTo>
                  <a:pt x="3198019" y="3198018"/>
                </a:lnTo>
                <a:lnTo>
                  <a:pt x="0" y="31980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4224338" y="9918910"/>
            <a:ext cx="2546230" cy="1393482"/>
          </a:xfrm>
          <a:custGeom>
            <a:avLst/>
            <a:gdLst/>
            <a:ahLst/>
            <a:cxnLst/>
            <a:rect l="l" t="t" r="r" b="b"/>
            <a:pathLst>
              <a:path w="2546230" h="1393482">
                <a:moveTo>
                  <a:pt x="0" y="0"/>
                </a:moveTo>
                <a:lnTo>
                  <a:pt x="2546230" y="0"/>
                </a:lnTo>
                <a:lnTo>
                  <a:pt x="2546230" y="1393482"/>
                </a:lnTo>
                <a:lnTo>
                  <a:pt x="0" y="139348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7259300" y="1476429"/>
            <a:ext cx="2546230" cy="1393482"/>
          </a:xfrm>
          <a:custGeom>
            <a:avLst/>
            <a:gdLst/>
            <a:ahLst/>
            <a:cxnLst/>
            <a:rect l="l" t="t" r="r" b="b"/>
            <a:pathLst>
              <a:path w="2546230" h="1393482">
                <a:moveTo>
                  <a:pt x="0" y="0"/>
                </a:moveTo>
                <a:lnTo>
                  <a:pt x="2546230" y="0"/>
                </a:lnTo>
                <a:lnTo>
                  <a:pt x="2546230" y="1393482"/>
                </a:lnTo>
                <a:lnTo>
                  <a:pt x="0" y="139348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16021942" y="9034814"/>
            <a:ext cx="1237358" cy="8840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60"/>
              </a:lnSpc>
            </a:pPr>
            <a:r>
              <a:rPr lang="en-US" sz="5114" b="1">
                <a:solidFill>
                  <a:srgbClr val="140C0C"/>
                </a:solidFill>
                <a:latin typeface="Lato Bold"/>
                <a:ea typeface="Lato Bold"/>
                <a:cs typeface="Lato Bold"/>
                <a:sym typeface="Lato Bold"/>
              </a:rPr>
              <a:t>07</a:t>
            </a:r>
          </a:p>
        </p:txBody>
      </p:sp>
      <p:sp>
        <p:nvSpPr>
          <p:cNvPr id="13" name="AutoShape 13"/>
          <p:cNvSpPr/>
          <p:nvPr/>
        </p:nvSpPr>
        <p:spPr>
          <a:xfrm flipV="1">
            <a:off x="6993255" y="9549065"/>
            <a:ext cx="8683559" cy="0"/>
          </a:xfrm>
          <a:prstGeom prst="line">
            <a:avLst/>
          </a:prstGeom>
          <a:ln w="9525" cap="flat">
            <a:solidFill>
              <a:srgbClr val="A3989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4" name="AutoShape 14"/>
          <p:cNvSpPr/>
          <p:nvPr/>
        </p:nvSpPr>
        <p:spPr>
          <a:xfrm flipV="1">
            <a:off x="4933301" y="737935"/>
            <a:ext cx="6799147" cy="0"/>
          </a:xfrm>
          <a:prstGeom prst="line">
            <a:avLst/>
          </a:prstGeom>
          <a:ln w="9525" cap="flat">
            <a:solidFill>
              <a:srgbClr val="A3989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3004675" y="2216064"/>
            <a:ext cx="6779304" cy="14119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228"/>
              </a:lnSpc>
            </a:pPr>
            <a:r>
              <a:rPr lang="en-US" sz="8734" b="1" dirty="0">
                <a:solidFill>
                  <a:srgbClr val="140C0C"/>
                </a:solidFill>
                <a:latin typeface="Lato Bold"/>
                <a:ea typeface="Lato Bold"/>
                <a:cs typeface="Lato Bold"/>
                <a:sym typeface="Lato Bold"/>
              </a:rPr>
              <a:t>Child’s Voice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004674" y="4048994"/>
            <a:ext cx="10482725" cy="49681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Child A’s voice was not fully heard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Professionals did not always: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Speak directly to the child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Understand their experiences</a:t>
            </a:r>
          </a:p>
          <a:p>
            <a:pPr algn="l">
              <a:lnSpc>
                <a:spcPct val="150000"/>
              </a:lnSpc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Children must be: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Listened to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Taken seriously</a:t>
            </a:r>
          </a:p>
        </p:txBody>
      </p:sp>
      <p:pic>
        <p:nvPicPr>
          <p:cNvPr id="20" name="Picture 19" descr="The image depicts a person holding a megaphone with smoke emanating from it, suggesting they are speaking loudly or making a loud announcement.&#10;&#10;AI-generated content may be incorrect.">
            <a:extLst>
              <a:ext uri="{FF2B5EF4-FFF2-40B4-BE49-F238E27FC236}">
                <a16:creationId xmlns:a16="http://schemas.microsoft.com/office/drawing/2014/main" id="{A8A51E7F-B027-4B7B-CCB3-FBF35064D66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92335" y="3105815"/>
            <a:ext cx="6429607" cy="428473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C6B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8731057">
            <a:off x="-4314825" y="8346840"/>
            <a:ext cx="10687050" cy="10004898"/>
            <a:chOff x="0" y="0"/>
            <a:chExt cx="596900" cy="558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96900" cy="558800"/>
            </a:xfrm>
            <a:custGeom>
              <a:avLst/>
              <a:gdLst/>
              <a:ahLst/>
              <a:cxnLst/>
              <a:rect l="l" t="t" r="r" b="b"/>
              <a:pathLst>
                <a:path w="596900" h="558800">
                  <a:moveTo>
                    <a:pt x="596900" y="0"/>
                  </a:moveTo>
                  <a:lnTo>
                    <a:pt x="596900" y="304800"/>
                  </a:lnTo>
                  <a:lnTo>
                    <a:pt x="330200" y="558800"/>
                  </a:lnTo>
                  <a:lnTo>
                    <a:pt x="0" y="558800"/>
                  </a:lnTo>
                  <a:lnTo>
                    <a:pt x="0" y="248920"/>
                  </a:lnTo>
                  <a:lnTo>
                    <a:pt x="262890" y="0"/>
                  </a:lnTo>
                  <a:lnTo>
                    <a:pt x="596900" y="0"/>
                  </a:lnTo>
                  <a:close/>
                </a:path>
              </a:pathLst>
            </a:custGeom>
            <a:solidFill>
              <a:srgbClr val="A3989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01600" y="95250"/>
              <a:ext cx="393700" cy="3314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 rot="-8731057">
            <a:off x="13625742" y="-7244406"/>
            <a:ext cx="10687050" cy="10004898"/>
            <a:chOff x="0" y="0"/>
            <a:chExt cx="596900" cy="558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96900" cy="558800"/>
            </a:xfrm>
            <a:custGeom>
              <a:avLst/>
              <a:gdLst/>
              <a:ahLst/>
              <a:cxnLst/>
              <a:rect l="l" t="t" r="r" b="b"/>
              <a:pathLst>
                <a:path w="596900" h="558800">
                  <a:moveTo>
                    <a:pt x="596900" y="0"/>
                  </a:moveTo>
                  <a:lnTo>
                    <a:pt x="596900" y="304800"/>
                  </a:lnTo>
                  <a:lnTo>
                    <a:pt x="330200" y="558800"/>
                  </a:lnTo>
                  <a:lnTo>
                    <a:pt x="0" y="558800"/>
                  </a:lnTo>
                  <a:lnTo>
                    <a:pt x="0" y="248920"/>
                  </a:lnTo>
                  <a:lnTo>
                    <a:pt x="262890" y="0"/>
                  </a:lnTo>
                  <a:lnTo>
                    <a:pt x="596900" y="0"/>
                  </a:lnTo>
                  <a:close/>
                </a:path>
              </a:pathLst>
            </a:custGeom>
            <a:solidFill>
              <a:srgbClr val="A3989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01600" y="95250"/>
              <a:ext cx="393700" cy="3314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-1639789" y="8687991"/>
            <a:ext cx="3198019" cy="3198019"/>
          </a:xfrm>
          <a:custGeom>
            <a:avLst/>
            <a:gdLst/>
            <a:ahLst/>
            <a:cxnLst/>
            <a:rect l="l" t="t" r="r" b="b"/>
            <a:pathLst>
              <a:path w="3198019" h="3198019">
                <a:moveTo>
                  <a:pt x="0" y="0"/>
                </a:moveTo>
                <a:lnTo>
                  <a:pt x="3198019" y="0"/>
                </a:lnTo>
                <a:lnTo>
                  <a:pt x="3198019" y="3198018"/>
                </a:lnTo>
                <a:lnTo>
                  <a:pt x="0" y="31980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2085736" y="-1599009"/>
            <a:ext cx="3198019" cy="3198019"/>
          </a:xfrm>
          <a:custGeom>
            <a:avLst/>
            <a:gdLst/>
            <a:ahLst/>
            <a:cxnLst/>
            <a:rect l="l" t="t" r="r" b="b"/>
            <a:pathLst>
              <a:path w="3198019" h="3198019">
                <a:moveTo>
                  <a:pt x="0" y="0"/>
                </a:moveTo>
                <a:lnTo>
                  <a:pt x="3198019" y="0"/>
                </a:lnTo>
                <a:lnTo>
                  <a:pt x="3198019" y="3198018"/>
                </a:lnTo>
                <a:lnTo>
                  <a:pt x="0" y="31980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4224338" y="9918910"/>
            <a:ext cx="2546230" cy="1393482"/>
          </a:xfrm>
          <a:custGeom>
            <a:avLst/>
            <a:gdLst/>
            <a:ahLst/>
            <a:cxnLst/>
            <a:rect l="l" t="t" r="r" b="b"/>
            <a:pathLst>
              <a:path w="2546230" h="1393482">
                <a:moveTo>
                  <a:pt x="0" y="0"/>
                </a:moveTo>
                <a:lnTo>
                  <a:pt x="2546230" y="0"/>
                </a:lnTo>
                <a:lnTo>
                  <a:pt x="2546230" y="1393482"/>
                </a:lnTo>
                <a:lnTo>
                  <a:pt x="0" y="139348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7259300" y="1476429"/>
            <a:ext cx="2546230" cy="1393482"/>
          </a:xfrm>
          <a:custGeom>
            <a:avLst/>
            <a:gdLst/>
            <a:ahLst/>
            <a:cxnLst/>
            <a:rect l="l" t="t" r="r" b="b"/>
            <a:pathLst>
              <a:path w="2546230" h="1393482">
                <a:moveTo>
                  <a:pt x="0" y="0"/>
                </a:moveTo>
                <a:lnTo>
                  <a:pt x="2546230" y="0"/>
                </a:lnTo>
                <a:lnTo>
                  <a:pt x="2546230" y="1393482"/>
                </a:lnTo>
                <a:lnTo>
                  <a:pt x="0" y="139348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4402375" y="2218819"/>
            <a:ext cx="9483250" cy="14119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28"/>
              </a:lnSpc>
            </a:pPr>
            <a:r>
              <a:rPr lang="en-US" sz="8734" b="1" dirty="0">
                <a:solidFill>
                  <a:srgbClr val="140C0C"/>
                </a:solidFill>
                <a:latin typeface="Lato Bold"/>
                <a:ea typeface="Lato Bold"/>
                <a:cs typeface="Lato Bold"/>
                <a:sym typeface="Lato Bold"/>
              </a:rPr>
              <a:t>Rights of the Child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005104" y="4051750"/>
            <a:ext cx="12277792" cy="35241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According to UNCRC:</a:t>
            </a:r>
          </a:p>
          <a:p>
            <a:pPr marL="457200" indent="-45720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Right to protection</a:t>
            </a:r>
          </a:p>
          <a:p>
            <a:pPr marL="457200" indent="-45720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Right to be heard</a:t>
            </a:r>
          </a:p>
          <a:p>
            <a:pPr marL="457200" indent="-45720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Right to safety</a:t>
            </a:r>
          </a:p>
          <a:p>
            <a:pPr algn="ctr">
              <a:lnSpc>
                <a:spcPct val="150000"/>
              </a:lnSpc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These rights were not fully met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021942" y="9034814"/>
            <a:ext cx="1237358" cy="8840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60"/>
              </a:lnSpc>
            </a:pPr>
            <a:r>
              <a:rPr lang="en-US" sz="5114" b="1">
                <a:solidFill>
                  <a:srgbClr val="140C0C"/>
                </a:solidFill>
                <a:latin typeface="Lato Bold"/>
                <a:ea typeface="Lato Bold"/>
                <a:cs typeface="Lato Bold"/>
                <a:sym typeface="Lato Bold"/>
              </a:rPr>
              <a:t>08</a:t>
            </a:r>
          </a:p>
        </p:txBody>
      </p:sp>
      <p:sp>
        <p:nvSpPr>
          <p:cNvPr id="15" name="AutoShape 15"/>
          <p:cNvSpPr/>
          <p:nvPr/>
        </p:nvSpPr>
        <p:spPr>
          <a:xfrm flipV="1">
            <a:off x="6993255" y="9549065"/>
            <a:ext cx="8683559" cy="0"/>
          </a:xfrm>
          <a:prstGeom prst="line">
            <a:avLst/>
          </a:prstGeom>
          <a:ln w="9525" cap="flat">
            <a:solidFill>
              <a:srgbClr val="A3989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6" name="AutoShape 16"/>
          <p:cNvSpPr/>
          <p:nvPr/>
        </p:nvSpPr>
        <p:spPr>
          <a:xfrm flipV="1">
            <a:off x="4933301" y="737935"/>
            <a:ext cx="6799147" cy="0"/>
          </a:xfrm>
          <a:prstGeom prst="line">
            <a:avLst/>
          </a:prstGeom>
          <a:ln w="9525" cap="flat">
            <a:solidFill>
              <a:srgbClr val="A3989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pic>
        <p:nvPicPr>
          <p:cNvPr id="21" name="Picture 20" descr="The image depicts a simple, two-dimensional silhouette of a child with curly hair, wearing a skirt, and a child with short hair, wearing shorts, holding hands.&#10;&#10;AI-generated content may be incorrect.">
            <a:extLst>
              <a:ext uri="{FF2B5EF4-FFF2-40B4-BE49-F238E27FC236}">
                <a16:creationId xmlns:a16="http://schemas.microsoft.com/office/drawing/2014/main" id="{71C95FD2-B32F-70E0-3531-37AE998494A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86" t="13549" r="22939" b="18692"/>
          <a:stretch>
            <a:fillRect/>
          </a:stretch>
        </p:blipFill>
        <p:spPr>
          <a:xfrm>
            <a:off x="12833851" y="4051750"/>
            <a:ext cx="3549149" cy="4016432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C6B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8731057">
            <a:off x="-4314825" y="8346840"/>
            <a:ext cx="10687050" cy="10004898"/>
            <a:chOff x="0" y="0"/>
            <a:chExt cx="596900" cy="558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96900" cy="558800"/>
            </a:xfrm>
            <a:custGeom>
              <a:avLst/>
              <a:gdLst/>
              <a:ahLst/>
              <a:cxnLst/>
              <a:rect l="l" t="t" r="r" b="b"/>
              <a:pathLst>
                <a:path w="596900" h="558800">
                  <a:moveTo>
                    <a:pt x="596900" y="0"/>
                  </a:moveTo>
                  <a:lnTo>
                    <a:pt x="596900" y="304800"/>
                  </a:lnTo>
                  <a:lnTo>
                    <a:pt x="330200" y="558800"/>
                  </a:lnTo>
                  <a:lnTo>
                    <a:pt x="0" y="558800"/>
                  </a:lnTo>
                  <a:lnTo>
                    <a:pt x="0" y="248920"/>
                  </a:lnTo>
                  <a:lnTo>
                    <a:pt x="262890" y="0"/>
                  </a:lnTo>
                  <a:lnTo>
                    <a:pt x="596900" y="0"/>
                  </a:lnTo>
                  <a:close/>
                </a:path>
              </a:pathLst>
            </a:custGeom>
            <a:solidFill>
              <a:srgbClr val="A3989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01600" y="95250"/>
              <a:ext cx="393700" cy="3314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 rot="-8731057">
            <a:off x="13625742" y="-7244406"/>
            <a:ext cx="10687050" cy="10004898"/>
            <a:chOff x="0" y="0"/>
            <a:chExt cx="596900" cy="558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96900" cy="558800"/>
            </a:xfrm>
            <a:custGeom>
              <a:avLst/>
              <a:gdLst/>
              <a:ahLst/>
              <a:cxnLst/>
              <a:rect l="l" t="t" r="r" b="b"/>
              <a:pathLst>
                <a:path w="596900" h="558800">
                  <a:moveTo>
                    <a:pt x="596900" y="0"/>
                  </a:moveTo>
                  <a:lnTo>
                    <a:pt x="596900" y="304800"/>
                  </a:lnTo>
                  <a:lnTo>
                    <a:pt x="330200" y="558800"/>
                  </a:lnTo>
                  <a:lnTo>
                    <a:pt x="0" y="558800"/>
                  </a:lnTo>
                  <a:lnTo>
                    <a:pt x="0" y="248920"/>
                  </a:lnTo>
                  <a:lnTo>
                    <a:pt x="262890" y="0"/>
                  </a:lnTo>
                  <a:lnTo>
                    <a:pt x="596900" y="0"/>
                  </a:lnTo>
                  <a:close/>
                </a:path>
              </a:pathLst>
            </a:custGeom>
            <a:solidFill>
              <a:srgbClr val="A3989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01600" y="95250"/>
              <a:ext cx="393700" cy="3314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-1639789" y="8687991"/>
            <a:ext cx="3198019" cy="3198019"/>
          </a:xfrm>
          <a:custGeom>
            <a:avLst/>
            <a:gdLst/>
            <a:ahLst/>
            <a:cxnLst/>
            <a:rect l="l" t="t" r="r" b="b"/>
            <a:pathLst>
              <a:path w="3198019" h="3198019">
                <a:moveTo>
                  <a:pt x="0" y="0"/>
                </a:moveTo>
                <a:lnTo>
                  <a:pt x="3198019" y="0"/>
                </a:lnTo>
                <a:lnTo>
                  <a:pt x="3198019" y="3198018"/>
                </a:lnTo>
                <a:lnTo>
                  <a:pt x="0" y="31980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2085736" y="-1599009"/>
            <a:ext cx="3198019" cy="3198019"/>
          </a:xfrm>
          <a:custGeom>
            <a:avLst/>
            <a:gdLst/>
            <a:ahLst/>
            <a:cxnLst/>
            <a:rect l="l" t="t" r="r" b="b"/>
            <a:pathLst>
              <a:path w="3198019" h="3198019">
                <a:moveTo>
                  <a:pt x="0" y="0"/>
                </a:moveTo>
                <a:lnTo>
                  <a:pt x="3198019" y="0"/>
                </a:lnTo>
                <a:lnTo>
                  <a:pt x="3198019" y="3198018"/>
                </a:lnTo>
                <a:lnTo>
                  <a:pt x="0" y="31980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4224338" y="9918910"/>
            <a:ext cx="2546230" cy="1393482"/>
          </a:xfrm>
          <a:custGeom>
            <a:avLst/>
            <a:gdLst/>
            <a:ahLst/>
            <a:cxnLst/>
            <a:rect l="l" t="t" r="r" b="b"/>
            <a:pathLst>
              <a:path w="2546230" h="1393482">
                <a:moveTo>
                  <a:pt x="0" y="0"/>
                </a:moveTo>
                <a:lnTo>
                  <a:pt x="2546230" y="0"/>
                </a:lnTo>
                <a:lnTo>
                  <a:pt x="2546230" y="1393482"/>
                </a:lnTo>
                <a:lnTo>
                  <a:pt x="0" y="139348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7259300" y="1476429"/>
            <a:ext cx="2546230" cy="1393482"/>
          </a:xfrm>
          <a:custGeom>
            <a:avLst/>
            <a:gdLst/>
            <a:ahLst/>
            <a:cxnLst/>
            <a:rect l="l" t="t" r="r" b="b"/>
            <a:pathLst>
              <a:path w="2546230" h="1393482">
                <a:moveTo>
                  <a:pt x="0" y="0"/>
                </a:moveTo>
                <a:lnTo>
                  <a:pt x="2546230" y="0"/>
                </a:lnTo>
                <a:lnTo>
                  <a:pt x="2546230" y="1393482"/>
                </a:lnTo>
                <a:lnTo>
                  <a:pt x="0" y="139348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2133600" y="1366127"/>
            <a:ext cx="11752025" cy="14119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28"/>
              </a:lnSpc>
            </a:pPr>
            <a:r>
              <a:rPr lang="en-US" sz="8734" b="1" dirty="0">
                <a:solidFill>
                  <a:srgbClr val="140C0C"/>
                </a:solidFill>
                <a:latin typeface="Lato Bold"/>
                <a:ea typeface="Lato Bold"/>
                <a:cs typeface="Lato Bold"/>
                <a:sym typeface="Lato Bold"/>
              </a:rPr>
              <a:t>Multi-Agency Working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005104" y="3775525"/>
            <a:ext cx="12277792" cy="35267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74212" lvl="1" indent="-337106" algn="l">
              <a:lnSpc>
                <a:spcPct val="150000"/>
              </a:lnSpc>
              <a:buFont typeface="Arial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Safeguarding requires agencies to work together</a:t>
            </a:r>
          </a:p>
          <a:p>
            <a:pPr marL="674212" lvl="1" indent="-337106" algn="l">
              <a:lnSpc>
                <a:spcPct val="150000"/>
              </a:lnSpc>
              <a:buFont typeface="Arial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Includes:</a:t>
            </a:r>
          </a:p>
          <a:p>
            <a:pPr marL="674212" lvl="1" indent="-337106" algn="l">
              <a:lnSpc>
                <a:spcPct val="150000"/>
              </a:lnSpc>
              <a:buFont typeface="Arial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Police</a:t>
            </a:r>
          </a:p>
          <a:p>
            <a:pPr marL="674212" lvl="1" indent="-337106" algn="l">
              <a:lnSpc>
                <a:spcPct val="150000"/>
              </a:lnSpc>
              <a:buFont typeface="Arial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Social workers</a:t>
            </a:r>
          </a:p>
          <a:p>
            <a:pPr marL="674212" lvl="1" indent="-337106" algn="l">
              <a:lnSpc>
                <a:spcPct val="150000"/>
              </a:lnSpc>
              <a:buFont typeface="Arial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Health services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021942" y="9034814"/>
            <a:ext cx="1237358" cy="8840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60"/>
              </a:lnSpc>
            </a:pPr>
            <a:r>
              <a:rPr lang="en-US" sz="5114" b="1">
                <a:solidFill>
                  <a:srgbClr val="140C0C"/>
                </a:solidFill>
                <a:latin typeface="Lato Bold"/>
                <a:ea typeface="Lato Bold"/>
                <a:cs typeface="Lato Bold"/>
                <a:sym typeface="Lato Bold"/>
              </a:rPr>
              <a:t>09</a:t>
            </a:r>
          </a:p>
        </p:txBody>
      </p:sp>
      <p:sp>
        <p:nvSpPr>
          <p:cNvPr id="15" name="AutoShape 15"/>
          <p:cNvSpPr/>
          <p:nvPr/>
        </p:nvSpPr>
        <p:spPr>
          <a:xfrm flipV="1">
            <a:off x="6993255" y="9549065"/>
            <a:ext cx="8683559" cy="0"/>
          </a:xfrm>
          <a:prstGeom prst="line">
            <a:avLst/>
          </a:prstGeom>
          <a:ln w="9525" cap="flat">
            <a:solidFill>
              <a:srgbClr val="A3989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6" name="AutoShape 16"/>
          <p:cNvSpPr/>
          <p:nvPr/>
        </p:nvSpPr>
        <p:spPr>
          <a:xfrm flipV="1">
            <a:off x="4933301" y="737935"/>
            <a:ext cx="6799147" cy="0"/>
          </a:xfrm>
          <a:prstGeom prst="line">
            <a:avLst/>
          </a:prstGeom>
          <a:ln w="9525" cap="flat">
            <a:solidFill>
              <a:srgbClr val="A3989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Box 13">
            <a:extLst>
              <a:ext uri="{FF2B5EF4-FFF2-40B4-BE49-F238E27FC236}">
                <a16:creationId xmlns:a16="http://schemas.microsoft.com/office/drawing/2014/main" id="{1F6CC900-3272-8D65-7779-99EC8D735536}"/>
              </a:ext>
            </a:extLst>
          </p:cNvPr>
          <p:cNvSpPr txBox="1"/>
          <p:nvPr/>
        </p:nvSpPr>
        <p:spPr>
          <a:xfrm>
            <a:off x="7162800" y="7083330"/>
            <a:ext cx="12277792" cy="20853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37106" lvl="1">
              <a:lnSpc>
                <a:spcPct val="150000"/>
              </a:lnSpc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In this case:</a:t>
            </a:r>
          </a:p>
          <a:p>
            <a:pPr marL="674212" lvl="1" indent="-337106">
              <a:lnSpc>
                <a:spcPct val="150000"/>
              </a:lnSpc>
              <a:buFont typeface="Arial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Communication was weak</a:t>
            </a:r>
          </a:p>
          <a:p>
            <a:pPr marL="674212" lvl="1" indent="-337106">
              <a:lnSpc>
                <a:spcPct val="150000"/>
              </a:lnSpc>
              <a:buFont typeface="Arial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Information was not shared properly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C6B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A72F34C-1CD2-DCA1-94CA-16B295DAB1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>
            <a:extLst>
              <a:ext uri="{FF2B5EF4-FFF2-40B4-BE49-F238E27FC236}">
                <a16:creationId xmlns:a16="http://schemas.microsoft.com/office/drawing/2014/main" id="{BA177498-E6E4-D2BD-CE70-D54500218CE5}"/>
              </a:ext>
            </a:extLst>
          </p:cNvPr>
          <p:cNvSpPr/>
          <p:nvPr/>
        </p:nvSpPr>
        <p:spPr>
          <a:xfrm>
            <a:off x="1028700" y="9549065"/>
            <a:ext cx="14648114" cy="0"/>
          </a:xfrm>
          <a:prstGeom prst="line">
            <a:avLst/>
          </a:prstGeom>
          <a:ln w="9525" cap="flat">
            <a:solidFill>
              <a:srgbClr val="A3989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3" name="AutoShape 3">
            <a:extLst>
              <a:ext uri="{FF2B5EF4-FFF2-40B4-BE49-F238E27FC236}">
                <a16:creationId xmlns:a16="http://schemas.microsoft.com/office/drawing/2014/main" id="{F8DF9389-16BB-65A4-828D-D25A2F223482}"/>
              </a:ext>
            </a:extLst>
          </p:cNvPr>
          <p:cNvSpPr/>
          <p:nvPr/>
        </p:nvSpPr>
        <p:spPr>
          <a:xfrm>
            <a:off x="4933301" y="737935"/>
            <a:ext cx="12325999" cy="0"/>
          </a:xfrm>
          <a:prstGeom prst="line">
            <a:avLst/>
          </a:prstGeom>
          <a:ln w="9525" cap="flat">
            <a:solidFill>
              <a:srgbClr val="A3989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A3B204B1-493D-1876-5402-FD01E2E5C4DE}"/>
              </a:ext>
            </a:extLst>
          </p:cNvPr>
          <p:cNvSpPr txBox="1"/>
          <p:nvPr/>
        </p:nvSpPr>
        <p:spPr>
          <a:xfrm>
            <a:off x="872449" y="996236"/>
            <a:ext cx="13359898" cy="13919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2228"/>
              </a:lnSpc>
            </a:pPr>
            <a:r>
              <a:rPr lang="en-US" sz="8000" b="1" dirty="0">
                <a:solidFill>
                  <a:srgbClr val="140C0C"/>
                </a:solidFill>
                <a:latin typeface="Lato Bold"/>
                <a:ea typeface="Lato Bold"/>
                <a:cs typeface="Lato Bold"/>
                <a:sym typeface="Lato Bold"/>
              </a:rPr>
              <a:t>Working in Partnership</a:t>
            </a:r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B57BFD25-8E66-211C-D35D-29867E33A0F2}"/>
              </a:ext>
            </a:extLst>
          </p:cNvPr>
          <p:cNvSpPr txBox="1"/>
          <p:nvPr/>
        </p:nvSpPr>
        <p:spPr>
          <a:xfrm>
            <a:off x="872449" y="3162278"/>
            <a:ext cx="12735949" cy="42474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Professionals must work with:</a:t>
            </a:r>
          </a:p>
          <a:p>
            <a:pPr algn="ctr">
              <a:lnSpc>
                <a:spcPct val="150000"/>
              </a:lnSpc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Families</a:t>
            </a:r>
          </a:p>
          <a:p>
            <a:pPr algn="ctr">
              <a:lnSpc>
                <a:spcPct val="150000"/>
              </a:lnSpc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Children</a:t>
            </a:r>
          </a:p>
          <a:p>
            <a:pPr algn="ctr">
              <a:lnSpc>
                <a:spcPct val="150000"/>
              </a:lnSpc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Other services</a:t>
            </a:r>
          </a:p>
          <a:p>
            <a:pPr algn="ctr">
              <a:lnSpc>
                <a:spcPct val="150000"/>
              </a:lnSpc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Child-centred approach is important</a:t>
            </a:r>
          </a:p>
          <a:p>
            <a:pPr algn="ctr">
              <a:lnSpc>
                <a:spcPct val="150000"/>
              </a:lnSpc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 (Working Together to Safeguard Children, 2023)</a:t>
            </a:r>
          </a:p>
        </p:txBody>
      </p:sp>
      <p:sp>
        <p:nvSpPr>
          <p:cNvPr id="12" name="TextBox 12">
            <a:extLst>
              <a:ext uri="{FF2B5EF4-FFF2-40B4-BE49-F238E27FC236}">
                <a16:creationId xmlns:a16="http://schemas.microsoft.com/office/drawing/2014/main" id="{7FB03C19-9E77-D9FE-A37A-9470244EC313}"/>
              </a:ext>
            </a:extLst>
          </p:cNvPr>
          <p:cNvSpPr txBox="1"/>
          <p:nvPr/>
        </p:nvSpPr>
        <p:spPr>
          <a:xfrm>
            <a:off x="16021942" y="9034814"/>
            <a:ext cx="1237358" cy="8322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60"/>
              </a:lnSpc>
            </a:pPr>
            <a:r>
              <a:rPr lang="en-US" sz="5114" b="1" dirty="0">
                <a:solidFill>
                  <a:srgbClr val="140C0C"/>
                </a:solidFill>
                <a:latin typeface="Lato Bold"/>
                <a:ea typeface="Lato Bold"/>
                <a:cs typeface="Lato Bold"/>
                <a:sym typeface="Lato Bold"/>
              </a:rPr>
              <a:t>10</a:t>
            </a:r>
          </a:p>
        </p:txBody>
      </p:sp>
      <p:sp>
        <p:nvSpPr>
          <p:cNvPr id="14" name="Freeform 14">
            <a:extLst>
              <a:ext uri="{FF2B5EF4-FFF2-40B4-BE49-F238E27FC236}">
                <a16:creationId xmlns:a16="http://schemas.microsoft.com/office/drawing/2014/main" id="{88E3CEB7-8FB1-DD41-EF2B-38B9ECEAF5C1}"/>
              </a:ext>
            </a:extLst>
          </p:cNvPr>
          <p:cNvSpPr/>
          <p:nvPr/>
        </p:nvSpPr>
        <p:spPr>
          <a:xfrm>
            <a:off x="17588978" y="4303884"/>
            <a:ext cx="2546230" cy="1393482"/>
          </a:xfrm>
          <a:custGeom>
            <a:avLst/>
            <a:gdLst/>
            <a:ahLst/>
            <a:cxnLst/>
            <a:rect l="l" t="t" r="r" b="b"/>
            <a:pathLst>
              <a:path w="2546230" h="1393482">
                <a:moveTo>
                  <a:pt x="0" y="0"/>
                </a:moveTo>
                <a:lnTo>
                  <a:pt x="2546231" y="0"/>
                </a:lnTo>
                <a:lnTo>
                  <a:pt x="2546231" y="1393482"/>
                </a:lnTo>
                <a:lnTo>
                  <a:pt x="0" y="139348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>
            <a:extLst>
              <a:ext uri="{FF2B5EF4-FFF2-40B4-BE49-F238E27FC236}">
                <a16:creationId xmlns:a16="http://schemas.microsoft.com/office/drawing/2014/main" id="{EB4447BF-71DC-5FB4-AE29-B09E43D9FD21}"/>
              </a:ext>
            </a:extLst>
          </p:cNvPr>
          <p:cNvSpPr/>
          <p:nvPr/>
        </p:nvSpPr>
        <p:spPr>
          <a:xfrm>
            <a:off x="4224338" y="9918910"/>
            <a:ext cx="2546230" cy="1393482"/>
          </a:xfrm>
          <a:custGeom>
            <a:avLst/>
            <a:gdLst/>
            <a:ahLst/>
            <a:cxnLst/>
            <a:rect l="l" t="t" r="r" b="b"/>
            <a:pathLst>
              <a:path w="2546230" h="1393482">
                <a:moveTo>
                  <a:pt x="0" y="0"/>
                </a:moveTo>
                <a:lnTo>
                  <a:pt x="2546230" y="0"/>
                </a:lnTo>
                <a:lnTo>
                  <a:pt x="2546230" y="1393482"/>
                </a:lnTo>
                <a:lnTo>
                  <a:pt x="0" y="139348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11" name="Picture 10" descr="The image depicts a circle of eight interconnected human silhouettes, each holding a piece of a puzzle, symbolizing teamwork and collaboration.&#10;&#10;AI-generated content may be incorrect.">
            <a:extLst>
              <a:ext uri="{FF2B5EF4-FFF2-40B4-BE49-F238E27FC236}">
                <a16:creationId xmlns:a16="http://schemas.microsoft.com/office/drawing/2014/main" id="{E4C90178-453B-9A13-A460-531A812338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11540" y="1425873"/>
            <a:ext cx="5562600" cy="556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2869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C6B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7E8193A-068B-D424-C625-552BEC9290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A07009E0-817B-A469-DCDB-837BBEA33875}"/>
              </a:ext>
            </a:extLst>
          </p:cNvPr>
          <p:cNvGrpSpPr/>
          <p:nvPr/>
        </p:nvGrpSpPr>
        <p:grpSpPr>
          <a:xfrm rot="-8731057">
            <a:off x="-4314825" y="8346840"/>
            <a:ext cx="10687050" cy="10004898"/>
            <a:chOff x="0" y="0"/>
            <a:chExt cx="596900" cy="558800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9533DFCB-6421-660A-5522-1094FB964197}"/>
                </a:ext>
              </a:extLst>
            </p:cNvPr>
            <p:cNvSpPr/>
            <p:nvPr/>
          </p:nvSpPr>
          <p:spPr>
            <a:xfrm>
              <a:off x="0" y="0"/>
              <a:ext cx="596900" cy="558800"/>
            </a:xfrm>
            <a:custGeom>
              <a:avLst/>
              <a:gdLst/>
              <a:ahLst/>
              <a:cxnLst/>
              <a:rect l="l" t="t" r="r" b="b"/>
              <a:pathLst>
                <a:path w="596900" h="558800">
                  <a:moveTo>
                    <a:pt x="596900" y="0"/>
                  </a:moveTo>
                  <a:lnTo>
                    <a:pt x="596900" y="304800"/>
                  </a:lnTo>
                  <a:lnTo>
                    <a:pt x="330200" y="558800"/>
                  </a:lnTo>
                  <a:lnTo>
                    <a:pt x="0" y="558800"/>
                  </a:lnTo>
                  <a:lnTo>
                    <a:pt x="0" y="248920"/>
                  </a:lnTo>
                  <a:lnTo>
                    <a:pt x="262890" y="0"/>
                  </a:lnTo>
                  <a:lnTo>
                    <a:pt x="596900" y="0"/>
                  </a:lnTo>
                  <a:close/>
                </a:path>
              </a:pathLst>
            </a:custGeom>
            <a:solidFill>
              <a:srgbClr val="A3989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FF098854-4400-9345-E773-10C2229925A1}"/>
                </a:ext>
              </a:extLst>
            </p:cNvPr>
            <p:cNvSpPr txBox="1"/>
            <p:nvPr/>
          </p:nvSpPr>
          <p:spPr>
            <a:xfrm>
              <a:off x="101600" y="95250"/>
              <a:ext cx="393700" cy="3314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>
            <a:extLst>
              <a:ext uri="{FF2B5EF4-FFF2-40B4-BE49-F238E27FC236}">
                <a16:creationId xmlns:a16="http://schemas.microsoft.com/office/drawing/2014/main" id="{79CDBC03-80E2-B02F-6E86-B5E4C27154E1}"/>
              </a:ext>
            </a:extLst>
          </p:cNvPr>
          <p:cNvGrpSpPr/>
          <p:nvPr/>
        </p:nvGrpSpPr>
        <p:grpSpPr>
          <a:xfrm rot="-8731057">
            <a:off x="13625742" y="-7244406"/>
            <a:ext cx="10687050" cy="10004898"/>
            <a:chOff x="0" y="0"/>
            <a:chExt cx="596900" cy="558800"/>
          </a:xfrm>
        </p:grpSpPr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DD357979-F311-FC35-321F-D9837C55059A}"/>
                </a:ext>
              </a:extLst>
            </p:cNvPr>
            <p:cNvSpPr/>
            <p:nvPr/>
          </p:nvSpPr>
          <p:spPr>
            <a:xfrm>
              <a:off x="0" y="0"/>
              <a:ext cx="596900" cy="558800"/>
            </a:xfrm>
            <a:custGeom>
              <a:avLst/>
              <a:gdLst/>
              <a:ahLst/>
              <a:cxnLst/>
              <a:rect l="l" t="t" r="r" b="b"/>
              <a:pathLst>
                <a:path w="596900" h="558800">
                  <a:moveTo>
                    <a:pt x="596900" y="0"/>
                  </a:moveTo>
                  <a:lnTo>
                    <a:pt x="596900" y="304800"/>
                  </a:lnTo>
                  <a:lnTo>
                    <a:pt x="330200" y="558800"/>
                  </a:lnTo>
                  <a:lnTo>
                    <a:pt x="0" y="558800"/>
                  </a:lnTo>
                  <a:lnTo>
                    <a:pt x="0" y="248920"/>
                  </a:lnTo>
                  <a:lnTo>
                    <a:pt x="262890" y="0"/>
                  </a:lnTo>
                  <a:lnTo>
                    <a:pt x="596900" y="0"/>
                  </a:lnTo>
                  <a:close/>
                </a:path>
              </a:pathLst>
            </a:custGeom>
            <a:solidFill>
              <a:srgbClr val="A3989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>
              <a:extLst>
                <a:ext uri="{FF2B5EF4-FFF2-40B4-BE49-F238E27FC236}">
                  <a16:creationId xmlns:a16="http://schemas.microsoft.com/office/drawing/2014/main" id="{FBCD0A64-346A-FF36-F2D5-CCDBBE7C02A0}"/>
                </a:ext>
              </a:extLst>
            </p:cNvPr>
            <p:cNvSpPr txBox="1"/>
            <p:nvPr/>
          </p:nvSpPr>
          <p:spPr>
            <a:xfrm>
              <a:off x="101600" y="95250"/>
              <a:ext cx="393700" cy="3314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>
            <a:extLst>
              <a:ext uri="{FF2B5EF4-FFF2-40B4-BE49-F238E27FC236}">
                <a16:creationId xmlns:a16="http://schemas.microsoft.com/office/drawing/2014/main" id="{6C16E94E-6A6A-65D2-B64C-9F03C0E2F96A}"/>
              </a:ext>
            </a:extLst>
          </p:cNvPr>
          <p:cNvSpPr/>
          <p:nvPr/>
        </p:nvSpPr>
        <p:spPr>
          <a:xfrm>
            <a:off x="-1639789" y="8687991"/>
            <a:ext cx="3198019" cy="3198019"/>
          </a:xfrm>
          <a:custGeom>
            <a:avLst/>
            <a:gdLst/>
            <a:ahLst/>
            <a:cxnLst/>
            <a:rect l="l" t="t" r="r" b="b"/>
            <a:pathLst>
              <a:path w="3198019" h="3198019">
                <a:moveTo>
                  <a:pt x="0" y="0"/>
                </a:moveTo>
                <a:lnTo>
                  <a:pt x="3198019" y="0"/>
                </a:lnTo>
                <a:lnTo>
                  <a:pt x="3198019" y="3198018"/>
                </a:lnTo>
                <a:lnTo>
                  <a:pt x="0" y="31980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>
            <a:extLst>
              <a:ext uri="{FF2B5EF4-FFF2-40B4-BE49-F238E27FC236}">
                <a16:creationId xmlns:a16="http://schemas.microsoft.com/office/drawing/2014/main" id="{277E1BFA-E812-61EF-F5B8-E47DB0DFFF99}"/>
              </a:ext>
            </a:extLst>
          </p:cNvPr>
          <p:cNvSpPr/>
          <p:nvPr/>
        </p:nvSpPr>
        <p:spPr>
          <a:xfrm>
            <a:off x="12085736" y="-1599009"/>
            <a:ext cx="3198019" cy="3198019"/>
          </a:xfrm>
          <a:custGeom>
            <a:avLst/>
            <a:gdLst/>
            <a:ahLst/>
            <a:cxnLst/>
            <a:rect l="l" t="t" r="r" b="b"/>
            <a:pathLst>
              <a:path w="3198019" h="3198019">
                <a:moveTo>
                  <a:pt x="0" y="0"/>
                </a:moveTo>
                <a:lnTo>
                  <a:pt x="3198019" y="0"/>
                </a:lnTo>
                <a:lnTo>
                  <a:pt x="3198019" y="3198018"/>
                </a:lnTo>
                <a:lnTo>
                  <a:pt x="0" y="31980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C3A1AE33-3F67-0134-9D83-A72EB7D73B08}"/>
              </a:ext>
            </a:extLst>
          </p:cNvPr>
          <p:cNvSpPr/>
          <p:nvPr/>
        </p:nvSpPr>
        <p:spPr>
          <a:xfrm>
            <a:off x="4224338" y="9918910"/>
            <a:ext cx="2546230" cy="1393482"/>
          </a:xfrm>
          <a:custGeom>
            <a:avLst/>
            <a:gdLst/>
            <a:ahLst/>
            <a:cxnLst/>
            <a:rect l="l" t="t" r="r" b="b"/>
            <a:pathLst>
              <a:path w="2546230" h="1393482">
                <a:moveTo>
                  <a:pt x="0" y="0"/>
                </a:moveTo>
                <a:lnTo>
                  <a:pt x="2546230" y="0"/>
                </a:lnTo>
                <a:lnTo>
                  <a:pt x="2546230" y="1393482"/>
                </a:lnTo>
                <a:lnTo>
                  <a:pt x="0" y="139348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478F90F1-C7AA-BD16-06D8-045D779DE1D2}"/>
              </a:ext>
            </a:extLst>
          </p:cNvPr>
          <p:cNvSpPr/>
          <p:nvPr/>
        </p:nvSpPr>
        <p:spPr>
          <a:xfrm>
            <a:off x="17259300" y="1476429"/>
            <a:ext cx="2546230" cy="1393482"/>
          </a:xfrm>
          <a:custGeom>
            <a:avLst/>
            <a:gdLst/>
            <a:ahLst/>
            <a:cxnLst/>
            <a:rect l="l" t="t" r="r" b="b"/>
            <a:pathLst>
              <a:path w="2546230" h="1393482">
                <a:moveTo>
                  <a:pt x="0" y="0"/>
                </a:moveTo>
                <a:lnTo>
                  <a:pt x="2546230" y="0"/>
                </a:lnTo>
                <a:lnTo>
                  <a:pt x="2546230" y="1393482"/>
                </a:lnTo>
                <a:lnTo>
                  <a:pt x="0" y="139348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>
            <a:extLst>
              <a:ext uri="{FF2B5EF4-FFF2-40B4-BE49-F238E27FC236}">
                <a16:creationId xmlns:a16="http://schemas.microsoft.com/office/drawing/2014/main" id="{1A5EFF16-B86F-C2D0-C36D-C414E657935E}"/>
              </a:ext>
            </a:extLst>
          </p:cNvPr>
          <p:cNvSpPr txBox="1"/>
          <p:nvPr/>
        </p:nvSpPr>
        <p:spPr>
          <a:xfrm>
            <a:off x="16021942" y="9034814"/>
            <a:ext cx="1237358" cy="8322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60"/>
              </a:lnSpc>
            </a:pPr>
            <a:r>
              <a:rPr lang="en-US" sz="5114" b="1" dirty="0">
                <a:solidFill>
                  <a:srgbClr val="140C0C"/>
                </a:solidFill>
                <a:latin typeface="Lato Bold"/>
                <a:ea typeface="Lato Bold"/>
                <a:cs typeface="Lato Bold"/>
                <a:sym typeface="Lato Bold"/>
              </a:rPr>
              <a:t>11</a:t>
            </a:r>
          </a:p>
        </p:txBody>
      </p:sp>
      <p:sp>
        <p:nvSpPr>
          <p:cNvPr id="13" name="AutoShape 13">
            <a:extLst>
              <a:ext uri="{FF2B5EF4-FFF2-40B4-BE49-F238E27FC236}">
                <a16:creationId xmlns:a16="http://schemas.microsoft.com/office/drawing/2014/main" id="{BD4ED529-F363-7A9B-C2DA-3EFFAF5C104A}"/>
              </a:ext>
            </a:extLst>
          </p:cNvPr>
          <p:cNvSpPr/>
          <p:nvPr/>
        </p:nvSpPr>
        <p:spPr>
          <a:xfrm flipV="1">
            <a:off x="6993255" y="9549065"/>
            <a:ext cx="8683559" cy="0"/>
          </a:xfrm>
          <a:prstGeom prst="line">
            <a:avLst/>
          </a:prstGeom>
          <a:ln w="9525" cap="flat">
            <a:solidFill>
              <a:srgbClr val="A3989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4" name="AutoShape 14">
            <a:extLst>
              <a:ext uri="{FF2B5EF4-FFF2-40B4-BE49-F238E27FC236}">
                <a16:creationId xmlns:a16="http://schemas.microsoft.com/office/drawing/2014/main" id="{3513ADB6-0FA3-8D5C-B64F-76A377F1A0DE}"/>
              </a:ext>
            </a:extLst>
          </p:cNvPr>
          <p:cNvSpPr/>
          <p:nvPr/>
        </p:nvSpPr>
        <p:spPr>
          <a:xfrm flipV="1">
            <a:off x="4933301" y="737935"/>
            <a:ext cx="6799147" cy="0"/>
          </a:xfrm>
          <a:prstGeom prst="line">
            <a:avLst/>
          </a:prstGeom>
          <a:ln w="9525" cap="flat">
            <a:solidFill>
              <a:srgbClr val="A3989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Box 16">
            <a:extLst>
              <a:ext uri="{FF2B5EF4-FFF2-40B4-BE49-F238E27FC236}">
                <a16:creationId xmlns:a16="http://schemas.microsoft.com/office/drawing/2014/main" id="{363AC865-F5EF-191A-2E39-76A7C63EACCE}"/>
              </a:ext>
            </a:extLst>
          </p:cNvPr>
          <p:cNvSpPr txBox="1"/>
          <p:nvPr/>
        </p:nvSpPr>
        <p:spPr>
          <a:xfrm>
            <a:off x="914400" y="1072474"/>
            <a:ext cx="17221200" cy="13700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2228"/>
              </a:lnSpc>
            </a:pPr>
            <a:r>
              <a:rPr lang="en-US" sz="7200" b="1" dirty="0">
                <a:solidFill>
                  <a:srgbClr val="140C0C"/>
                </a:solidFill>
                <a:latin typeface="Lato Bold"/>
                <a:ea typeface="Lato Bold"/>
                <a:cs typeface="Lato Bold"/>
                <a:sym typeface="Lato Bold"/>
              </a:rPr>
              <a:t>Adverse Childhood Experiences (ACEs)</a:t>
            </a:r>
          </a:p>
        </p:txBody>
      </p:sp>
      <p:sp>
        <p:nvSpPr>
          <p:cNvPr id="17" name="TextBox 17">
            <a:extLst>
              <a:ext uri="{FF2B5EF4-FFF2-40B4-BE49-F238E27FC236}">
                <a16:creationId xmlns:a16="http://schemas.microsoft.com/office/drawing/2014/main" id="{482E0124-4890-B69C-0811-5600C79BCEE8}"/>
              </a:ext>
            </a:extLst>
          </p:cNvPr>
          <p:cNvSpPr txBox="1"/>
          <p:nvPr/>
        </p:nvSpPr>
        <p:spPr>
          <a:xfrm>
            <a:off x="1661006" y="3605532"/>
            <a:ext cx="10482725" cy="28060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Child A experienced possible trauma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ACEs include: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Abuse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Neglect</a:t>
            </a:r>
          </a:p>
        </p:txBody>
      </p:sp>
      <p:sp>
        <p:nvSpPr>
          <p:cNvPr id="15" name="TextBox 17">
            <a:extLst>
              <a:ext uri="{FF2B5EF4-FFF2-40B4-BE49-F238E27FC236}">
                <a16:creationId xmlns:a16="http://schemas.microsoft.com/office/drawing/2014/main" id="{6770B76F-9DDA-2F41-921A-3A0E80723708}"/>
              </a:ext>
            </a:extLst>
          </p:cNvPr>
          <p:cNvSpPr txBox="1"/>
          <p:nvPr/>
        </p:nvSpPr>
        <p:spPr>
          <a:xfrm>
            <a:off x="8111478" y="4712202"/>
            <a:ext cx="10482725" cy="35267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Household problems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These can affect: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Mental health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Development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(Felitti et al., 2020; AIM Group, 2023)</a:t>
            </a:r>
          </a:p>
        </p:txBody>
      </p:sp>
    </p:spTree>
    <p:extLst>
      <p:ext uri="{BB962C8B-B14F-4D97-AF65-F5344CB8AC3E}">
        <p14:creationId xmlns:p14="http://schemas.microsoft.com/office/powerpoint/2010/main" val="34217039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C6B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07DAED3-1057-FDBC-97E9-32FB62F9B1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3E989281-EE7A-030B-6A22-1048A92EC6B5}"/>
              </a:ext>
            </a:extLst>
          </p:cNvPr>
          <p:cNvGrpSpPr/>
          <p:nvPr/>
        </p:nvGrpSpPr>
        <p:grpSpPr>
          <a:xfrm rot="-8731057">
            <a:off x="-4314825" y="8346840"/>
            <a:ext cx="10687050" cy="10004898"/>
            <a:chOff x="0" y="0"/>
            <a:chExt cx="596900" cy="558800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D810E0AB-31D0-3200-3990-690C14A7BD1E}"/>
                </a:ext>
              </a:extLst>
            </p:cNvPr>
            <p:cNvSpPr/>
            <p:nvPr/>
          </p:nvSpPr>
          <p:spPr>
            <a:xfrm>
              <a:off x="0" y="0"/>
              <a:ext cx="596900" cy="558800"/>
            </a:xfrm>
            <a:custGeom>
              <a:avLst/>
              <a:gdLst/>
              <a:ahLst/>
              <a:cxnLst/>
              <a:rect l="l" t="t" r="r" b="b"/>
              <a:pathLst>
                <a:path w="596900" h="558800">
                  <a:moveTo>
                    <a:pt x="596900" y="0"/>
                  </a:moveTo>
                  <a:lnTo>
                    <a:pt x="596900" y="304800"/>
                  </a:lnTo>
                  <a:lnTo>
                    <a:pt x="330200" y="558800"/>
                  </a:lnTo>
                  <a:lnTo>
                    <a:pt x="0" y="558800"/>
                  </a:lnTo>
                  <a:lnTo>
                    <a:pt x="0" y="248920"/>
                  </a:lnTo>
                  <a:lnTo>
                    <a:pt x="262890" y="0"/>
                  </a:lnTo>
                  <a:lnTo>
                    <a:pt x="596900" y="0"/>
                  </a:lnTo>
                  <a:close/>
                </a:path>
              </a:pathLst>
            </a:custGeom>
            <a:solidFill>
              <a:srgbClr val="A3989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C541421B-684D-1DC2-0BF3-08588E62FFD4}"/>
                </a:ext>
              </a:extLst>
            </p:cNvPr>
            <p:cNvSpPr txBox="1"/>
            <p:nvPr/>
          </p:nvSpPr>
          <p:spPr>
            <a:xfrm>
              <a:off x="101600" y="95250"/>
              <a:ext cx="393700" cy="3314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>
            <a:extLst>
              <a:ext uri="{FF2B5EF4-FFF2-40B4-BE49-F238E27FC236}">
                <a16:creationId xmlns:a16="http://schemas.microsoft.com/office/drawing/2014/main" id="{CCD9EAEC-1F1F-A16A-1A7A-FBE929637C35}"/>
              </a:ext>
            </a:extLst>
          </p:cNvPr>
          <p:cNvGrpSpPr/>
          <p:nvPr/>
        </p:nvGrpSpPr>
        <p:grpSpPr>
          <a:xfrm rot="-8731057">
            <a:off x="13625742" y="-7244406"/>
            <a:ext cx="10687050" cy="10004898"/>
            <a:chOff x="0" y="0"/>
            <a:chExt cx="596900" cy="558800"/>
          </a:xfrm>
        </p:grpSpPr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24997289-DF8D-7BCB-EF9A-AFCC3157292D}"/>
                </a:ext>
              </a:extLst>
            </p:cNvPr>
            <p:cNvSpPr/>
            <p:nvPr/>
          </p:nvSpPr>
          <p:spPr>
            <a:xfrm>
              <a:off x="0" y="0"/>
              <a:ext cx="596900" cy="558800"/>
            </a:xfrm>
            <a:custGeom>
              <a:avLst/>
              <a:gdLst/>
              <a:ahLst/>
              <a:cxnLst/>
              <a:rect l="l" t="t" r="r" b="b"/>
              <a:pathLst>
                <a:path w="596900" h="558800">
                  <a:moveTo>
                    <a:pt x="596900" y="0"/>
                  </a:moveTo>
                  <a:lnTo>
                    <a:pt x="596900" y="304800"/>
                  </a:lnTo>
                  <a:lnTo>
                    <a:pt x="330200" y="558800"/>
                  </a:lnTo>
                  <a:lnTo>
                    <a:pt x="0" y="558800"/>
                  </a:lnTo>
                  <a:lnTo>
                    <a:pt x="0" y="248920"/>
                  </a:lnTo>
                  <a:lnTo>
                    <a:pt x="262890" y="0"/>
                  </a:lnTo>
                  <a:lnTo>
                    <a:pt x="596900" y="0"/>
                  </a:lnTo>
                  <a:close/>
                </a:path>
              </a:pathLst>
            </a:custGeom>
            <a:solidFill>
              <a:srgbClr val="A3989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>
              <a:extLst>
                <a:ext uri="{FF2B5EF4-FFF2-40B4-BE49-F238E27FC236}">
                  <a16:creationId xmlns:a16="http://schemas.microsoft.com/office/drawing/2014/main" id="{6AEA76AA-5221-AC73-C6F5-691D1292735B}"/>
                </a:ext>
              </a:extLst>
            </p:cNvPr>
            <p:cNvSpPr txBox="1"/>
            <p:nvPr/>
          </p:nvSpPr>
          <p:spPr>
            <a:xfrm>
              <a:off x="101600" y="95250"/>
              <a:ext cx="393700" cy="3314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>
            <a:extLst>
              <a:ext uri="{FF2B5EF4-FFF2-40B4-BE49-F238E27FC236}">
                <a16:creationId xmlns:a16="http://schemas.microsoft.com/office/drawing/2014/main" id="{BC76E5C5-453A-E10D-F736-D376D73141FA}"/>
              </a:ext>
            </a:extLst>
          </p:cNvPr>
          <p:cNvSpPr/>
          <p:nvPr/>
        </p:nvSpPr>
        <p:spPr>
          <a:xfrm>
            <a:off x="-1639789" y="8687991"/>
            <a:ext cx="3198019" cy="3198019"/>
          </a:xfrm>
          <a:custGeom>
            <a:avLst/>
            <a:gdLst/>
            <a:ahLst/>
            <a:cxnLst/>
            <a:rect l="l" t="t" r="r" b="b"/>
            <a:pathLst>
              <a:path w="3198019" h="3198019">
                <a:moveTo>
                  <a:pt x="0" y="0"/>
                </a:moveTo>
                <a:lnTo>
                  <a:pt x="3198019" y="0"/>
                </a:lnTo>
                <a:lnTo>
                  <a:pt x="3198019" y="3198018"/>
                </a:lnTo>
                <a:lnTo>
                  <a:pt x="0" y="31980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>
            <a:extLst>
              <a:ext uri="{FF2B5EF4-FFF2-40B4-BE49-F238E27FC236}">
                <a16:creationId xmlns:a16="http://schemas.microsoft.com/office/drawing/2014/main" id="{9DAECFA8-E374-97AE-D8BC-7AB484731B86}"/>
              </a:ext>
            </a:extLst>
          </p:cNvPr>
          <p:cNvSpPr/>
          <p:nvPr/>
        </p:nvSpPr>
        <p:spPr>
          <a:xfrm>
            <a:off x="12085736" y="-1599009"/>
            <a:ext cx="3198019" cy="3198019"/>
          </a:xfrm>
          <a:custGeom>
            <a:avLst/>
            <a:gdLst/>
            <a:ahLst/>
            <a:cxnLst/>
            <a:rect l="l" t="t" r="r" b="b"/>
            <a:pathLst>
              <a:path w="3198019" h="3198019">
                <a:moveTo>
                  <a:pt x="0" y="0"/>
                </a:moveTo>
                <a:lnTo>
                  <a:pt x="3198019" y="0"/>
                </a:lnTo>
                <a:lnTo>
                  <a:pt x="3198019" y="3198018"/>
                </a:lnTo>
                <a:lnTo>
                  <a:pt x="0" y="31980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7E9D8DA1-F6A0-94C6-5D20-30FF397A53D0}"/>
              </a:ext>
            </a:extLst>
          </p:cNvPr>
          <p:cNvSpPr/>
          <p:nvPr/>
        </p:nvSpPr>
        <p:spPr>
          <a:xfrm>
            <a:off x="4224338" y="9918910"/>
            <a:ext cx="2546230" cy="1393482"/>
          </a:xfrm>
          <a:custGeom>
            <a:avLst/>
            <a:gdLst/>
            <a:ahLst/>
            <a:cxnLst/>
            <a:rect l="l" t="t" r="r" b="b"/>
            <a:pathLst>
              <a:path w="2546230" h="1393482">
                <a:moveTo>
                  <a:pt x="0" y="0"/>
                </a:moveTo>
                <a:lnTo>
                  <a:pt x="2546230" y="0"/>
                </a:lnTo>
                <a:lnTo>
                  <a:pt x="2546230" y="1393482"/>
                </a:lnTo>
                <a:lnTo>
                  <a:pt x="0" y="139348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4806E419-F7BD-9849-DEE0-B70345613273}"/>
              </a:ext>
            </a:extLst>
          </p:cNvPr>
          <p:cNvSpPr/>
          <p:nvPr/>
        </p:nvSpPr>
        <p:spPr>
          <a:xfrm>
            <a:off x="17259300" y="1476429"/>
            <a:ext cx="2546230" cy="1393482"/>
          </a:xfrm>
          <a:custGeom>
            <a:avLst/>
            <a:gdLst/>
            <a:ahLst/>
            <a:cxnLst/>
            <a:rect l="l" t="t" r="r" b="b"/>
            <a:pathLst>
              <a:path w="2546230" h="1393482">
                <a:moveTo>
                  <a:pt x="0" y="0"/>
                </a:moveTo>
                <a:lnTo>
                  <a:pt x="2546230" y="0"/>
                </a:lnTo>
                <a:lnTo>
                  <a:pt x="2546230" y="1393482"/>
                </a:lnTo>
                <a:lnTo>
                  <a:pt x="0" y="139348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>
            <a:extLst>
              <a:ext uri="{FF2B5EF4-FFF2-40B4-BE49-F238E27FC236}">
                <a16:creationId xmlns:a16="http://schemas.microsoft.com/office/drawing/2014/main" id="{3B57E94E-8E46-BEF4-336E-FAA6C5112D0C}"/>
              </a:ext>
            </a:extLst>
          </p:cNvPr>
          <p:cNvSpPr txBox="1"/>
          <p:nvPr/>
        </p:nvSpPr>
        <p:spPr>
          <a:xfrm>
            <a:off x="1558230" y="1409700"/>
            <a:ext cx="14824769" cy="29765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28"/>
              </a:lnSpc>
            </a:pPr>
            <a:r>
              <a:rPr lang="en-US" sz="8734" b="1" dirty="0">
                <a:solidFill>
                  <a:srgbClr val="140C0C"/>
                </a:solidFill>
                <a:latin typeface="Lato Bold"/>
                <a:ea typeface="Lato Bold"/>
                <a:cs typeface="Lato Bold"/>
                <a:sym typeface="Lato Bold"/>
              </a:rPr>
              <a:t>What I Would Do Better (Reflection)</a:t>
            </a:r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24CC81A2-C490-C68A-3C12-AEB8F2CAE8AC}"/>
              </a:ext>
            </a:extLst>
          </p:cNvPr>
          <p:cNvSpPr txBox="1"/>
          <p:nvPr/>
        </p:nvSpPr>
        <p:spPr>
          <a:xfrm>
            <a:off x="3124200" y="4629855"/>
            <a:ext cx="12277792" cy="42474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As a police officer, I would: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Act earlier on safeguarding concerns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Share information quickly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Work closely with other agencies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Ensure the child’s voice is heard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 Focus on prevention, not reaction</a:t>
            </a:r>
          </a:p>
        </p:txBody>
      </p:sp>
      <p:sp>
        <p:nvSpPr>
          <p:cNvPr id="14" name="TextBox 14">
            <a:extLst>
              <a:ext uri="{FF2B5EF4-FFF2-40B4-BE49-F238E27FC236}">
                <a16:creationId xmlns:a16="http://schemas.microsoft.com/office/drawing/2014/main" id="{489311DE-AEDA-3928-CA33-EF73C4291D5E}"/>
              </a:ext>
            </a:extLst>
          </p:cNvPr>
          <p:cNvSpPr txBox="1"/>
          <p:nvPr/>
        </p:nvSpPr>
        <p:spPr>
          <a:xfrm>
            <a:off x="16021942" y="9034814"/>
            <a:ext cx="1237358" cy="8322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60"/>
              </a:lnSpc>
            </a:pPr>
            <a:r>
              <a:rPr lang="en-US" sz="5114" b="1" dirty="0">
                <a:solidFill>
                  <a:srgbClr val="140C0C"/>
                </a:solidFill>
                <a:latin typeface="Lato Bold"/>
                <a:ea typeface="Lato Bold"/>
                <a:cs typeface="Lato Bold"/>
                <a:sym typeface="Lato Bold"/>
              </a:rPr>
              <a:t>12</a:t>
            </a:r>
          </a:p>
        </p:txBody>
      </p:sp>
      <p:sp>
        <p:nvSpPr>
          <p:cNvPr id="15" name="AutoShape 15">
            <a:extLst>
              <a:ext uri="{FF2B5EF4-FFF2-40B4-BE49-F238E27FC236}">
                <a16:creationId xmlns:a16="http://schemas.microsoft.com/office/drawing/2014/main" id="{6B3A9D39-C6E3-C6C8-2D11-DD7DE68A39D3}"/>
              </a:ext>
            </a:extLst>
          </p:cNvPr>
          <p:cNvSpPr/>
          <p:nvPr/>
        </p:nvSpPr>
        <p:spPr>
          <a:xfrm flipV="1">
            <a:off x="6993255" y="9549065"/>
            <a:ext cx="8683559" cy="0"/>
          </a:xfrm>
          <a:prstGeom prst="line">
            <a:avLst/>
          </a:prstGeom>
          <a:ln w="9525" cap="flat">
            <a:solidFill>
              <a:srgbClr val="A3989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6" name="AutoShape 16">
            <a:extLst>
              <a:ext uri="{FF2B5EF4-FFF2-40B4-BE49-F238E27FC236}">
                <a16:creationId xmlns:a16="http://schemas.microsoft.com/office/drawing/2014/main" id="{A178C907-0188-19B3-871B-A603257350B2}"/>
              </a:ext>
            </a:extLst>
          </p:cNvPr>
          <p:cNvSpPr/>
          <p:nvPr/>
        </p:nvSpPr>
        <p:spPr>
          <a:xfrm flipV="1">
            <a:off x="4933301" y="737935"/>
            <a:ext cx="6799147" cy="0"/>
          </a:xfrm>
          <a:prstGeom prst="line">
            <a:avLst/>
          </a:prstGeom>
          <a:ln w="9525" cap="flat">
            <a:solidFill>
              <a:srgbClr val="A3989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6097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C6B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2169F8E-54C0-656F-ECDF-8D6BD46846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9779035E-B54C-43BB-62C9-2FC5707F9AC5}"/>
              </a:ext>
            </a:extLst>
          </p:cNvPr>
          <p:cNvGrpSpPr/>
          <p:nvPr/>
        </p:nvGrpSpPr>
        <p:grpSpPr>
          <a:xfrm rot="-8731057">
            <a:off x="-4314825" y="8346840"/>
            <a:ext cx="10687050" cy="10004898"/>
            <a:chOff x="0" y="0"/>
            <a:chExt cx="596900" cy="558800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CD00F792-AEC2-E9C9-CB56-F29F3157DA33}"/>
                </a:ext>
              </a:extLst>
            </p:cNvPr>
            <p:cNvSpPr/>
            <p:nvPr/>
          </p:nvSpPr>
          <p:spPr>
            <a:xfrm>
              <a:off x="0" y="0"/>
              <a:ext cx="596900" cy="558800"/>
            </a:xfrm>
            <a:custGeom>
              <a:avLst/>
              <a:gdLst/>
              <a:ahLst/>
              <a:cxnLst/>
              <a:rect l="l" t="t" r="r" b="b"/>
              <a:pathLst>
                <a:path w="596900" h="558800">
                  <a:moveTo>
                    <a:pt x="596900" y="0"/>
                  </a:moveTo>
                  <a:lnTo>
                    <a:pt x="596900" y="304800"/>
                  </a:lnTo>
                  <a:lnTo>
                    <a:pt x="330200" y="558800"/>
                  </a:lnTo>
                  <a:lnTo>
                    <a:pt x="0" y="558800"/>
                  </a:lnTo>
                  <a:lnTo>
                    <a:pt x="0" y="248920"/>
                  </a:lnTo>
                  <a:lnTo>
                    <a:pt x="262890" y="0"/>
                  </a:lnTo>
                  <a:lnTo>
                    <a:pt x="596900" y="0"/>
                  </a:lnTo>
                  <a:close/>
                </a:path>
              </a:pathLst>
            </a:custGeom>
            <a:solidFill>
              <a:srgbClr val="A3989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60153705-DF5B-F224-3D29-83E82D102139}"/>
                </a:ext>
              </a:extLst>
            </p:cNvPr>
            <p:cNvSpPr txBox="1"/>
            <p:nvPr/>
          </p:nvSpPr>
          <p:spPr>
            <a:xfrm>
              <a:off x="101600" y="95250"/>
              <a:ext cx="393700" cy="3314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>
            <a:extLst>
              <a:ext uri="{FF2B5EF4-FFF2-40B4-BE49-F238E27FC236}">
                <a16:creationId xmlns:a16="http://schemas.microsoft.com/office/drawing/2014/main" id="{BAF70426-5BE6-8636-43FA-0022C615DBED}"/>
              </a:ext>
            </a:extLst>
          </p:cNvPr>
          <p:cNvGrpSpPr/>
          <p:nvPr/>
        </p:nvGrpSpPr>
        <p:grpSpPr>
          <a:xfrm rot="-8731057">
            <a:off x="13625742" y="-7244406"/>
            <a:ext cx="10687050" cy="10004898"/>
            <a:chOff x="0" y="0"/>
            <a:chExt cx="596900" cy="558800"/>
          </a:xfrm>
        </p:grpSpPr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3EF19E78-599B-4AA7-57DB-013983B11BF4}"/>
                </a:ext>
              </a:extLst>
            </p:cNvPr>
            <p:cNvSpPr/>
            <p:nvPr/>
          </p:nvSpPr>
          <p:spPr>
            <a:xfrm>
              <a:off x="0" y="0"/>
              <a:ext cx="596900" cy="558800"/>
            </a:xfrm>
            <a:custGeom>
              <a:avLst/>
              <a:gdLst/>
              <a:ahLst/>
              <a:cxnLst/>
              <a:rect l="l" t="t" r="r" b="b"/>
              <a:pathLst>
                <a:path w="596900" h="558800">
                  <a:moveTo>
                    <a:pt x="596900" y="0"/>
                  </a:moveTo>
                  <a:lnTo>
                    <a:pt x="596900" y="304800"/>
                  </a:lnTo>
                  <a:lnTo>
                    <a:pt x="330200" y="558800"/>
                  </a:lnTo>
                  <a:lnTo>
                    <a:pt x="0" y="558800"/>
                  </a:lnTo>
                  <a:lnTo>
                    <a:pt x="0" y="248920"/>
                  </a:lnTo>
                  <a:lnTo>
                    <a:pt x="262890" y="0"/>
                  </a:lnTo>
                  <a:lnTo>
                    <a:pt x="596900" y="0"/>
                  </a:lnTo>
                  <a:close/>
                </a:path>
              </a:pathLst>
            </a:custGeom>
            <a:solidFill>
              <a:srgbClr val="A3989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>
              <a:extLst>
                <a:ext uri="{FF2B5EF4-FFF2-40B4-BE49-F238E27FC236}">
                  <a16:creationId xmlns:a16="http://schemas.microsoft.com/office/drawing/2014/main" id="{C43ABBAF-07FC-7BC1-2E95-6B66C3AF3AFD}"/>
                </a:ext>
              </a:extLst>
            </p:cNvPr>
            <p:cNvSpPr txBox="1"/>
            <p:nvPr/>
          </p:nvSpPr>
          <p:spPr>
            <a:xfrm>
              <a:off x="101600" y="95250"/>
              <a:ext cx="393700" cy="3314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>
            <a:extLst>
              <a:ext uri="{FF2B5EF4-FFF2-40B4-BE49-F238E27FC236}">
                <a16:creationId xmlns:a16="http://schemas.microsoft.com/office/drawing/2014/main" id="{D3E6DCD2-A753-84B2-BDD8-A562521F594E}"/>
              </a:ext>
            </a:extLst>
          </p:cNvPr>
          <p:cNvSpPr/>
          <p:nvPr/>
        </p:nvSpPr>
        <p:spPr>
          <a:xfrm>
            <a:off x="-1639789" y="8687991"/>
            <a:ext cx="3198019" cy="3198019"/>
          </a:xfrm>
          <a:custGeom>
            <a:avLst/>
            <a:gdLst/>
            <a:ahLst/>
            <a:cxnLst/>
            <a:rect l="l" t="t" r="r" b="b"/>
            <a:pathLst>
              <a:path w="3198019" h="3198019">
                <a:moveTo>
                  <a:pt x="0" y="0"/>
                </a:moveTo>
                <a:lnTo>
                  <a:pt x="3198019" y="0"/>
                </a:lnTo>
                <a:lnTo>
                  <a:pt x="3198019" y="3198018"/>
                </a:lnTo>
                <a:lnTo>
                  <a:pt x="0" y="319801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>
            <a:extLst>
              <a:ext uri="{FF2B5EF4-FFF2-40B4-BE49-F238E27FC236}">
                <a16:creationId xmlns:a16="http://schemas.microsoft.com/office/drawing/2014/main" id="{7668B8BD-104B-566C-EA39-4164FC704C06}"/>
              </a:ext>
            </a:extLst>
          </p:cNvPr>
          <p:cNvSpPr/>
          <p:nvPr/>
        </p:nvSpPr>
        <p:spPr>
          <a:xfrm>
            <a:off x="12085736" y="-1599009"/>
            <a:ext cx="3198019" cy="3198019"/>
          </a:xfrm>
          <a:custGeom>
            <a:avLst/>
            <a:gdLst/>
            <a:ahLst/>
            <a:cxnLst/>
            <a:rect l="l" t="t" r="r" b="b"/>
            <a:pathLst>
              <a:path w="3198019" h="3198019">
                <a:moveTo>
                  <a:pt x="0" y="0"/>
                </a:moveTo>
                <a:lnTo>
                  <a:pt x="3198019" y="0"/>
                </a:lnTo>
                <a:lnTo>
                  <a:pt x="3198019" y="3198018"/>
                </a:lnTo>
                <a:lnTo>
                  <a:pt x="0" y="319801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142B8752-ED7A-8482-0ED4-CDF1571CCE2F}"/>
              </a:ext>
            </a:extLst>
          </p:cNvPr>
          <p:cNvSpPr/>
          <p:nvPr/>
        </p:nvSpPr>
        <p:spPr>
          <a:xfrm>
            <a:off x="4224338" y="9918910"/>
            <a:ext cx="2546230" cy="1393482"/>
          </a:xfrm>
          <a:custGeom>
            <a:avLst/>
            <a:gdLst/>
            <a:ahLst/>
            <a:cxnLst/>
            <a:rect l="l" t="t" r="r" b="b"/>
            <a:pathLst>
              <a:path w="2546230" h="1393482">
                <a:moveTo>
                  <a:pt x="0" y="0"/>
                </a:moveTo>
                <a:lnTo>
                  <a:pt x="2546230" y="0"/>
                </a:lnTo>
                <a:lnTo>
                  <a:pt x="2546230" y="1393482"/>
                </a:lnTo>
                <a:lnTo>
                  <a:pt x="0" y="139348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441325B3-5B63-FC18-2A98-DBE30C3D39E7}"/>
              </a:ext>
            </a:extLst>
          </p:cNvPr>
          <p:cNvSpPr/>
          <p:nvPr/>
        </p:nvSpPr>
        <p:spPr>
          <a:xfrm>
            <a:off x="17259300" y="1476429"/>
            <a:ext cx="2546230" cy="1393482"/>
          </a:xfrm>
          <a:custGeom>
            <a:avLst/>
            <a:gdLst/>
            <a:ahLst/>
            <a:cxnLst/>
            <a:rect l="l" t="t" r="r" b="b"/>
            <a:pathLst>
              <a:path w="2546230" h="1393482">
                <a:moveTo>
                  <a:pt x="0" y="0"/>
                </a:moveTo>
                <a:lnTo>
                  <a:pt x="2546230" y="0"/>
                </a:lnTo>
                <a:lnTo>
                  <a:pt x="2546230" y="1393482"/>
                </a:lnTo>
                <a:lnTo>
                  <a:pt x="0" y="139348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>
            <a:extLst>
              <a:ext uri="{FF2B5EF4-FFF2-40B4-BE49-F238E27FC236}">
                <a16:creationId xmlns:a16="http://schemas.microsoft.com/office/drawing/2014/main" id="{0B9402EA-F45A-FC2B-490A-FFFAEE67D917}"/>
              </a:ext>
            </a:extLst>
          </p:cNvPr>
          <p:cNvSpPr txBox="1"/>
          <p:nvPr/>
        </p:nvSpPr>
        <p:spPr>
          <a:xfrm>
            <a:off x="16021942" y="9034814"/>
            <a:ext cx="1237358" cy="8322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60"/>
              </a:lnSpc>
            </a:pPr>
            <a:r>
              <a:rPr lang="en-US" sz="5114" b="1" dirty="0">
                <a:solidFill>
                  <a:srgbClr val="140C0C"/>
                </a:solidFill>
                <a:latin typeface="Lato Bold"/>
                <a:ea typeface="Lato Bold"/>
                <a:cs typeface="Lato Bold"/>
                <a:sym typeface="Lato Bold"/>
              </a:rPr>
              <a:t>13</a:t>
            </a:r>
          </a:p>
        </p:txBody>
      </p:sp>
      <p:sp>
        <p:nvSpPr>
          <p:cNvPr id="13" name="AutoShape 13">
            <a:extLst>
              <a:ext uri="{FF2B5EF4-FFF2-40B4-BE49-F238E27FC236}">
                <a16:creationId xmlns:a16="http://schemas.microsoft.com/office/drawing/2014/main" id="{5FF1095B-86C3-2F7E-0584-AA5DC7BE726D}"/>
              </a:ext>
            </a:extLst>
          </p:cNvPr>
          <p:cNvSpPr/>
          <p:nvPr/>
        </p:nvSpPr>
        <p:spPr>
          <a:xfrm flipV="1">
            <a:off x="6993255" y="9549065"/>
            <a:ext cx="8683559" cy="0"/>
          </a:xfrm>
          <a:prstGeom prst="line">
            <a:avLst/>
          </a:prstGeom>
          <a:ln w="9525" cap="flat">
            <a:solidFill>
              <a:srgbClr val="A3989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4" name="AutoShape 14">
            <a:extLst>
              <a:ext uri="{FF2B5EF4-FFF2-40B4-BE49-F238E27FC236}">
                <a16:creationId xmlns:a16="http://schemas.microsoft.com/office/drawing/2014/main" id="{2D02DAF0-C191-560F-FA01-D2A1B9B36003}"/>
              </a:ext>
            </a:extLst>
          </p:cNvPr>
          <p:cNvSpPr/>
          <p:nvPr/>
        </p:nvSpPr>
        <p:spPr>
          <a:xfrm flipV="1">
            <a:off x="4933301" y="737935"/>
            <a:ext cx="6799147" cy="0"/>
          </a:xfrm>
          <a:prstGeom prst="line">
            <a:avLst/>
          </a:prstGeom>
          <a:ln w="9525" cap="flat">
            <a:solidFill>
              <a:srgbClr val="A3989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Box 16">
            <a:extLst>
              <a:ext uri="{FF2B5EF4-FFF2-40B4-BE49-F238E27FC236}">
                <a16:creationId xmlns:a16="http://schemas.microsoft.com/office/drawing/2014/main" id="{5E17DE9A-9D87-6673-48AB-3DBB7ECE81DC}"/>
              </a:ext>
            </a:extLst>
          </p:cNvPr>
          <p:cNvSpPr txBox="1"/>
          <p:nvPr/>
        </p:nvSpPr>
        <p:spPr>
          <a:xfrm>
            <a:off x="6172200" y="4054505"/>
            <a:ext cx="9594568" cy="35267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Improve communication between agencies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Follow safeguarding policies strictly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Provide training for professionals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Use early intervention services</a:t>
            </a:r>
          </a:p>
          <a:p>
            <a:pPr algn="l">
              <a:lnSpc>
                <a:spcPct val="150000"/>
              </a:lnSpc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This reduces risk of harm</a:t>
            </a:r>
          </a:p>
        </p:txBody>
      </p:sp>
      <p:sp>
        <p:nvSpPr>
          <p:cNvPr id="18" name="TextBox 18">
            <a:extLst>
              <a:ext uri="{FF2B5EF4-FFF2-40B4-BE49-F238E27FC236}">
                <a16:creationId xmlns:a16="http://schemas.microsoft.com/office/drawing/2014/main" id="{9C3ECCD1-8BF0-3A49-FAB0-80006A260868}"/>
              </a:ext>
            </a:extLst>
          </p:cNvPr>
          <p:cNvSpPr txBox="1"/>
          <p:nvPr/>
        </p:nvSpPr>
        <p:spPr>
          <a:xfrm>
            <a:off x="1828800" y="804709"/>
            <a:ext cx="13709368" cy="13700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228"/>
              </a:lnSpc>
            </a:pPr>
            <a:r>
              <a:rPr lang="en-US" sz="7200" b="1" dirty="0">
                <a:solidFill>
                  <a:srgbClr val="140C0C"/>
                </a:solidFill>
                <a:latin typeface="Lato Bold"/>
                <a:ea typeface="Lato Bold"/>
                <a:cs typeface="Lato Bold"/>
                <a:sym typeface="Lato Bold"/>
              </a:rPr>
              <a:t>Recommendations</a:t>
            </a:r>
          </a:p>
        </p:txBody>
      </p:sp>
      <p:pic>
        <p:nvPicPr>
          <p:cNvPr id="20" name="Picture 19" descr="A simple, cartoonish figure with a thought bubble is holding a megaphone, suggesting a focus on vocalizing suggestions.&#10;&#10;AI-generated content may be incorrect.">
            <a:extLst>
              <a:ext uri="{FF2B5EF4-FFF2-40B4-BE49-F238E27FC236}">
                <a16:creationId xmlns:a16="http://schemas.microsoft.com/office/drawing/2014/main" id="{A2D3C2A5-2B68-44E9-BE50-42E24225DFB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833" y="2275283"/>
            <a:ext cx="4584124" cy="4584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20035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C6B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8731057">
            <a:off x="-4314825" y="8346840"/>
            <a:ext cx="10687050" cy="10004898"/>
            <a:chOff x="0" y="0"/>
            <a:chExt cx="596900" cy="558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96900" cy="558800"/>
            </a:xfrm>
            <a:custGeom>
              <a:avLst/>
              <a:gdLst/>
              <a:ahLst/>
              <a:cxnLst/>
              <a:rect l="l" t="t" r="r" b="b"/>
              <a:pathLst>
                <a:path w="596900" h="558800">
                  <a:moveTo>
                    <a:pt x="596900" y="0"/>
                  </a:moveTo>
                  <a:lnTo>
                    <a:pt x="596900" y="304800"/>
                  </a:lnTo>
                  <a:lnTo>
                    <a:pt x="330200" y="558800"/>
                  </a:lnTo>
                  <a:lnTo>
                    <a:pt x="0" y="558800"/>
                  </a:lnTo>
                  <a:lnTo>
                    <a:pt x="0" y="248920"/>
                  </a:lnTo>
                  <a:lnTo>
                    <a:pt x="262890" y="0"/>
                  </a:lnTo>
                  <a:lnTo>
                    <a:pt x="596900" y="0"/>
                  </a:lnTo>
                  <a:close/>
                </a:path>
              </a:pathLst>
            </a:custGeom>
            <a:solidFill>
              <a:srgbClr val="A3989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01600" y="95250"/>
              <a:ext cx="393700" cy="3314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 rot="-8731057">
            <a:off x="13625742" y="-7244406"/>
            <a:ext cx="10687050" cy="10004898"/>
            <a:chOff x="0" y="0"/>
            <a:chExt cx="596900" cy="558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96900" cy="558800"/>
            </a:xfrm>
            <a:custGeom>
              <a:avLst/>
              <a:gdLst/>
              <a:ahLst/>
              <a:cxnLst/>
              <a:rect l="l" t="t" r="r" b="b"/>
              <a:pathLst>
                <a:path w="596900" h="558800">
                  <a:moveTo>
                    <a:pt x="596900" y="0"/>
                  </a:moveTo>
                  <a:lnTo>
                    <a:pt x="596900" y="304800"/>
                  </a:lnTo>
                  <a:lnTo>
                    <a:pt x="330200" y="558800"/>
                  </a:lnTo>
                  <a:lnTo>
                    <a:pt x="0" y="558800"/>
                  </a:lnTo>
                  <a:lnTo>
                    <a:pt x="0" y="248920"/>
                  </a:lnTo>
                  <a:lnTo>
                    <a:pt x="262890" y="0"/>
                  </a:lnTo>
                  <a:lnTo>
                    <a:pt x="596900" y="0"/>
                  </a:lnTo>
                  <a:close/>
                </a:path>
              </a:pathLst>
            </a:custGeom>
            <a:solidFill>
              <a:srgbClr val="A3989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01600" y="95250"/>
              <a:ext cx="393700" cy="3314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-1639789" y="8687991"/>
            <a:ext cx="3198019" cy="3198019"/>
          </a:xfrm>
          <a:custGeom>
            <a:avLst/>
            <a:gdLst/>
            <a:ahLst/>
            <a:cxnLst/>
            <a:rect l="l" t="t" r="r" b="b"/>
            <a:pathLst>
              <a:path w="3198019" h="3198019">
                <a:moveTo>
                  <a:pt x="0" y="0"/>
                </a:moveTo>
                <a:lnTo>
                  <a:pt x="3198019" y="0"/>
                </a:lnTo>
                <a:lnTo>
                  <a:pt x="3198019" y="3198018"/>
                </a:lnTo>
                <a:lnTo>
                  <a:pt x="0" y="31980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2085736" y="-1599009"/>
            <a:ext cx="3198019" cy="3198019"/>
          </a:xfrm>
          <a:custGeom>
            <a:avLst/>
            <a:gdLst/>
            <a:ahLst/>
            <a:cxnLst/>
            <a:rect l="l" t="t" r="r" b="b"/>
            <a:pathLst>
              <a:path w="3198019" h="3198019">
                <a:moveTo>
                  <a:pt x="0" y="0"/>
                </a:moveTo>
                <a:lnTo>
                  <a:pt x="3198019" y="0"/>
                </a:lnTo>
                <a:lnTo>
                  <a:pt x="3198019" y="3198018"/>
                </a:lnTo>
                <a:lnTo>
                  <a:pt x="0" y="31980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4224338" y="9918910"/>
            <a:ext cx="2546230" cy="1393482"/>
          </a:xfrm>
          <a:custGeom>
            <a:avLst/>
            <a:gdLst/>
            <a:ahLst/>
            <a:cxnLst/>
            <a:rect l="l" t="t" r="r" b="b"/>
            <a:pathLst>
              <a:path w="2546230" h="1393482">
                <a:moveTo>
                  <a:pt x="0" y="0"/>
                </a:moveTo>
                <a:lnTo>
                  <a:pt x="2546230" y="0"/>
                </a:lnTo>
                <a:lnTo>
                  <a:pt x="2546230" y="1393482"/>
                </a:lnTo>
                <a:lnTo>
                  <a:pt x="0" y="139348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7259300" y="1476429"/>
            <a:ext cx="2546230" cy="1393482"/>
          </a:xfrm>
          <a:custGeom>
            <a:avLst/>
            <a:gdLst/>
            <a:ahLst/>
            <a:cxnLst/>
            <a:rect l="l" t="t" r="r" b="b"/>
            <a:pathLst>
              <a:path w="2546230" h="1393482">
                <a:moveTo>
                  <a:pt x="0" y="0"/>
                </a:moveTo>
                <a:lnTo>
                  <a:pt x="2546230" y="0"/>
                </a:lnTo>
                <a:lnTo>
                  <a:pt x="2546230" y="1393482"/>
                </a:lnTo>
                <a:lnTo>
                  <a:pt x="0" y="139348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4402375" y="2218819"/>
            <a:ext cx="9483250" cy="15023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28"/>
              </a:lnSpc>
            </a:pPr>
            <a:r>
              <a:rPr lang="en-US" sz="8734" b="1">
                <a:solidFill>
                  <a:srgbClr val="140C0C"/>
                </a:solidFill>
                <a:latin typeface="Lato Bold"/>
                <a:ea typeface="Lato Bold"/>
                <a:cs typeface="Lato Bold"/>
                <a:sym typeface="Lato Bold"/>
              </a:rPr>
              <a:t>CONCLUSION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005104" y="4051750"/>
            <a:ext cx="12277792" cy="2806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Child A case shows serious safeguarding failures</a:t>
            </a:r>
          </a:p>
          <a:p>
            <a:pPr marL="457200" indent="-45720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Police role is important in protecting children</a:t>
            </a:r>
          </a:p>
          <a:p>
            <a:pPr marL="457200" indent="-45720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Multi-agency working must improve</a:t>
            </a:r>
          </a:p>
          <a:p>
            <a:pPr marL="457200" indent="-45720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22" spc="-99" dirty="0">
                <a:solidFill>
                  <a:srgbClr val="140C0C"/>
                </a:solidFill>
                <a:latin typeface="Canva Sans"/>
                <a:ea typeface="Canva Sans"/>
                <a:cs typeface="Canva Sans"/>
                <a:sym typeface="Canva Sans"/>
              </a:rPr>
              <a:t>Child’s welfare must always come first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021942" y="9034814"/>
            <a:ext cx="1237358" cy="8322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60"/>
              </a:lnSpc>
            </a:pPr>
            <a:r>
              <a:rPr lang="en-US" sz="5114" b="1" dirty="0">
                <a:solidFill>
                  <a:srgbClr val="140C0C"/>
                </a:solidFill>
                <a:latin typeface="Lato Bold"/>
                <a:ea typeface="Lato Bold"/>
                <a:cs typeface="Lato Bold"/>
                <a:sym typeface="Lato Bold"/>
              </a:rPr>
              <a:t>14</a:t>
            </a:r>
          </a:p>
        </p:txBody>
      </p:sp>
      <p:sp>
        <p:nvSpPr>
          <p:cNvPr id="15" name="AutoShape 15"/>
          <p:cNvSpPr/>
          <p:nvPr/>
        </p:nvSpPr>
        <p:spPr>
          <a:xfrm flipV="1">
            <a:off x="6993255" y="9549065"/>
            <a:ext cx="8683559" cy="0"/>
          </a:xfrm>
          <a:prstGeom prst="line">
            <a:avLst/>
          </a:prstGeom>
          <a:ln w="9525" cap="flat">
            <a:solidFill>
              <a:srgbClr val="A3989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6" name="AutoShape 16"/>
          <p:cNvSpPr/>
          <p:nvPr/>
        </p:nvSpPr>
        <p:spPr>
          <a:xfrm flipV="1">
            <a:off x="4933301" y="737935"/>
            <a:ext cx="6799147" cy="0"/>
          </a:xfrm>
          <a:prstGeom prst="line">
            <a:avLst/>
          </a:prstGeom>
          <a:ln w="9525" cap="flat">
            <a:solidFill>
              <a:srgbClr val="A3989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C6B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8731057">
            <a:off x="-4314825" y="8346840"/>
            <a:ext cx="10687050" cy="10004898"/>
            <a:chOff x="0" y="0"/>
            <a:chExt cx="596900" cy="558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96900" cy="558800"/>
            </a:xfrm>
            <a:custGeom>
              <a:avLst/>
              <a:gdLst/>
              <a:ahLst/>
              <a:cxnLst/>
              <a:rect l="l" t="t" r="r" b="b"/>
              <a:pathLst>
                <a:path w="596900" h="558800">
                  <a:moveTo>
                    <a:pt x="596900" y="0"/>
                  </a:moveTo>
                  <a:lnTo>
                    <a:pt x="596900" y="304800"/>
                  </a:lnTo>
                  <a:lnTo>
                    <a:pt x="330200" y="558800"/>
                  </a:lnTo>
                  <a:lnTo>
                    <a:pt x="0" y="558800"/>
                  </a:lnTo>
                  <a:lnTo>
                    <a:pt x="0" y="248920"/>
                  </a:lnTo>
                  <a:lnTo>
                    <a:pt x="262890" y="0"/>
                  </a:lnTo>
                  <a:lnTo>
                    <a:pt x="596900" y="0"/>
                  </a:lnTo>
                  <a:close/>
                </a:path>
              </a:pathLst>
            </a:custGeom>
            <a:solidFill>
              <a:srgbClr val="A3989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01600" y="95250"/>
              <a:ext cx="393700" cy="3314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 rot="-8731057">
            <a:off x="13625742" y="-7244406"/>
            <a:ext cx="10687050" cy="10004898"/>
            <a:chOff x="0" y="0"/>
            <a:chExt cx="596900" cy="558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96900" cy="558800"/>
            </a:xfrm>
            <a:custGeom>
              <a:avLst/>
              <a:gdLst/>
              <a:ahLst/>
              <a:cxnLst/>
              <a:rect l="l" t="t" r="r" b="b"/>
              <a:pathLst>
                <a:path w="596900" h="558800">
                  <a:moveTo>
                    <a:pt x="596900" y="0"/>
                  </a:moveTo>
                  <a:lnTo>
                    <a:pt x="596900" y="304800"/>
                  </a:lnTo>
                  <a:lnTo>
                    <a:pt x="330200" y="558800"/>
                  </a:lnTo>
                  <a:lnTo>
                    <a:pt x="0" y="558800"/>
                  </a:lnTo>
                  <a:lnTo>
                    <a:pt x="0" y="248920"/>
                  </a:lnTo>
                  <a:lnTo>
                    <a:pt x="262890" y="0"/>
                  </a:lnTo>
                  <a:lnTo>
                    <a:pt x="596900" y="0"/>
                  </a:lnTo>
                  <a:close/>
                </a:path>
              </a:pathLst>
            </a:custGeom>
            <a:solidFill>
              <a:srgbClr val="A3989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01600" y="95250"/>
              <a:ext cx="393700" cy="3314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-1639789" y="8687991"/>
            <a:ext cx="3198019" cy="3198019"/>
          </a:xfrm>
          <a:custGeom>
            <a:avLst/>
            <a:gdLst/>
            <a:ahLst/>
            <a:cxnLst/>
            <a:rect l="l" t="t" r="r" b="b"/>
            <a:pathLst>
              <a:path w="3198019" h="3198019">
                <a:moveTo>
                  <a:pt x="0" y="0"/>
                </a:moveTo>
                <a:lnTo>
                  <a:pt x="3198019" y="0"/>
                </a:lnTo>
                <a:lnTo>
                  <a:pt x="3198019" y="3198018"/>
                </a:lnTo>
                <a:lnTo>
                  <a:pt x="0" y="31980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2085736" y="-1599009"/>
            <a:ext cx="3198019" cy="3198019"/>
          </a:xfrm>
          <a:custGeom>
            <a:avLst/>
            <a:gdLst/>
            <a:ahLst/>
            <a:cxnLst/>
            <a:rect l="l" t="t" r="r" b="b"/>
            <a:pathLst>
              <a:path w="3198019" h="3198019">
                <a:moveTo>
                  <a:pt x="0" y="0"/>
                </a:moveTo>
                <a:lnTo>
                  <a:pt x="3198019" y="0"/>
                </a:lnTo>
                <a:lnTo>
                  <a:pt x="3198019" y="3198018"/>
                </a:lnTo>
                <a:lnTo>
                  <a:pt x="0" y="31980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4224338" y="9918910"/>
            <a:ext cx="2546230" cy="1393482"/>
          </a:xfrm>
          <a:custGeom>
            <a:avLst/>
            <a:gdLst/>
            <a:ahLst/>
            <a:cxnLst/>
            <a:rect l="l" t="t" r="r" b="b"/>
            <a:pathLst>
              <a:path w="2546230" h="1393482">
                <a:moveTo>
                  <a:pt x="0" y="0"/>
                </a:moveTo>
                <a:lnTo>
                  <a:pt x="2546230" y="0"/>
                </a:lnTo>
                <a:lnTo>
                  <a:pt x="2546230" y="1393482"/>
                </a:lnTo>
                <a:lnTo>
                  <a:pt x="0" y="139348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7259300" y="1476429"/>
            <a:ext cx="2546230" cy="1393482"/>
          </a:xfrm>
          <a:custGeom>
            <a:avLst/>
            <a:gdLst/>
            <a:ahLst/>
            <a:cxnLst/>
            <a:rect l="l" t="t" r="r" b="b"/>
            <a:pathLst>
              <a:path w="2546230" h="1393482">
                <a:moveTo>
                  <a:pt x="0" y="0"/>
                </a:moveTo>
                <a:lnTo>
                  <a:pt x="2546230" y="0"/>
                </a:lnTo>
                <a:lnTo>
                  <a:pt x="2546230" y="1393482"/>
                </a:lnTo>
                <a:lnTo>
                  <a:pt x="0" y="139348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16021942" y="9034814"/>
            <a:ext cx="1237358" cy="8322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60"/>
              </a:lnSpc>
            </a:pPr>
            <a:r>
              <a:rPr lang="en-US" sz="5114" b="1" dirty="0">
                <a:solidFill>
                  <a:srgbClr val="140C0C"/>
                </a:solidFill>
                <a:latin typeface="Lato Bold"/>
                <a:ea typeface="Lato Bold"/>
                <a:cs typeface="Lato Bold"/>
                <a:sym typeface="Lato Bold"/>
              </a:rPr>
              <a:t>15</a:t>
            </a:r>
          </a:p>
        </p:txBody>
      </p:sp>
      <p:sp>
        <p:nvSpPr>
          <p:cNvPr id="13" name="AutoShape 13"/>
          <p:cNvSpPr/>
          <p:nvPr/>
        </p:nvSpPr>
        <p:spPr>
          <a:xfrm flipV="1">
            <a:off x="6993255" y="9549065"/>
            <a:ext cx="8683559" cy="0"/>
          </a:xfrm>
          <a:prstGeom prst="line">
            <a:avLst/>
          </a:prstGeom>
          <a:ln w="9525" cap="flat">
            <a:solidFill>
              <a:srgbClr val="A3989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4" name="AutoShape 14"/>
          <p:cNvSpPr/>
          <p:nvPr/>
        </p:nvSpPr>
        <p:spPr>
          <a:xfrm flipV="1">
            <a:off x="4933301" y="737935"/>
            <a:ext cx="6799147" cy="0"/>
          </a:xfrm>
          <a:prstGeom prst="line">
            <a:avLst/>
          </a:prstGeom>
          <a:ln w="9525" cap="flat">
            <a:solidFill>
              <a:srgbClr val="A3989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-356184" y="489320"/>
            <a:ext cx="8114003" cy="197425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7781"/>
              </a:lnSpc>
            </a:pPr>
            <a:r>
              <a:rPr lang="en-US" sz="9600" b="1" dirty="0">
                <a:solidFill>
                  <a:srgbClr val="140C0C"/>
                </a:solidFill>
                <a:latin typeface="Lato Bold"/>
                <a:ea typeface="Lato Bold"/>
                <a:cs typeface="Lato Bold"/>
                <a:sym typeface="Lato Bold"/>
              </a:rPr>
              <a:t>Refrences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737282" y="2429638"/>
            <a:ext cx="13792199" cy="66050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College of Policing (2020) </a:t>
            </a:r>
            <a:r>
              <a:rPr lang="en-US" dirty="0" err="1"/>
              <a:t>Authorised</a:t>
            </a:r>
            <a:r>
              <a:rPr lang="en-US" dirty="0"/>
              <a:t> Professional Practice (APP). Available at: </a:t>
            </a:r>
            <a:r>
              <a:rPr lang="en-US" u="sng" dirty="0">
                <a:hlinkClick r:id="rId6"/>
              </a:rPr>
              <a:t>https://www.college.police.uk/app</a:t>
            </a:r>
            <a:r>
              <a:rPr lang="en-US" dirty="0"/>
              <a:t> (Accessed: 16 March 2026).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en-US" dirty="0"/>
              <a:t>NSPCC (2023) Child protection system. Available at: </a:t>
            </a:r>
            <a:r>
              <a:rPr lang="en-US" u="sng" dirty="0">
                <a:hlinkClick r:id="rId7"/>
              </a:rPr>
              <a:t>https://learning.nspcc.org.uk/child-protection-system</a:t>
            </a:r>
            <a:r>
              <a:rPr lang="en-US" dirty="0"/>
              <a:t> (Accessed: 18 March 2026).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en-US" dirty="0"/>
              <a:t>NSPCC (2023) Early help and early intervention. Available at: </a:t>
            </a:r>
            <a:r>
              <a:rPr lang="en-US" u="sng" dirty="0">
                <a:hlinkClick r:id="rId8"/>
              </a:rPr>
              <a:t>https://learning.nspcc.org.uk/safeguarding-child-protection/early-help-and-early-intervention</a:t>
            </a:r>
            <a:r>
              <a:rPr lang="en-US" dirty="0"/>
              <a:t> (Accessed: 16 March 2026).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en-US" dirty="0"/>
              <a:t>HM Government (2004) Children Act 2004. Available at: </a:t>
            </a:r>
            <a:r>
              <a:rPr lang="en-US" u="sng" dirty="0">
                <a:hlinkClick r:id="rId9"/>
              </a:rPr>
              <a:t>https://www.legislation.gov.uk/ukpga/2004/31/contents</a:t>
            </a:r>
            <a:r>
              <a:rPr lang="en-US" dirty="0"/>
              <a:t> (Accessed: 19 March 2026).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en-US" dirty="0"/>
              <a:t>HM Government (1989) Children Act 1989. Available at: </a:t>
            </a:r>
            <a:r>
              <a:rPr lang="en-US" u="sng" dirty="0">
                <a:hlinkClick r:id="rId10"/>
              </a:rPr>
              <a:t>https://www.legislation.gov.uk/ukpga/1989/41/contents</a:t>
            </a:r>
            <a:r>
              <a:rPr lang="en-US" dirty="0"/>
              <a:t> (Accessed: 15 March 2026).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en-US" dirty="0"/>
              <a:t>HM Government (2021) Domestic Abuse Act 2021. Available at: </a:t>
            </a:r>
            <a:r>
              <a:rPr lang="en-US" u="sng" dirty="0">
                <a:hlinkClick r:id="rId11"/>
              </a:rPr>
              <a:t>https://www.legislation.gov.uk/ukpga/2021/17/contents</a:t>
            </a:r>
            <a:r>
              <a:rPr lang="en-US" dirty="0"/>
              <a:t> (Accessed: 20 March 2026).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en-US" dirty="0"/>
              <a:t>HM Government (2023) Working together to safeguard children. Available at: </a:t>
            </a:r>
            <a:r>
              <a:rPr lang="en-US" u="sng" dirty="0">
                <a:hlinkClick r:id="rId12"/>
              </a:rPr>
              <a:t>https://www.gov.uk/government/publications/working-together-to-safeguard-children--</a:t>
            </a:r>
            <a:r>
              <a:rPr lang="en-US" dirty="0"/>
              <a:t>2 (Accessed: 20 March 2026).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en-US" dirty="0"/>
              <a:t>Ofsted (2025) </a:t>
            </a:r>
            <a:r>
              <a:rPr lang="en-US" i="1" dirty="0"/>
              <a:t>Joint targeted area inspection of the multi-agency response to identification of initial need and risk</a:t>
            </a:r>
            <a:r>
              <a:rPr lang="en-US" dirty="0"/>
              <a:t>. Available at: </a:t>
            </a:r>
            <a:r>
              <a:rPr lang="en-US" u="sng" dirty="0">
                <a:hlinkClick r:id="rId13"/>
              </a:rPr>
              <a:t>https://www.gov.uk/government/publications/joint-targeted-area-inspection-of-the-multi-agency-response-to-identification-of-initial-need-and-risk--2/joint-targeted-area-inspection-of-the-multi-agency-response-to-identification-of-initial-need-and-risk</a:t>
            </a:r>
            <a:r>
              <a:rPr lang="en-US" dirty="0"/>
              <a:t> (Accessed: 18 March 2026).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en-US" dirty="0"/>
              <a:t>The AIM Group (2023) Adverse Childhood Experiences (ACEs). Available at: </a:t>
            </a:r>
            <a:r>
              <a:rPr lang="en-US" u="sng" dirty="0">
                <a:hlinkClick r:id="rId14"/>
              </a:rPr>
              <a:t>https://theaimgroup.co.uk/courses/level-2/adverse-childhood-experiences</a:t>
            </a:r>
            <a:r>
              <a:rPr lang="en-US" dirty="0"/>
              <a:t> (Accessed: 17 March 2026).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en-GB" dirty="0"/>
              <a:t> 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869</Words>
  <Application>Microsoft Office PowerPoint</Application>
  <PresentationFormat>Custom</PresentationFormat>
  <Paragraphs>142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Lato Bold</vt:lpstr>
      <vt:lpstr>Aptos</vt:lpstr>
      <vt:lpstr>Canva Sans</vt:lpstr>
      <vt:lpstr>Calibri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Brown Minimalist Professional Project Presentation</dc:title>
  <cp:lastModifiedBy>Iftekhar Rashid</cp:lastModifiedBy>
  <cp:revision>7</cp:revision>
  <dcterms:created xsi:type="dcterms:W3CDTF">2006-08-16T00:00:00Z</dcterms:created>
  <dcterms:modified xsi:type="dcterms:W3CDTF">2026-03-22T02:49:27Z</dcterms:modified>
  <dc:identifier>DAHEnkLdedA</dc:identifier>
</cp:coreProperties>
</file>